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64" autoAdjust="0"/>
  </p:normalViewPr>
  <p:slideViewPr>
    <p:cSldViewPr snapToGrid="0">
      <p:cViewPr>
        <p:scale>
          <a:sx n="75" d="100"/>
          <a:sy n="75" d="100"/>
        </p:scale>
        <p:origin x="32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93-E335-A9D1-900C-831CDBE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0FD-7841-1BD3-0191-68DE8BC5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781-053B-6737-BBD0-C00FE07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00A-6BBC-6E33-133B-185870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FDA-0267-546E-19DB-AF0BE0A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3294-7A38-A60E-B454-8993A7F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54EE-14E2-AE0B-39F1-2A385145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554-14C8-0B70-A931-17ABAF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05-2288-9B28-789E-C8CDEAA9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BCFD-127C-ED70-82D7-B66CAD0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8A34-CF97-A32C-9B5A-6702C66D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AC51-BB04-69B4-C1F4-85945C3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AAB-7686-97B3-63DB-63CAA57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54E7-9782-37CE-5A7F-8C753C3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CB7-6B8E-C9F4-13F7-72C2C81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6B0-7581-6F8A-6EC4-12F550B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9ADC-1F6C-B44F-FA96-98B0EA8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C57F-7146-F469-0E10-12E346D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6511-4AA8-AF78-6761-C0DF8E3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C65-B368-EAD3-9977-8BF1FFF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87F4-2E14-1D9F-FD87-27FFE366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A8D7-734F-2B70-F8C2-0831DCD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B8DB-47F1-6B21-3229-AD2505A7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9FB4-D090-F315-323A-3770134A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AD0-ECAB-3EAE-D7D6-66D2CC9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D65-6E2A-27BC-A8D6-CCCDEFF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58C3-B8E4-068C-52C0-58B143A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7F29-99C3-5DAA-4480-323569B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24C-B54A-AB1D-1C30-4AEF15C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10BC-5B6D-FB3B-657B-B85F76D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4FB-71F8-26B8-1399-F2829CA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504-624F-43DF-E1BD-AFE46D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3E1C-F7F0-BEFE-AB43-94988F95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D488-3849-3DB5-3136-50E6386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54C5B-E5D1-91EF-73B4-3A38FB8E5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F6AC-D2A4-3E3C-E780-38E0A41B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58E5-C23C-23B5-7E06-D1D63F8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3E36C-EB83-2A38-2C43-DE5C06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0AD80-1052-C0AF-40A5-E6DB287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EEB-E519-FC2E-49AB-D7633C9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2F2E8-C317-E484-1936-8CCE326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4AB2-29CA-926C-1243-41DDEC6F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3E8B-3D96-C5AC-D2DF-752B2DD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9CB8-EF8E-9D0A-ADD1-8A5E117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CAB8-A799-260C-A7F5-C66E799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DA77-86A7-40F1-6F27-8A411BA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04C-EEAE-6E31-5984-4E074E3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DF5-EE79-B143-EC1D-88910EB6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E576-4CD6-4CBF-DD60-26D2B85E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66EE-3293-565D-BF6E-FEBD286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178B-614E-2030-79D5-690B6D5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A97-2230-FF50-F674-4CEE8B9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E06-2164-5C6A-21FF-D8F0DBC1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0909-7C00-45CD-D192-995222A9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9F38-BAED-6E97-3953-B8E2A9C4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1DD9-6022-0432-7ECC-789D0D5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668C-0A19-E9F5-2092-07201EF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EE75-DAA7-E327-B906-A54BB13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8CE2-673C-B0EE-78DD-766D3F4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77E-B485-D54A-31A2-E57DD30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F68A-33C0-711C-5EF8-2AFFF6F0B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1C8-51FB-41FF-A952-5015197EF72E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754-554D-68F3-0AF4-43B6D5B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6A1-CE83-D268-76AD-17EF2238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527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p202008307@fe.up.pt" TargetMode="External"/><Relationship Id="rId4" Type="http://schemas.openxmlformats.org/officeDocument/2006/relationships/hyperlink" Target="mailto:up202004907@fe.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Maths/Investigation/CarPa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DEEB-14DB-77F4-EB8A-4B54128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71E-2AB1-DFCF-5F3D-CEAA0B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First Project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B67CE-40E2-EBD8-7E12-E54E3BE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06" y="411518"/>
            <a:ext cx="3488792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A78A0-0E9A-BA41-3E33-EBAF45DCC10E}"/>
              </a:ext>
            </a:extLst>
          </p:cNvPr>
          <p:cNvSpPr txBox="1"/>
          <p:nvPr/>
        </p:nvSpPr>
        <p:spPr>
          <a:xfrm>
            <a:off x="4082869" y="2323610"/>
            <a:ext cx="40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André Sousa (</a:t>
            </a:r>
            <a:r>
              <a:rPr lang="en-US" dirty="0">
                <a:hlinkClick r:id="rId3"/>
              </a:rPr>
              <a:t>up202005277@fe.up.pt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Gonçalo</a:t>
            </a:r>
            <a:r>
              <a:rPr lang="en-US" dirty="0"/>
              <a:t> Pinto (</a:t>
            </a:r>
            <a:r>
              <a:rPr lang="en-US" dirty="0">
                <a:hlinkClick r:id="rId4"/>
              </a:rPr>
              <a:t>up202004907@fe.up.pt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Pedro Fonseca (</a:t>
            </a:r>
            <a:r>
              <a:rPr lang="en-US" dirty="0">
                <a:hlinkClick r:id="rId5"/>
              </a:rPr>
              <a:t>up202008307@fe.up.pt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E901-313E-4D6E-F2F3-6D983CA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Lexend"/>
              </a:rPr>
              <a:t>Related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CEF567-2A89-B9BA-ED7C-DFF3E1CB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117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exend"/>
              </a:rPr>
              <a:t>Stuart Russell, Peter Norvig; Artificial intelligence. ISBN: 978-0-13-207148-2</a:t>
            </a:r>
          </a:p>
          <a:p>
            <a:r>
              <a:rPr lang="en-GB" sz="2400" dirty="0">
                <a:latin typeface="Lexend"/>
              </a:rPr>
              <a:t>Richard S. Sutton; Reinforcement learning. ISBN: 978-0-262-03924-6</a:t>
            </a:r>
          </a:p>
          <a:p>
            <a:r>
              <a:rPr lang="en-GB" sz="2400" dirty="0">
                <a:latin typeface="Lexend"/>
              </a:rPr>
              <a:t>Stuart Russel, Peter Norvig; Artificial Intelligence: A modern Approach.</a:t>
            </a:r>
          </a:p>
          <a:p>
            <a:r>
              <a:rPr lang="en-GB" sz="2400" dirty="0">
                <a:latin typeface="Lexend"/>
                <a:hlinkClick r:id="rId2"/>
              </a:rPr>
              <a:t>https://www.transum.org/Maths/Investigation/CarPark</a:t>
            </a:r>
            <a:r>
              <a:rPr lang="en-GB" sz="2200" dirty="0">
                <a:latin typeface="Lexend"/>
                <a:hlinkClick r:id="rId2"/>
              </a:rPr>
              <a:t>/</a:t>
            </a:r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1315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5E4-C497-1C47-0AB6-D9B6013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Lexend"/>
              </a:rPr>
            </a:br>
            <a:r>
              <a:rPr lang="en-GB" kern="1200" dirty="0">
                <a:solidFill>
                  <a:srgbClr val="FFFFFF"/>
                </a:solidFill>
                <a:latin typeface="Lexend"/>
              </a:rPr>
              <a:t>S</a:t>
            </a:r>
            <a:r>
              <a:rPr lang="en-GB" dirty="0">
                <a:solidFill>
                  <a:srgbClr val="FFFFFF"/>
                </a:solidFill>
                <a:latin typeface="Lexend"/>
              </a:rPr>
              <a:t>pecification of the work</a:t>
            </a:r>
            <a:endParaRPr lang="en-US" dirty="0">
              <a:solidFill>
                <a:srgbClr val="FFFFFF"/>
              </a:solidFill>
              <a:latin typeface="Lexend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82DFB40A-4C91-8097-0B72-B91A4B8A2A5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Objective:</a:t>
            </a:r>
            <a:r>
              <a:rPr lang="en-US" dirty="0">
                <a:latin typeface="Lexend"/>
              </a:rPr>
              <a:t> take the red piece to the exit, while navigating around obstacles on a limited grid.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Project Objectives: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Implement search algorithms to efficiently calculate an efficient path to the exit.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Test and analyze various algorithms and heuristics to determine the best approach for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Algorithms: </a:t>
            </a:r>
            <a:r>
              <a:rPr lang="en-US" dirty="0">
                <a:latin typeface="Lexend"/>
              </a:rPr>
              <a:t>breadth-first search, depth-first search, iterative deepening, uniform cost, greedy search, A* algorithm and weighted A*</a:t>
            </a:r>
          </a:p>
        </p:txBody>
      </p:sp>
    </p:spTree>
    <p:extLst>
      <p:ext uri="{BB962C8B-B14F-4D97-AF65-F5344CB8AC3E}">
        <p14:creationId xmlns:p14="http://schemas.microsoft.com/office/powerpoint/2010/main" val="1148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D14-4C7A-A965-D292-F61F12B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latin typeface="Lexend"/>
              </a:rPr>
              <a:t>Formulation of the problem as a search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72B84-3EDA-092E-B69A-09A9869F70F5}"/>
              </a:ext>
            </a:extLst>
          </p:cNvPr>
          <p:cNvSpPr txBox="1"/>
          <p:nvPr/>
        </p:nvSpPr>
        <p:spPr>
          <a:xfrm>
            <a:off x="4965430" y="2146301"/>
            <a:ext cx="7163068" cy="3785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Objective: </a:t>
            </a:r>
            <a:r>
              <a:rPr lang="en-US" sz="1300" dirty="0">
                <a:latin typeface="Lexend"/>
              </a:rPr>
              <a:t>Move the red piece out of the board through a series of movements without getting blocked.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State Representation: </a:t>
            </a:r>
            <a:r>
              <a:rPr lang="en-US" sz="1300" dirty="0">
                <a:latin typeface="Lexend"/>
              </a:rPr>
              <a:t>An object Puzzle with defined dimensions and a list of pieces.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Initial State:</a:t>
            </a:r>
            <a:r>
              <a:rPr lang="en-US" sz="1300" dirty="0">
                <a:latin typeface="Lexend"/>
              </a:rPr>
              <a:t> A board filled with pieces and the red piece blocked.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Operators:</a:t>
            </a:r>
            <a:r>
              <a:rPr lang="en-US" sz="1300" dirty="0">
                <a:latin typeface="Lexend"/>
              </a:rPr>
              <a:t> </a:t>
            </a:r>
            <a:r>
              <a:rPr lang="en-US" sz="1300" dirty="0" err="1">
                <a:latin typeface="Lexend"/>
              </a:rPr>
              <a:t>move_XX</a:t>
            </a:r>
            <a:r>
              <a:rPr lang="en-US" sz="1300" dirty="0">
                <a:latin typeface="Lexend"/>
              </a:rPr>
              <a:t>: Move a piece horizontally to an empty space in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Preconditions: Enough space directly above the current position and the coordinate is valid on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Cost: 1 move.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Effect: Update the position of the piece and end the game if the red car reaches the exit.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Heuristics:</a:t>
            </a:r>
            <a:r>
              <a:rPr lang="en-US" sz="1300" dirty="0">
                <a:latin typeface="Lexend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H1: Distance from the red car to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H2: Weighted sum of the number of obstacles between the red car and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H3: The largest contiguous empty space near the red car.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H4: Prioritize moves that keep the red car close to the edges of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H5: Always ensure that the red car has at least one valid move option available.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H6: Prioritize fitting pieces along the edges of the game board from largest to smallest.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H7: Prioritize moving the largest pieces on the game board first.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4D51A3-1533-E43B-95D9-AE467DFEE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3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9E2-7FE1-9296-4114-3D2D3A8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Lexend"/>
              </a:rPr>
              <a:t>I</a:t>
            </a:r>
            <a:r>
              <a:rPr lang="en-US" sz="4600" kern="1200" dirty="0">
                <a:solidFill>
                  <a:schemeClr val="tx1"/>
                </a:solidFill>
                <a:latin typeface="Lexend"/>
              </a:rPr>
              <a:t>mplementation work already carried out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45A7F25-4D5B-1E71-87D4-26138331D9DA}"/>
              </a:ext>
            </a:extLst>
          </p:cNvPr>
          <p:cNvSpPr txBox="1"/>
          <p:nvPr/>
        </p:nvSpPr>
        <p:spPr>
          <a:xfrm>
            <a:off x="836676" y="3054647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Graphical User Interface (GUI) for piece movements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Game over detection to determine when the game ends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Total moves counter to keep track of the number of moves made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Menu that allows users to start or quit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Difficulty level selection after starting the game</a:t>
            </a:r>
          </a:p>
        </p:txBody>
      </p:sp>
    </p:spTree>
    <p:extLst>
      <p:ext uri="{BB962C8B-B14F-4D97-AF65-F5344CB8AC3E}">
        <p14:creationId xmlns:p14="http://schemas.microsoft.com/office/powerpoint/2010/main" val="24212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Lexend</vt:lpstr>
      <vt:lpstr>Office Theme</vt:lpstr>
      <vt:lpstr>Block Escape</vt:lpstr>
      <vt:lpstr>Related work</vt:lpstr>
      <vt:lpstr> Specification of the work</vt:lpstr>
      <vt:lpstr>Formulation of the problem as a search problem</vt:lpstr>
      <vt:lpstr>Implementation work already carried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Escape</dc:title>
  <dc:creator>André Filipe Garcez Moreira de Sousa</dc:creator>
  <cp:lastModifiedBy>André Filipe Garcez Moreira de Sousa</cp:lastModifiedBy>
  <cp:revision>5</cp:revision>
  <dcterms:created xsi:type="dcterms:W3CDTF">2023-03-06T14:01:42Z</dcterms:created>
  <dcterms:modified xsi:type="dcterms:W3CDTF">2023-03-06T15:17:31Z</dcterms:modified>
</cp:coreProperties>
</file>