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2" r:id="rId3"/>
    <p:sldId id="258" r:id="rId4"/>
    <p:sldId id="259" r:id="rId5"/>
    <p:sldId id="261" r:id="rId6"/>
    <p:sldId id="263" r:id="rId7"/>
    <p:sldId id="264"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364" autoAdjust="0"/>
  </p:normalViewPr>
  <p:slideViewPr>
    <p:cSldViewPr snapToGrid="0">
      <p:cViewPr varScale="1">
        <p:scale>
          <a:sx n="106" d="100"/>
          <a:sy n="106" d="100"/>
        </p:scale>
        <p:origin x="12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35DD-106C-4541-B5AF-9672E5885387}"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9CA5-9BB2-4300-ABF7-1CB7643FABBE}" type="slidenum">
              <a:rPr lang="en-US" smtClean="0"/>
              <a:t>‹#›</a:t>
            </a:fld>
            <a:endParaRPr lang="en-US"/>
          </a:p>
        </p:txBody>
      </p:sp>
    </p:spTree>
    <p:extLst>
      <p:ext uri="{BB962C8B-B14F-4D97-AF65-F5344CB8AC3E}">
        <p14:creationId xmlns:p14="http://schemas.microsoft.com/office/powerpoint/2010/main" val="36857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29CA5-9BB2-4300-ABF7-1CB7643FABBE}" type="slidenum">
              <a:rPr lang="en-US" smtClean="0"/>
              <a:t>4</a:t>
            </a:fld>
            <a:endParaRPr lang="en-US"/>
          </a:p>
        </p:txBody>
      </p:sp>
    </p:spTree>
    <p:extLst>
      <p:ext uri="{BB962C8B-B14F-4D97-AF65-F5344CB8AC3E}">
        <p14:creationId xmlns:p14="http://schemas.microsoft.com/office/powerpoint/2010/main" val="381238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993-E335-A9D1-900C-831CDBE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8B0FD-7841-1BD3-0191-68DE8BC59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ED7781-053B-6737-BBD0-C00FE0725888}"/>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5" name="Footer Placeholder 4">
            <a:extLst>
              <a:ext uri="{FF2B5EF4-FFF2-40B4-BE49-F238E27FC236}">
                <a16:creationId xmlns:a16="http://schemas.microsoft.com/office/drawing/2014/main" id="{16FFF00A-6BBC-6E33-133B-1858704A00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F0FDA-0267-546E-19DB-AF0BE0A78C8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1939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294-7A38-A60E-B454-8993A7F3C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054EE-14E2-AE0B-39F1-2A3851453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C5554-14C8-0B70-A931-17ABAFC1EEED}"/>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5" name="Footer Placeholder 4">
            <a:extLst>
              <a:ext uri="{FF2B5EF4-FFF2-40B4-BE49-F238E27FC236}">
                <a16:creationId xmlns:a16="http://schemas.microsoft.com/office/drawing/2014/main" id="{24ED4A05-2288-9B28-789E-C8CDEAA9E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7BCFD-127C-ED70-82D7-B66CAD0132B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25201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38A34-CF97-A32C-9B5A-6702C66D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31AC51-BB04-69B4-C1F4-85945C34E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25AAAB-7686-97B3-63DB-63CAA57E47E3}"/>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5" name="Footer Placeholder 4">
            <a:extLst>
              <a:ext uri="{FF2B5EF4-FFF2-40B4-BE49-F238E27FC236}">
                <a16:creationId xmlns:a16="http://schemas.microsoft.com/office/drawing/2014/main" id="{E68B54E7-9782-37CE-5A7F-8C753C3EA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5DCB7-6B8E-C9F4-13F7-72C2C813F606}"/>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567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B0-7581-6F8A-6EC4-12F550BEF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AD9ADC-1F6C-B44F-FA96-98B0EA82E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CC57F-7146-F469-0E10-12E346D97DFD}"/>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5" name="Footer Placeholder 4">
            <a:extLst>
              <a:ext uri="{FF2B5EF4-FFF2-40B4-BE49-F238E27FC236}">
                <a16:creationId xmlns:a16="http://schemas.microsoft.com/office/drawing/2014/main" id="{DF7D6511-4AA8-AF78-6761-C0DF8E322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D6C65-B368-EAD3-9977-8BF1FFFFE54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7864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87F4-2E14-1D9F-FD87-27FFE366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44A8D7-734F-2B70-F8C2-0831DCD13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2B8DB-47F1-6B21-3229-AD2505A71315}"/>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5" name="Footer Placeholder 4">
            <a:extLst>
              <a:ext uri="{FF2B5EF4-FFF2-40B4-BE49-F238E27FC236}">
                <a16:creationId xmlns:a16="http://schemas.microsoft.com/office/drawing/2014/main" id="{F9D89FB4-D090-F315-323A-3770134AC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336AD0-ECAB-3EAE-D7D6-66D2CC9A67C0}"/>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6978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0D65-6E2A-27BC-A8D6-CCCDEFF4D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358C3-B8E4-068C-52C0-58B143AA6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1E7F29-99C3-5DAA-4480-323569B4D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F6B24C-B54A-AB1D-1C30-4AEF15C3554C}"/>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6" name="Footer Placeholder 5">
            <a:extLst>
              <a:ext uri="{FF2B5EF4-FFF2-40B4-BE49-F238E27FC236}">
                <a16:creationId xmlns:a16="http://schemas.microsoft.com/office/drawing/2014/main" id="{22C410BC-5B6D-FB3B-657B-B85F76D011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B84FB-71F8-26B8-1399-F2829CA3F3D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3544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1504-624F-43DF-E1BD-AFE46D1AB0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0F3E1C-F7F0-BEFE-AB43-94988F95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6D488-3849-3DB5-3136-50E6386D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54C5B-E5D1-91EF-73B4-3A38FB8E5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4F6AC-D2A4-3E3C-E780-38E0A41B9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7D58E5-C23C-23B5-7E06-D1D63F8C1645}"/>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8" name="Footer Placeholder 7">
            <a:extLst>
              <a:ext uri="{FF2B5EF4-FFF2-40B4-BE49-F238E27FC236}">
                <a16:creationId xmlns:a16="http://schemas.microsoft.com/office/drawing/2014/main" id="{6CA3E36C-EB83-2A38-2C43-DE5C06373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A0AD80-1052-C0AF-40A5-E6DB28732D1D}"/>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423635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EB-E519-FC2E-49AB-D7633C938B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92F2E8-C317-E484-1936-8CCE326DF731}"/>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4" name="Footer Placeholder 3">
            <a:extLst>
              <a:ext uri="{FF2B5EF4-FFF2-40B4-BE49-F238E27FC236}">
                <a16:creationId xmlns:a16="http://schemas.microsoft.com/office/drawing/2014/main" id="{8D8D4AB2-29CA-926C-1243-41DDEC6F6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6D3E8B-3D96-C5AC-D2DF-752B2DD0B6FC}"/>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7454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F9CB8-EF8E-9D0A-ADD1-8A5E11785CF4}"/>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3" name="Footer Placeholder 2">
            <a:extLst>
              <a:ext uri="{FF2B5EF4-FFF2-40B4-BE49-F238E27FC236}">
                <a16:creationId xmlns:a16="http://schemas.microsoft.com/office/drawing/2014/main" id="{90C8CAB8-A799-260C-A7F5-C66E799EF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98DA77-86A7-40F1-6F27-8A411BAD3D0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119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04C-EEAE-6E31-5984-4E074E3B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24DF5-EE79-B143-EC1D-88910EB62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D6E576-4CD6-4CBF-DD60-26D2B85E5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66EE-3293-565D-BF6E-FEBD28673804}"/>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6" name="Footer Placeholder 5">
            <a:extLst>
              <a:ext uri="{FF2B5EF4-FFF2-40B4-BE49-F238E27FC236}">
                <a16:creationId xmlns:a16="http://schemas.microsoft.com/office/drawing/2014/main" id="{6D4F178B-614E-2030-79D5-690B6D59B1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86DA97-2230-FF50-F674-4CEE8B9D3FB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389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E06-2164-5C6A-21FF-D8F0DBC18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600909-7C00-45CD-D192-995222A90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A89F38-BAED-6E97-3953-B8E2A9C4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DD9-6022-0432-7ECC-789D0D5A29A2}"/>
              </a:ext>
            </a:extLst>
          </p:cNvPr>
          <p:cNvSpPr>
            <a:spLocks noGrp="1"/>
          </p:cNvSpPr>
          <p:nvPr>
            <p:ph type="dt" sz="half" idx="10"/>
          </p:nvPr>
        </p:nvSpPr>
        <p:spPr/>
        <p:txBody>
          <a:bodyPr/>
          <a:lstStyle/>
          <a:p>
            <a:fld id="{1C56E1C8-51FB-41FF-A952-5015197EF72E}" type="datetimeFigureOut">
              <a:rPr lang="en-GB" smtClean="0"/>
              <a:t>03/04/2023</a:t>
            </a:fld>
            <a:endParaRPr lang="en-GB"/>
          </a:p>
        </p:txBody>
      </p:sp>
      <p:sp>
        <p:nvSpPr>
          <p:cNvPr id="6" name="Footer Placeholder 5">
            <a:extLst>
              <a:ext uri="{FF2B5EF4-FFF2-40B4-BE49-F238E27FC236}">
                <a16:creationId xmlns:a16="http://schemas.microsoft.com/office/drawing/2014/main" id="{6191668C-0A19-E9F5-2092-07201EFFAC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EE75-DAA7-E327-B906-A54BB135C1AA}"/>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9729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48CE2-673C-B0EE-78DD-766D3F4B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97577E-B485-D54A-31A2-E57DD305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7F68A-33C0-711C-5EF8-2AFFF6F0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6E1C8-51FB-41FF-A952-5015197EF72E}" type="datetimeFigureOut">
              <a:rPr lang="en-GB" smtClean="0"/>
              <a:t>03/04/2023</a:t>
            </a:fld>
            <a:endParaRPr lang="en-GB"/>
          </a:p>
        </p:txBody>
      </p:sp>
      <p:sp>
        <p:nvSpPr>
          <p:cNvPr id="5" name="Footer Placeholder 4">
            <a:extLst>
              <a:ext uri="{FF2B5EF4-FFF2-40B4-BE49-F238E27FC236}">
                <a16:creationId xmlns:a16="http://schemas.microsoft.com/office/drawing/2014/main" id="{3A12E754-554D-68F3-0AF4-43B6D5BF6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9766A1-CE83-D268-76AD-17EF2238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EFF84-AA71-4617-9631-C07F8A53034F}" type="slidenum">
              <a:rPr lang="en-GB" smtClean="0"/>
              <a:t>‹#›</a:t>
            </a:fld>
            <a:endParaRPr lang="en-GB"/>
          </a:p>
        </p:txBody>
      </p:sp>
    </p:spTree>
    <p:extLst>
      <p:ext uri="{BB962C8B-B14F-4D97-AF65-F5344CB8AC3E}">
        <p14:creationId xmlns:p14="http://schemas.microsoft.com/office/powerpoint/2010/main" val="3207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5277@fe.up.p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up202008307@fe.up.pt" TargetMode="External"/><Relationship Id="rId4" Type="http://schemas.openxmlformats.org/officeDocument/2006/relationships/hyperlink" Target="mailto:up202004907@fe.up.pt"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transum.org/Maths/Investigation/CarPa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Report.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9DEEB-14DB-77F4-EB8A-4B541285BB2C}"/>
              </a:ext>
            </a:extLst>
          </p:cNvPr>
          <p:cNvSpPr>
            <a:spLocks noGrp="1"/>
          </p:cNvSpPr>
          <p:nvPr>
            <p:ph type="ctrTitle"/>
          </p:nvPr>
        </p:nvSpPr>
        <p:spPr>
          <a:xfrm>
            <a:off x="638882" y="3577456"/>
            <a:ext cx="10909640" cy="1687814"/>
          </a:xfrm>
        </p:spPr>
        <p:txBody>
          <a:bodyPr vert="horz" lIns="91440" tIns="45720" rIns="91440" bIns="45720" rtlCol="0" anchor="b">
            <a:normAutofit/>
          </a:bodyPr>
          <a:lstStyle/>
          <a:p>
            <a:r>
              <a:rPr lang="en-US" sz="6600" kern="1200" dirty="0">
                <a:solidFill>
                  <a:schemeClr val="tx1"/>
                </a:solidFill>
                <a:latin typeface="+mj-lt"/>
                <a:ea typeface="+mj-ea"/>
                <a:cs typeface="+mj-cs"/>
              </a:rPr>
              <a:t>Block Escape</a:t>
            </a:r>
          </a:p>
        </p:txBody>
      </p:sp>
      <p:sp>
        <p:nvSpPr>
          <p:cNvPr id="3" name="Subtitle 2">
            <a:extLst>
              <a:ext uri="{FF2B5EF4-FFF2-40B4-BE49-F238E27FC236}">
                <a16:creationId xmlns:a16="http://schemas.microsoft.com/office/drawing/2014/main" id="{3829971E-2AB1-DFCF-5F3D-CEAA0B5F3C0D}"/>
              </a:ext>
            </a:extLst>
          </p:cNvPr>
          <p:cNvSpPr>
            <a:spLocks noGrp="1"/>
          </p:cNvSpPr>
          <p:nvPr>
            <p:ph type="subTitle" idx="1"/>
          </p:nvPr>
        </p:nvSpPr>
        <p:spPr>
          <a:xfrm>
            <a:off x="638881" y="5660607"/>
            <a:ext cx="10909643" cy="552659"/>
          </a:xfrm>
        </p:spPr>
        <p:txBody>
          <a:bodyPr vert="horz" lIns="91440" tIns="45720" rIns="91440" bIns="45720" rtlCol="0" anchor="t">
            <a:normAutofit/>
          </a:bodyPr>
          <a:lstStyle/>
          <a:p>
            <a:r>
              <a:rPr lang="en-US" kern="1200" dirty="0">
                <a:solidFill>
                  <a:schemeClr val="tx1"/>
                </a:solidFill>
                <a:latin typeface="+mn-lt"/>
                <a:ea typeface="+mn-ea"/>
                <a:cs typeface="+mn-cs"/>
              </a:rPr>
              <a:t>AI First Project</a:t>
            </a:r>
          </a:p>
          <a:p>
            <a:endParaRPr lang="en-US" kern="1200" dirty="0">
              <a:solidFill>
                <a:schemeClr val="tx1"/>
              </a:solidFill>
              <a:latin typeface="+mn-lt"/>
              <a:ea typeface="+mn-ea"/>
              <a:cs typeface="+mn-cs"/>
            </a:endParaRPr>
          </a:p>
        </p:txBody>
      </p:sp>
      <p:pic>
        <p:nvPicPr>
          <p:cNvPr id="1026" name="Picture 2" descr="A black and white sign&#10;&#10;Description automatically generated with low confidence">
            <a:extLst>
              <a:ext uri="{FF2B5EF4-FFF2-40B4-BE49-F238E27FC236}">
                <a16:creationId xmlns:a16="http://schemas.microsoft.com/office/drawing/2014/main" id="{C63B67CE-40E2-EBD8-7E12-E54E3BE9FD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306" y="411518"/>
            <a:ext cx="3488792" cy="1290853"/>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7A78A0-0E9A-BA41-3E33-EBAF45DCC10E}"/>
              </a:ext>
            </a:extLst>
          </p:cNvPr>
          <p:cNvSpPr txBox="1"/>
          <p:nvPr/>
        </p:nvSpPr>
        <p:spPr>
          <a:xfrm>
            <a:off x="4082869" y="2323610"/>
            <a:ext cx="4021666" cy="1077218"/>
          </a:xfrm>
          <a:prstGeom prst="rect">
            <a:avLst/>
          </a:prstGeom>
          <a:noFill/>
        </p:spPr>
        <p:txBody>
          <a:bodyPr wrap="square" rtlCol="0">
            <a:spAutoFit/>
          </a:bodyPr>
          <a:lstStyle/>
          <a:p>
            <a:pPr algn="ctr">
              <a:spcAft>
                <a:spcPts val="600"/>
              </a:spcAft>
            </a:pPr>
            <a:r>
              <a:rPr lang="en-US" dirty="0"/>
              <a:t>André Sousa (</a:t>
            </a:r>
            <a:r>
              <a:rPr lang="en-US" dirty="0">
                <a:hlinkClick r:id="rId3"/>
              </a:rPr>
              <a:t>up202005277@fe.up.pt</a:t>
            </a:r>
            <a:r>
              <a:rPr lang="en-US" dirty="0"/>
              <a:t>)</a:t>
            </a:r>
          </a:p>
          <a:p>
            <a:pPr algn="ctr">
              <a:spcAft>
                <a:spcPts val="600"/>
              </a:spcAft>
            </a:pPr>
            <a:r>
              <a:rPr lang="en-US" dirty="0" err="1"/>
              <a:t>Gonçalo</a:t>
            </a:r>
            <a:r>
              <a:rPr lang="en-US" dirty="0"/>
              <a:t> Pinto (</a:t>
            </a:r>
            <a:r>
              <a:rPr lang="en-US" dirty="0">
                <a:hlinkClick r:id="rId4"/>
              </a:rPr>
              <a:t>up202004907@fe.up.pt</a:t>
            </a:r>
            <a:r>
              <a:rPr lang="en-US" dirty="0"/>
              <a:t>)</a:t>
            </a:r>
          </a:p>
          <a:p>
            <a:pPr algn="ctr">
              <a:spcAft>
                <a:spcPts val="600"/>
              </a:spcAft>
            </a:pPr>
            <a:r>
              <a:rPr lang="en-US" dirty="0"/>
              <a:t>Pedro Fonseca (</a:t>
            </a:r>
            <a:r>
              <a:rPr lang="en-US" dirty="0">
                <a:hlinkClick r:id="rId5"/>
              </a:rPr>
              <a:t>up202008307@fe.up.pt</a:t>
            </a:r>
            <a:r>
              <a:rPr lang="en-US" dirty="0"/>
              <a:t>)</a:t>
            </a:r>
            <a:endParaRPr lang="en-GB" dirty="0"/>
          </a:p>
        </p:txBody>
      </p:sp>
    </p:spTree>
    <p:extLst>
      <p:ext uri="{BB962C8B-B14F-4D97-AF65-F5344CB8AC3E}">
        <p14:creationId xmlns:p14="http://schemas.microsoft.com/office/powerpoint/2010/main" val="209339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E901-313E-4D6E-F2F3-6D983CAD5591}"/>
              </a:ext>
            </a:extLst>
          </p:cNvPr>
          <p:cNvSpPr>
            <a:spLocks noGrp="1"/>
          </p:cNvSpPr>
          <p:nvPr>
            <p:ph type="title"/>
          </p:nvPr>
        </p:nvSpPr>
        <p:spPr>
          <a:xfrm>
            <a:off x="838200" y="365125"/>
            <a:ext cx="10515600" cy="1325563"/>
          </a:xfrm>
        </p:spPr>
        <p:txBody>
          <a:bodyPr>
            <a:normAutofit/>
          </a:bodyPr>
          <a:lstStyle/>
          <a:p>
            <a:r>
              <a:rPr lang="en-GB" sz="5400" dirty="0">
                <a:latin typeface="Lexend"/>
              </a:rPr>
              <a:t>Software used and related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E4CEF567-2A89-B9BA-ED7C-DFF3E1CBEFE6}"/>
              </a:ext>
            </a:extLst>
          </p:cNvPr>
          <p:cNvSpPr>
            <a:spLocks noGrp="1"/>
          </p:cNvSpPr>
          <p:nvPr>
            <p:ph idx="1"/>
          </p:nvPr>
        </p:nvSpPr>
        <p:spPr>
          <a:xfrm>
            <a:off x="838200" y="2759117"/>
            <a:ext cx="10515600" cy="4251960"/>
          </a:xfrm>
        </p:spPr>
        <p:txBody>
          <a:bodyPr>
            <a:normAutofit/>
          </a:bodyPr>
          <a:lstStyle/>
          <a:p>
            <a:r>
              <a:rPr lang="en-GB" sz="2400" dirty="0">
                <a:latin typeface="Lexend"/>
              </a:rPr>
              <a:t>Stuart Russell, Peter Norvig; Artificial intelligence. ISBN: 978-0-13-207148-2</a:t>
            </a:r>
          </a:p>
          <a:p>
            <a:r>
              <a:rPr lang="en-GB" sz="2400" dirty="0">
                <a:latin typeface="Lexend"/>
              </a:rPr>
              <a:t>Richard S. Sutton; Reinforcement learning. ISBN: 978-0-262-03924-6</a:t>
            </a:r>
          </a:p>
          <a:p>
            <a:r>
              <a:rPr lang="en-GB" sz="2400" dirty="0">
                <a:latin typeface="Lexend"/>
              </a:rPr>
              <a:t>Stuart Russel, Peter Norvig; Artificial Intelligence: A modern Approach.</a:t>
            </a:r>
          </a:p>
          <a:p>
            <a:r>
              <a:rPr lang="en-GB" sz="2400" dirty="0">
                <a:latin typeface="Lexend"/>
                <a:hlinkClick r:id="rId2"/>
              </a:rPr>
              <a:t>https://www.transum.org/Maths/Investigation/CarPark</a:t>
            </a:r>
            <a:r>
              <a:rPr lang="en-GB" sz="2200" dirty="0">
                <a:latin typeface="Lexend"/>
                <a:hlinkClick r:id="rId2"/>
              </a:rPr>
              <a:t>/</a:t>
            </a:r>
            <a:endParaRPr lang="en-GB" sz="2200" dirty="0">
              <a:latin typeface="Lexend"/>
            </a:endParaRPr>
          </a:p>
          <a:p>
            <a:r>
              <a:rPr lang="en-GB" sz="2200" dirty="0">
                <a:latin typeface="Lexend"/>
              </a:rPr>
              <a:t>PyCharm Professional</a:t>
            </a:r>
          </a:p>
          <a:p>
            <a:r>
              <a:rPr lang="en-GB" sz="2200" dirty="0">
                <a:latin typeface="Lexend"/>
              </a:rPr>
              <a:t>Python 3.9</a:t>
            </a:r>
          </a:p>
          <a:p>
            <a:r>
              <a:rPr lang="en-GB" sz="2200" dirty="0">
                <a:latin typeface="Lexend"/>
              </a:rPr>
              <a:t>Git</a:t>
            </a:r>
          </a:p>
          <a:p>
            <a:endParaRPr lang="en-GB" sz="2200" dirty="0">
              <a:latin typeface="Lexend"/>
            </a:endParaRPr>
          </a:p>
          <a:p>
            <a:endParaRPr lang="en-GB" sz="2200" dirty="0">
              <a:latin typeface="Lexend"/>
            </a:endParaRPr>
          </a:p>
          <a:p>
            <a:endParaRPr lang="en-GB" sz="2200" dirty="0">
              <a:latin typeface="Lexend"/>
            </a:endParaRPr>
          </a:p>
        </p:txBody>
      </p:sp>
    </p:spTree>
    <p:extLst>
      <p:ext uri="{BB962C8B-B14F-4D97-AF65-F5344CB8AC3E}">
        <p14:creationId xmlns:p14="http://schemas.microsoft.com/office/powerpoint/2010/main" val="213151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695E4-C497-1C47-0AB6-D9B6013F54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dirty="0">
                <a:solidFill>
                  <a:srgbClr val="FFFFFF"/>
                </a:solidFill>
                <a:latin typeface="Lexend"/>
              </a:rPr>
            </a:br>
            <a:r>
              <a:rPr lang="en-GB" kern="1200" dirty="0">
                <a:solidFill>
                  <a:srgbClr val="FFFFFF"/>
                </a:solidFill>
                <a:latin typeface="Lexend"/>
              </a:rPr>
              <a:t>S</a:t>
            </a:r>
            <a:r>
              <a:rPr lang="en-GB" dirty="0">
                <a:solidFill>
                  <a:srgbClr val="FFFFFF"/>
                </a:solidFill>
                <a:latin typeface="Lexend"/>
              </a:rPr>
              <a:t>pecification of the work</a:t>
            </a:r>
            <a:endParaRPr lang="en-US" dirty="0">
              <a:solidFill>
                <a:srgbClr val="FFFFFF"/>
              </a:solidFill>
              <a:latin typeface="Lexe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2">
            <a:extLst>
              <a:ext uri="{FF2B5EF4-FFF2-40B4-BE49-F238E27FC236}">
                <a16:creationId xmlns:a16="http://schemas.microsoft.com/office/drawing/2014/main" id="{82DFB40A-4C91-8097-0B72-B91A4B8A2A5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latin typeface="Lexend"/>
              </a:rPr>
              <a:t>Goal:</a:t>
            </a:r>
            <a:r>
              <a:rPr lang="en-US" dirty="0">
                <a:latin typeface="Lexend"/>
              </a:rPr>
              <a:t> take the red piece to the exit, while navigating around obstacles on a limited grid.</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Project Objectives:</a:t>
            </a:r>
          </a:p>
          <a:p>
            <a:pPr marL="742950" lvl="1" indent="-228600">
              <a:lnSpc>
                <a:spcPct val="90000"/>
              </a:lnSpc>
              <a:spcAft>
                <a:spcPts val="600"/>
              </a:spcAft>
              <a:buFont typeface="Arial" panose="020B0604020202020204" pitchFamily="34" charset="0"/>
              <a:buChar char="•"/>
            </a:pPr>
            <a:r>
              <a:rPr lang="en-US" dirty="0">
                <a:latin typeface="Lexend"/>
              </a:rPr>
              <a:t>Implement search algorithms to efficiently calculate an efficient path to the exit.</a:t>
            </a:r>
          </a:p>
          <a:p>
            <a:pPr marL="742950" lvl="1" indent="-228600">
              <a:lnSpc>
                <a:spcPct val="90000"/>
              </a:lnSpc>
              <a:spcAft>
                <a:spcPts val="600"/>
              </a:spcAft>
              <a:buFont typeface="Arial" panose="020B0604020202020204" pitchFamily="34" charset="0"/>
              <a:buChar char="•"/>
            </a:pPr>
            <a:r>
              <a:rPr lang="en-US" dirty="0">
                <a:latin typeface="Lexend"/>
              </a:rPr>
              <a:t>Test and analyze various algorithms and heuristics to determine the best approach for the game.</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Algorithms: </a:t>
            </a:r>
            <a:r>
              <a:rPr lang="en-US" dirty="0">
                <a:latin typeface="Lexend"/>
              </a:rPr>
              <a:t>breadth-first search, depth-first search, iterative deepening, uniform cost, greedy search, A* algorithm and weighted A*</a:t>
            </a:r>
          </a:p>
        </p:txBody>
      </p:sp>
    </p:spTree>
    <p:extLst>
      <p:ext uri="{BB962C8B-B14F-4D97-AF65-F5344CB8AC3E}">
        <p14:creationId xmlns:p14="http://schemas.microsoft.com/office/powerpoint/2010/main" val="114889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3D14-4C7A-A965-D292-F61F12B3C518}"/>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100"/>
              <a:t>Formulation of the problem as a search problem</a:t>
            </a:r>
          </a:p>
        </p:txBody>
      </p:sp>
      <p:sp>
        <p:nvSpPr>
          <p:cNvPr id="3" name="TextBox 2">
            <a:extLst>
              <a:ext uri="{FF2B5EF4-FFF2-40B4-BE49-F238E27FC236}">
                <a16:creationId xmlns:a16="http://schemas.microsoft.com/office/drawing/2014/main" id="{AF172B84-3EDA-092E-B69A-09A9869F70F5}"/>
              </a:ext>
            </a:extLst>
          </p:cNvPr>
          <p:cNvSpPr txBox="1"/>
          <p:nvPr/>
        </p:nvSpPr>
        <p:spPr>
          <a:xfrm>
            <a:off x="4635591" y="2115117"/>
            <a:ext cx="7556389" cy="4742871"/>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400" b="1" dirty="0"/>
              <a:t>Objective Test: </a:t>
            </a:r>
            <a:r>
              <a:rPr lang="en-US" sz="1400" dirty="0"/>
              <a:t>Move the red piece out of the board through a series of movements without getting blocked.</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State Representation: </a:t>
            </a:r>
            <a:r>
              <a:rPr lang="en-US" sz="1400" dirty="0"/>
              <a:t>An object Puzzle with defined dimensions and a list of pieces. </a:t>
            </a:r>
          </a:p>
          <a:p>
            <a:pPr>
              <a:lnSpc>
                <a:spcPct val="90000"/>
              </a:lnSpc>
              <a:spcAft>
                <a:spcPts val="600"/>
              </a:spcAft>
            </a:pPr>
            <a:r>
              <a:rPr lang="en-US" sz="1400" b="1" dirty="0"/>
              <a:t>Initial State:</a:t>
            </a:r>
            <a:r>
              <a:rPr lang="en-US" sz="1400" dirty="0"/>
              <a:t> A board filled with pieces and the red piece blocked.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Operators:</a:t>
            </a:r>
            <a:r>
              <a:rPr lang="en-US" sz="1400" dirty="0"/>
              <a:t> move: Move a piece to an empty space in the game board. </a:t>
            </a:r>
          </a:p>
          <a:p>
            <a:pPr marL="285750" indent="-228600">
              <a:lnSpc>
                <a:spcPct val="90000"/>
              </a:lnSpc>
              <a:spcAft>
                <a:spcPts val="600"/>
              </a:spcAft>
              <a:buFont typeface="Arial" panose="020B0604020202020204" pitchFamily="34" charset="0"/>
              <a:buChar char="•"/>
            </a:pPr>
            <a:r>
              <a:rPr lang="en-US" sz="1400" dirty="0"/>
              <a:t>Preconditions: Enough space adjacent to the current position and the coordinate is valid on the game board. </a:t>
            </a:r>
          </a:p>
          <a:p>
            <a:pPr marL="285750" indent="-228600">
              <a:lnSpc>
                <a:spcPct val="90000"/>
              </a:lnSpc>
              <a:spcAft>
                <a:spcPts val="600"/>
              </a:spcAft>
              <a:buFont typeface="Arial" panose="020B0604020202020204" pitchFamily="34" charset="0"/>
              <a:buChar char="•"/>
            </a:pPr>
            <a:r>
              <a:rPr lang="en-US" sz="1400" dirty="0"/>
              <a:t>Cost: 1 move. </a:t>
            </a:r>
          </a:p>
          <a:p>
            <a:pPr marL="285750" indent="-228600">
              <a:lnSpc>
                <a:spcPct val="90000"/>
              </a:lnSpc>
              <a:spcAft>
                <a:spcPts val="600"/>
              </a:spcAft>
              <a:buFont typeface="Arial" panose="020B0604020202020204" pitchFamily="34" charset="0"/>
              <a:buChar char="•"/>
            </a:pPr>
            <a:r>
              <a:rPr lang="en-US" sz="1400" dirty="0"/>
              <a:t>Effect: Update the position of the piece and end the game if the red piece reaches the exit. </a:t>
            </a:r>
          </a:p>
          <a:p>
            <a:pPr marL="57150">
              <a:lnSpc>
                <a:spcPct val="90000"/>
              </a:lnSpc>
              <a:spcAft>
                <a:spcPts val="600"/>
              </a:spcAft>
            </a:pPr>
            <a:endParaRPr lang="en-US" sz="1400" dirty="0"/>
          </a:p>
          <a:p>
            <a:pPr>
              <a:lnSpc>
                <a:spcPct val="90000"/>
              </a:lnSpc>
              <a:spcAft>
                <a:spcPts val="600"/>
              </a:spcAft>
            </a:pPr>
            <a:r>
              <a:rPr lang="en-US" sz="1400" b="1" dirty="0"/>
              <a:t>Heuristics:</a:t>
            </a:r>
            <a:r>
              <a:rPr lang="en-US" sz="1400" dirty="0"/>
              <a:t> </a:t>
            </a:r>
          </a:p>
          <a:p>
            <a:pPr marL="285750" indent="-228600">
              <a:lnSpc>
                <a:spcPct val="90000"/>
              </a:lnSpc>
              <a:spcAft>
                <a:spcPts val="600"/>
              </a:spcAft>
              <a:buFont typeface="Arial" panose="020B0604020202020204" pitchFamily="34" charset="0"/>
              <a:buChar char="•"/>
            </a:pPr>
            <a:r>
              <a:rPr lang="en-US" sz="1400" dirty="0"/>
              <a:t>H1: Distance from the red block to the exit. </a:t>
            </a:r>
          </a:p>
          <a:p>
            <a:pPr marL="285750" indent="-228600">
              <a:lnSpc>
                <a:spcPct val="90000"/>
              </a:lnSpc>
              <a:spcAft>
                <a:spcPts val="600"/>
              </a:spcAft>
              <a:buFont typeface="Arial" panose="020B0604020202020204" pitchFamily="34" charset="0"/>
              <a:buChar char="•"/>
            </a:pPr>
            <a:r>
              <a:rPr lang="en-US" sz="1400" dirty="0"/>
              <a:t>H2: Weighted sum of the number of obstacles between the red block and the exit. </a:t>
            </a:r>
          </a:p>
          <a:p>
            <a:pPr marL="285750" indent="-228600">
              <a:lnSpc>
                <a:spcPct val="90000"/>
              </a:lnSpc>
              <a:spcAft>
                <a:spcPts val="600"/>
              </a:spcAft>
              <a:buFont typeface="Arial" panose="020B0604020202020204" pitchFamily="34" charset="0"/>
              <a:buChar char="•"/>
            </a:pPr>
            <a:r>
              <a:rPr lang="en-US" sz="1400" dirty="0"/>
              <a:t>H3: The largest contiguous empty space near the red block. </a:t>
            </a:r>
          </a:p>
          <a:p>
            <a:pPr marL="285750" indent="-228600">
              <a:lnSpc>
                <a:spcPct val="90000"/>
              </a:lnSpc>
              <a:spcAft>
                <a:spcPts val="600"/>
              </a:spcAft>
              <a:buFont typeface="Arial" panose="020B0604020202020204" pitchFamily="34" charset="0"/>
              <a:buChar char="•"/>
            </a:pPr>
            <a:r>
              <a:rPr lang="en-US" sz="1400" dirty="0"/>
              <a:t>H4: Prioritize moves that keep the red block close to the edges of the game board. </a:t>
            </a:r>
          </a:p>
          <a:p>
            <a:pPr marL="285750" indent="-228600">
              <a:lnSpc>
                <a:spcPct val="90000"/>
              </a:lnSpc>
              <a:spcAft>
                <a:spcPts val="600"/>
              </a:spcAft>
              <a:buFont typeface="Arial" panose="020B0604020202020204" pitchFamily="34" charset="0"/>
              <a:buChar char="•"/>
            </a:pPr>
            <a:r>
              <a:rPr lang="en-US" sz="1400" dirty="0"/>
              <a:t>H5: Always ensure that the red block has at least one valid move option available. </a:t>
            </a:r>
          </a:p>
          <a:p>
            <a:pPr marL="285750" indent="-228600">
              <a:lnSpc>
                <a:spcPct val="90000"/>
              </a:lnSpc>
              <a:spcAft>
                <a:spcPts val="600"/>
              </a:spcAft>
              <a:buFont typeface="Arial" panose="020B0604020202020204" pitchFamily="34" charset="0"/>
              <a:buChar char="•"/>
            </a:pPr>
            <a:r>
              <a:rPr lang="en-US" sz="1400" dirty="0"/>
              <a:t>H6: Prioritize fitting pieces along the edges of the game board from largest to smallest. </a:t>
            </a:r>
          </a:p>
          <a:p>
            <a:pPr marL="285750" indent="-228600">
              <a:lnSpc>
                <a:spcPct val="90000"/>
              </a:lnSpc>
              <a:spcAft>
                <a:spcPts val="600"/>
              </a:spcAft>
              <a:buFont typeface="Arial" panose="020B0604020202020204" pitchFamily="34" charset="0"/>
              <a:buChar char="•"/>
            </a:pPr>
            <a:r>
              <a:rPr lang="en-US" sz="1400" dirty="0"/>
              <a:t>H7: Prioritize moving the largest pieces on the game board first. </a:t>
            </a:r>
          </a:p>
        </p:txBody>
      </p:sp>
      <p:pic>
        <p:nvPicPr>
          <p:cNvPr id="1028" name="Picture 4">
            <a:extLst>
              <a:ext uri="{FF2B5EF4-FFF2-40B4-BE49-F238E27FC236}">
                <a16:creationId xmlns:a16="http://schemas.microsoft.com/office/drawing/2014/main" id="{C74D51A3-1533-E43B-95D9-AE467DFEEC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2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038" name="Straight Connector 103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D38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2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062723-6941-4ABE-8146-AC6FA530B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917859B3-4C91-478D-929D-BB6433F90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6489E2-7FE1-9296-4114-3D2D3A8CBDEC}"/>
              </a:ext>
            </a:extLst>
          </p:cNvPr>
          <p:cNvSpPr>
            <a:spLocks noGrp="1"/>
          </p:cNvSpPr>
          <p:nvPr>
            <p:ph type="title"/>
          </p:nvPr>
        </p:nvSpPr>
        <p:spPr>
          <a:xfrm>
            <a:off x="838200" y="4440602"/>
            <a:ext cx="3093720" cy="1645920"/>
          </a:xfrm>
        </p:spPr>
        <p:txBody>
          <a:bodyPr vert="horz" lIns="91440" tIns="45720" rIns="91440" bIns="45720" rtlCol="0" anchor="ctr">
            <a:normAutofit/>
          </a:bodyPr>
          <a:lstStyle/>
          <a:p>
            <a:r>
              <a:rPr lang="en-US" sz="2600" kern="1200">
                <a:solidFill>
                  <a:schemeClr val="tx1"/>
                </a:solidFill>
                <a:latin typeface="+mj-lt"/>
                <a:ea typeface="+mj-ea"/>
                <a:cs typeface="+mj-cs"/>
              </a:rPr>
              <a:t>Implementation work already carried out</a:t>
            </a:r>
          </a:p>
        </p:txBody>
      </p:sp>
      <p:pic>
        <p:nvPicPr>
          <p:cNvPr id="9" name="Picture 8" descr="Icon&#10;&#10;Description automatically generated">
            <a:extLst>
              <a:ext uri="{FF2B5EF4-FFF2-40B4-BE49-F238E27FC236}">
                <a16:creationId xmlns:a16="http://schemas.microsoft.com/office/drawing/2014/main" id="{F44A029F-C13F-7AB0-2FAA-81CD7064D174}"/>
              </a:ext>
            </a:extLst>
          </p:cNvPr>
          <p:cNvPicPr>
            <a:picLocks noChangeAspect="1"/>
          </p:cNvPicPr>
          <p:nvPr/>
        </p:nvPicPr>
        <p:blipFill rotWithShape="1">
          <a:blip r:embed="rId2"/>
          <a:srcRect t="4768" r="3" b="790"/>
          <a:stretch/>
        </p:blipFill>
        <p:spPr>
          <a:xfrm>
            <a:off x="6170749" y="0"/>
            <a:ext cx="2926060" cy="4005072"/>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593570C6-8FE3-C555-76B5-0A4A04C6CA49}"/>
              </a:ext>
            </a:extLst>
          </p:cNvPr>
          <p:cNvPicPr>
            <a:picLocks noChangeAspect="1"/>
          </p:cNvPicPr>
          <p:nvPr/>
        </p:nvPicPr>
        <p:blipFill rotWithShape="1">
          <a:blip r:embed="rId3"/>
          <a:srcRect t="6874" r="2" b="2"/>
          <a:stretch/>
        </p:blipFill>
        <p:spPr>
          <a:xfrm>
            <a:off x="0" y="0"/>
            <a:ext cx="2935224" cy="4005067"/>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25BC8513-3C17-F6F9-29DB-30765CB60658}"/>
              </a:ext>
            </a:extLst>
          </p:cNvPr>
          <p:cNvPicPr>
            <a:picLocks noChangeAspect="1"/>
          </p:cNvPicPr>
          <p:nvPr/>
        </p:nvPicPr>
        <p:blipFill rotWithShape="1">
          <a:blip r:embed="rId4"/>
          <a:srcRect r="-4" b="5505"/>
          <a:stretch/>
        </p:blipFill>
        <p:spPr>
          <a:xfrm>
            <a:off x="9256776" y="0"/>
            <a:ext cx="2935224" cy="4005071"/>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F922CF62-24F8-08D5-F1B1-DE4994EF11F5}"/>
              </a:ext>
            </a:extLst>
          </p:cNvPr>
          <p:cNvPicPr>
            <a:picLocks noChangeAspect="1"/>
          </p:cNvPicPr>
          <p:nvPr/>
        </p:nvPicPr>
        <p:blipFill rotWithShape="1">
          <a:blip r:embed="rId5"/>
          <a:srcRect r="4" b="6196"/>
          <a:stretch/>
        </p:blipFill>
        <p:spPr>
          <a:xfrm>
            <a:off x="3085374" y="-7867"/>
            <a:ext cx="2935224" cy="4005072"/>
          </a:xfrm>
          <a:prstGeom prst="rect">
            <a:avLst/>
          </a:prstGeom>
        </p:spPr>
      </p:pic>
      <p:sp>
        <p:nvSpPr>
          <p:cNvPr id="22" name="Rectangle 21">
            <a:extLst>
              <a:ext uri="{FF2B5EF4-FFF2-40B4-BE49-F238E27FC236}">
                <a16:creationId xmlns:a16="http://schemas.microsoft.com/office/drawing/2014/main" id="{6283FBD2-A663-469F-855C-06D86E3C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8A1279FC-7441-4E55-B082-2774E6316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11220"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2">
            <a:extLst>
              <a:ext uri="{FF2B5EF4-FFF2-40B4-BE49-F238E27FC236}">
                <a16:creationId xmlns:a16="http://schemas.microsoft.com/office/drawing/2014/main" id="{E45A7F25-4D5B-1E71-87D4-26138331D9DA}"/>
              </a:ext>
            </a:extLst>
          </p:cNvPr>
          <p:cNvSpPr txBox="1"/>
          <p:nvPr/>
        </p:nvSpPr>
        <p:spPr>
          <a:xfrm>
            <a:off x="4380266" y="4440602"/>
            <a:ext cx="7104188"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Menu that allows users to start or quit the game</a:t>
            </a:r>
          </a:p>
          <a:p>
            <a:pPr marL="285750" indent="-228600">
              <a:lnSpc>
                <a:spcPct val="90000"/>
              </a:lnSpc>
              <a:spcAft>
                <a:spcPts val="600"/>
              </a:spcAft>
              <a:buFont typeface="Arial" panose="020B0604020202020204" pitchFamily="34" charset="0"/>
              <a:buChar char="•"/>
            </a:pPr>
            <a:r>
              <a:rPr lang="en-US" dirty="0"/>
              <a:t>Difficulty level selection after starting the game</a:t>
            </a:r>
          </a:p>
          <a:p>
            <a:pPr marL="285750" indent="-228600">
              <a:lnSpc>
                <a:spcPct val="90000"/>
              </a:lnSpc>
              <a:spcAft>
                <a:spcPts val="600"/>
              </a:spcAft>
              <a:buFont typeface="Arial" panose="020B0604020202020204" pitchFamily="34" charset="0"/>
              <a:buChar char="•"/>
            </a:pPr>
            <a:r>
              <a:rPr lang="en-US" dirty="0"/>
              <a:t>Graphical User Interface (GUI) for piece movements</a:t>
            </a:r>
          </a:p>
          <a:p>
            <a:pPr marL="285750" indent="-228600">
              <a:lnSpc>
                <a:spcPct val="90000"/>
              </a:lnSpc>
              <a:spcAft>
                <a:spcPts val="600"/>
              </a:spcAft>
              <a:buFont typeface="Arial" panose="020B0604020202020204" pitchFamily="34" charset="0"/>
              <a:buChar char="•"/>
            </a:pPr>
            <a:r>
              <a:rPr lang="en-US" dirty="0"/>
              <a:t>Game over detection to determine when the game ends</a:t>
            </a:r>
          </a:p>
          <a:p>
            <a:pPr marL="285750" indent="-228600">
              <a:lnSpc>
                <a:spcPct val="90000"/>
              </a:lnSpc>
              <a:spcAft>
                <a:spcPts val="600"/>
              </a:spcAft>
              <a:buFont typeface="Arial" panose="020B0604020202020204" pitchFamily="34" charset="0"/>
              <a:buChar char="•"/>
            </a:pPr>
            <a:r>
              <a:rPr lang="en-US" dirty="0"/>
              <a:t>Total moves counter to keep track of the number of moves made</a:t>
            </a:r>
          </a:p>
        </p:txBody>
      </p:sp>
    </p:spTree>
    <p:extLst>
      <p:ext uri="{BB962C8B-B14F-4D97-AF65-F5344CB8AC3E}">
        <p14:creationId xmlns:p14="http://schemas.microsoft.com/office/powerpoint/2010/main" val="242121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9DF23-6234-B66E-6BF1-6050239F82D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Heuristics and operators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1969BF5-4664-EF14-E742-CD60A0050F18}"/>
              </a:ext>
            </a:extLst>
          </p:cNvPr>
          <p:cNvSpPr txBox="1"/>
          <p:nvPr/>
        </p:nvSpPr>
        <p:spPr>
          <a:xfrm>
            <a:off x="4447308" y="591344"/>
            <a:ext cx="7186527" cy="5947568"/>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dirty="0"/>
              <a:t>Heuristics:</a:t>
            </a:r>
          </a:p>
          <a:p>
            <a:pPr marL="342900" indent="-228600">
              <a:lnSpc>
                <a:spcPct val="90000"/>
              </a:lnSpc>
              <a:buFont typeface="Arial" panose="020B0604020202020204" pitchFamily="34" charset="0"/>
              <a:buChar char="•"/>
            </a:pPr>
            <a:r>
              <a:rPr lang="en-US" b="1" dirty="0"/>
              <a:t>H1: </a:t>
            </a:r>
            <a:r>
              <a:rPr lang="en-US" dirty="0"/>
              <a:t>Euclidean distance between the red block and the exit</a:t>
            </a:r>
          </a:p>
          <a:p>
            <a:pPr marL="342900" indent="-228600">
              <a:lnSpc>
                <a:spcPct val="90000"/>
              </a:lnSpc>
              <a:buFont typeface="Arial" panose="020B0604020202020204" pitchFamily="34" charset="0"/>
              <a:buChar char="•"/>
            </a:pPr>
            <a:r>
              <a:rPr lang="en-US" b="1" dirty="0"/>
              <a:t>H2: </a:t>
            </a:r>
            <a:r>
              <a:rPr lang="en-US" dirty="0"/>
              <a:t>Weighted sum of the obstacles between the red block and the exit</a:t>
            </a:r>
          </a:p>
          <a:p>
            <a:pPr marL="342900" indent="-228600">
              <a:lnSpc>
                <a:spcPct val="90000"/>
              </a:lnSpc>
              <a:buFont typeface="Arial" panose="020B0604020202020204" pitchFamily="34" charset="0"/>
              <a:buChar char="•"/>
            </a:pPr>
            <a:r>
              <a:rPr lang="en-US" b="1" dirty="0"/>
              <a:t>H3: </a:t>
            </a:r>
            <a:r>
              <a:rPr lang="en-US" dirty="0"/>
              <a:t>Maximize the amount of contiguous empty spaces near the red block</a:t>
            </a:r>
          </a:p>
          <a:p>
            <a:pPr marL="342900" indent="-228600">
              <a:lnSpc>
                <a:spcPct val="90000"/>
              </a:lnSpc>
              <a:buFont typeface="Arial" panose="020B0604020202020204" pitchFamily="34" charset="0"/>
              <a:buChar char="•"/>
            </a:pPr>
            <a:r>
              <a:rPr lang="en-US" b="1" dirty="0"/>
              <a:t>H4: </a:t>
            </a:r>
            <a:r>
              <a:rPr lang="en-US" dirty="0"/>
              <a:t>Prioritize moves that keep the red block close to the edges</a:t>
            </a:r>
          </a:p>
          <a:p>
            <a:pPr marL="342900" indent="-228600">
              <a:lnSpc>
                <a:spcPct val="90000"/>
              </a:lnSpc>
              <a:buFont typeface="Arial" panose="020B0604020202020204" pitchFamily="34" charset="0"/>
              <a:buChar char="•"/>
            </a:pPr>
            <a:r>
              <a:rPr lang="en-US" b="1" dirty="0"/>
              <a:t>H5: </a:t>
            </a:r>
            <a:r>
              <a:rPr lang="en-US" dirty="0"/>
              <a:t>Prioritize movements in which the red block has at least one possible movement</a:t>
            </a:r>
          </a:p>
          <a:p>
            <a:pPr marL="342900" indent="-228600">
              <a:lnSpc>
                <a:spcPct val="90000"/>
              </a:lnSpc>
              <a:buFont typeface="Arial" panose="020B0604020202020204" pitchFamily="34" charset="0"/>
              <a:buChar char="•"/>
            </a:pPr>
            <a:r>
              <a:rPr lang="en-US" b="1" dirty="0"/>
              <a:t>H6: </a:t>
            </a:r>
            <a:r>
              <a:rPr lang="en-US" dirty="0"/>
              <a:t>Prioritize fitting blocks along the edges of the game board from largest to smallest</a:t>
            </a:r>
          </a:p>
          <a:p>
            <a:pPr marL="342900" indent="-228600">
              <a:lnSpc>
                <a:spcPct val="90000"/>
              </a:lnSpc>
              <a:buFont typeface="Arial" panose="020B0604020202020204" pitchFamily="34" charset="0"/>
              <a:buChar char="•"/>
            </a:pPr>
            <a:r>
              <a:rPr lang="en-US" b="1" dirty="0"/>
              <a:t>H7: </a:t>
            </a:r>
            <a:r>
              <a:rPr lang="en-US" dirty="0"/>
              <a:t>Prioritize moving the largest blocks first</a:t>
            </a:r>
          </a:p>
          <a:p>
            <a:pPr marL="342900" indent="-228600">
              <a:lnSpc>
                <a:spcPct val="90000"/>
              </a:lnSpc>
              <a:buFont typeface="Arial" panose="020B0604020202020204" pitchFamily="34" charset="0"/>
              <a:buChar char="•"/>
            </a:pPr>
            <a:r>
              <a:rPr lang="en-US" b="1" dirty="0"/>
              <a:t>H8: </a:t>
            </a:r>
            <a:r>
              <a:rPr lang="en-US" dirty="0"/>
              <a:t>Prioritize moving the smallest blocks first</a:t>
            </a:r>
          </a:p>
          <a:p>
            <a:pPr marL="114300">
              <a:lnSpc>
                <a:spcPct val="90000"/>
              </a:lnSpc>
            </a:pPr>
            <a:endParaRPr lang="en-US" dirty="0"/>
          </a:p>
          <a:p>
            <a:pPr indent="-228600">
              <a:lnSpc>
                <a:spcPct val="90000"/>
              </a:lnSpc>
              <a:buFont typeface="Arial" panose="020B0604020202020204" pitchFamily="34" charset="0"/>
              <a:buChar char="•"/>
            </a:pPr>
            <a:r>
              <a:rPr lang="en-US" dirty="0"/>
              <a:t>Operators:</a:t>
            </a:r>
          </a:p>
          <a:p>
            <a:pPr marL="285750" indent="-228600">
              <a:lnSpc>
                <a:spcPct val="90000"/>
              </a:lnSpc>
              <a:spcAft>
                <a:spcPts val="600"/>
              </a:spcAft>
              <a:buFont typeface="Arial" panose="020B0604020202020204" pitchFamily="34" charset="0"/>
              <a:buChar char="•"/>
            </a:pPr>
            <a:r>
              <a:rPr lang="en-US" dirty="0"/>
              <a:t>move: Move a block (up, down, right or left) to an adjacent empty space in the game board. </a:t>
            </a:r>
          </a:p>
          <a:p>
            <a:pPr marL="800100" lvl="1" indent="-228600">
              <a:lnSpc>
                <a:spcPct val="90000"/>
              </a:lnSpc>
              <a:spcAft>
                <a:spcPts val="600"/>
              </a:spcAft>
              <a:buFont typeface="Arial" panose="020B0604020202020204" pitchFamily="34" charset="0"/>
              <a:buChar char="•"/>
            </a:pPr>
            <a:r>
              <a:rPr lang="en-US" dirty="0"/>
              <a:t>Preconditions: Enough space adjacent to the current position and the coordinates are valid on the game board. </a:t>
            </a:r>
          </a:p>
          <a:p>
            <a:pPr marL="800100" lvl="1" indent="-228600">
              <a:lnSpc>
                <a:spcPct val="90000"/>
              </a:lnSpc>
              <a:spcAft>
                <a:spcPts val="600"/>
              </a:spcAft>
              <a:buFont typeface="Arial" panose="020B0604020202020204" pitchFamily="34" charset="0"/>
              <a:buChar char="•"/>
            </a:pPr>
            <a:r>
              <a:rPr lang="en-US" dirty="0"/>
              <a:t>Cost: 1 move. </a:t>
            </a:r>
          </a:p>
          <a:p>
            <a:pPr marL="800100" lvl="1" indent="-228600">
              <a:lnSpc>
                <a:spcPct val="90000"/>
              </a:lnSpc>
              <a:spcAft>
                <a:spcPts val="600"/>
              </a:spcAft>
              <a:buFont typeface="Arial" panose="020B0604020202020204" pitchFamily="34" charset="0"/>
              <a:buChar char="•"/>
            </a:pPr>
            <a:r>
              <a:rPr lang="en-US" dirty="0"/>
              <a:t>Effect: Update the position of the block.</a:t>
            </a:r>
          </a:p>
          <a:p>
            <a:pPr indent="-2286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343969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40814D-58F1-5AC6-8764-E162F73A32BA}"/>
              </a:ext>
            </a:extLst>
          </p:cNvPr>
          <p:cNvSpPr>
            <a:spLocks noGrp="1"/>
          </p:cNvSpPr>
          <p:nvPr>
            <p:ph type="title"/>
          </p:nvPr>
        </p:nvSpPr>
        <p:spPr>
          <a:xfrm>
            <a:off x="4855265" y="530578"/>
            <a:ext cx="6685483" cy="1160110"/>
          </a:xfrm>
        </p:spPr>
        <p:txBody>
          <a:bodyPr vert="horz" lIns="91440" tIns="45720" rIns="91440" bIns="45720" rtlCol="0" anchor="ctr">
            <a:normAutofit/>
          </a:bodyPr>
          <a:lstStyle/>
          <a:p>
            <a:r>
              <a:rPr lang="en-US" sz="3700" kern="1200" dirty="0">
                <a:solidFill>
                  <a:schemeClr val="tx1"/>
                </a:solidFill>
                <a:latin typeface="+mj-lt"/>
                <a:ea typeface="+mj-ea"/>
                <a:cs typeface="+mj-cs"/>
              </a:rPr>
              <a:t>Implemented algorithms</a:t>
            </a:r>
          </a:p>
        </p:txBody>
      </p:sp>
      <p:pic>
        <p:nvPicPr>
          <p:cNvPr id="7" name="Graphic 6" descr="Magnifying glass">
            <a:extLst>
              <a:ext uri="{FF2B5EF4-FFF2-40B4-BE49-F238E27FC236}">
                <a16:creationId xmlns:a16="http://schemas.microsoft.com/office/drawing/2014/main" id="{CEE489C1-A97F-9036-B5A7-D590ECABC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090" y="1268685"/>
            <a:ext cx="4123294" cy="412329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279D5A5-2C3E-D20B-26B3-5CA38DD44134}"/>
              </a:ext>
            </a:extLst>
          </p:cNvPr>
          <p:cNvSpPr txBox="1"/>
          <p:nvPr/>
        </p:nvSpPr>
        <p:spPr>
          <a:xfrm>
            <a:off x="4855265" y="1825625"/>
            <a:ext cx="6685483" cy="438890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Breadth First Search</a:t>
            </a:r>
          </a:p>
          <a:p>
            <a:pPr marL="285750" indent="-228600">
              <a:lnSpc>
                <a:spcPct val="90000"/>
              </a:lnSpc>
              <a:spcAft>
                <a:spcPts val="600"/>
              </a:spcAft>
              <a:buFont typeface="Arial" panose="020B0604020202020204" pitchFamily="34" charset="0"/>
              <a:buChar char="•"/>
            </a:pPr>
            <a:r>
              <a:rPr lang="en-US" sz="2400" dirty="0"/>
              <a:t>Depth First Search</a:t>
            </a:r>
          </a:p>
          <a:p>
            <a:pPr marL="285750" indent="-228600">
              <a:lnSpc>
                <a:spcPct val="90000"/>
              </a:lnSpc>
              <a:spcAft>
                <a:spcPts val="600"/>
              </a:spcAft>
              <a:buFont typeface="Arial" panose="020B0604020202020204" pitchFamily="34" charset="0"/>
              <a:buChar char="•"/>
            </a:pPr>
            <a:r>
              <a:rPr lang="en-US" sz="2400" dirty="0"/>
              <a:t>Depth Limited Search</a:t>
            </a:r>
          </a:p>
          <a:p>
            <a:pPr marL="285750" indent="-228600">
              <a:lnSpc>
                <a:spcPct val="90000"/>
              </a:lnSpc>
              <a:spcAft>
                <a:spcPts val="600"/>
              </a:spcAft>
              <a:buFont typeface="Arial" panose="020B0604020202020204" pitchFamily="34" charset="0"/>
              <a:buChar char="•"/>
            </a:pPr>
            <a:r>
              <a:rPr lang="en-US" sz="2400" dirty="0"/>
              <a:t>Iterative Deepening Search</a:t>
            </a:r>
          </a:p>
          <a:p>
            <a:pPr marL="285750" indent="-228600">
              <a:lnSpc>
                <a:spcPct val="90000"/>
              </a:lnSpc>
              <a:spcAft>
                <a:spcPts val="600"/>
              </a:spcAft>
              <a:buFont typeface="Arial" panose="020B0604020202020204" pitchFamily="34" charset="0"/>
              <a:buChar char="•"/>
            </a:pPr>
            <a:r>
              <a:rPr lang="en-US" sz="2400" dirty="0"/>
              <a:t>Greedy Search</a:t>
            </a:r>
          </a:p>
          <a:p>
            <a:pPr marL="285750" indent="-228600">
              <a:lnSpc>
                <a:spcPct val="90000"/>
              </a:lnSpc>
              <a:spcAft>
                <a:spcPts val="600"/>
              </a:spcAft>
              <a:buFont typeface="Arial" panose="020B0604020202020204" pitchFamily="34" charset="0"/>
              <a:buChar char="•"/>
            </a:pPr>
            <a:r>
              <a:rPr lang="en-US" sz="2400" dirty="0"/>
              <a:t>A* search</a:t>
            </a:r>
          </a:p>
          <a:p>
            <a:pPr marL="285750" indent="-228600">
              <a:lnSpc>
                <a:spcPct val="90000"/>
              </a:lnSpc>
              <a:spcAft>
                <a:spcPts val="600"/>
              </a:spcAft>
              <a:buFont typeface="Arial" panose="020B0604020202020204" pitchFamily="34" charset="0"/>
              <a:buChar char="•"/>
            </a:pPr>
            <a:r>
              <a:rPr lang="en-US" sz="2400" dirty="0"/>
              <a:t>Weighted A* search</a:t>
            </a:r>
          </a:p>
          <a:p>
            <a:pPr marL="285750"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85199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4">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6">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DAAE40-76B7-CD13-732B-8FFEDE403A0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a:solidFill>
                  <a:schemeClr val="tx1"/>
                </a:solidFill>
                <a:latin typeface="+mj-lt"/>
                <a:ea typeface="+mj-ea"/>
                <a:cs typeface="+mj-cs"/>
              </a:rPr>
              <a:t>Experimental Results</a:t>
            </a:r>
          </a:p>
        </p:txBody>
      </p:sp>
      <p:sp>
        <p:nvSpPr>
          <p:cNvPr id="26" name="Rectangle 18">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Uniformed search on easy level (nodes)">
            <a:extLst>
              <a:ext uri="{FF2B5EF4-FFF2-40B4-BE49-F238E27FC236}">
                <a16:creationId xmlns:a16="http://schemas.microsoft.com/office/drawing/2014/main" id="{34D95D2B-BAE1-4D8C-54DA-1B78FF191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68" y="2001212"/>
            <a:ext cx="10168128" cy="2424831"/>
          </a:xfrm>
          <a:prstGeom prst="rect">
            <a:avLst/>
          </a:prstGeom>
        </p:spPr>
      </p:pic>
      <p:pic>
        <p:nvPicPr>
          <p:cNvPr id="10" name="Picture 9" descr="Chart, bar chart&#10;&#10;Description automatically generated">
            <a:extLst>
              <a:ext uri="{FF2B5EF4-FFF2-40B4-BE49-F238E27FC236}">
                <a16:creationId xmlns:a16="http://schemas.microsoft.com/office/drawing/2014/main" id="{CF71D2E0-1628-663A-0C4E-253323709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937" y="4426043"/>
            <a:ext cx="10168125" cy="2424831"/>
          </a:xfrm>
          <a:prstGeom prst="rect">
            <a:avLst/>
          </a:prstGeom>
        </p:spPr>
      </p:pic>
      <p:sp>
        <p:nvSpPr>
          <p:cNvPr id="11" name="TextBox 10">
            <a:extLst>
              <a:ext uri="{FF2B5EF4-FFF2-40B4-BE49-F238E27FC236}">
                <a16:creationId xmlns:a16="http://schemas.microsoft.com/office/drawing/2014/main" id="{368B0B0F-B985-4537-FF92-0A79C933BA5A}"/>
              </a:ext>
            </a:extLst>
          </p:cNvPr>
          <p:cNvSpPr txBox="1"/>
          <p:nvPr/>
        </p:nvSpPr>
        <p:spPr>
          <a:xfrm>
            <a:off x="1234911" y="1728216"/>
            <a:ext cx="1646989" cy="369332"/>
          </a:xfrm>
          <a:prstGeom prst="rect">
            <a:avLst/>
          </a:prstGeom>
          <a:noFill/>
        </p:spPr>
        <p:txBody>
          <a:bodyPr wrap="none" rtlCol="0">
            <a:spAutoFit/>
          </a:bodyPr>
          <a:lstStyle/>
          <a:p>
            <a:r>
              <a:rPr lang="en-US" dirty="0"/>
              <a:t>Full report </a:t>
            </a:r>
            <a:r>
              <a:rPr lang="en-US" dirty="0">
                <a:hlinkClick r:id="rId4" action="ppaction://hlinkfile"/>
              </a:rPr>
              <a:t>here</a:t>
            </a:r>
            <a:endParaRPr lang="en-US" dirty="0"/>
          </a:p>
        </p:txBody>
      </p:sp>
    </p:spTree>
    <p:extLst>
      <p:ext uri="{BB962C8B-B14F-4D97-AF65-F5344CB8AC3E}">
        <p14:creationId xmlns:p14="http://schemas.microsoft.com/office/powerpoint/2010/main" val="378850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A2501-2C54-6AFE-2C1C-F17A493DF16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Conclusions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7873CC5-5CDF-8DA5-4F00-6976A11C2424}"/>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dirty="0"/>
              <a:t>	In conclusion, we implemented multiple search algorithms in our game "Block Escape", including BFS, DFS, IDS, A*, Weighted A* and Greedy. </a:t>
            </a:r>
          </a:p>
          <a:p>
            <a:pPr indent="-228600">
              <a:lnSpc>
                <a:spcPct val="90000"/>
              </a:lnSpc>
              <a:spcAft>
                <a:spcPts val="600"/>
              </a:spcAft>
              <a:buFont typeface="Arial" panose="020B0604020202020204" pitchFamily="34" charset="0"/>
              <a:buChar char="•"/>
            </a:pPr>
            <a:r>
              <a:rPr lang="en-US" sz="1900" dirty="0"/>
              <a:t>	While each algorithm has its strengths and weaknesses, we found that BFS was very slow compared to the other algorithms. Greedy search, on the other hand, performed differently due to its lack of a cost function. When it comes to the heuristics we implemented, we found that prioritizing moves that keep the red block close to the edges of the board was the best heuristic overall. This heuristic consistently outperformed the other heuristics in terms of finding optimal solutions, and we believe this is because it helps the algorithm focus on paths that are more likely to lead to the goal state. In our experiments, all the heuristics provided an optimal solution in the A* algorithm. This shows that the heuristics we chose were effective in guiding the search towards the goal state. Finally, we found that IDS was slower than DFS, but used fewer nodes compared to DFS. This suggests that IDS could be a good choice when memory is a concern, and we recommend considering it as an alternative to DFS in certain scenarios. </a:t>
            </a:r>
          </a:p>
          <a:p>
            <a:pPr indent="-228600">
              <a:lnSpc>
                <a:spcPct val="90000"/>
              </a:lnSpc>
              <a:spcAft>
                <a:spcPts val="600"/>
              </a:spcAft>
              <a:buFont typeface="Arial" panose="020B0604020202020204" pitchFamily="34" charset="0"/>
              <a:buChar char="•"/>
            </a:pPr>
            <a:r>
              <a:rPr lang="en-US" sz="1900" dirty="0"/>
              <a:t>Overall, the search algorithms and heuristics in "Block Escape“ performed accordingly to our expectations. </a:t>
            </a:r>
          </a:p>
        </p:txBody>
      </p:sp>
    </p:spTree>
    <p:extLst>
      <p:ext uri="{BB962C8B-B14F-4D97-AF65-F5344CB8AC3E}">
        <p14:creationId xmlns:p14="http://schemas.microsoft.com/office/powerpoint/2010/main" val="146582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890</Words>
  <Application>Microsoft Office PowerPoint</Application>
  <PresentationFormat>Widescreen</PresentationFormat>
  <Paragraphs>78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Lexend</vt:lpstr>
      <vt:lpstr>Office Theme</vt:lpstr>
      <vt:lpstr>Block Escape</vt:lpstr>
      <vt:lpstr>Software used and related work</vt:lpstr>
      <vt:lpstr> Specification of the work</vt:lpstr>
      <vt:lpstr>Formulation of the problem as a search problem</vt:lpstr>
      <vt:lpstr>Implementation work already carried out</vt:lpstr>
      <vt:lpstr>Heuristics and operators</vt:lpstr>
      <vt:lpstr>Implemented algorithms</vt:lpstr>
      <vt:lpstr>Experimental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Escape</dc:title>
  <dc:creator>André Filipe Garcez Moreira de Sousa</dc:creator>
  <cp:lastModifiedBy>Gonçalo da Costa Sequeira Pinto</cp:lastModifiedBy>
  <cp:revision>14</cp:revision>
  <dcterms:created xsi:type="dcterms:W3CDTF">2023-03-06T14:01:42Z</dcterms:created>
  <dcterms:modified xsi:type="dcterms:W3CDTF">2023-04-03T20:19:17Z</dcterms:modified>
</cp:coreProperties>
</file>