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94679"/>
  </p:normalViewPr>
  <p:slideViewPr>
    <p:cSldViewPr snapToGrid="0" snapToObjects="1">
      <p:cViewPr varScale="1">
        <p:scale>
          <a:sx n="79" d="100"/>
          <a:sy n="79" d="100"/>
        </p:scale>
        <p:origin x="8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4FA0BA-0EEA-4DAD-B34E-AE9BD5C2A84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D165FC-C2D9-47A7-BE12-E44AC9138AD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sz="1600" dirty="0"/>
            <a:t>Criação de um interface intuitivo e fácil de usar</a:t>
          </a:r>
          <a:endParaRPr lang="en-US" sz="1600" dirty="0"/>
        </a:p>
      </dgm:t>
    </dgm:pt>
    <dgm:pt modelId="{6EFCFEBE-C906-4AF3-9A13-89AC11F2BD3A}" type="parTrans" cxnId="{5ED63311-EC60-40A4-AFD9-6A513E3EF734}">
      <dgm:prSet/>
      <dgm:spPr/>
      <dgm:t>
        <a:bodyPr/>
        <a:lstStyle/>
        <a:p>
          <a:endParaRPr lang="en-US"/>
        </a:p>
      </dgm:t>
    </dgm:pt>
    <dgm:pt modelId="{768F3EF9-88CD-4939-A208-23A3C3B75816}" type="sibTrans" cxnId="{5ED63311-EC60-40A4-AFD9-6A513E3EF734}">
      <dgm:prSet/>
      <dgm:spPr/>
      <dgm:t>
        <a:bodyPr/>
        <a:lstStyle/>
        <a:p>
          <a:endParaRPr lang="en-US"/>
        </a:p>
      </dgm:t>
    </dgm:pt>
    <dgm:pt modelId="{57204116-B6FD-446A-8979-BF88D9C42CE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PT" sz="1600" b="1" dirty="0"/>
            <a:t>Esforço de cada membro:</a:t>
          </a:r>
          <a:endParaRPr lang="en-US" sz="1600" dirty="0"/>
        </a:p>
      </dgm:t>
    </dgm:pt>
    <dgm:pt modelId="{F0EF69AC-E6A2-47D5-80BE-B740E6194766}" type="parTrans" cxnId="{D0E0986E-86DA-449B-A0DF-7416E00F8048}">
      <dgm:prSet/>
      <dgm:spPr/>
      <dgm:t>
        <a:bodyPr/>
        <a:lstStyle/>
        <a:p>
          <a:endParaRPr lang="en-US"/>
        </a:p>
      </dgm:t>
    </dgm:pt>
    <dgm:pt modelId="{A684F4A1-33FB-4B3B-97F5-BB3FD8E76379}" type="sibTrans" cxnId="{D0E0986E-86DA-449B-A0DF-7416E00F8048}">
      <dgm:prSet/>
      <dgm:spPr/>
      <dgm:t>
        <a:bodyPr/>
        <a:lstStyle/>
        <a:p>
          <a:endParaRPr lang="en-US"/>
        </a:p>
      </dgm:t>
    </dgm:pt>
    <dgm:pt modelId="{7E685FA7-C614-43E8-ADCC-6469BFD189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André Sousa: 33%</a:t>
          </a:r>
          <a:endParaRPr lang="en-US" sz="1400" dirty="0"/>
        </a:p>
      </dgm:t>
    </dgm:pt>
    <dgm:pt modelId="{4A281DA4-D6E4-4982-BA5D-DE612D8DB21A}" type="parTrans" cxnId="{98C7FE1B-F582-41CF-AE5C-17E57A2381F2}">
      <dgm:prSet/>
      <dgm:spPr/>
      <dgm:t>
        <a:bodyPr/>
        <a:lstStyle/>
        <a:p>
          <a:endParaRPr lang="en-US"/>
        </a:p>
      </dgm:t>
    </dgm:pt>
    <dgm:pt modelId="{429EFDF5-0C6F-472F-BC00-28E14338CEC5}" type="sibTrans" cxnId="{98C7FE1B-F582-41CF-AE5C-17E57A2381F2}">
      <dgm:prSet/>
      <dgm:spPr/>
      <dgm:t>
        <a:bodyPr/>
        <a:lstStyle/>
        <a:p>
          <a:endParaRPr lang="en-US"/>
        </a:p>
      </dgm:t>
    </dgm:pt>
    <dgm:pt modelId="{308D63AD-CBE2-46B1-B148-DA706FFFF5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João Félix: 33%</a:t>
          </a:r>
          <a:endParaRPr lang="en-US" sz="1400" dirty="0"/>
        </a:p>
      </dgm:t>
    </dgm:pt>
    <dgm:pt modelId="{23F01B51-BC01-4B7E-86EA-6A53B57A4345}" type="parTrans" cxnId="{AE63922B-85BA-4DD9-814E-0DEFEF1F9EBB}">
      <dgm:prSet/>
      <dgm:spPr/>
      <dgm:t>
        <a:bodyPr/>
        <a:lstStyle/>
        <a:p>
          <a:endParaRPr lang="en-US"/>
        </a:p>
      </dgm:t>
    </dgm:pt>
    <dgm:pt modelId="{07B5D0AC-6131-4DA9-9C49-4087E34999CC}" type="sibTrans" cxnId="{AE63922B-85BA-4DD9-814E-0DEFEF1F9EBB}">
      <dgm:prSet/>
      <dgm:spPr/>
      <dgm:t>
        <a:bodyPr/>
        <a:lstStyle/>
        <a:p>
          <a:endParaRPr lang="en-US"/>
        </a:p>
      </dgm:t>
    </dgm:pt>
    <dgm:pt modelId="{68DC72C7-610D-4549-8790-BE1A4D24FDB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1400" dirty="0"/>
            <a:t>Pedro Fonseca: 33%</a:t>
          </a:r>
          <a:endParaRPr lang="en-US" sz="1400" dirty="0"/>
        </a:p>
      </dgm:t>
    </dgm:pt>
    <dgm:pt modelId="{BD4955AE-1261-4908-98D1-2D78106BFCAE}" type="parTrans" cxnId="{F97C9911-98D5-4525-A41E-7E32E1EF3987}">
      <dgm:prSet/>
      <dgm:spPr/>
      <dgm:t>
        <a:bodyPr/>
        <a:lstStyle/>
        <a:p>
          <a:endParaRPr lang="en-US"/>
        </a:p>
      </dgm:t>
    </dgm:pt>
    <dgm:pt modelId="{476AE6FE-9487-432D-BC32-ABCEC0186825}" type="sibTrans" cxnId="{F97C9911-98D5-4525-A41E-7E32E1EF3987}">
      <dgm:prSet/>
      <dgm:spPr/>
      <dgm:t>
        <a:bodyPr/>
        <a:lstStyle/>
        <a:p>
          <a:endParaRPr lang="en-US"/>
        </a:p>
      </dgm:t>
    </dgm:pt>
    <dgm:pt modelId="{A234A9B5-5F58-48B2-BF35-D8DF9D47FAEE}" type="pres">
      <dgm:prSet presAssocID="{9C4FA0BA-0EEA-4DAD-B34E-AE9BD5C2A84C}" presName="root" presStyleCnt="0">
        <dgm:presLayoutVars>
          <dgm:dir/>
          <dgm:resizeHandles val="exact"/>
        </dgm:presLayoutVars>
      </dgm:prSet>
      <dgm:spPr/>
    </dgm:pt>
    <dgm:pt modelId="{BE2BE607-3D11-4E4D-B94C-8291AD28C37E}" type="pres">
      <dgm:prSet presAssocID="{3FD165FC-C2D9-47A7-BE12-E44AC9138ADF}" presName="compNode" presStyleCnt="0"/>
      <dgm:spPr/>
    </dgm:pt>
    <dgm:pt modelId="{3A5CD919-596B-4C7A-97A7-81059ED18FE1}" type="pres">
      <dgm:prSet presAssocID="{3FD165FC-C2D9-47A7-BE12-E44AC9138A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E7CD750-FF65-4A21-8593-46FFE6050092}" type="pres">
      <dgm:prSet presAssocID="{3FD165FC-C2D9-47A7-BE12-E44AC9138ADF}" presName="iconSpace" presStyleCnt="0"/>
      <dgm:spPr/>
    </dgm:pt>
    <dgm:pt modelId="{2624B1E4-55F1-4124-A741-DD552743FCE5}" type="pres">
      <dgm:prSet presAssocID="{3FD165FC-C2D9-47A7-BE12-E44AC9138ADF}" presName="parTx" presStyleLbl="revTx" presStyleIdx="0" presStyleCnt="4">
        <dgm:presLayoutVars>
          <dgm:chMax val="0"/>
          <dgm:chPref val="0"/>
        </dgm:presLayoutVars>
      </dgm:prSet>
      <dgm:spPr/>
    </dgm:pt>
    <dgm:pt modelId="{9EF8DCDA-87E1-444C-88F6-750FDFC28538}" type="pres">
      <dgm:prSet presAssocID="{3FD165FC-C2D9-47A7-BE12-E44AC9138ADF}" presName="txSpace" presStyleCnt="0"/>
      <dgm:spPr/>
    </dgm:pt>
    <dgm:pt modelId="{64971207-B790-45DA-B099-07E7575CF093}" type="pres">
      <dgm:prSet presAssocID="{3FD165FC-C2D9-47A7-BE12-E44AC9138ADF}" presName="desTx" presStyleLbl="revTx" presStyleIdx="1" presStyleCnt="4">
        <dgm:presLayoutVars/>
      </dgm:prSet>
      <dgm:spPr/>
    </dgm:pt>
    <dgm:pt modelId="{C908C05D-CE57-4EC7-8637-240CC4F0CC01}" type="pres">
      <dgm:prSet presAssocID="{768F3EF9-88CD-4939-A208-23A3C3B75816}" presName="sibTrans" presStyleCnt="0"/>
      <dgm:spPr/>
    </dgm:pt>
    <dgm:pt modelId="{C741A191-F285-47E3-9F5B-2286CCDBE079}" type="pres">
      <dgm:prSet presAssocID="{57204116-B6FD-446A-8979-BF88D9C42CE6}" presName="compNode" presStyleCnt="0"/>
      <dgm:spPr/>
    </dgm:pt>
    <dgm:pt modelId="{66D18F31-6B8E-43FC-AD9A-22C826B2F87C}" type="pres">
      <dgm:prSet presAssocID="{57204116-B6FD-446A-8979-BF88D9C42CE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A1D652F4-A59F-4430-BC23-8B324D80A7E2}" type="pres">
      <dgm:prSet presAssocID="{57204116-B6FD-446A-8979-BF88D9C42CE6}" presName="iconSpace" presStyleCnt="0"/>
      <dgm:spPr/>
    </dgm:pt>
    <dgm:pt modelId="{4B68BE2B-E75B-4532-85FB-94C51310CA6F}" type="pres">
      <dgm:prSet presAssocID="{57204116-B6FD-446A-8979-BF88D9C42CE6}" presName="parTx" presStyleLbl="revTx" presStyleIdx="2" presStyleCnt="4">
        <dgm:presLayoutVars>
          <dgm:chMax val="0"/>
          <dgm:chPref val="0"/>
        </dgm:presLayoutVars>
      </dgm:prSet>
      <dgm:spPr/>
    </dgm:pt>
    <dgm:pt modelId="{02B41B07-9FF1-4F69-AC2D-BFB8BD277242}" type="pres">
      <dgm:prSet presAssocID="{57204116-B6FD-446A-8979-BF88D9C42CE6}" presName="txSpace" presStyleCnt="0"/>
      <dgm:spPr/>
    </dgm:pt>
    <dgm:pt modelId="{B3935C72-62EE-4E6C-A164-DE45FD096FF1}" type="pres">
      <dgm:prSet presAssocID="{57204116-B6FD-446A-8979-BF88D9C42CE6}" presName="desTx" presStyleLbl="revTx" presStyleIdx="3" presStyleCnt="4">
        <dgm:presLayoutVars/>
      </dgm:prSet>
      <dgm:spPr/>
    </dgm:pt>
  </dgm:ptLst>
  <dgm:cxnLst>
    <dgm:cxn modelId="{BFC5F70D-301D-4F83-B1A5-56D15F7376A9}" type="presOf" srcId="{57204116-B6FD-446A-8979-BF88D9C42CE6}" destId="{4B68BE2B-E75B-4532-85FB-94C51310CA6F}" srcOrd="0" destOrd="0" presId="urn:microsoft.com/office/officeart/2018/5/layout/CenteredIconLabelDescriptionList"/>
    <dgm:cxn modelId="{5ED63311-EC60-40A4-AFD9-6A513E3EF734}" srcId="{9C4FA0BA-0EEA-4DAD-B34E-AE9BD5C2A84C}" destId="{3FD165FC-C2D9-47A7-BE12-E44AC9138ADF}" srcOrd="0" destOrd="0" parTransId="{6EFCFEBE-C906-4AF3-9A13-89AC11F2BD3A}" sibTransId="{768F3EF9-88CD-4939-A208-23A3C3B75816}"/>
    <dgm:cxn modelId="{F97C9911-98D5-4525-A41E-7E32E1EF3987}" srcId="{57204116-B6FD-446A-8979-BF88D9C42CE6}" destId="{68DC72C7-610D-4549-8790-BE1A4D24FDBE}" srcOrd="2" destOrd="0" parTransId="{BD4955AE-1261-4908-98D1-2D78106BFCAE}" sibTransId="{476AE6FE-9487-432D-BC32-ABCEC0186825}"/>
    <dgm:cxn modelId="{BB19491B-6B5A-4353-B0CC-06704AFAA993}" type="presOf" srcId="{3FD165FC-C2D9-47A7-BE12-E44AC9138ADF}" destId="{2624B1E4-55F1-4124-A741-DD552743FCE5}" srcOrd="0" destOrd="0" presId="urn:microsoft.com/office/officeart/2018/5/layout/CenteredIconLabelDescriptionList"/>
    <dgm:cxn modelId="{98C7FE1B-F582-41CF-AE5C-17E57A2381F2}" srcId="{57204116-B6FD-446A-8979-BF88D9C42CE6}" destId="{7E685FA7-C614-43E8-ADCC-6469BFD189F7}" srcOrd="0" destOrd="0" parTransId="{4A281DA4-D6E4-4982-BA5D-DE612D8DB21A}" sibTransId="{429EFDF5-0C6F-472F-BC00-28E14338CEC5}"/>
    <dgm:cxn modelId="{AE63922B-85BA-4DD9-814E-0DEFEF1F9EBB}" srcId="{57204116-B6FD-446A-8979-BF88D9C42CE6}" destId="{308D63AD-CBE2-46B1-B148-DA706FFFF58D}" srcOrd="1" destOrd="0" parTransId="{23F01B51-BC01-4B7E-86EA-6A53B57A4345}" sibTransId="{07B5D0AC-6131-4DA9-9C49-4087E34999CC}"/>
    <dgm:cxn modelId="{D97D6149-2D35-4257-8866-5B877410C1DA}" type="presOf" srcId="{9C4FA0BA-0EEA-4DAD-B34E-AE9BD5C2A84C}" destId="{A234A9B5-5F58-48B2-BF35-D8DF9D47FAEE}" srcOrd="0" destOrd="0" presId="urn:microsoft.com/office/officeart/2018/5/layout/CenteredIconLabelDescriptionList"/>
    <dgm:cxn modelId="{D0E0986E-86DA-449B-A0DF-7416E00F8048}" srcId="{9C4FA0BA-0EEA-4DAD-B34E-AE9BD5C2A84C}" destId="{57204116-B6FD-446A-8979-BF88D9C42CE6}" srcOrd="1" destOrd="0" parTransId="{F0EF69AC-E6A2-47D5-80BE-B740E6194766}" sibTransId="{A684F4A1-33FB-4B3B-97F5-BB3FD8E76379}"/>
    <dgm:cxn modelId="{BA3AE68F-24F8-4844-AE52-03A7F26F8F00}" type="presOf" srcId="{68DC72C7-610D-4549-8790-BE1A4D24FDBE}" destId="{B3935C72-62EE-4E6C-A164-DE45FD096FF1}" srcOrd="0" destOrd="2" presId="urn:microsoft.com/office/officeart/2018/5/layout/CenteredIconLabelDescriptionList"/>
    <dgm:cxn modelId="{E18871D8-5234-4355-916B-30337225A7FA}" type="presOf" srcId="{7E685FA7-C614-43E8-ADCC-6469BFD189F7}" destId="{B3935C72-62EE-4E6C-A164-DE45FD096FF1}" srcOrd="0" destOrd="0" presId="urn:microsoft.com/office/officeart/2018/5/layout/CenteredIconLabelDescriptionList"/>
    <dgm:cxn modelId="{9A9ADCE0-A8C9-4B9D-A5B1-F6547063D540}" type="presOf" srcId="{308D63AD-CBE2-46B1-B148-DA706FFFF58D}" destId="{B3935C72-62EE-4E6C-A164-DE45FD096FF1}" srcOrd="0" destOrd="1" presId="urn:microsoft.com/office/officeart/2018/5/layout/CenteredIconLabelDescriptionList"/>
    <dgm:cxn modelId="{6B0900AC-B9DE-447C-9B68-E594DB16F4CE}" type="presParOf" srcId="{A234A9B5-5F58-48B2-BF35-D8DF9D47FAEE}" destId="{BE2BE607-3D11-4E4D-B94C-8291AD28C37E}" srcOrd="0" destOrd="0" presId="urn:microsoft.com/office/officeart/2018/5/layout/CenteredIconLabelDescriptionList"/>
    <dgm:cxn modelId="{1F4749DF-3C4C-4978-8A0E-1E933FE2C858}" type="presParOf" srcId="{BE2BE607-3D11-4E4D-B94C-8291AD28C37E}" destId="{3A5CD919-596B-4C7A-97A7-81059ED18FE1}" srcOrd="0" destOrd="0" presId="urn:microsoft.com/office/officeart/2018/5/layout/CenteredIconLabelDescriptionList"/>
    <dgm:cxn modelId="{026A65FB-8963-45FD-91C4-6A2BF7C35B4B}" type="presParOf" srcId="{BE2BE607-3D11-4E4D-B94C-8291AD28C37E}" destId="{6E7CD750-FF65-4A21-8593-46FFE6050092}" srcOrd="1" destOrd="0" presId="urn:microsoft.com/office/officeart/2018/5/layout/CenteredIconLabelDescriptionList"/>
    <dgm:cxn modelId="{35DBADB8-009A-43D3-94EC-2E12FF7E1F12}" type="presParOf" srcId="{BE2BE607-3D11-4E4D-B94C-8291AD28C37E}" destId="{2624B1E4-55F1-4124-A741-DD552743FCE5}" srcOrd="2" destOrd="0" presId="urn:microsoft.com/office/officeart/2018/5/layout/CenteredIconLabelDescriptionList"/>
    <dgm:cxn modelId="{C7E29E5F-B47C-46D8-BA2A-96B4E1220AFA}" type="presParOf" srcId="{BE2BE607-3D11-4E4D-B94C-8291AD28C37E}" destId="{9EF8DCDA-87E1-444C-88F6-750FDFC28538}" srcOrd="3" destOrd="0" presId="urn:microsoft.com/office/officeart/2018/5/layout/CenteredIconLabelDescriptionList"/>
    <dgm:cxn modelId="{68D5399B-9945-45D5-A921-896EFF506E78}" type="presParOf" srcId="{BE2BE607-3D11-4E4D-B94C-8291AD28C37E}" destId="{64971207-B790-45DA-B099-07E7575CF093}" srcOrd="4" destOrd="0" presId="urn:microsoft.com/office/officeart/2018/5/layout/CenteredIconLabelDescriptionList"/>
    <dgm:cxn modelId="{A888D85C-2331-4CF7-BF72-E3EB07F5A20E}" type="presParOf" srcId="{A234A9B5-5F58-48B2-BF35-D8DF9D47FAEE}" destId="{C908C05D-CE57-4EC7-8637-240CC4F0CC01}" srcOrd="1" destOrd="0" presId="urn:microsoft.com/office/officeart/2018/5/layout/CenteredIconLabelDescriptionList"/>
    <dgm:cxn modelId="{B6F32261-D48D-40C8-AA34-3EC21B2CA66F}" type="presParOf" srcId="{A234A9B5-5F58-48B2-BF35-D8DF9D47FAEE}" destId="{C741A191-F285-47E3-9F5B-2286CCDBE079}" srcOrd="2" destOrd="0" presId="urn:microsoft.com/office/officeart/2018/5/layout/CenteredIconLabelDescriptionList"/>
    <dgm:cxn modelId="{5012E06B-F182-4DFA-8F13-B3D7D1C90DC7}" type="presParOf" srcId="{C741A191-F285-47E3-9F5B-2286CCDBE079}" destId="{66D18F31-6B8E-43FC-AD9A-22C826B2F87C}" srcOrd="0" destOrd="0" presId="urn:microsoft.com/office/officeart/2018/5/layout/CenteredIconLabelDescriptionList"/>
    <dgm:cxn modelId="{D065AC12-E589-4AA4-BDCF-6F655C1D6409}" type="presParOf" srcId="{C741A191-F285-47E3-9F5B-2286CCDBE079}" destId="{A1D652F4-A59F-4430-BC23-8B324D80A7E2}" srcOrd="1" destOrd="0" presId="urn:microsoft.com/office/officeart/2018/5/layout/CenteredIconLabelDescriptionList"/>
    <dgm:cxn modelId="{5D26065A-CDC8-4F59-B13F-07B0F7BA044F}" type="presParOf" srcId="{C741A191-F285-47E3-9F5B-2286CCDBE079}" destId="{4B68BE2B-E75B-4532-85FB-94C51310CA6F}" srcOrd="2" destOrd="0" presId="urn:microsoft.com/office/officeart/2018/5/layout/CenteredIconLabelDescriptionList"/>
    <dgm:cxn modelId="{4F647943-2C39-4A9D-AD41-D4CA3564F0EF}" type="presParOf" srcId="{C741A191-F285-47E3-9F5B-2286CCDBE079}" destId="{02B41B07-9FF1-4F69-AC2D-BFB8BD277242}" srcOrd="3" destOrd="0" presId="urn:microsoft.com/office/officeart/2018/5/layout/CenteredIconLabelDescriptionList"/>
    <dgm:cxn modelId="{651292DD-37B4-40E9-88C4-35073D99006B}" type="presParOf" srcId="{C741A191-F285-47E3-9F5B-2286CCDBE079}" destId="{B3935C72-62EE-4E6C-A164-DE45FD096FF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5CD919-596B-4C7A-97A7-81059ED18FE1}">
      <dsp:nvSpPr>
        <dsp:cNvPr id="0" name=""/>
        <dsp:cNvSpPr/>
      </dsp:nvSpPr>
      <dsp:spPr>
        <a:xfrm>
          <a:off x="897466" y="756813"/>
          <a:ext cx="962718" cy="9627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4B1E4-55F1-4124-A741-DD552743FCE5}">
      <dsp:nvSpPr>
        <dsp:cNvPr id="0" name=""/>
        <dsp:cNvSpPr/>
      </dsp:nvSpPr>
      <dsp:spPr>
        <a:xfrm>
          <a:off x="3513" y="1819641"/>
          <a:ext cx="2750625" cy="464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kern="1200" dirty="0"/>
            <a:t>Criação de um interface intuitivo e fácil de usar</a:t>
          </a:r>
          <a:endParaRPr lang="en-US" sz="1600" kern="1200" dirty="0"/>
        </a:p>
      </dsp:txBody>
      <dsp:txXfrm>
        <a:off x="3513" y="1819641"/>
        <a:ext cx="2750625" cy="464167"/>
      </dsp:txXfrm>
    </dsp:sp>
    <dsp:sp modelId="{64971207-B790-45DA-B099-07E7575CF093}">
      <dsp:nvSpPr>
        <dsp:cNvPr id="0" name=""/>
        <dsp:cNvSpPr/>
      </dsp:nvSpPr>
      <dsp:spPr>
        <a:xfrm>
          <a:off x="3513" y="2330371"/>
          <a:ext cx="2750625" cy="754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D18F31-6B8E-43FC-AD9A-22C826B2F87C}">
      <dsp:nvSpPr>
        <dsp:cNvPr id="0" name=""/>
        <dsp:cNvSpPr/>
      </dsp:nvSpPr>
      <dsp:spPr>
        <a:xfrm>
          <a:off x="4129451" y="756813"/>
          <a:ext cx="962718" cy="9627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BE2B-E75B-4532-85FB-94C51310CA6F}">
      <dsp:nvSpPr>
        <dsp:cNvPr id="0" name=""/>
        <dsp:cNvSpPr/>
      </dsp:nvSpPr>
      <dsp:spPr>
        <a:xfrm>
          <a:off x="3235498" y="1819641"/>
          <a:ext cx="2750625" cy="464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PT" sz="1600" b="1" kern="1200" dirty="0"/>
            <a:t>Esforço de cada membro:</a:t>
          </a:r>
          <a:endParaRPr lang="en-US" sz="1600" kern="1200" dirty="0"/>
        </a:p>
      </dsp:txBody>
      <dsp:txXfrm>
        <a:off x="3235498" y="1819641"/>
        <a:ext cx="2750625" cy="464167"/>
      </dsp:txXfrm>
    </dsp:sp>
    <dsp:sp modelId="{B3935C72-62EE-4E6C-A164-DE45FD096FF1}">
      <dsp:nvSpPr>
        <dsp:cNvPr id="0" name=""/>
        <dsp:cNvSpPr/>
      </dsp:nvSpPr>
      <dsp:spPr>
        <a:xfrm>
          <a:off x="3235498" y="2330371"/>
          <a:ext cx="2750625" cy="754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André Sousa: 33%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João Félix: 33%</a:t>
          </a:r>
          <a:endParaRPr lang="en-US" sz="1400" kern="1200" dirty="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Pedro Fonseca: 33%</a:t>
          </a:r>
          <a:endParaRPr lang="en-US" sz="1400" kern="1200" dirty="0"/>
        </a:p>
      </dsp:txBody>
      <dsp:txXfrm>
        <a:off x="3235498" y="2330371"/>
        <a:ext cx="2750625" cy="7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00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7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19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37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1622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0114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615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824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2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3678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8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1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1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3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4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403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A0C7E82-D0C3-2C47-BB06-5E425D75F4B0}" type="datetimeFigureOut">
              <a:rPr lang="pt-PT" smtClean="0"/>
              <a:t>29/01/2022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641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5177EBB-CFE5-4956-BEF9-46051963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5"/>
            <a:ext cx="12192000" cy="6856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2B1246B-BFF7-432E-91F4-BD5976CDA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88137"/>
            <a:ext cx="11227442" cy="5883295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5" name="Picture 4" descr="Microchips on a circuit board">
            <a:extLst>
              <a:ext uri="{FF2B5EF4-FFF2-40B4-BE49-F238E27FC236}">
                <a16:creationId xmlns:a16="http://schemas.microsoft.com/office/drawing/2014/main" id="{26AF2B0C-DFDB-4478-9F2A-A61FF91E5D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22332" r="1" b="7865"/>
          <a:stretch/>
        </p:blipFill>
        <p:spPr>
          <a:xfrm>
            <a:off x="486137" y="486352"/>
            <a:ext cx="11227443" cy="58779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8AD5635-2280-43AD-B912-ABA456022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70123" y="3594428"/>
            <a:ext cx="81381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4C6BCF18-14D6-4F32-8F14-1BDDACB6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22C59-52D2-7846-9165-C608E53B4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4403" y="1113698"/>
            <a:ext cx="8229600" cy="2345264"/>
          </a:xfrm>
        </p:spPr>
        <p:txBody>
          <a:bodyPr>
            <a:normAutofit/>
          </a:bodyPr>
          <a:lstStyle/>
          <a:p>
            <a:r>
              <a:rPr lang="pt-PT" sz="7200" b="1">
                <a:solidFill>
                  <a:schemeClr val="bg1"/>
                </a:solidFill>
              </a:rPr>
              <a:t>STCP Routing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D7D5-9A04-8E4C-9ED5-AC405BDA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3003" y="3729894"/>
            <a:ext cx="7772400" cy="13208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André Sousa – up202005277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João Félix – up202008867</a:t>
            </a:r>
          </a:p>
          <a:p>
            <a:pPr>
              <a:lnSpc>
                <a:spcPct val="90000"/>
              </a:lnSpc>
            </a:pPr>
            <a:r>
              <a:rPr lang="pt-PT" b="1" dirty="0">
                <a:solidFill>
                  <a:schemeClr val="bg1"/>
                </a:solidFill>
              </a:rPr>
              <a:t>Pedro Fonseca – up202008307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EE0B2C4-662B-49D2-9347-AE3E1A3FD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6762" y="2"/>
            <a:ext cx="658368" cy="6856213"/>
            <a:chOff x="5756762" y="2"/>
            <a:chExt cx="658368" cy="6856213"/>
          </a:xfrm>
        </p:grpSpPr>
        <p:sp useBgFill="1">
          <p:nvSpPr>
            <p:cNvPr id="50" name="Rounded Rectangle 20">
              <a:extLst>
                <a:ext uri="{FF2B5EF4-FFF2-40B4-BE49-F238E27FC236}">
                  <a16:creationId xmlns:a16="http://schemas.microsoft.com/office/drawing/2014/main" id="{0198DF46-6765-4000-86C1-DE523729E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426382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A51A0C6-8760-4900-9C84-407DA025B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sp useBgFill="1">
          <p:nvSpPr>
            <p:cNvPr id="52" name="Rounded Rectangle 23">
              <a:extLst>
                <a:ext uri="{FF2B5EF4-FFF2-40B4-BE49-F238E27FC236}">
                  <a16:creationId xmlns:a16="http://schemas.microsoft.com/office/drawing/2014/main" id="{733FE318-0DA3-4162-95B3-12B2C6C43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63086" y="5769570"/>
              <a:ext cx="45720" cy="658368"/>
            </a:xfrm>
            <a:prstGeom prst="roundRect">
              <a:avLst>
                <a:gd name="adj" fmla="val 50000"/>
              </a:avLst>
            </a:prstGeom>
            <a:ln w="9525">
              <a:noFill/>
            </a:ln>
            <a:effectLst>
              <a:innerShdw blurRad="114300">
                <a:prstClr val="black">
                  <a:alpha val="86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7669D81-1C5E-4899-B0ED-9CB1D8CDB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7981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3E930-74D2-B541-B934-D62A4583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Principais dificuldades encontradas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13B7063-3255-49F5-914F-011ECCAEF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447707"/>
              </p:ext>
            </p:extLst>
          </p:nvPr>
        </p:nvGraphicFramePr>
        <p:xfrm>
          <a:off x="4906963" y="1508125"/>
          <a:ext cx="5989637" cy="384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584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CA8-F0CD-B642-A845-224C577E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2F092CF-D93F-7347-BE67-15DC6A0D1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745" y="2516957"/>
            <a:ext cx="5638878" cy="3594581"/>
          </a:xfrm>
        </p:spPr>
      </p:pic>
    </p:spTree>
    <p:extLst>
      <p:ext uri="{BB962C8B-B14F-4D97-AF65-F5344CB8AC3E}">
        <p14:creationId xmlns:p14="http://schemas.microsoft.com/office/powerpoint/2010/main" val="15381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8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4788F-F4E0-EF4F-BE3E-32F3E44DA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r>
              <a:rPr lang="pt-PT">
                <a:solidFill>
                  <a:schemeClr val="tx1"/>
                </a:solidFill>
              </a:rPr>
              <a:t>Leitura do Dataset</a:t>
            </a:r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67DA-A872-1846-92DC-210F8D5FE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59"/>
            <a:ext cx="5989317" cy="4158709"/>
          </a:xfrm>
        </p:spPr>
        <p:txBody>
          <a:bodyPr anchor="ctr">
            <a:normAutofit fontScale="92500" lnSpcReduction="20000"/>
          </a:bodyPr>
          <a:lstStyle/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readStops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 lê a informação das paragens de autocarro contidas no ficheiro stops.csv e guarda-os num vetor denominado “stops”;</a:t>
            </a:r>
          </a:p>
          <a:p>
            <a:r>
              <a:rPr lang="pt-PT" sz="2000" dirty="0">
                <a:solidFill>
                  <a:schemeClr val="tx1"/>
                </a:solidFill>
              </a:rPr>
              <a:t>A função </a:t>
            </a:r>
            <a:r>
              <a:rPr lang="pt-PT" sz="2000" i="1" dirty="0" err="1">
                <a:solidFill>
                  <a:schemeClr val="tx1"/>
                </a:solidFill>
              </a:rPr>
              <a:t>readEdges</a:t>
            </a:r>
            <a:r>
              <a:rPr lang="pt-PT" sz="2000" i="1" dirty="0">
                <a:solidFill>
                  <a:schemeClr val="tx1"/>
                </a:solidFill>
              </a:rPr>
              <a:t>() </a:t>
            </a:r>
            <a:r>
              <a:rPr lang="pt-PT" sz="2000" dirty="0">
                <a:solidFill>
                  <a:schemeClr val="tx1"/>
                </a:solidFill>
              </a:rPr>
              <a:t> lê as linhas do ficheiro lines.csv e depois corre o método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()</a:t>
            </a:r>
            <a:r>
              <a:rPr lang="pt-PT" sz="2000" dirty="0">
                <a:solidFill>
                  <a:schemeClr val="tx1"/>
                </a:solidFill>
              </a:rPr>
              <a:t>. </a:t>
            </a:r>
          </a:p>
          <a:p>
            <a:r>
              <a:rPr lang="pt-PT" sz="2000" dirty="0">
                <a:solidFill>
                  <a:schemeClr val="tx1"/>
                </a:solidFill>
              </a:rPr>
              <a:t>No </a:t>
            </a:r>
            <a:r>
              <a:rPr lang="pt-PT" sz="2000" i="1" dirty="0" err="1">
                <a:solidFill>
                  <a:schemeClr val="tx1"/>
                </a:solidFill>
              </a:rPr>
              <a:t>addEdges</a:t>
            </a:r>
            <a:r>
              <a:rPr lang="pt-PT" sz="2000" i="1" dirty="0">
                <a:solidFill>
                  <a:schemeClr val="tx1"/>
                </a:solidFill>
              </a:rPr>
              <a:t>(</a:t>
            </a:r>
            <a:r>
              <a:rPr lang="pt-PT" sz="2000" dirty="0">
                <a:solidFill>
                  <a:schemeClr val="tx1"/>
                </a:solidFill>
              </a:rPr>
              <a:t>), são lidas as paragens em cada linha através dos ficheiros line_xxx_0x.csv (em ambas as direções) e acrescenta as </a:t>
            </a:r>
            <a:r>
              <a:rPr lang="pt-PT" sz="2000" i="1" dirty="0" err="1">
                <a:solidFill>
                  <a:schemeClr val="tx1"/>
                </a:solidFill>
              </a:rPr>
              <a:t>Edges</a:t>
            </a:r>
            <a:r>
              <a:rPr lang="pt-PT" sz="2000" dirty="0">
                <a:solidFill>
                  <a:schemeClr val="tx1"/>
                </a:solidFill>
              </a:rPr>
              <a:t> entre estas e guarda-as em cada nó, numa lista de </a:t>
            </a:r>
            <a:r>
              <a:rPr lang="pt-PT" sz="2000" i="1" dirty="0">
                <a:solidFill>
                  <a:schemeClr val="tx1"/>
                </a:solidFill>
              </a:rPr>
              <a:t>Nodes</a:t>
            </a:r>
            <a:r>
              <a:rPr lang="pt-PT" sz="2000" dirty="0">
                <a:solidFill>
                  <a:schemeClr val="tx1"/>
                </a:solidFill>
              </a:rPr>
              <a:t>.</a:t>
            </a:r>
          </a:p>
          <a:p>
            <a:r>
              <a:rPr lang="pt-PT" sz="2000" dirty="0">
                <a:solidFill>
                  <a:schemeClr val="tx1"/>
                </a:solidFill>
              </a:rPr>
              <a:t>De acordo com o input do utilizador, o programa seleciona apenas as linhas noturnas ou diurnas</a:t>
            </a:r>
          </a:p>
          <a:p>
            <a:r>
              <a:rPr lang="pt-PT" sz="2000" dirty="0">
                <a:solidFill>
                  <a:schemeClr val="tx1"/>
                </a:solidFill>
              </a:rPr>
              <a:t>Por fim, são criadas arestas novas entre paragens cuja distância é igual ou inferior à distância que o utilizador está disposto a andar a pé</a:t>
            </a:r>
          </a:p>
        </p:txBody>
      </p:sp>
    </p:spTree>
    <p:extLst>
      <p:ext uri="{BB962C8B-B14F-4D97-AF65-F5344CB8AC3E}">
        <p14:creationId xmlns:p14="http://schemas.microsoft.com/office/powerpoint/2010/main" val="2175718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66578C-4316-4C10-89C0-CBAD8BC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67EAD6BE-6743-4E5D-B371-D6D422290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5A21397-70AD-4B22-B332-41C5E2CA8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188825" cy="6856215"/>
              <a:chOff x="0" y="0"/>
              <a:chExt cx="12188825" cy="685621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6B637C-5B6A-4B3F-951A-42C0E88B52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88825" cy="6856214"/>
              </a:xfrm>
              <a:prstGeom prst="rect">
                <a:avLst/>
              </a:prstGeom>
            </p:spPr>
          </p:pic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ACFCE98-3E90-4230-9F34-423CD9A73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012" y="609600"/>
                <a:ext cx="10972800" cy="5638800"/>
              </a:xfrm>
              <a:prstGeom prst="rect">
                <a:avLst/>
              </a:prstGeom>
              <a:noFill/>
              <a:ln w="15875" cap="flat">
                <a:miter lim="800000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B6E6422-6AEA-47B7-9770-5516483C4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1" y="76265"/>
                <a:ext cx="758952" cy="606425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7432F8A4-33D0-4CE5-ACBF-F9BDA7C0A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093"/>
              <a:stretch/>
            </p:blipFill>
            <p:spPr>
              <a:xfrm rot="5400000">
                <a:off x="5706470" y="6173526"/>
                <a:ext cx="758952" cy="606425"/>
              </a:xfrm>
              <a:prstGeom prst="rect">
                <a:avLst/>
              </a:prstGeom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E608C9-91F1-894A-8383-9F6C269F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/>
              <a:t>Grafos usados para representar o </a:t>
            </a:r>
            <a:r>
              <a:rPr lang="pt-PT" sz="4100" err="1"/>
              <a:t>dataset</a:t>
            </a:r>
            <a:endParaRPr lang="pt-PT" sz="4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940E9A-BC73-4828-82AC-C6F5C978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3059206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74B25-91B9-3443-B13E-4361FC09DF4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" b="7250"/>
          <a:stretch/>
        </p:blipFill>
        <p:spPr>
          <a:xfrm>
            <a:off x="1412683" y="1410208"/>
            <a:ext cx="2433793" cy="385878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EBB388-E9A7-4AEA-BCD7-0922DECAF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26508" y="2400639"/>
            <a:ext cx="62700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F497-CAE4-D04E-9FA5-755D537B7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862" y="2495964"/>
            <a:ext cx="6260114" cy="33189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t-PT" sz="900" dirty="0"/>
              <a:t>É usada a classe </a:t>
            </a:r>
            <a:r>
              <a:rPr lang="pt-PT" sz="900" dirty="0" err="1"/>
              <a:t>Graph</a:t>
            </a:r>
            <a:r>
              <a:rPr lang="pt-PT" sz="900" dirty="0"/>
              <a:t> fornecida</a:t>
            </a:r>
          </a:p>
          <a:p>
            <a:pPr>
              <a:lnSpc>
                <a:spcPct val="90000"/>
              </a:lnSpc>
            </a:pPr>
            <a:r>
              <a:rPr lang="pt-PT" sz="900" b="1" dirty="0"/>
              <a:t>Atributos:</a:t>
            </a:r>
          </a:p>
          <a:p>
            <a:pPr lvl="1">
              <a:lnSpc>
                <a:spcPct val="90000"/>
              </a:lnSpc>
            </a:pPr>
            <a:r>
              <a:rPr lang="pt-PT" sz="900" dirty="0"/>
              <a:t>n – tamanho do grafo</a:t>
            </a:r>
          </a:p>
          <a:p>
            <a:pPr lvl="1">
              <a:lnSpc>
                <a:spcPct val="90000"/>
              </a:lnSpc>
            </a:pPr>
            <a:r>
              <a:rPr lang="pt-PT" sz="900" dirty="0" err="1"/>
              <a:t>hasDir</a:t>
            </a:r>
            <a:r>
              <a:rPr lang="pt-PT" sz="900" dirty="0"/>
              <a:t> – booleano de direção</a:t>
            </a:r>
          </a:p>
          <a:p>
            <a:pPr lvl="1">
              <a:lnSpc>
                <a:spcPct val="90000"/>
              </a:lnSpc>
            </a:pPr>
            <a:r>
              <a:rPr lang="pt-PT" sz="900" dirty="0"/>
              <a:t>nodes – vetor que guarda Node </a:t>
            </a:r>
            <a:r>
              <a:rPr lang="pt-PT" sz="900" dirty="0" err="1"/>
              <a:t>structs</a:t>
            </a:r>
            <a:endParaRPr lang="pt-PT" sz="900" dirty="0"/>
          </a:p>
          <a:p>
            <a:pPr lvl="1">
              <a:lnSpc>
                <a:spcPct val="90000"/>
              </a:lnSpc>
            </a:pPr>
            <a:r>
              <a:rPr lang="pt-PT" sz="900" b="1" dirty="0"/>
              <a:t>Node </a:t>
            </a:r>
            <a:r>
              <a:rPr lang="pt-PT" sz="900" b="1" dirty="0" err="1"/>
              <a:t>Struct</a:t>
            </a:r>
            <a:r>
              <a:rPr lang="pt-PT" sz="900" b="1" dirty="0"/>
              <a:t>: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visited</a:t>
            </a:r>
            <a:r>
              <a:rPr lang="pt-PT" sz="900" dirty="0"/>
              <a:t> – booleano que define se já foi visitado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dist</a:t>
            </a:r>
            <a:r>
              <a:rPr lang="pt-PT" sz="900" dirty="0"/>
              <a:t> – inteiro, estimativa da distância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pred</a:t>
            </a:r>
            <a:r>
              <a:rPr lang="pt-PT" sz="900" dirty="0"/>
              <a:t> – node anterior se existir</a:t>
            </a:r>
          </a:p>
          <a:p>
            <a:pPr lvl="2">
              <a:lnSpc>
                <a:spcPct val="90000"/>
              </a:lnSpc>
            </a:pPr>
            <a:r>
              <a:rPr lang="pt-PT" sz="900" dirty="0" err="1"/>
              <a:t>adj</a:t>
            </a:r>
            <a:r>
              <a:rPr lang="pt-PT" sz="900" dirty="0"/>
              <a:t> – </a:t>
            </a:r>
            <a:r>
              <a:rPr lang="pt-PT" sz="900" dirty="0" err="1"/>
              <a:t>list</a:t>
            </a:r>
            <a:r>
              <a:rPr lang="pt-PT" sz="900" dirty="0"/>
              <a:t> de </a:t>
            </a:r>
            <a:r>
              <a:rPr lang="pt-PT" sz="900" dirty="0" err="1"/>
              <a:t>Edge</a:t>
            </a:r>
            <a:r>
              <a:rPr lang="pt-PT" sz="900" dirty="0"/>
              <a:t> </a:t>
            </a:r>
            <a:r>
              <a:rPr lang="pt-PT" sz="900" dirty="0" err="1"/>
              <a:t>structs</a:t>
            </a:r>
            <a:endParaRPr lang="pt-PT" sz="900" dirty="0"/>
          </a:p>
          <a:p>
            <a:pPr lvl="2">
              <a:lnSpc>
                <a:spcPct val="90000"/>
              </a:lnSpc>
            </a:pPr>
            <a:r>
              <a:rPr lang="pt-PT" sz="900" b="1" dirty="0" err="1"/>
              <a:t>Edge</a:t>
            </a:r>
            <a:r>
              <a:rPr lang="pt-PT" sz="900" b="1" dirty="0"/>
              <a:t> </a:t>
            </a:r>
            <a:r>
              <a:rPr lang="pt-PT" sz="900" b="1" dirty="0" err="1"/>
              <a:t>Struct</a:t>
            </a:r>
            <a:r>
              <a:rPr lang="pt-PT" sz="900" b="1" dirty="0"/>
              <a:t>: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dest</a:t>
            </a:r>
            <a:r>
              <a:rPr lang="pt-PT" sz="900" dirty="0"/>
              <a:t> – node destino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zoneChanges</a:t>
            </a:r>
            <a:r>
              <a:rPr lang="pt-PT" sz="900" dirty="0"/>
              <a:t> – indicativo de mudança de zona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line</a:t>
            </a:r>
            <a:r>
              <a:rPr lang="pt-PT" sz="900" dirty="0"/>
              <a:t> – nome da linha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distanceRealWorld</a:t>
            </a:r>
            <a:r>
              <a:rPr lang="pt-PT" sz="900" dirty="0"/>
              <a:t> – distância entre paragem</a:t>
            </a:r>
          </a:p>
          <a:p>
            <a:pPr lvl="3">
              <a:lnSpc>
                <a:spcPct val="90000"/>
              </a:lnSpc>
            </a:pPr>
            <a:r>
              <a:rPr lang="pt-PT" sz="900" dirty="0" err="1"/>
              <a:t>onFoot</a:t>
            </a:r>
            <a:r>
              <a:rPr lang="pt-PT" sz="900" dirty="0"/>
              <a:t> – </a:t>
            </a:r>
            <a:r>
              <a:rPr lang="pt-PT" sz="900" dirty="0" err="1"/>
              <a:t>edge</a:t>
            </a:r>
            <a:r>
              <a:rPr lang="pt-PT" sz="900" dirty="0"/>
              <a:t> se caminhar a pé </a:t>
            </a:r>
          </a:p>
        </p:txBody>
      </p:sp>
    </p:spTree>
    <p:extLst>
      <p:ext uri="{BB962C8B-B14F-4D97-AF65-F5344CB8AC3E}">
        <p14:creationId xmlns:p14="http://schemas.microsoft.com/office/powerpoint/2010/main" val="52567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604E06-DF9D-4C49-8314-4F0307BD5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5875" cap="flat" cmpd="sng" algn="ctr">
            <a:noFill/>
            <a:prstDash val="solid"/>
          </a:ln>
          <a:effectLst/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66AD8-180F-4585-8444-D6E3F1B03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795" y="643468"/>
            <a:ext cx="10905066" cy="557106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extrusionH="76200" contourW="12700">
            <a:bevelT w="19050" h="0" prst="coolSlant"/>
            <a:extrusionClr>
              <a:schemeClr val="accent3">
                <a:lumMod val="50000"/>
              </a:schemeClr>
            </a:extrusionClr>
            <a:contourClr>
              <a:schemeClr val="tx2">
                <a:lumMod val="75000"/>
                <a:lumOff val="2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DD48-144F-4836-9C0F-7A3BFC28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4524" y="809244"/>
            <a:ext cx="10579608" cy="5239512"/>
          </a:xfrm>
          <a:prstGeom prst="rect">
            <a:avLst/>
          </a:prstGeom>
          <a:ln w="15875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508760"/>
            <a:ext cx="2918458" cy="38404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3400">
                <a:solidFill>
                  <a:schemeClr val="tx1"/>
                </a:solidFill>
              </a:rPr>
              <a:t>Funcionalidades implementadas e algoritmos associados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379797-D651-47FF-942A-A38CFE97E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219" y="1508760"/>
            <a:ext cx="0" cy="384048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79" y="1508760"/>
            <a:ext cx="5989317" cy="384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b="1">
                <a:solidFill>
                  <a:schemeClr val="tx1"/>
                </a:solidFill>
              </a:rPr>
              <a:t>Origem/Destino:</a:t>
            </a:r>
          </a:p>
          <a:p>
            <a:pPr lvl="1"/>
            <a:r>
              <a:rPr lang="pt-PT">
                <a:solidFill>
                  <a:schemeClr val="tx1"/>
                </a:solidFill>
              </a:rPr>
              <a:t>O nosso programa permite os seguintes inputs: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código da paragem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Código da paragem de partida para coordenada de chegada;</a:t>
            </a:r>
          </a:p>
          <a:p>
            <a:pPr lvl="2"/>
            <a:r>
              <a:rPr lang="pt-PT" sz="2000">
                <a:solidFill>
                  <a:schemeClr val="tx1"/>
                </a:solidFill>
              </a:rPr>
              <a:t>Coordenada de partida para código da paragem de chegada;</a:t>
            </a:r>
          </a:p>
        </p:txBody>
      </p:sp>
    </p:spTree>
    <p:extLst>
      <p:ext uri="{BB962C8B-B14F-4D97-AF65-F5344CB8AC3E}">
        <p14:creationId xmlns:p14="http://schemas.microsoft.com/office/powerpoint/2010/main" val="2867912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Funcionalidades implementadas e algoritmos associados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Conceito de melhor caminho: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O nosso programa implementa os seguintes percursos de viagem: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Mais barato, ou seja, percurso que passa por menos zonas; ( O( V</a:t>
            </a:r>
            <a:r>
              <a:rPr lang="en-PT" dirty="0"/>
              <a:t>²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</a:t>
            </a:r>
            <a:r>
              <a:rPr lang="pt-PT" dirty="0"/>
              <a:t> ) );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Percurso mais rápido, ou seja, percorre menos distância; ( O( V</a:t>
            </a:r>
            <a:r>
              <a:rPr lang="en-PT" dirty="0"/>
              <a:t>²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que implica menos mudanças de autocarro (de linha); ( O( V</a:t>
            </a:r>
            <a:r>
              <a:rPr lang="en-PT" dirty="0"/>
              <a:t>²</a:t>
            </a:r>
            <a:r>
              <a:rPr lang="en-GB" dirty="0"/>
              <a:t> *</a:t>
            </a:r>
            <a:r>
              <a:rPr lang="en-PT" dirty="0"/>
              <a:t>|E|</a:t>
            </a:r>
            <a:r>
              <a:rPr lang="en-GB" dirty="0"/>
              <a:t> </a:t>
            </a:r>
            <a:r>
              <a:rPr lang="en-PT" dirty="0"/>
              <a:t>*</a:t>
            </a:r>
            <a:r>
              <a:rPr lang="en-GB" dirty="0"/>
              <a:t> </a:t>
            </a:r>
            <a:r>
              <a:rPr lang="en-PT" dirty="0"/>
              <a:t>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Percurso com menos paragens. ( O( </a:t>
            </a:r>
            <a:r>
              <a:rPr lang="en-GB" dirty="0"/>
              <a:t>|V| + |E|</a:t>
            </a:r>
            <a:r>
              <a:rPr lang="pt-PT" dirty="0"/>
              <a:t>) ).</a:t>
            </a:r>
          </a:p>
        </p:txBody>
      </p:sp>
    </p:spTree>
    <p:extLst>
      <p:ext uri="{BB962C8B-B14F-4D97-AF65-F5344CB8AC3E}">
        <p14:creationId xmlns:p14="http://schemas.microsoft.com/office/powerpoint/2010/main" val="221573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nterior de um autocarro vazio">
            <a:extLst>
              <a:ext uri="{FF2B5EF4-FFF2-40B4-BE49-F238E27FC236}">
                <a16:creationId xmlns:a16="http://schemas.microsoft.com/office/drawing/2014/main" id="{ACD3C7B8-2314-4B42-8E96-AA812FBD80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PT" sz="4100">
                <a:solidFill>
                  <a:srgbClr val="FFFFFF"/>
                </a:solidFill>
              </a:rPr>
              <a:t>Funcionalidades implementadas e algoritmos associados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0150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b="1" dirty="0">
                <a:solidFill>
                  <a:srgbClr val="FFFFFF"/>
                </a:solidFill>
              </a:rPr>
              <a:t>Mudança de autocarro:</a:t>
            </a:r>
          </a:p>
          <a:p>
            <a:pPr lvl="1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O nosso algoritmo permite:</a:t>
            </a:r>
          </a:p>
          <a:p>
            <a:pPr lvl="2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Mudança de autocarro na mesma paragem;</a:t>
            </a:r>
          </a:p>
          <a:p>
            <a:pPr lvl="2">
              <a:buClr>
                <a:schemeClr val="tx1"/>
              </a:buClr>
            </a:pPr>
            <a:r>
              <a:rPr lang="pt-PT" dirty="0">
                <a:solidFill>
                  <a:schemeClr val="tx1"/>
                </a:solidFill>
              </a:rPr>
              <a:t>Andar a pé entre qualquer paragem, desde que, esteja dentro da distância máxima permitida a pé.</a:t>
            </a:r>
          </a:p>
          <a:p>
            <a:pPr marL="914400" lvl="2" indent="0">
              <a:buNone/>
            </a:pPr>
            <a:endParaRPr lang="pt-PT" dirty="0">
              <a:solidFill>
                <a:srgbClr val="FFFFFF"/>
              </a:solidFill>
            </a:endParaRPr>
          </a:p>
          <a:p>
            <a:pPr lvl="2"/>
            <a:endParaRPr lang="pt-PT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51DC0-8317-4849-B764-CD112EA27B1E}"/>
              </a:ext>
            </a:extLst>
          </p:cNvPr>
          <p:cNvSpPr txBox="1"/>
          <p:nvPr/>
        </p:nvSpPr>
        <p:spPr>
          <a:xfrm>
            <a:off x="1295401" y="4572002"/>
            <a:ext cx="937259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PT" sz="2400" b="1" dirty="0">
                <a:solidFill>
                  <a:srgbClr val="FFFFFF"/>
                </a:solidFill>
              </a:rPr>
              <a:t>Extras: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PT" sz="2000" dirty="0"/>
              <a:t>O nosso algoritmo permite ainda: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sz="2000" dirty="0"/>
              <a:t>Escolher percursos noturnos ou diurnos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PT" sz="2000" dirty="0"/>
              <a:t>Escolher não passar por certas paragens e não usar certas linhas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22837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EF7-BD6A-1047-B935-1AB7BF23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7D78-E45C-364D-A45A-80ABB873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primeiro</a:t>
            </a:r>
            <a:r>
              <a:rPr lang="en-GB" dirty="0"/>
              <a:t> </a:t>
            </a:r>
            <a:r>
              <a:rPr lang="en-GB" dirty="0" err="1"/>
              <a:t>lugar</a:t>
            </a:r>
            <a:r>
              <a:rPr lang="en-GB" dirty="0"/>
              <a:t>, é </a:t>
            </a:r>
            <a:r>
              <a:rPr lang="en-GB" dirty="0" err="1"/>
              <a:t>exibida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mensagem</a:t>
            </a:r>
            <a:r>
              <a:rPr lang="en-GB" dirty="0"/>
              <a:t> </a:t>
            </a:r>
            <a:r>
              <a:rPr lang="en-GB" dirty="0" err="1"/>
              <a:t>introdutória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consola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escolhe</a:t>
            </a:r>
            <a:r>
              <a:rPr lang="en-GB" dirty="0"/>
              <a:t> se </a:t>
            </a:r>
            <a:r>
              <a:rPr lang="en-GB" dirty="0" err="1"/>
              <a:t>quer</a:t>
            </a:r>
            <a:r>
              <a:rPr lang="en-GB" dirty="0"/>
              <a:t> </a:t>
            </a:r>
            <a:r>
              <a:rPr lang="en-GB" dirty="0" err="1"/>
              <a:t>viagens</a:t>
            </a:r>
            <a:r>
              <a:rPr lang="en-GB" dirty="0"/>
              <a:t> </a:t>
            </a:r>
            <a:r>
              <a:rPr lang="en-GB" dirty="0" err="1"/>
              <a:t>noturnas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diurnas</a:t>
            </a:r>
            <a:r>
              <a:rPr lang="en-GB" dirty="0"/>
              <a:t>, as </a:t>
            </a:r>
            <a:r>
              <a:rPr lang="en-GB" dirty="0" err="1"/>
              <a:t>paragens</a:t>
            </a:r>
            <a:r>
              <a:rPr lang="en-GB" dirty="0"/>
              <a:t> e </a:t>
            </a:r>
            <a:r>
              <a:rPr lang="en-GB" dirty="0" err="1"/>
              <a:t>linhas</a:t>
            </a:r>
            <a:r>
              <a:rPr lang="en-GB" dirty="0"/>
              <a:t> que </a:t>
            </a:r>
            <a:r>
              <a:rPr lang="en-GB" dirty="0" err="1"/>
              <a:t>quer</a:t>
            </a:r>
            <a:r>
              <a:rPr lang="en-GB" dirty="0"/>
              <a:t> </a:t>
            </a:r>
            <a:r>
              <a:rPr lang="en-GB" dirty="0" err="1"/>
              <a:t>evitar</a:t>
            </a:r>
            <a:r>
              <a:rPr lang="en-GB" dirty="0"/>
              <a:t> e </a:t>
            </a:r>
            <a:r>
              <a:rPr lang="en-GB" dirty="0" err="1"/>
              <a:t>escolhe</a:t>
            </a:r>
            <a:r>
              <a:rPr lang="en-GB" dirty="0"/>
              <a:t> o </a:t>
            </a:r>
            <a:r>
              <a:rPr lang="en-GB" dirty="0" err="1"/>
              <a:t>seu</a:t>
            </a:r>
            <a:r>
              <a:rPr lang="en-GB" dirty="0"/>
              <a:t> local de </a:t>
            </a:r>
            <a:r>
              <a:rPr lang="en-GB" dirty="0" err="1"/>
              <a:t>partida</a:t>
            </a:r>
            <a:r>
              <a:rPr lang="en-GB" dirty="0"/>
              <a:t> e </a:t>
            </a:r>
            <a:r>
              <a:rPr lang="en-GB" dirty="0" err="1"/>
              <a:t>chegada</a:t>
            </a:r>
            <a:r>
              <a:rPr lang="en-GB" dirty="0"/>
              <a:t>. </a:t>
            </a:r>
          </a:p>
          <a:p>
            <a:r>
              <a:rPr lang="en-GB" dirty="0"/>
              <a:t>Para </a:t>
            </a:r>
            <a:r>
              <a:rPr lang="en-GB" dirty="0" err="1"/>
              <a:t>escolher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locais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fazê</a:t>
            </a:r>
            <a:r>
              <a:rPr lang="en-GB" dirty="0"/>
              <a:t>-lo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coordenadas-paragem</a:t>
            </a:r>
            <a:r>
              <a:rPr lang="en-GB" dirty="0"/>
              <a:t>, </a:t>
            </a:r>
            <a:r>
              <a:rPr lang="en-GB" dirty="0" err="1"/>
              <a:t>coordenadas-coordenadas</a:t>
            </a:r>
            <a:r>
              <a:rPr lang="en-GB" dirty="0"/>
              <a:t>, </a:t>
            </a:r>
            <a:r>
              <a:rPr lang="en-GB" dirty="0" err="1"/>
              <a:t>paragem-coordenadas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paragem-paragem</a:t>
            </a:r>
            <a:r>
              <a:rPr lang="en-GB" dirty="0"/>
              <a:t>. </a:t>
            </a:r>
          </a:p>
          <a:p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utilizadas</a:t>
            </a:r>
            <a:r>
              <a:rPr lang="en-GB" dirty="0"/>
              <a:t> </a:t>
            </a:r>
            <a:r>
              <a:rPr lang="en-GB" dirty="0" err="1"/>
              <a:t>coordenadas</a:t>
            </a:r>
            <a:r>
              <a:rPr lang="en-GB" dirty="0"/>
              <a:t>, o </a:t>
            </a:r>
            <a:r>
              <a:rPr lang="en-GB" dirty="0" err="1"/>
              <a:t>programa</a:t>
            </a:r>
            <a:r>
              <a:rPr lang="en-GB" dirty="0"/>
              <a:t> </a:t>
            </a:r>
            <a:r>
              <a:rPr lang="en-GB" dirty="0" err="1"/>
              <a:t>procura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paragens</a:t>
            </a:r>
            <a:r>
              <a:rPr lang="en-GB" dirty="0"/>
              <a:t> que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alcançáveis</a:t>
            </a:r>
            <a:r>
              <a:rPr lang="en-GB" dirty="0"/>
              <a:t> a </a:t>
            </a:r>
            <a:r>
              <a:rPr lang="en-GB" dirty="0" err="1"/>
              <a:t>pé</a:t>
            </a:r>
            <a:r>
              <a:rPr lang="en-GB" dirty="0"/>
              <a:t> e </a:t>
            </a:r>
            <a:r>
              <a:rPr lang="en-GB" dirty="0" err="1"/>
              <a:t>procura</a:t>
            </a:r>
            <a:r>
              <a:rPr lang="en-GB" dirty="0"/>
              <a:t> a </a:t>
            </a:r>
            <a:r>
              <a:rPr lang="en-GB" dirty="0" err="1"/>
              <a:t>melhor</a:t>
            </a:r>
            <a:r>
              <a:rPr lang="en-GB" dirty="0"/>
              <a:t> </a:t>
            </a:r>
            <a:r>
              <a:rPr lang="en-GB" dirty="0" err="1"/>
              <a:t>opção</a:t>
            </a:r>
            <a:r>
              <a:rPr lang="en-GB" dirty="0"/>
              <a:t>. </a:t>
            </a:r>
            <a:r>
              <a:rPr lang="en-GB" dirty="0" err="1"/>
              <a:t>Quando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existirem</a:t>
            </a:r>
            <a:r>
              <a:rPr lang="en-GB" dirty="0"/>
              <a:t> </a:t>
            </a:r>
            <a:r>
              <a:rPr lang="en-GB" dirty="0" err="1"/>
              <a:t>paragens</a:t>
            </a:r>
            <a:r>
              <a:rPr lang="en-GB" dirty="0"/>
              <a:t> </a:t>
            </a:r>
            <a:r>
              <a:rPr lang="en-GB" dirty="0" err="1"/>
              <a:t>nesse</a:t>
            </a:r>
            <a:r>
              <a:rPr lang="en-GB" dirty="0"/>
              <a:t> </a:t>
            </a:r>
            <a:r>
              <a:rPr lang="en-GB" dirty="0" err="1"/>
              <a:t>raio</a:t>
            </a:r>
            <a:r>
              <a:rPr lang="en-GB" dirty="0"/>
              <a:t>, </a:t>
            </a:r>
            <a:r>
              <a:rPr lang="en-GB" dirty="0" err="1"/>
              <a:t>então</a:t>
            </a:r>
            <a:r>
              <a:rPr lang="en-GB" dirty="0"/>
              <a:t> é </a:t>
            </a:r>
            <a:r>
              <a:rPr lang="en-GB" dirty="0" err="1"/>
              <a:t>usada</a:t>
            </a:r>
            <a:r>
              <a:rPr lang="en-GB" dirty="0"/>
              <a:t> a </a:t>
            </a:r>
            <a:r>
              <a:rPr lang="en-GB" dirty="0" err="1"/>
              <a:t>paragem</a:t>
            </a:r>
            <a:r>
              <a:rPr lang="en-GB" dirty="0"/>
              <a:t> </a:t>
            </a:r>
            <a:r>
              <a:rPr lang="en-GB" dirty="0" err="1"/>
              <a:t>mais</a:t>
            </a:r>
            <a:r>
              <a:rPr lang="en-GB" dirty="0"/>
              <a:t> </a:t>
            </a:r>
            <a:r>
              <a:rPr lang="en-GB" dirty="0" err="1"/>
              <a:t>próxima</a:t>
            </a:r>
            <a:r>
              <a:rPr lang="en-GB" dirty="0"/>
              <a:t>.</a:t>
            </a:r>
          </a:p>
          <a:p>
            <a:r>
              <a:rPr lang="en-GB" dirty="0"/>
              <a:t>De </a:t>
            </a:r>
            <a:r>
              <a:rPr lang="en-GB" dirty="0" err="1"/>
              <a:t>seguida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apresentadas</a:t>
            </a:r>
            <a:r>
              <a:rPr lang="en-GB" dirty="0"/>
              <a:t> 4 </a:t>
            </a:r>
            <a:r>
              <a:rPr lang="en-GB" dirty="0" err="1"/>
              <a:t>opções</a:t>
            </a:r>
            <a:r>
              <a:rPr lang="en-GB" dirty="0"/>
              <a:t>, </a:t>
            </a:r>
            <a:r>
              <a:rPr lang="en-GB" dirty="0" err="1"/>
              <a:t>previamente</a:t>
            </a:r>
            <a:r>
              <a:rPr lang="en-GB" dirty="0"/>
              <a:t> </a:t>
            </a:r>
            <a:r>
              <a:rPr lang="en-GB" dirty="0" err="1"/>
              <a:t>explicadas</a:t>
            </a:r>
            <a:r>
              <a:rPr lang="en-GB" dirty="0"/>
              <a:t>, para </a:t>
            </a:r>
            <a:r>
              <a:rPr lang="en-GB" dirty="0" err="1"/>
              <a:t>realizar</a:t>
            </a:r>
            <a:r>
              <a:rPr lang="en-GB" dirty="0"/>
              <a:t> a </a:t>
            </a:r>
            <a:r>
              <a:rPr lang="en-GB" dirty="0" err="1"/>
              <a:t>viagem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8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01B0E35-F788-4608-ABBE-0D971AA50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1B8EA-FCCA-47DD-A0C4-A653EC4AB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781EDE-83AA-44D6-8054-A4E2D6F28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accent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B2242-FA47-4B4E-A4F4-C20D1828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DF21-4351-384D-BCEF-8B7415B48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29738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294</TotalTime>
  <Words>632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STCP Routing System</vt:lpstr>
      <vt:lpstr>Diagrama de Classes</vt:lpstr>
      <vt:lpstr>Leitura do Dataset</vt:lpstr>
      <vt:lpstr>Grafos usados para representar o dataset</vt:lpstr>
      <vt:lpstr>Funcionalidades implementadas e algoritmos associados</vt:lpstr>
      <vt:lpstr>Funcionalidades implementadas e algoritmos associados</vt:lpstr>
      <vt:lpstr>Funcionalidades implementadas e algoritmos associados</vt:lpstr>
      <vt:lpstr>Interface com o utilizador</vt:lpstr>
      <vt:lpstr>Destaque de funcionalidade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STCP Routing System</dc:title>
  <dc:creator>Pedro Luís Jerónimo Martins Guimarães Fonseca</dc:creator>
  <cp:lastModifiedBy>André Filipe Garcez Moreira de Sousa</cp:lastModifiedBy>
  <cp:revision>6</cp:revision>
  <dcterms:created xsi:type="dcterms:W3CDTF">2022-01-27T14:12:34Z</dcterms:created>
  <dcterms:modified xsi:type="dcterms:W3CDTF">2022-01-29T21:31:48Z</dcterms:modified>
</cp:coreProperties>
</file>