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5" r:id="rId6"/>
    <p:sldId id="262" r:id="rId7"/>
    <p:sldId id="260" r:id="rId8"/>
    <p:sldId id="261" r:id="rId9"/>
    <p:sldId id="263" r:id="rId10"/>
    <p:sldId id="264"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42"/>
    <p:restoredTop sz="94731"/>
  </p:normalViewPr>
  <p:slideViewPr>
    <p:cSldViewPr snapToGrid="0" snapToObjects="1">
      <p:cViewPr varScale="1">
        <p:scale>
          <a:sx n="78" d="100"/>
          <a:sy n="78" d="100"/>
        </p:scale>
        <p:origin x="18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Bowl of salad with fried rice, boiled eggs and chopsticks"/>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Bowl with salmon cakes, salad and houmo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Bowl of pappardelle pasta with parsley butter, roasted hazelnuts and shaved parmesan chees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bowl of salad with fried rice, boiled eggs and chopsticks"/>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Avocados and limes"/>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Bowl with salmon cakes, salad and houmous"/>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Bowl of pappardelle pasta with parsley butter, roasted hazelnuts and shaved parmesan cheese"/>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up202008307@fe.up.pt" TargetMode="External"/><Relationship Id="rId2" Type="http://schemas.openxmlformats.org/officeDocument/2006/relationships/hyperlink" Target="mailto:up202005277@fe.up.p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5.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Author and Date"/>
          <p:cNvSpPr txBox="1">
            <a:spLocks noGrp="1"/>
          </p:cNvSpPr>
          <p:nvPr>
            <p:ph type="body" sz="quarter" idx="21"/>
          </p:nvPr>
        </p:nvSpPr>
        <p:spPr>
          <a:xfrm>
            <a:off x="1201340" y="11859862"/>
            <a:ext cx="21971003" cy="636979"/>
          </a:xfrm>
        </p:spPr>
        <p:txBody>
          <a:bodyPr>
            <a:normAutofit/>
          </a:bodyPr>
          <a:lstStyle/>
          <a:p>
            <a:pPr>
              <a:lnSpc>
                <a:spcPct val="90000"/>
              </a:lnSpc>
              <a:spcAft>
                <a:spcPts val="600"/>
              </a:spcAft>
            </a:pPr>
            <a:r>
              <a:rPr lang="pt-PT"/>
              <a:t>21 de dezembro de 2021</a:t>
            </a:r>
          </a:p>
        </p:txBody>
      </p:sp>
      <p:sp>
        <p:nvSpPr>
          <p:cNvPr id="152" name="Dasvidaniya Flights"/>
          <p:cNvSpPr txBox="1">
            <a:spLocks noGrp="1"/>
          </p:cNvSpPr>
          <p:nvPr>
            <p:ph type="title"/>
          </p:nvPr>
        </p:nvSpPr>
        <p:spPr>
          <a:xfrm>
            <a:off x="1206496" y="2574991"/>
            <a:ext cx="21971004" cy="4648201"/>
          </a:xfrm>
        </p:spPr>
        <p:txBody>
          <a:bodyPr anchor="b">
            <a:normAutofit/>
          </a:bodyPr>
          <a:lstStyle/>
          <a:p>
            <a:r>
              <a:rPr lang="en-GB" err="1"/>
              <a:t>Dasvidaniya</a:t>
            </a:r>
            <a:r>
              <a:rPr lang="en-GB"/>
              <a:t> Flights</a:t>
            </a:r>
          </a:p>
        </p:txBody>
      </p:sp>
      <p:sp>
        <p:nvSpPr>
          <p:cNvPr id="153" name="Presentation Subtitle"/>
          <p:cNvSpPr txBox="1">
            <a:spLocks noGrp="1"/>
          </p:cNvSpPr>
          <p:nvPr>
            <p:ph type="body" sz="quarter" idx="1"/>
          </p:nvPr>
        </p:nvSpPr>
        <p:spPr>
          <a:xfrm>
            <a:off x="1201342" y="7223190"/>
            <a:ext cx="21971000" cy="3749675"/>
          </a:xfrm>
        </p:spPr>
        <p:txBody>
          <a:bodyPr>
            <a:normAutofit/>
          </a:bodyPr>
          <a:lstStyle/>
          <a:p>
            <a:pPr marL="0" indent="0">
              <a:spcBef>
                <a:spcPts val="900"/>
              </a:spcBef>
              <a:buNone/>
            </a:pPr>
            <a:r>
              <a:rPr lang="pt-PT">
                <a:hlinkClick r:id="rId2"/>
              </a:rPr>
              <a:t>up202005277@fe.up.pt</a:t>
            </a:r>
            <a:r>
              <a:rPr lang="pt-PT"/>
              <a:t> André Sousa</a:t>
            </a:r>
          </a:p>
          <a:p>
            <a:pPr marL="0" indent="0">
              <a:spcBef>
                <a:spcPts val="900"/>
              </a:spcBef>
              <a:buNone/>
            </a:pPr>
            <a:r>
              <a:rPr lang="pt-PT">
                <a:hlinkClick r:id="rId3"/>
              </a:rPr>
              <a:t>up202008307@fe.up.pt</a:t>
            </a:r>
            <a:r>
              <a:rPr lang="pt-PT"/>
              <a:t> Pedro Fonseca</a:t>
            </a:r>
          </a:p>
          <a:p>
            <a:pPr marL="0" indent="0">
              <a:buNone/>
            </a:pPr>
            <a:r>
              <a:rPr lang="pt-PT" dirty="0"/>
              <a:t>Faculdade de Engenharia da Universidade do Porto</a:t>
            </a:r>
          </a:p>
          <a:p>
            <a:pPr marL="0" indent="0">
              <a:buNone/>
            </a:pPr>
            <a:r>
              <a:rPr lang="pt-PT" dirty="0"/>
              <a:t>Algoritmos e Estruturas de Dados (AED) – Turma 6, grupo 5</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ABC7E6A-0292-4726-B1A6-5D0C4D6857F5}"/>
              </a:ext>
            </a:extLst>
          </p:cNvPr>
          <p:cNvSpPr>
            <a:spLocks noGrp="1"/>
          </p:cNvSpPr>
          <p:nvPr>
            <p:ph type="title"/>
          </p:nvPr>
        </p:nvSpPr>
        <p:spPr>
          <a:xfrm>
            <a:off x="1206500" y="1079500"/>
            <a:ext cx="21971000" cy="1435100"/>
          </a:xfrm>
        </p:spPr>
        <p:txBody>
          <a:bodyPr/>
          <a:lstStyle/>
          <a:p>
            <a:endParaRPr lang="en-US"/>
          </a:p>
        </p:txBody>
      </p:sp>
      <p:sp>
        <p:nvSpPr>
          <p:cNvPr id="11" name="Text Placeholder 2">
            <a:extLst>
              <a:ext uri="{FF2B5EF4-FFF2-40B4-BE49-F238E27FC236}">
                <a16:creationId xmlns:a16="http://schemas.microsoft.com/office/drawing/2014/main" id="{D51B3D0F-FD80-4843-9D95-554B03898C44}"/>
              </a:ext>
            </a:extLst>
          </p:cNvPr>
          <p:cNvSpPr>
            <a:spLocks noGrp="1"/>
          </p:cNvSpPr>
          <p:nvPr>
            <p:ph type="body" sz="quarter" idx="21"/>
          </p:nvPr>
        </p:nvSpPr>
        <p:spPr>
          <a:xfrm>
            <a:off x="1206500" y="2372962"/>
            <a:ext cx="21971000" cy="934780"/>
          </a:xfrm>
        </p:spPr>
        <p:txBody>
          <a:bodyPr/>
          <a:lstStyle/>
          <a:p>
            <a:endParaRPr lang="en-US"/>
          </a:p>
        </p:txBody>
      </p:sp>
      <p:sp>
        <p:nvSpPr>
          <p:cNvPr id="4" name="Text Placeholder 3">
            <a:extLst>
              <a:ext uri="{FF2B5EF4-FFF2-40B4-BE49-F238E27FC236}">
                <a16:creationId xmlns:a16="http://schemas.microsoft.com/office/drawing/2014/main" id="{05FDDDA0-4828-784A-8042-30AE6766FE95}"/>
              </a:ext>
            </a:extLst>
          </p:cNvPr>
          <p:cNvSpPr>
            <a:spLocks noGrp="1"/>
          </p:cNvSpPr>
          <p:nvPr>
            <p:ph type="body" idx="1"/>
          </p:nvPr>
        </p:nvSpPr>
        <p:spPr>
          <a:xfrm>
            <a:off x="1206500" y="4248504"/>
            <a:ext cx="21971000" cy="8256012"/>
          </a:xfrm>
        </p:spPr>
        <p:txBody>
          <a:bodyPr>
            <a:normAutofit/>
          </a:bodyPr>
          <a:lstStyle/>
          <a:p>
            <a:pPr marL="0" indent="0">
              <a:buNone/>
            </a:pPr>
            <a:r>
              <a:rPr lang="pt-PT" b="1"/>
              <a:t>Principais dificuldades encontradas:</a:t>
            </a:r>
          </a:p>
          <a:p>
            <a:r>
              <a:rPr lang="pt-PT"/>
              <a:t>Gestão de referências e pointers</a:t>
            </a:r>
          </a:p>
          <a:p>
            <a:r>
              <a:rPr lang="pt-PT"/>
              <a:t>Associação entre classes, nomeadamente os ‘includes’</a:t>
            </a:r>
          </a:p>
          <a:p>
            <a:pPr marL="0" indent="0">
              <a:buNone/>
            </a:pPr>
            <a:r>
              <a:rPr lang="pt-PT" b="1"/>
              <a:t>Esforço dos elementos:</a:t>
            </a:r>
          </a:p>
          <a:p>
            <a:r>
              <a:rPr lang="pt-PT"/>
              <a:t>Verificou-se um empenho árduo e uniforme por parte dos elementos da equipa.</a:t>
            </a:r>
          </a:p>
          <a:p>
            <a:r>
              <a:rPr lang="pt-PT"/>
              <a:t>André Sousa: 100%</a:t>
            </a:r>
          </a:p>
          <a:p>
            <a:r>
              <a:rPr lang="pt-PT"/>
              <a:t>Pedro Fonseca: 100%</a:t>
            </a:r>
            <a:endParaRPr lang="pt-PT" dirty="0"/>
          </a:p>
        </p:txBody>
      </p:sp>
    </p:spTree>
    <p:extLst>
      <p:ext uri="{BB962C8B-B14F-4D97-AF65-F5344CB8AC3E}">
        <p14:creationId xmlns:p14="http://schemas.microsoft.com/office/powerpoint/2010/main" val="8894122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Descrição do problema"/>
          <p:cNvSpPr txBox="1">
            <a:spLocks noGrp="1"/>
          </p:cNvSpPr>
          <p:nvPr>
            <p:ph type="title"/>
          </p:nvPr>
        </p:nvSpPr>
        <p:spPr>
          <a:xfrm>
            <a:off x="1206500" y="1079500"/>
            <a:ext cx="21971000" cy="1435100"/>
          </a:xfrm>
        </p:spPr>
        <p:txBody>
          <a:bodyPr>
            <a:normAutofit/>
          </a:bodyPr>
          <a:lstStyle/>
          <a:p>
            <a:r>
              <a:t>Descrição do problema</a:t>
            </a:r>
          </a:p>
        </p:txBody>
      </p:sp>
      <p:sp>
        <p:nvSpPr>
          <p:cNvPr id="98" name="Text Placeholder 2">
            <a:extLst>
              <a:ext uri="{FF2B5EF4-FFF2-40B4-BE49-F238E27FC236}">
                <a16:creationId xmlns:a16="http://schemas.microsoft.com/office/drawing/2014/main" id="{37F70046-0EA7-40DE-A407-C33225100A9A}"/>
              </a:ext>
            </a:extLst>
          </p:cNvPr>
          <p:cNvSpPr>
            <a:spLocks noGrp="1"/>
          </p:cNvSpPr>
          <p:nvPr>
            <p:ph type="body" sz="quarter" idx="21"/>
          </p:nvPr>
        </p:nvSpPr>
        <p:spPr>
          <a:xfrm>
            <a:off x="1206500" y="2372962"/>
            <a:ext cx="21971000" cy="934780"/>
          </a:xfrm>
        </p:spPr>
        <p:txBody>
          <a:bodyPr/>
          <a:lstStyle/>
          <a:p>
            <a:endParaRPr lang="en-US"/>
          </a:p>
        </p:txBody>
      </p:sp>
      <p:sp>
        <p:nvSpPr>
          <p:cNvPr id="157" name="Recorrendo ao C++, pretende-se criar um sistema de gestão de informação de uma companhia aérea recorrendo à abordagem de programação orientada por objetos.…"/>
          <p:cNvSpPr txBox="1">
            <a:spLocks noGrp="1"/>
          </p:cNvSpPr>
          <p:nvPr>
            <p:ph type="body" idx="1"/>
          </p:nvPr>
        </p:nvSpPr>
        <p:spPr>
          <a:xfrm>
            <a:off x="1206500" y="4248504"/>
            <a:ext cx="21971000" cy="8256012"/>
          </a:xfrm>
        </p:spPr>
        <p:txBody>
          <a:bodyPr>
            <a:normAutofit/>
          </a:bodyPr>
          <a:lstStyle/>
          <a:p>
            <a:pPr marL="481584" indent="-481584" defTabSz="1926287">
              <a:lnSpc>
                <a:spcPct val="90000"/>
              </a:lnSpc>
              <a:spcBef>
                <a:spcPts val="3500"/>
              </a:spcBef>
              <a:defRPr sz="3792"/>
            </a:pPr>
            <a:r>
              <a:rPr lang="en-GB" sz="3792"/>
              <a:t>Recorrendo ao C++, pretende-se criar um sistema de gestão de informação de uma companhia aérea recorrendo à abordagem de programação orientada por objetos.</a:t>
            </a:r>
          </a:p>
          <a:p>
            <a:pPr marL="481584" indent="-481584" defTabSz="1926287">
              <a:lnSpc>
                <a:spcPct val="90000"/>
              </a:lnSpc>
              <a:spcBef>
                <a:spcPts val="3500"/>
              </a:spcBef>
              <a:defRPr sz="3792"/>
            </a:pPr>
            <a:r>
              <a:rPr lang="en-GB" sz="3792"/>
              <a:t>A companhia aérea Dasvidaniya Flights necessita de um sistema de gestão de informação:</a:t>
            </a:r>
          </a:p>
          <a:p>
            <a:pPr marL="963168" lvl="1" indent="-481584" defTabSz="1926287">
              <a:lnSpc>
                <a:spcPct val="90000"/>
              </a:lnSpc>
              <a:spcBef>
                <a:spcPts val="3500"/>
              </a:spcBef>
              <a:defRPr sz="3792"/>
            </a:pPr>
            <a:r>
              <a:rPr lang="en-GB" sz="3792"/>
              <a:t>Esta nova companhia aérea acabou de entrar no mercado e pretende implementar um sistema de gestão de informação inovador e personalizado às suas necessidades. O sistema deve guardar e gerir informação relativa a aeroportos frequentados, aviões, voos, passageiros e bagagens dos mesmos.</a:t>
            </a:r>
          </a:p>
          <a:p>
            <a:pPr marL="963168" lvl="1" indent="-481584" defTabSz="1926287">
              <a:lnSpc>
                <a:spcPct val="90000"/>
              </a:lnSpc>
              <a:spcBef>
                <a:spcPts val="3500"/>
              </a:spcBef>
              <a:defRPr sz="3792"/>
            </a:pPr>
            <a:r>
              <a:rPr lang="en-GB" sz="3792"/>
              <a:t>Um avião pode ter serviços de manuntenção ou limpeza, sendo que cada serviço tem um funcionário atribuido. Em relação aos passageiros, estes podem comprar bilhetes para diferentes voos, seja sozinho ou em grupo. Em relação à bagagem que estes podem ter, existe a opção de usar um sistema automático que usa um carrinho de transporte para levar a mala do passageiro para o avião. Para além disso, existem informações dos transportes terrestres, tal como, a distância ao aeroporto e o tipo de transporte.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Descrição da Solução"/>
          <p:cNvSpPr txBox="1">
            <a:spLocks noGrp="1"/>
          </p:cNvSpPr>
          <p:nvPr>
            <p:ph type="title"/>
          </p:nvPr>
        </p:nvSpPr>
        <p:spPr>
          <a:xfrm>
            <a:off x="1206500" y="1079500"/>
            <a:ext cx="21971000" cy="1435100"/>
          </a:xfrm>
        </p:spPr>
        <p:txBody>
          <a:bodyPr>
            <a:normAutofit/>
          </a:bodyPr>
          <a:lstStyle/>
          <a:p>
            <a:r>
              <a:t>Descrição da Solução</a:t>
            </a:r>
          </a:p>
        </p:txBody>
      </p:sp>
      <p:sp>
        <p:nvSpPr>
          <p:cNvPr id="102" name="Text Placeholder 2">
            <a:extLst>
              <a:ext uri="{FF2B5EF4-FFF2-40B4-BE49-F238E27FC236}">
                <a16:creationId xmlns:a16="http://schemas.microsoft.com/office/drawing/2014/main" id="{F8F4AA20-E310-4C68-BD2E-B8E37541CC8B}"/>
              </a:ext>
            </a:extLst>
          </p:cNvPr>
          <p:cNvSpPr>
            <a:spLocks noGrp="1"/>
          </p:cNvSpPr>
          <p:nvPr>
            <p:ph type="body" sz="quarter" idx="21"/>
          </p:nvPr>
        </p:nvSpPr>
        <p:spPr>
          <a:xfrm>
            <a:off x="1206500" y="2372962"/>
            <a:ext cx="21971000" cy="934780"/>
          </a:xfrm>
        </p:spPr>
        <p:txBody>
          <a:bodyPr/>
          <a:lstStyle/>
          <a:p>
            <a:endParaRPr lang="en-US"/>
          </a:p>
        </p:txBody>
      </p:sp>
      <p:sp>
        <p:nvSpPr>
          <p:cNvPr id="161" name="Lê dados previamente inseridos e adiciona-os às estruturas de dados.…"/>
          <p:cNvSpPr txBox="1">
            <a:spLocks noGrp="1"/>
          </p:cNvSpPr>
          <p:nvPr>
            <p:ph type="body" idx="1"/>
          </p:nvPr>
        </p:nvSpPr>
        <p:spPr>
          <a:xfrm>
            <a:off x="1206500" y="4248504"/>
            <a:ext cx="21971000" cy="8256012"/>
          </a:xfrm>
        </p:spPr>
        <p:txBody>
          <a:bodyPr>
            <a:normAutofit/>
          </a:bodyPr>
          <a:lstStyle/>
          <a:p>
            <a:r>
              <a:t>Lê dados previamente inseridos e adiciona-os às estruturas de dados.</a:t>
            </a:r>
          </a:p>
          <a:p>
            <a:pPr lvl="1"/>
            <a:r>
              <a:t>readFromFile - lê os dados do ficheiro de texto, elimina duplicados</a:t>
            </a:r>
          </a:p>
          <a:p>
            <a:r>
              <a:t>Corre um Terminal (user interface) para fácil navegação. (Terminal.h)</a:t>
            </a:r>
          </a:p>
          <a:p>
            <a:pPr lvl="1"/>
            <a:r>
              <a:t>Terminal.h</a:t>
            </a:r>
          </a:p>
          <a:p>
            <a:pPr lvl="1"/>
            <a:r>
              <a:t>Sheeeshshhhh</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lide Title"/>
          <p:cNvSpPr txBox="1">
            <a:spLocks noGrp="1"/>
          </p:cNvSpPr>
          <p:nvPr>
            <p:ph type="title"/>
          </p:nvPr>
        </p:nvSpPr>
        <p:spPr>
          <a:prstGeom prst="rect">
            <a:avLst/>
          </a:prstGeom>
        </p:spPr>
        <p:txBody>
          <a:bodyPr/>
          <a:lstStyle/>
          <a:p>
            <a:endParaRPr/>
          </a:p>
        </p:txBody>
      </p:sp>
      <p:sp>
        <p:nvSpPr>
          <p:cNvPr id="164" name="Slide Subtitle"/>
          <p:cNvSpPr txBox="1">
            <a:spLocks noGrp="1"/>
          </p:cNvSpPr>
          <p:nvPr>
            <p:ph type="body" idx="21"/>
          </p:nvPr>
        </p:nvSpPr>
        <p:spPr>
          <a:prstGeom prst="rect">
            <a:avLst/>
          </a:prstGeom>
        </p:spPr>
        <p:txBody>
          <a:bodyPr/>
          <a:lstStyle/>
          <a:p>
            <a:endParaRPr/>
          </a:p>
        </p:txBody>
      </p:sp>
      <p:sp>
        <p:nvSpPr>
          <p:cNvPr id="165" name="Diferentes objetos:…"/>
          <p:cNvSpPr txBox="1">
            <a:spLocks noGrp="1"/>
          </p:cNvSpPr>
          <p:nvPr>
            <p:ph type="body" idx="1"/>
          </p:nvPr>
        </p:nvSpPr>
        <p:spPr>
          <a:prstGeom prst="rect">
            <a:avLst/>
          </a:prstGeom>
        </p:spPr>
        <p:txBody>
          <a:bodyPr/>
          <a:lstStyle/>
          <a:p>
            <a:pPr marL="377952" indent="-377952" defTabSz="1511770">
              <a:spcBef>
                <a:spcPts val="2700"/>
              </a:spcBef>
              <a:defRPr sz="2976"/>
            </a:pPr>
            <a:r>
              <a:t>Diferentes objetos:</a:t>
            </a:r>
          </a:p>
          <a:p>
            <a:pPr marL="755904" lvl="1" indent="-377952" defTabSz="1511770">
              <a:spcBef>
                <a:spcPts val="2700"/>
              </a:spcBef>
              <a:defRPr sz="2976"/>
            </a:pPr>
            <a:r>
              <a:t>Aeroporto</a:t>
            </a:r>
          </a:p>
          <a:p>
            <a:pPr marL="755904" lvl="1" indent="-377952" defTabSz="1511770">
              <a:spcBef>
                <a:spcPts val="2700"/>
              </a:spcBef>
              <a:defRPr sz="2976"/>
            </a:pPr>
            <a:r>
              <a:t>Aviao</a:t>
            </a:r>
          </a:p>
          <a:p>
            <a:pPr marL="755904" lvl="1" indent="-377952" defTabSz="1511770">
              <a:spcBef>
                <a:spcPts val="2700"/>
              </a:spcBef>
              <a:defRPr sz="2976"/>
            </a:pPr>
            <a:r>
              <a:t>Bilhete</a:t>
            </a:r>
          </a:p>
          <a:p>
            <a:pPr marL="755904" lvl="1" indent="-377952" defTabSz="1511770">
              <a:spcBef>
                <a:spcPts val="2700"/>
              </a:spcBef>
              <a:defRPr sz="2976"/>
            </a:pPr>
            <a:r>
              <a:t>CarrinhoTransporte</a:t>
            </a:r>
          </a:p>
          <a:p>
            <a:pPr marL="755904" lvl="1" indent="-377952" defTabSz="1511770">
              <a:spcBef>
                <a:spcPts val="2700"/>
              </a:spcBef>
              <a:defRPr sz="2976"/>
            </a:pPr>
            <a:r>
              <a:t>Funcionario</a:t>
            </a:r>
          </a:p>
          <a:p>
            <a:pPr marL="755904" lvl="1" indent="-377952" defTabSz="1511770">
              <a:spcBef>
                <a:spcPts val="2700"/>
              </a:spcBef>
              <a:defRPr sz="2976"/>
            </a:pPr>
            <a:r>
              <a:t>Mala</a:t>
            </a:r>
          </a:p>
          <a:p>
            <a:pPr marL="755904" lvl="1" indent="-377952" defTabSz="1511770">
              <a:spcBef>
                <a:spcPts val="2700"/>
              </a:spcBef>
              <a:defRPr sz="2976"/>
            </a:pPr>
            <a:r>
              <a:t>Passageiro</a:t>
            </a:r>
          </a:p>
          <a:p>
            <a:pPr marL="755904" lvl="1" indent="-377952" defTabSz="1511770">
              <a:spcBef>
                <a:spcPts val="2700"/>
              </a:spcBef>
              <a:defRPr sz="2976"/>
            </a:pPr>
            <a:r>
              <a:t>Servico</a:t>
            </a:r>
          </a:p>
          <a:p>
            <a:pPr marL="755904" lvl="1" indent="-377952" defTabSz="1511770">
              <a:spcBef>
                <a:spcPts val="2700"/>
              </a:spcBef>
              <a:defRPr sz="2976"/>
            </a:pPr>
            <a:r>
              <a:t>Transporte</a:t>
            </a:r>
          </a:p>
          <a:p>
            <a:pPr marL="755904" lvl="1" indent="-377952" defTabSz="1511770">
              <a:spcBef>
                <a:spcPts val="2700"/>
              </a:spcBef>
              <a:defRPr sz="2976"/>
            </a:pPr>
            <a:r>
              <a:t>Voo</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AE049-9F12-9344-8817-05900C787D07}"/>
              </a:ext>
            </a:extLst>
          </p:cNvPr>
          <p:cNvSpPr>
            <a:spLocks noGrp="1"/>
          </p:cNvSpPr>
          <p:nvPr>
            <p:ph type="title"/>
          </p:nvPr>
        </p:nvSpPr>
        <p:spPr/>
        <p:txBody>
          <a:bodyPr/>
          <a:lstStyle/>
          <a:p>
            <a:r>
              <a:rPr lang="pt-PT" dirty="0"/>
              <a:t>DIAGRAMA</a:t>
            </a:r>
          </a:p>
        </p:txBody>
      </p:sp>
      <p:sp>
        <p:nvSpPr>
          <p:cNvPr id="3" name="Text Placeholder 2">
            <a:extLst>
              <a:ext uri="{FF2B5EF4-FFF2-40B4-BE49-F238E27FC236}">
                <a16:creationId xmlns:a16="http://schemas.microsoft.com/office/drawing/2014/main" id="{FB4BE799-A106-0D49-A576-94AEC9E2AA45}"/>
              </a:ext>
            </a:extLst>
          </p:cNvPr>
          <p:cNvSpPr>
            <a:spLocks noGrp="1"/>
          </p:cNvSpPr>
          <p:nvPr>
            <p:ph type="body" sz="quarter" idx="21"/>
          </p:nvPr>
        </p:nvSpPr>
        <p:spPr/>
        <p:txBody>
          <a:bodyPr/>
          <a:lstStyle/>
          <a:p>
            <a:endParaRPr lang="pt-PT"/>
          </a:p>
        </p:txBody>
      </p:sp>
      <p:sp>
        <p:nvSpPr>
          <p:cNvPr id="4" name="Text Placeholder 3">
            <a:extLst>
              <a:ext uri="{FF2B5EF4-FFF2-40B4-BE49-F238E27FC236}">
                <a16:creationId xmlns:a16="http://schemas.microsoft.com/office/drawing/2014/main" id="{9076F9AE-6765-1246-AF72-A598F8730A3B}"/>
              </a:ext>
            </a:extLst>
          </p:cNvPr>
          <p:cNvSpPr>
            <a:spLocks noGrp="1"/>
          </p:cNvSpPr>
          <p:nvPr>
            <p:ph type="body" idx="1"/>
          </p:nvPr>
        </p:nvSpPr>
        <p:spPr/>
        <p:txBody>
          <a:bodyPr/>
          <a:lstStyle/>
          <a:p>
            <a:endParaRPr lang="pt-PT"/>
          </a:p>
        </p:txBody>
      </p:sp>
    </p:spTree>
    <p:extLst>
      <p:ext uri="{BB962C8B-B14F-4D97-AF65-F5344CB8AC3E}">
        <p14:creationId xmlns:p14="http://schemas.microsoft.com/office/powerpoint/2010/main" val="383369253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8" name="Group"/>
          <p:cNvGrpSpPr/>
          <p:nvPr/>
        </p:nvGrpSpPr>
        <p:grpSpPr>
          <a:xfrm>
            <a:off x="3845117" y="291477"/>
            <a:ext cx="14996151" cy="13133046"/>
            <a:chOff x="-39" y="0"/>
            <a:chExt cx="14996149" cy="13133045"/>
          </a:xfrm>
        </p:grpSpPr>
        <p:sp>
          <p:nvSpPr>
            <p:cNvPr id="176" name="Line"/>
            <p:cNvSpPr/>
            <p:nvPr/>
          </p:nvSpPr>
          <p:spPr>
            <a:xfrm>
              <a:off x="503487" y="1688256"/>
              <a:ext cx="70036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77" name="Line"/>
            <p:cNvSpPr/>
            <p:nvPr/>
          </p:nvSpPr>
          <p:spPr>
            <a:xfrm flipV="1">
              <a:off x="516780" y="795954"/>
              <a:ext cx="1" cy="1199398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78" name="Line"/>
            <p:cNvSpPr/>
            <p:nvPr/>
          </p:nvSpPr>
          <p:spPr>
            <a:xfrm flipV="1">
              <a:off x="1789108" y="1983522"/>
              <a:ext cx="1" cy="753094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grpSp>
          <p:nvGrpSpPr>
            <p:cNvPr id="181" name="Group"/>
            <p:cNvGrpSpPr/>
            <p:nvPr/>
          </p:nvGrpSpPr>
          <p:grpSpPr>
            <a:xfrm>
              <a:off x="-40" y="0"/>
              <a:ext cx="2494971" cy="801291"/>
              <a:chOff x="-40" y="0"/>
              <a:chExt cx="2494971" cy="801290"/>
            </a:xfrm>
          </p:grpSpPr>
          <p:pic>
            <p:nvPicPr>
              <p:cNvPr id="179" name="76035cea6383259ae8136fc2f24c339f.jpg" descr="76035cea6383259ae8136fc2f24c339f.jpg"/>
              <p:cNvPicPr>
                <a:picLocks noChangeAspect="1"/>
              </p:cNvPicPr>
              <p:nvPr/>
            </p:nvPicPr>
            <p:blipFill>
              <a:blip r:embed="rId2"/>
              <a:srcRect l="12695" t="20850" r="12441" b="20840"/>
              <a:stretch>
                <a:fillRect/>
              </a:stretch>
            </p:blipFill>
            <p:spPr>
              <a:xfrm>
                <a:off x="-41" y="0"/>
                <a:ext cx="1028784" cy="801291"/>
              </a:xfrm>
              <a:custGeom>
                <a:avLst/>
                <a:gdLst/>
                <a:ahLst/>
                <a:cxnLst>
                  <a:cxn ang="0">
                    <a:pos x="wd2" y="hd2"/>
                  </a:cxn>
                  <a:cxn ang="5400000">
                    <a:pos x="wd2" y="hd2"/>
                  </a:cxn>
                  <a:cxn ang="10800000">
                    <a:pos x="wd2" y="hd2"/>
                  </a:cxn>
                  <a:cxn ang="16200000">
                    <a:pos x="wd2" y="hd2"/>
                  </a:cxn>
                </a:cxnLst>
                <a:rect l="0" t="0" r="r" b="b"/>
                <a:pathLst>
                  <a:path w="21501" h="21600" extrusionOk="0">
                    <a:moveTo>
                      <a:pt x="2605" y="0"/>
                    </a:moveTo>
                    <a:cubicBezTo>
                      <a:pt x="2359" y="0"/>
                      <a:pt x="2194" y="14"/>
                      <a:pt x="2000" y="21"/>
                    </a:cubicBezTo>
                    <a:cubicBezTo>
                      <a:pt x="1519" y="65"/>
                      <a:pt x="1078" y="134"/>
                      <a:pt x="847" y="278"/>
                    </a:cubicBezTo>
                    <a:cubicBezTo>
                      <a:pt x="365" y="579"/>
                      <a:pt x="47" y="1134"/>
                      <a:pt x="9" y="1722"/>
                    </a:cubicBezTo>
                    <a:cubicBezTo>
                      <a:pt x="-4" y="1919"/>
                      <a:pt x="-3" y="5061"/>
                      <a:pt x="9" y="8719"/>
                    </a:cubicBezTo>
                    <a:cubicBezTo>
                      <a:pt x="20" y="12377"/>
                      <a:pt x="52" y="15313"/>
                      <a:pt x="75" y="15234"/>
                    </a:cubicBezTo>
                    <a:cubicBezTo>
                      <a:pt x="99" y="15156"/>
                      <a:pt x="450" y="13478"/>
                      <a:pt x="855" y="11511"/>
                    </a:cubicBezTo>
                    <a:cubicBezTo>
                      <a:pt x="1183" y="9916"/>
                      <a:pt x="1483" y="8654"/>
                      <a:pt x="1659" y="8024"/>
                    </a:cubicBezTo>
                    <a:cubicBezTo>
                      <a:pt x="1660" y="8021"/>
                      <a:pt x="1667" y="7973"/>
                      <a:pt x="1668" y="7970"/>
                    </a:cubicBezTo>
                    <a:cubicBezTo>
                      <a:pt x="1669" y="7966"/>
                      <a:pt x="1675" y="7964"/>
                      <a:pt x="1676" y="7960"/>
                    </a:cubicBezTo>
                    <a:cubicBezTo>
                      <a:pt x="1710" y="7842"/>
                      <a:pt x="1774" y="7549"/>
                      <a:pt x="1792" y="7510"/>
                    </a:cubicBezTo>
                    <a:cubicBezTo>
                      <a:pt x="2106" y="6850"/>
                      <a:pt x="2677" y="6194"/>
                      <a:pt x="3227" y="5873"/>
                    </a:cubicBezTo>
                    <a:cubicBezTo>
                      <a:pt x="3512" y="5707"/>
                      <a:pt x="4233" y="5648"/>
                      <a:pt x="5848" y="5617"/>
                    </a:cubicBezTo>
                    <a:cubicBezTo>
                      <a:pt x="7103" y="5581"/>
                      <a:pt x="8880" y="5574"/>
                      <a:pt x="11679" y="5574"/>
                    </a:cubicBezTo>
                    <a:cubicBezTo>
                      <a:pt x="11806" y="5574"/>
                      <a:pt x="11789" y="5574"/>
                      <a:pt x="11911" y="5574"/>
                    </a:cubicBezTo>
                    <a:cubicBezTo>
                      <a:pt x="14245" y="5573"/>
                      <a:pt x="15399" y="5567"/>
                      <a:pt x="16415" y="5552"/>
                    </a:cubicBezTo>
                    <a:cubicBezTo>
                      <a:pt x="17212" y="5541"/>
                      <a:pt x="17993" y="5522"/>
                      <a:pt x="18306" y="5510"/>
                    </a:cubicBezTo>
                    <a:cubicBezTo>
                      <a:pt x="18918" y="5471"/>
                      <a:pt x="19086" y="5425"/>
                      <a:pt x="19086" y="5317"/>
                    </a:cubicBezTo>
                    <a:cubicBezTo>
                      <a:pt x="19086" y="4965"/>
                      <a:pt x="18663" y="4181"/>
                      <a:pt x="18273" y="3809"/>
                    </a:cubicBezTo>
                    <a:cubicBezTo>
                      <a:pt x="17966" y="3515"/>
                      <a:pt x="17857" y="3505"/>
                      <a:pt x="11737" y="3466"/>
                    </a:cubicBezTo>
                    <a:cubicBezTo>
                      <a:pt x="8162" y="3444"/>
                      <a:pt x="5467" y="3370"/>
                      <a:pt x="5409" y="3295"/>
                    </a:cubicBezTo>
                    <a:cubicBezTo>
                      <a:pt x="5353" y="3223"/>
                      <a:pt x="5290" y="2778"/>
                      <a:pt x="5276" y="2311"/>
                    </a:cubicBezTo>
                    <a:cubicBezTo>
                      <a:pt x="5244" y="1248"/>
                      <a:pt x="4986" y="651"/>
                      <a:pt x="4388" y="278"/>
                    </a:cubicBezTo>
                    <a:cubicBezTo>
                      <a:pt x="4162" y="137"/>
                      <a:pt x="3735" y="66"/>
                      <a:pt x="3269" y="21"/>
                    </a:cubicBezTo>
                    <a:cubicBezTo>
                      <a:pt x="3078" y="12"/>
                      <a:pt x="2946" y="0"/>
                      <a:pt x="2622" y="0"/>
                    </a:cubicBezTo>
                    <a:lnTo>
                      <a:pt x="2605" y="0"/>
                    </a:lnTo>
                    <a:close/>
                    <a:moveTo>
                      <a:pt x="12185" y="6579"/>
                    </a:moveTo>
                    <a:cubicBezTo>
                      <a:pt x="8839" y="6581"/>
                      <a:pt x="7302" y="6599"/>
                      <a:pt x="6080" y="6622"/>
                    </a:cubicBezTo>
                    <a:cubicBezTo>
                      <a:pt x="4907" y="6645"/>
                      <a:pt x="4113" y="6684"/>
                      <a:pt x="3667" y="6772"/>
                    </a:cubicBezTo>
                    <a:cubicBezTo>
                      <a:pt x="3606" y="6795"/>
                      <a:pt x="3557" y="6818"/>
                      <a:pt x="3509" y="6847"/>
                    </a:cubicBezTo>
                    <a:cubicBezTo>
                      <a:pt x="2993" y="7155"/>
                      <a:pt x="2537" y="7757"/>
                      <a:pt x="2364" y="8366"/>
                    </a:cubicBezTo>
                    <a:cubicBezTo>
                      <a:pt x="2297" y="8602"/>
                      <a:pt x="1915" y="10401"/>
                      <a:pt x="1510" y="12367"/>
                    </a:cubicBezTo>
                    <a:cubicBezTo>
                      <a:pt x="1105" y="14334"/>
                      <a:pt x="599" y="16748"/>
                      <a:pt x="390" y="17727"/>
                    </a:cubicBezTo>
                    <a:cubicBezTo>
                      <a:pt x="-92" y="19987"/>
                      <a:pt x="-96" y="20620"/>
                      <a:pt x="341" y="21183"/>
                    </a:cubicBezTo>
                    <a:lnTo>
                      <a:pt x="614" y="21536"/>
                    </a:lnTo>
                    <a:cubicBezTo>
                      <a:pt x="664" y="21561"/>
                      <a:pt x="801" y="21581"/>
                      <a:pt x="938" y="21600"/>
                    </a:cubicBezTo>
                    <a:lnTo>
                      <a:pt x="17626" y="21600"/>
                    </a:lnTo>
                    <a:cubicBezTo>
                      <a:pt x="17757" y="21578"/>
                      <a:pt x="17823" y="21545"/>
                      <a:pt x="17900" y="21514"/>
                    </a:cubicBezTo>
                    <a:lnTo>
                      <a:pt x="18257" y="21247"/>
                    </a:lnTo>
                    <a:cubicBezTo>
                      <a:pt x="18899" y="20761"/>
                      <a:pt x="19102" y="20151"/>
                      <a:pt x="19799" y="16732"/>
                    </a:cubicBezTo>
                    <a:cubicBezTo>
                      <a:pt x="20129" y="15120"/>
                      <a:pt x="20651" y="12590"/>
                      <a:pt x="20961" y="11105"/>
                    </a:cubicBezTo>
                    <a:cubicBezTo>
                      <a:pt x="21201" y="9954"/>
                      <a:pt x="21370" y="9060"/>
                      <a:pt x="21450" y="8569"/>
                    </a:cubicBezTo>
                    <a:cubicBezTo>
                      <a:pt x="21461" y="8494"/>
                      <a:pt x="21495" y="8322"/>
                      <a:pt x="21500" y="8270"/>
                    </a:cubicBezTo>
                    <a:cubicBezTo>
                      <a:pt x="21504" y="8090"/>
                      <a:pt x="21493" y="7932"/>
                      <a:pt x="21475" y="7778"/>
                    </a:cubicBezTo>
                    <a:cubicBezTo>
                      <a:pt x="21369" y="7362"/>
                      <a:pt x="21101" y="6943"/>
                      <a:pt x="20803" y="6783"/>
                    </a:cubicBezTo>
                    <a:cubicBezTo>
                      <a:pt x="20488" y="6613"/>
                      <a:pt x="19057" y="6577"/>
                      <a:pt x="12185" y="6579"/>
                    </a:cubicBezTo>
                    <a:close/>
                  </a:path>
                </a:pathLst>
              </a:custGeom>
              <a:ln w="12700" cap="flat">
                <a:noFill/>
                <a:miter lim="400000"/>
              </a:ln>
              <a:effectLst/>
            </p:spPr>
          </p:pic>
          <p:sp>
            <p:nvSpPr>
              <p:cNvPr id="180" name="AED1"/>
              <p:cNvSpPr txBox="1"/>
              <p:nvPr/>
            </p:nvSpPr>
            <p:spPr>
              <a:xfrm>
                <a:off x="1161058" y="90623"/>
                <a:ext cx="1333874" cy="6200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b="1">
                    <a:solidFill>
                      <a:srgbClr val="000000"/>
                    </a:solidFill>
                    <a:latin typeface="Arial"/>
                    <a:ea typeface="Arial"/>
                    <a:cs typeface="Arial"/>
                    <a:sym typeface="Arial"/>
                  </a:defRPr>
                </a:lvl1pPr>
              </a:lstStyle>
              <a:p>
                <a:r>
                  <a:t>AED1</a:t>
                </a:r>
              </a:p>
            </p:txBody>
          </p:sp>
        </p:grpSp>
        <p:pic>
          <p:nvPicPr>
            <p:cNvPr id="182" name="76035cea6383259ae8136fc2f24c339f.jpg" descr="76035cea6383259ae8136fc2f24c339f.jpg"/>
            <p:cNvPicPr>
              <a:picLocks noChangeAspect="1"/>
            </p:cNvPicPr>
            <p:nvPr/>
          </p:nvPicPr>
          <p:blipFill>
            <a:blip r:embed="rId2"/>
            <a:srcRect l="12695" t="20850" r="12441" b="20840"/>
            <a:stretch>
              <a:fillRect/>
            </a:stretch>
          </p:blipFill>
          <p:spPr>
            <a:xfrm>
              <a:off x="1211217" y="1204063"/>
              <a:ext cx="1028783" cy="801291"/>
            </a:xfrm>
            <a:custGeom>
              <a:avLst/>
              <a:gdLst/>
              <a:ahLst/>
              <a:cxnLst>
                <a:cxn ang="0">
                  <a:pos x="wd2" y="hd2"/>
                </a:cxn>
                <a:cxn ang="5400000">
                  <a:pos x="wd2" y="hd2"/>
                </a:cxn>
                <a:cxn ang="10800000">
                  <a:pos x="wd2" y="hd2"/>
                </a:cxn>
                <a:cxn ang="16200000">
                  <a:pos x="wd2" y="hd2"/>
                </a:cxn>
              </a:cxnLst>
              <a:rect l="0" t="0" r="r" b="b"/>
              <a:pathLst>
                <a:path w="21501" h="21600" extrusionOk="0">
                  <a:moveTo>
                    <a:pt x="2605" y="0"/>
                  </a:moveTo>
                  <a:cubicBezTo>
                    <a:pt x="2359" y="0"/>
                    <a:pt x="2194" y="14"/>
                    <a:pt x="2000" y="21"/>
                  </a:cubicBezTo>
                  <a:cubicBezTo>
                    <a:pt x="1519" y="65"/>
                    <a:pt x="1078" y="134"/>
                    <a:pt x="847" y="278"/>
                  </a:cubicBezTo>
                  <a:cubicBezTo>
                    <a:pt x="365" y="579"/>
                    <a:pt x="47" y="1134"/>
                    <a:pt x="9" y="1722"/>
                  </a:cubicBezTo>
                  <a:cubicBezTo>
                    <a:pt x="-4" y="1919"/>
                    <a:pt x="-3" y="5061"/>
                    <a:pt x="9" y="8719"/>
                  </a:cubicBezTo>
                  <a:cubicBezTo>
                    <a:pt x="20" y="12377"/>
                    <a:pt x="52" y="15313"/>
                    <a:pt x="75" y="15234"/>
                  </a:cubicBezTo>
                  <a:cubicBezTo>
                    <a:pt x="99" y="15156"/>
                    <a:pt x="450" y="13478"/>
                    <a:pt x="855" y="11511"/>
                  </a:cubicBezTo>
                  <a:cubicBezTo>
                    <a:pt x="1183" y="9916"/>
                    <a:pt x="1483" y="8654"/>
                    <a:pt x="1659" y="8024"/>
                  </a:cubicBezTo>
                  <a:cubicBezTo>
                    <a:pt x="1660" y="8021"/>
                    <a:pt x="1667" y="7973"/>
                    <a:pt x="1668" y="7970"/>
                  </a:cubicBezTo>
                  <a:cubicBezTo>
                    <a:pt x="1669" y="7966"/>
                    <a:pt x="1675" y="7964"/>
                    <a:pt x="1676" y="7960"/>
                  </a:cubicBezTo>
                  <a:cubicBezTo>
                    <a:pt x="1710" y="7842"/>
                    <a:pt x="1774" y="7549"/>
                    <a:pt x="1792" y="7510"/>
                  </a:cubicBezTo>
                  <a:cubicBezTo>
                    <a:pt x="2106" y="6850"/>
                    <a:pt x="2677" y="6194"/>
                    <a:pt x="3227" y="5873"/>
                  </a:cubicBezTo>
                  <a:cubicBezTo>
                    <a:pt x="3512" y="5707"/>
                    <a:pt x="4233" y="5648"/>
                    <a:pt x="5848" y="5617"/>
                  </a:cubicBezTo>
                  <a:cubicBezTo>
                    <a:pt x="7103" y="5581"/>
                    <a:pt x="8880" y="5574"/>
                    <a:pt x="11679" y="5574"/>
                  </a:cubicBezTo>
                  <a:cubicBezTo>
                    <a:pt x="11806" y="5574"/>
                    <a:pt x="11789" y="5574"/>
                    <a:pt x="11911" y="5574"/>
                  </a:cubicBezTo>
                  <a:cubicBezTo>
                    <a:pt x="14245" y="5573"/>
                    <a:pt x="15399" y="5567"/>
                    <a:pt x="16415" y="5552"/>
                  </a:cubicBezTo>
                  <a:cubicBezTo>
                    <a:pt x="17212" y="5541"/>
                    <a:pt x="17993" y="5522"/>
                    <a:pt x="18306" y="5510"/>
                  </a:cubicBezTo>
                  <a:cubicBezTo>
                    <a:pt x="18918" y="5471"/>
                    <a:pt x="19086" y="5425"/>
                    <a:pt x="19086" y="5317"/>
                  </a:cubicBezTo>
                  <a:cubicBezTo>
                    <a:pt x="19086" y="4965"/>
                    <a:pt x="18663" y="4181"/>
                    <a:pt x="18273" y="3809"/>
                  </a:cubicBezTo>
                  <a:cubicBezTo>
                    <a:pt x="17966" y="3515"/>
                    <a:pt x="17857" y="3505"/>
                    <a:pt x="11737" y="3466"/>
                  </a:cubicBezTo>
                  <a:cubicBezTo>
                    <a:pt x="8162" y="3444"/>
                    <a:pt x="5467" y="3370"/>
                    <a:pt x="5409" y="3295"/>
                  </a:cubicBezTo>
                  <a:cubicBezTo>
                    <a:pt x="5353" y="3223"/>
                    <a:pt x="5290" y="2778"/>
                    <a:pt x="5276" y="2311"/>
                  </a:cubicBezTo>
                  <a:cubicBezTo>
                    <a:pt x="5244" y="1248"/>
                    <a:pt x="4986" y="651"/>
                    <a:pt x="4388" y="278"/>
                  </a:cubicBezTo>
                  <a:cubicBezTo>
                    <a:pt x="4162" y="137"/>
                    <a:pt x="3735" y="66"/>
                    <a:pt x="3269" y="21"/>
                  </a:cubicBezTo>
                  <a:cubicBezTo>
                    <a:pt x="3078" y="12"/>
                    <a:pt x="2946" y="0"/>
                    <a:pt x="2622" y="0"/>
                  </a:cubicBezTo>
                  <a:lnTo>
                    <a:pt x="2605" y="0"/>
                  </a:lnTo>
                  <a:close/>
                  <a:moveTo>
                    <a:pt x="12185" y="6579"/>
                  </a:moveTo>
                  <a:cubicBezTo>
                    <a:pt x="8839" y="6581"/>
                    <a:pt x="7302" y="6599"/>
                    <a:pt x="6080" y="6622"/>
                  </a:cubicBezTo>
                  <a:cubicBezTo>
                    <a:pt x="4907" y="6645"/>
                    <a:pt x="4113" y="6684"/>
                    <a:pt x="3667" y="6772"/>
                  </a:cubicBezTo>
                  <a:cubicBezTo>
                    <a:pt x="3606" y="6795"/>
                    <a:pt x="3557" y="6818"/>
                    <a:pt x="3509" y="6847"/>
                  </a:cubicBezTo>
                  <a:cubicBezTo>
                    <a:pt x="2993" y="7155"/>
                    <a:pt x="2537" y="7757"/>
                    <a:pt x="2364" y="8366"/>
                  </a:cubicBezTo>
                  <a:cubicBezTo>
                    <a:pt x="2297" y="8602"/>
                    <a:pt x="1915" y="10401"/>
                    <a:pt x="1510" y="12367"/>
                  </a:cubicBezTo>
                  <a:cubicBezTo>
                    <a:pt x="1105" y="14334"/>
                    <a:pt x="599" y="16748"/>
                    <a:pt x="390" y="17727"/>
                  </a:cubicBezTo>
                  <a:cubicBezTo>
                    <a:pt x="-92" y="19987"/>
                    <a:pt x="-96" y="20620"/>
                    <a:pt x="341" y="21183"/>
                  </a:cubicBezTo>
                  <a:lnTo>
                    <a:pt x="614" y="21536"/>
                  </a:lnTo>
                  <a:cubicBezTo>
                    <a:pt x="664" y="21561"/>
                    <a:pt x="801" y="21581"/>
                    <a:pt x="938" y="21600"/>
                  </a:cubicBezTo>
                  <a:lnTo>
                    <a:pt x="17626" y="21600"/>
                  </a:lnTo>
                  <a:cubicBezTo>
                    <a:pt x="17757" y="21578"/>
                    <a:pt x="17823" y="21545"/>
                    <a:pt x="17900" y="21514"/>
                  </a:cubicBezTo>
                  <a:lnTo>
                    <a:pt x="18257" y="21247"/>
                  </a:lnTo>
                  <a:cubicBezTo>
                    <a:pt x="18899" y="20761"/>
                    <a:pt x="19102" y="20151"/>
                    <a:pt x="19799" y="16732"/>
                  </a:cubicBezTo>
                  <a:cubicBezTo>
                    <a:pt x="20129" y="15120"/>
                    <a:pt x="20651" y="12590"/>
                    <a:pt x="20961" y="11105"/>
                  </a:cubicBezTo>
                  <a:cubicBezTo>
                    <a:pt x="21201" y="9954"/>
                    <a:pt x="21370" y="9060"/>
                    <a:pt x="21450" y="8569"/>
                  </a:cubicBezTo>
                  <a:cubicBezTo>
                    <a:pt x="21461" y="8494"/>
                    <a:pt x="21495" y="8322"/>
                    <a:pt x="21500" y="8270"/>
                  </a:cubicBezTo>
                  <a:cubicBezTo>
                    <a:pt x="21504" y="8090"/>
                    <a:pt x="21493" y="7932"/>
                    <a:pt x="21475" y="7778"/>
                  </a:cubicBezTo>
                  <a:cubicBezTo>
                    <a:pt x="21369" y="7362"/>
                    <a:pt x="21101" y="6943"/>
                    <a:pt x="20803" y="6783"/>
                  </a:cubicBezTo>
                  <a:cubicBezTo>
                    <a:pt x="20488" y="6613"/>
                    <a:pt x="19057" y="6577"/>
                    <a:pt x="12185" y="6579"/>
                  </a:cubicBezTo>
                  <a:close/>
                </a:path>
              </a:pathLst>
            </a:custGeom>
            <a:ln w="12700" cap="flat">
              <a:noFill/>
              <a:miter lim="400000"/>
            </a:ln>
            <a:effectLst/>
          </p:spPr>
        </p:pic>
        <p:sp>
          <p:nvSpPr>
            <p:cNvPr id="183" name="SRC"/>
            <p:cNvSpPr txBox="1"/>
            <p:nvPr/>
          </p:nvSpPr>
          <p:spPr>
            <a:xfrm>
              <a:off x="2303035" y="1310147"/>
              <a:ext cx="1079600" cy="6200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b="1">
                  <a:solidFill>
                    <a:srgbClr val="000000"/>
                  </a:solidFill>
                  <a:latin typeface="Arial"/>
                  <a:ea typeface="Arial"/>
                  <a:cs typeface="Arial"/>
                  <a:sym typeface="Arial"/>
                </a:defRPr>
              </a:lvl1pPr>
            </a:lstStyle>
            <a:p>
              <a:r>
                <a:t>SRC</a:t>
              </a:r>
            </a:p>
          </p:txBody>
        </p:sp>
        <p:sp>
          <p:nvSpPr>
            <p:cNvPr id="184" name="Line"/>
            <p:cNvSpPr/>
            <p:nvPr/>
          </p:nvSpPr>
          <p:spPr>
            <a:xfrm>
              <a:off x="1778177" y="2874662"/>
              <a:ext cx="70036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85" name="Line"/>
            <p:cNvSpPr/>
            <p:nvPr/>
          </p:nvSpPr>
          <p:spPr>
            <a:xfrm>
              <a:off x="1781580" y="3972784"/>
              <a:ext cx="700364"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86" name="Line"/>
            <p:cNvSpPr/>
            <p:nvPr/>
          </p:nvSpPr>
          <p:spPr>
            <a:xfrm>
              <a:off x="1772282" y="5088564"/>
              <a:ext cx="70036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87" name="Line"/>
            <p:cNvSpPr/>
            <p:nvPr/>
          </p:nvSpPr>
          <p:spPr>
            <a:xfrm>
              <a:off x="1775685" y="6186686"/>
              <a:ext cx="700364"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88" name="Line"/>
            <p:cNvSpPr/>
            <p:nvPr/>
          </p:nvSpPr>
          <p:spPr>
            <a:xfrm>
              <a:off x="1784044" y="7302465"/>
              <a:ext cx="70036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89" name="Line"/>
            <p:cNvSpPr/>
            <p:nvPr/>
          </p:nvSpPr>
          <p:spPr>
            <a:xfrm>
              <a:off x="1787447" y="8400587"/>
              <a:ext cx="700364"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90" name="Line"/>
            <p:cNvSpPr/>
            <p:nvPr/>
          </p:nvSpPr>
          <p:spPr>
            <a:xfrm>
              <a:off x="1790849" y="9498709"/>
              <a:ext cx="70036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pic>
          <p:nvPicPr>
            <p:cNvPr id="191" name="c--logo-icon-12.png" descr="c--logo-icon-12.png"/>
            <p:cNvPicPr>
              <a:picLocks noChangeAspect="1"/>
            </p:cNvPicPr>
            <p:nvPr/>
          </p:nvPicPr>
          <p:blipFill>
            <a:blip r:embed="rId3"/>
            <a:stretch>
              <a:fillRect/>
            </a:stretch>
          </p:blipFill>
          <p:spPr>
            <a:xfrm>
              <a:off x="2243047" y="2156852"/>
              <a:ext cx="1104837" cy="1104837"/>
            </a:xfrm>
            <a:prstGeom prst="rect">
              <a:avLst/>
            </a:prstGeom>
            <a:ln w="12700" cap="flat">
              <a:noFill/>
              <a:miter lim="400000"/>
            </a:ln>
            <a:effectLst/>
          </p:spPr>
        </p:pic>
        <p:sp>
          <p:nvSpPr>
            <p:cNvPr id="192" name="AEROPORTO"/>
            <p:cNvSpPr txBox="1"/>
            <p:nvPr/>
          </p:nvSpPr>
          <p:spPr>
            <a:xfrm>
              <a:off x="3293430" y="2375582"/>
              <a:ext cx="3052614" cy="6200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b="1">
                  <a:solidFill>
                    <a:srgbClr val="000000"/>
                  </a:solidFill>
                  <a:latin typeface="Arial"/>
                  <a:ea typeface="Arial"/>
                  <a:cs typeface="Arial"/>
                  <a:sym typeface="Arial"/>
                </a:defRPr>
              </a:lvl1pPr>
            </a:lstStyle>
            <a:p>
              <a:r>
                <a:t>AEROPORTO</a:t>
              </a:r>
            </a:p>
          </p:txBody>
        </p:sp>
        <p:pic>
          <p:nvPicPr>
            <p:cNvPr id="193" name="c--logo-icon-12.png" descr="c--logo-icon-12.png"/>
            <p:cNvPicPr>
              <a:picLocks noChangeAspect="1"/>
            </p:cNvPicPr>
            <p:nvPr/>
          </p:nvPicPr>
          <p:blipFill>
            <a:blip r:embed="rId3"/>
            <a:stretch>
              <a:fillRect/>
            </a:stretch>
          </p:blipFill>
          <p:spPr>
            <a:xfrm>
              <a:off x="2246449" y="3254974"/>
              <a:ext cx="1104838" cy="1104837"/>
            </a:xfrm>
            <a:prstGeom prst="rect">
              <a:avLst/>
            </a:prstGeom>
            <a:ln w="12700" cap="flat">
              <a:noFill/>
              <a:miter lim="400000"/>
            </a:ln>
            <a:effectLst/>
          </p:spPr>
        </p:pic>
        <p:sp>
          <p:nvSpPr>
            <p:cNvPr id="194" name="AVIAO"/>
            <p:cNvSpPr txBox="1"/>
            <p:nvPr/>
          </p:nvSpPr>
          <p:spPr>
            <a:xfrm>
              <a:off x="3293430" y="3493129"/>
              <a:ext cx="1528317" cy="6200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b="1">
                  <a:solidFill>
                    <a:srgbClr val="000000"/>
                  </a:solidFill>
                  <a:latin typeface="Arial"/>
                  <a:ea typeface="Arial"/>
                  <a:cs typeface="Arial"/>
                  <a:sym typeface="Arial"/>
                </a:defRPr>
              </a:lvl1pPr>
            </a:lstStyle>
            <a:p>
              <a:r>
                <a:t>AVIAO</a:t>
              </a:r>
            </a:p>
          </p:txBody>
        </p:sp>
        <p:pic>
          <p:nvPicPr>
            <p:cNvPr id="195" name="c--logo-icon-12.png" descr="c--logo-icon-12.png"/>
            <p:cNvPicPr>
              <a:picLocks noChangeAspect="1"/>
            </p:cNvPicPr>
            <p:nvPr/>
          </p:nvPicPr>
          <p:blipFill>
            <a:blip r:embed="rId3"/>
            <a:stretch>
              <a:fillRect/>
            </a:stretch>
          </p:blipFill>
          <p:spPr>
            <a:xfrm>
              <a:off x="2237152" y="4370753"/>
              <a:ext cx="1104837" cy="1104837"/>
            </a:xfrm>
            <a:prstGeom prst="rect">
              <a:avLst/>
            </a:prstGeom>
            <a:ln w="12700" cap="flat">
              <a:noFill/>
              <a:miter lim="400000"/>
            </a:ln>
            <a:effectLst/>
          </p:spPr>
        </p:pic>
        <p:sp>
          <p:nvSpPr>
            <p:cNvPr id="196" name="BILHETE"/>
            <p:cNvSpPr txBox="1"/>
            <p:nvPr/>
          </p:nvSpPr>
          <p:spPr>
            <a:xfrm>
              <a:off x="3255330" y="4604513"/>
              <a:ext cx="2070125" cy="6200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b="1">
                  <a:solidFill>
                    <a:srgbClr val="000000"/>
                  </a:solidFill>
                  <a:latin typeface="Arial"/>
                  <a:ea typeface="Arial"/>
                  <a:cs typeface="Arial"/>
                  <a:sym typeface="Arial"/>
                </a:defRPr>
              </a:lvl1pPr>
            </a:lstStyle>
            <a:p>
              <a:r>
                <a:t>BILHETE</a:t>
              </a:r>
            </a:p>
          </p:txBody>
        </p:sp>
        <p:pic>
          <p:nvPicPr>
            <p:cNvPr id="197" name="c--logo-icon-12.png" descr="c--logo-icon-12.png"/>
            <p:cNvPicPr>
              <a:picLocks noChangeAspect="1"/>
            </p:cNvPicPr>
            <p:nvPr/>
          </p:nvPicPr>
          <p:blipFill>
            <a:blip r:embed="rId3"/>
            <a:stretch>
              <a:fillRect/>
            </a:stretch>
          </p:blipFill>
          <p:spPr>
            <a:xfrm>
              <a:off x="2240554" y="5468875"/>
              <a:ext cx="1104838" cy="1104837"/>
            </a:xfrm>
            <a:prstGeom prst="rect">
              <a:avLst/>
            </a:prstGeom>
            <a:ln w="12700" cap="flat">
              <a:noFill/>
              <a:miter lim="400000"/>
            </a:ln>
            <a:effectLst/>
          </p:spPr>
        </p:pic>
        <p:sp>
          <p:nvSpPr>
            <p:cNvPr id="198" name="BST"/>
            <p:cNvSpPr txBox="1"/>
            <p:nvPr/>
          </p:nvSpPr>
          <p:spPr>
            <a:xfrm>
              <a:off x="3282956" y="5720292"/>
              <a:ext cx="1028701" cy="6200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b="1">
                  <a:solidFill>
                    <a:srgbClr val="000000"/>
                  </a:solidFill>
                  <a:latin typeface="Arial"/>
                  <a:ea typeface="Arial"/>
                  <a:cs typeface="Arial"/>
                  <a:sym typeface="Arial"/>
                </a:defRPr>
              </a:lvl1pPr>
            </a:lstStyle>
            <a:p>
              <a:r>
                <a:t>BST</a:t>
              </a:r>
            </a:p>
          </p:txBody>
        </p:sp>
        <p:pic>
          <p:nvPicPr>
            <p:cNvPr id="199" name="c--logo-icon-12.png" descr="c--logo-icon-12.png"/>
            <p:cNvPicPr>
              <a:picLocks noChangeAspect="1"/>
            </p:cNvPicPr>
            <p:nvPr/>
          </p:nvPicPr>
          <p:blipFill>
            <a:blip r:embed="rId3"/>
            <a:stretch>
              <a:fillRect/>
            </a:stretch>
          </p:blipFill>
          <p:spPr>
            <a:xfrm>
              <a:off x="2248914" y="6584655"/>
              <a:ext cx="1104837" cy="1104837"/>
            </a:xfrm>
            <a:prstGeom prst="rect">
              <a:avLst/>
            </a:prstGeom>
            <a:ln w="12700" cap="flat">
              <a:noFill/>
              <a:miter lim="400000"/>
            </a:ln>
            <a:effectLst/>
          </p:spPr>
        </p:pic>
        <p:sp>
          <p:nvSpPr>
            <p:cNvPr id="200" name="CARRINHOTRANSPORTE"/>
            <p:cNvSpPr txBox="1"/>
            <p:nvPr/>
          </p:nvSpPr>
          <p:spPr>
            <a:xfrm>
              <a:off x="3270494" y="6836071"/>
              <a:ext cx="5727726" cy="6200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b="1">
                  <a:solidFill>
                    <a:srgbClr val="000000"/>
                  </a:solidFill>
                  <a:latin typeface="Arial"/>
                  <a:ea typeface="Arial"/>
                  <a:cs typeface="Arial"/>
                  <a:sym typeface="Arial"/>
                </a:defRPr>
              </a:lvl1pPr>
            </a:lstStyle>
            <a:p>
              <a:r>
                <a:rPr dirty="0"/>
                <a:t>CARRINHOTRANSPORTE</a:t>
              </a:r>
            </a:p>
          </p:txBody>
        </p:sp>
        <p:pic>
          <p:nvPicPr>
            <p:cNvPr id="201" name="c--logo-icon-12.png" descr="c--logo-icon-12.png"/>
            <p:cNvPicPr>
              <a:picLocks noChangeAspect="1"/>
            </p:cNvPicPr>
            <p:nvPr/>
          </p:nvPicPr>
          <p:blipFill>
            <a:blip r:embed="rId3"/>
            <a:stretch>
              <a:fillRect/>
            </a:stretch>
          </p:blipFill>
          <p:spPr>
            <a:xfrm>
              <a:off x="2252316" y="7682777"/>
              <a:ext cx="1104838" cy="1104837"/>
            </a:xfrm>
            <a:prstGeom prst="rect">
              <a:avLst/>
            </a:prstGeom>
            <a:ln w="12700" cap="flat">
              <a:noFill/>
              <a:miter lim="400000"/>
            </a:ln>
            <a:effectLst/>
          </p:spPr>
        </p:pic>
        <p:sp>
          <p:nvSpPr>
            <p:cNvPr id="202" name="DATA"/>
            <p:cNvSpPr txBox="1"/>
            <p:nvPr/>
          </p:nvSpPr>
          <p:spPr>
            <a:xfrm>
              <a:off x="3270495" y="7951850"/>
              <a:ext cx="1316237" cy="6200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b="1">
                  <a:solidFill>
                    <a:srgbClr val="000000"/>
                  </a:solidFill>
                  <a:latin typeface="Arial"/>
                  <a:ea typeface="Arial"/>
                  <a:cs typeface="Arial"/>
                  <a:sym typeface="Arial"/>
                </a:defRPr>
              </a:lvl1pPr>
            </a:lstStyle>
            <a:p>
              <a:r>
                <a:t>DATA</a:t>
              </a:r>
            </a:p>
          </p:txBody>
        </p:sp>
        <p:pic>
          <p:nvPicPr>
            <p:cNvPr id="203" name="c--logo-icon-12.png" descr="c--logo-icon-12.png"/>
            <p:cNvPicPr>
              <a:picLocks noChangeAspect="1"/>
            </p:cNvPicPr>
            <p:nvPr/>
          </p:nvPicPr>
          <p:blipFill>
            <a:blip r:embed="rId3"/>
            <a:stretch>
              <a:fillRect/>
            </a:stretch>
          </p:blipFill>
          <p:spPr>
            <a:xfrm>
              <a:off x="2255719" y="8780900"/>
              <a:ext cx="1104837" cy="1104837"/>
            </a:xfrm>
            <a:prstGeom prst="rect">
              <a:avLst/>
            </a:prstGeom>
            <a:ln w="12700" cap="flat">
              <a:noFill/>
              <a:miter lim="400000"/>
            </a:ln>
            <a:effectLst/>
          </p:spPr>
        </p:pic>
        <p:sp>
          <p:nvSpPr>
            <p:cNvPr id="204" name="FUNCIONARIO"/>
            <p:cNvSpPr txBox="1"/>
            <p:nvPr/>
          </p:nvSpPr>
          <p:spPr>
            <a:xfrm>
              <a:off x="3270494" y="9063235"/>
              <a:ext cx="3339927" cy="6200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b="1">
                  <a:solidFill>
                    <a:srgbClr val="000000"/>
                  </a:solidFill>
                  <a:latin typeface="Arial"/>
                  <a:ea typeface="Arial"/>
                  <a:cs typeface="Arial"/>
                  <a:sym typeface="Arial"/>
                </a:defRPr>
              </a:lvl1pPr>
            </a:lstStyle>
            <a:p>
              <a:r>
                <a:t>FUNCIONARIO</a:t>
              </a:r>
            </a:p>
          </p:txBody>
        </p:sp>
        <p:grpSp>
          <p:nvGrpSpPr>
            <p:cNvPr id="226" name="Group"/>
            <p:cNvGrpSpPr/>
            <p:nvPr/>
          </p:nvGrpSpPr>
          <p:grpSpPr>
            <a:xfrm>
              <a:off x="10253721" y="1763152"/>
              <a:ext cx="4742389" cy="7728885"/>
              <a:chOff x="0" y="0"/>
              <a:chExt cx="4742388" cy="7728884"/>
            </a:xfrm>
          </p:grpSpPr>
          <p:pic>
            <p:nvPicPr>
              <p:cNvPr id="205" name="c--logo-icon-12.png" descr="c--logo-icon-12.png"/>
              <p:cNvPicPr>
                <a:picLocks noChangeAspect="1"/>
              </p:cNvPicPr>
              <p:nvPr/>
            </p:nvPicPr>
            <p:blipFill>
              <a:blip r:embed="rId3"/>
              <a:stretch>
                <a:fillRect/>
              </a:stretch>
            </p:blipFill>
            <p:spPr>
              <a:xfrm>
                <a:off x="470763" y="0"/>
                <a:ext cx="1104837" cy="1104837"/>
              </a:xfrm>
              <a:prstGeom prst="rect">
                <a:avLst/>
              </a:prstGeom>
              <a:ln w="12700" cap="flat">
                <a:noFill/>
                <a:miter lim="400000"/>
              </a:ln>
              <a:effectLst/>
            </p:spPr>
          </p:pic>
          <p:sp>
            <p:nvSpPr>
              <p:cNvPr id="206" name="MALA"/>
              <p:cNvSpPr txBox="1"/>
              <p:nvPr/>
            </p:nvSpPr>
            <p:spPr>
              <a:xfrm>
                <a:off x="1447880" y="303236"/>
                <a:ext cx="1434779" cy="6200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b="1">
                    <a:solidFill>
                      <a:srgbClr val="000000"/>
                    </a:solidFill>
                    <a:latin typeface="Arial"/>
                    <a:ea typeface="Arial"/>
                    <a:cs typeface="Arial"/>
                    <a:sym typeface="Arial"/>
                  </a:defRPr>
                </a:lvl1pPr>
              </a:lstStyle>
              <a:p>
                <a:r>
                  <a:t>MALA</a:t>
                </a:r>
              </a:p>
            </p:txBody>
          </p:sp>
          <p:pic>
            <p:nvPicPr>
              <p:cNvPr id="207" name="c--logo-icon-12.png" descr="c--logo-icon-12.png"/>
              <p:cNvPicPr>
                <a:picLocks noChangeAspect="1"/>
              </p:cNvPicPr>
              <p:nvPr/>
            </p:nvPicPr>
            <p:blipFill>
              <a:blip r:embed="rId3"/>
              <a:stretch>
                <a:fillRect/>
              </a:stretch>
            </p:blipFill>
            <p:spPr>
              <a:xfrm>
                <a:off x="474166" y="1098122"/>
                <a:ext cx="1104837" cy="1104837"/>
              </a:xfrm>
              <a:prstGeom prst="rect">
                <a:avLst/>
              </a:prstGeom>
              <a:ln w="12700" cap="flat">
                <a:noFill/>
                <a:miter lim="400000"/>
              </a:ln>
              <a:effectLst/>
            </p:spPr>
          </p:pic>
          <p:sp>
            <p:nvSpPr>
              <p:cNvPr id="208" name="PASSAGEIRO"/>
              <p:cNvSpPr txBox="1"/>
              <p:nvPr/>
            </p:nvSpPr>
            <p:spPr>
              <a:xfrm>
                <a:off x="1449572" y="1367194"/>
                <a:ext cx="3128963" cy="6200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b="1">
                    <a:solidFill>
                      <a:srgbClr val="000000"/>
                    </a:solidFill>
                    <a:latin typeface="Arial"/>
                    <a:ea typeface="Arial"/>
                    <a:cs typeface="Arial"/>
                    <a:sym typeface="Arial"/>
                  </a:defRPr>
                </a:lvl1pPr>
              </a:lstStyle>
              <a:p>
                <a:r>
                  <a:t>PASSAGEIRO</a:t>
                </a:r>
              </a:p>
            </p:txBody>
          </p:sp>
          <p:pic>
            <p:nvPicPr>
              <p:cNvPr id="209" name="c--logo-icon-12.png" descr="c--logo-icon-12.png"/>
              <p:cNvPicPr>
                <a:picLocks noChangeAspect="1"/>
              </p:cNvPicPr>
              <p:nvPr/>
            </p:nvPicPr>
            <p:blipFill>
              <a:blip r:embed="rId3"/>
              <a:stretch>
                <a:fillRect/>
              </a:stretch>
            </p:blipFill>
            <p:spPr>
              <a:xfrm>
                <a:off x="473464" y="2213901"/>
                <a:ext cx="1104837" cy="1104837"/>
              </a:xfrm>
              <a:prstGeom prst="rect">
                <a:avLst/>
              </a:prstGeom>
              <a:ln w="12700" cap="flat">
                <a:noFill/>
                <a:miter lim="400000"/>
              </a:ln>
              <a:effectLst/>
            </p:spPr>
          </p:pic>
          <p:sp>
            <p:nvSpPr>
              <p:cNvPr id="210" name="SERVICO"/>
              <p:cNvSpPr txBox="1"/>
              <p:nvPr/>
            </p:nvSpPr>
            <p:spPr>
              <a:xfrm>
                <a:off x="1464588" y="2464934"/>
                <a:ext cx="2163887" cy="6200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b="1">
                    <a:solidFill>
                      <a:srgbClr val="000000"/>
                    </a:solidFill>
                    <a:latin typeface="Arial"/>
                    <a:ea typeface="Arial"/>
                    <a:cs typeface="Arial"/>
                    <a:sym typeface="Arial"/>
                  </a:defRPr>
                </a:lvl1pPr>
              </a:lstStyle>
              <a:p>
                <a:r>
                  <a:t>SERVICO</a:t>
                </a:r>
              </a:p>
            </p:txBody>
          </p:sp>
          <p:pic>
            <p:nvPicPr>
              <p:cNvPr id="211" name="c--logo-icon-12.png" descr="c--logo-icon-12.png"/>
              <p:cNvPicPr>
                <a:picLocks noChangeAspect="1"/>
              </p:cNvPicPr>
              <p:nvPr/>
            </p:nvPicPr>
            <p:blipFill>
              <a:blip r:embed="rId3"/>
              <a:stretch>
                <a:fillRect/>
              </a:stretch>
            </p:blipFill>
            <p:spPr>
              <a:xfrm>
                <a:off x="468272" y="3345800"/>
                <a:ext cx="1104837" cy="1104838"/>
              </a:xfrm>
              <a:prstGeom prst="rect">
                <a:avLst/>
              </a:prstGeom>
              <a:ln w="12700" cap="flat">
                <a:noFill/>
                <a:miter lim="400000"/>
              </a:ln>
              <a:effectLst/>
            </p:spPr>
          </p:pic>
          <p:sp>
            <p:nvSpPr>
              <p:cNvPr id="212" name="TEMPO"/>
              <p:cNvSpPr txBox="1"/>
              <p:nvPr/>
            </p:nvSpPr>
            <p:spPr>
              <a:xfrm>
                <a:off x="1477140" y="3631763"/>
                <a:ext cx="1739951" cy="6200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b="1">
                    <a:solidFill>
                      <a:srgbClr val="000000"/>
                    </a:solidFill>
                    <a:latin typeface="Arial"/>
                    <a:ea typeface="Arial"/>
                    <a:cs typeface="Arial"/>
                    <a:sym typeface="Arial"/>
                  </a:defRPr>
                </a:lvl1pPr>
              </a:lstStyle>
              <a:p>
                <a:r>
                  <a:t>TEMPO</a:t>
                </a:r>
              </a:p>
            </p:txBody>
          </p:sp>
          <p:pic>
            <p:nvPicPr>
              <p:cNvPr id="213" name="c--logo-icon-12.png" descr="c--logo-icon-12.png"/>
              <p:cNvPicPr>
                <a:picLocks noChangeAspect="1"/>
              </p:cNvPicPr>
              <p:nvPr/>
            </p:nvPicPr>
            <p:blipFill>
              <a:blip r:embed="rId3"/>
              <a:stretch>
                <a:fillRect/>
              </a:stretch>
            </p:blipFill>
            <p:spPr>
              <a:xfrm>
                <a:off x="463931" y="4427802"/>
                <a:ext cx="1104837" cy="1104838"/>
              </a:xfrm>
              <a:prstGeom prst="rect">
                <a:avLst/>
              </a:prstGeom>
              <a:ln w="12700" cap="flat">
                <a:noFill/>
                <a:miter lim="400000"/>
              </a:ln>
              <a:effectLst/>
            </p:spPr>
          </p:pic>
          <p:sp>
            <p:nvSpPr>
              <p:cNvPr id="214" name="TERMINAL"/>
              <p:cNvSpPr txBox="1"/>
              <p:nvPr/>
            </p:nvSpPr>
            <p:spPr>
              <a:xfrm>
                <a:off x="1475466" y="4678836"/>
                <a:ext cx="2476203" cy="6200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b="1">
                    <a:solidFill>
                      <a:srgbClr val="000000"/>
                    </a:solidFill>
                    <a:latin typeface="Arial"/>
                    <a:ea typeface="Arial"/>
                    <a:cs typeface="Arial"/>
                    <a:sym typeface="Arial"/>
                  </a:defRPr>
                </a:lvl1pPr>
              </a:lstStyle>
              <a:p>
                <a:r>
                  <a:t>TERMINAL</a:t>
                </a:r>
              </a:p>
            </p:txBody>
          </p:sp>
          <p:pic>
            <p:nvPicPr>
              <p:cNvPr id="215" name="c--logo-icon-12.png" descr="c--logo-icon-12.png"/>
              <p:cNvPicPr>
                <a:picLocks noChangeAspect="1"/>
              </p:cNvPicPr>
              <p:nvPr/>
            </p:nvPicPr>
            <p:blipFill>
              <a:blip r:embed="rId3"/>
              <a:stretch>
                <a:fillRect/>
              </a:stretch>
            </p:blipFill>
            <p:spPr>
              <a:xfrm>
                <a:off x="467334" y="5525925"/>
                <a:ext cx="1104837" cy="1104837"/>
              </a:xfrm>
              <a:prstGeom prst="rect">
                <a:avLst/>
              </a:prstGeom>
              <a:ln w="12700" cap="flat">
                <a:noFill/>
                <a:miter lim="400000"/>
              </a:ln>
              <a:effectLst/>
            </p:spPr>
          </p:pic>
          <p:sp>
            <p:nvSpPr>
              <p:cNvPr id="216" name="TRANSPORTE"/>
              <p:cNvSpPr txBox="1"/>
              <p:nvPr/>
            </p:nvSpPr>
            <p:spPr>
              <a:xfrm>
                <a:off x="1478364" y="5768321"/>
                <a:ext cx="3264025" cy="6200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b="1">
                    <a:solidFill>
                      <a:srgbClr val="000000"/>
                    </a:solidFill>
                    <a:latin typeface="Arial"/>
                    <a:ea typeface="Arial"/>
                    <a:cs typeface="Arial"/>
                    <a:sym typeface="Arial"/>
                  </a:defRPr>
                </a:lvl1pPr>
              </a:lstStyle>
              <a:p>
                <a:r>
                  <a:t>TRANSPORTE</a:t>
                </a:r>
              </a:p>
            </p:txBody>
          </p:sp>
          <p:pic>
            <p:nvPicPr>
              <p:cNvPr id="217" name="c--logo-icon-12.png" descr="c--logo-icon-12.png"/>
              <p:cNvPicPr>
                <a:picLocks noChangeAspect="1"/>
              </p:cNvPicPr>
              <p:nvPr/>
            </p:nvPicPr>
            <p:blipFill>
              <a:blip r:embed="rId3"/>
              <a:stretch>
                <a:fillRect/>
              </a:stretch>
            </p:blipFill>
            <p:spPr>
              <a:xfrm>
                <a:off x="470735" y="6624048"/>
                <a:ext cx="1104837" cy="1104837"/>
              </a:xfrm>
              <a:prstGeom prst="rect">
                <a:avLst/>
              </a:prstGeom>
              <a:ln w="12700" cap="flat">
                <a:noFill/>
                <a:miter lim="400000"/>
              </a:ln>
              <a:effectLst/>
            </p:spPr>
          </p:pic>
          <p:sp>
            <p:nvSpPr>
              <p:cNvPr id="218" name="VOO"/>
              <p:cNvSpPr txBox="1"/>
              <p:nvPr/>
            </p:nvSpPr>
            <p:spPr>
              <a:xfrm>
                <a:off x="1485720" y="6892737"/>
                <a:ext cx="1130499" cy="6200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b="1">
                    <a:solidFill>
                      <a:srgbClr val="000000"/>
                    </a:solidFill>
                    <a:latin typeface="Arial"/>
                    <a:ea typeface="Arial"/>
                    <a:cs typeface="Arial"/>
                    <a:sym typeface="Arial"/>
                  </a:defRPr>
                </a:lvl1pPr>
              </a:lstStyle>
              <a:p>
                <a:r>
                  <a:t>VOO</a:t>
                </a:r>
              </a:p>
            </p:txBody>
          </p:sp>
          <p:sp>
            <p:nvSpPr>
              <p:cNvPr id="219" name="Line"/>
              <p:cNvSpPr/>
              <p:nvPr/>
            </p:nvSpPr>
            <p:spPr>
              <a:xfrm>
                <a:off x="5894" y="755911"/>
                <a:ext cx="700364"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220" name="Line"/>
              <p:cNvSpPr/>
              <p:nvPr/>
            </p:nvSpPr>
            <p:spPr>
              <a:xfrm>
                <a:off x="9297" y="1854033"/>
                <a:ext cx="700364"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221" name="Line"/>
              <p:cNvSpPr/>
              <p:nvPr/>
            </p:nvSpPr>
            <p:spPr>
              <a:xfrm>
                <a:off x="0" y="2969812"/>
                <a:ext cx="700364"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222" name="Line"/>
              <p:cNvSpPr/>
              <p:nvPr/>
            </p:nvSpPr>
            <p:spPr>
              <a:xfrm>
                <a:off x="3402" y="4067935"/>
                <a:ext cx="70036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223" name="Line"/>
              <p:cNvSpPr/>
              <p:nvPr/>
            </p:nvSpPr>
            <p:spPr>
              <a:xfrm>
                <a:off x="11762" y="5183714"/>
                <a:ext cx="700364"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224" name="Line"/>
              <p:cNvSpPr/>
              <p:nvPr/>
            </p:nvSpPr>
            <p:spPr>
              <a:xfrm>
                <a:off x="15164" y="6281836"/>
                <a:ext cx="70036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225" name="Line"/>
              <p:cNvSpPr/>
              <p:nvPr/>
            </p:nvSpPr>
            <p:spPr>
              <a:xfrm>
                <a:off x="18566" y="7379957"/>
                <a:ext cx="700364"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grpSp>
        <p:sp>
          <p:nvSpPr>
            <p:cNvPr id="227" name="Line"/>
            <p:cNvSpPr/>
            <p:nvPr/>
          </p:nvSpPr>
          <p:spPr>
            <a:xfrm>
              <a:off x="1796111" y="2118001"/>
              <a:ext cx="8476714"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228" name="Line"/>
            <p:cNvSpPr/>
            <p:nvPr/>
          </p:nvSpPr>
          <p:spPr>
            <a:xfrm flipV="1">
              <a:off x="10263244" y="2102976"/>
              <a:ext cx="1" cy="706213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229" name="Line"/>
            <p:cNvSpPr/>
            <p:nvPr/>
          </p:nvSpPr>
          <p:spPr>
            <a:xfrm>
              <a:off x="519562" y="10574568"/>
              <a:ext cx="700364"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pic>
          <p:nvPicPr>
            <p:cNvPr id="230" name="c--logo-icon-12.png" descr="c--logo-icon-12.png"/>
            <p:cNvPicPr>
              <a:picLocks noChangeAspect="1"/>
            </p:cNvPicPr>
            <p:nvPr/>
          </p:nvPicPr>
          <p:blipFill>
            <a:blip r:embed="rId3"/>
            <a:stretch>
              <a:fillRect/>
            </a:stretch>
          </p:blipFill>
          <p:spPr>
            <a:xfrm>
              <a:off x="984431" y="9856757"/>
              <a:ext cx="1104838" cy="1104838"/>
            </a:xfrm>
            <a:prstGeom prst="rect">
              <a:avLst/>
            </a:prstGeom>
            <a:ln w="12700" cap="flat">
              <a:noFill/>
              <a:miter lim="400000"/>
            </a:ln>
            <a:effectLst/>
          </p:spPr>
        </p:pic>
        <p:sp>
          <p:nvSpPr>
            <p:cNvPr id="231" name="MAIN"/>
            <p:cNvSpPr txBox="1"/>
            <p:nvPr/>
          </p:nvSpPr>
          <p:spPr>
            <a:xfrm>
              <a:off x="2019465" y="10125831"/>
              <a:ext cx="1282527" cy="6200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b="1">
                  <a:solidFill>
                    <a:srgbClr val="000000"/>
                  </a:solidFill>
                  <a:latin typeface="Arial"/>
                  <a:ea typeface="Arial"/>
                  <a:cs typeface="Arial"/>
                  <a:sym typeface="Arial"/>
                </a:defRPr>
              </a:lvl1pPr>
            </a:lstStyle>
            <a:p>
              <a:r>
                <a:t>MAIN</a:t>
              </a:r>
            </a:p>
          </p:txBody>
        </p:sp>
        <p:pic>
          <p:nvPicPr>
            <p:cNvPr id="232" name="txt-text-file-extension-symbol--free-interface-icons-8.png" descr="txt-text-file-extension-symbol--free-interface-icons-8.png"/>
            <p:cNvPicPr>
              <a:picLocks noChangeAspect="1"/>
            </p:cNvPicPr>
            <p:nvPr/>
          </p:nvPicPr>
          <p:blipFill>
            <a:blip r:embed="rId4"/>
            <a:stretch>
              <a:fillRect/>
            </a:stretch>
          </p:blipFill>
          <p:spPr>
            <a:xfrm>
              <a:off x="1077060" y="11040635"/>
              <a:ext cx="919580" cy="919580"/>
            </a:xfrm>
            <a:prstGeom prst="rect">
              <a:avLst/>
            </a:prstGeom>
            <a:ln w="12700" cap="flat">
              <a:noFill/>
              <a:miter lim="400000"/>
            </a:ln>
            <a:effectLst/>
          </p:spPr>
        </p:pic>
        <p:sp>
          <p:nvSpPr>
            <p:cNvPr id="233" name="Line"/>
            <p:cNvSpPr/>
            <p:nvPr/>
          </p:nvSpPr>
          <p:spPr>
            <a:xfrm>
              <a:off x="519562" y="11666768"/>
              <a:ext cx="700364"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234" name="POVOAR"/>
            <p:cNvSpPr txBox="1"/>
            <p:nvPr/>
          </p:nvSpPr>
          <p:spPr>
            <a:xfrm>
              <a:off x="2022428" y="11284900"/>
              <a:ext cx="2095799" cy="6200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b="1">
                  <a:solidFill>
                    <a:srgbClr val="000000"/>
                  </a:solidFill>
                  <a:latin typeface="Arial"/>
                  <a:ea typeface="Arial"/>
                  <a:cs typeface="Arial"/>
                  <a:sym typeface="Arial"/>
                </a:defRPr>
              </a:lvl1pPr>
            </a:lstStyle>
            <a:p>
              <a:r>
                <a:t>POVOAR</a:t>
              </a:r>
            </a:p>
          </p:txBody>
        </p:sp>
        <p:pic>
          <p:nvPicPr>
            <p:cNvPr id="235" name="md-file-1932190-1635753.png" descr="md-file-1932190-1635753.png"/>
            <p:cNvPicPr>
              <a:picLocks noChangeAspect="1"/>
            </p:cNvPicPr>
            <p:nvPr/>
          </p:nvPicPr>
          <p:blipFill>
            <a:blip r:embed="rId5"/>
            <a:stretch>
              <a:fillRect/>
            </a:stretch>
          </p:blipFill>
          <p:spPr>
            <a:xfrm>
              <a:off x="1059052" y="12177450"/>
              <a:ext cx="955596" cy="955596"/>
            </a:xfrm>
            <a:prstGeom prst="rect">
              <a:avLst/>
            </a:prstGeom>
            <a:ln w="12700" cap="flat">
              <a:noFill/>
              <a:miter lim="400000"/>
            </a:ln>
            <a:effectLst/>
          </p:spPr>
        </p:pic>
        <p:sp>
          <p:nvSpPr>
            <p:cNvPr id="236" name="README"/>
            <p:cNvSpPr txBox="1"/>
            <p:nvPr/>
          </p:nvSpPr>
          <p:spPr>
            <a:xfrm>
              <a:off x="2022540" y="12371086"/>
              <a:ext cx="2095575" cy="6200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b="1">
                  <a:solidFill>
                    <a:srgbClr val="000000"/>
                  </a:solidFill>
                  <a:latin typeface="Arial"/>
                  <a:ea typeface="Arial"/>
                  <a:cs typeface="Arial"/>
                  <a:sym typeface="Arial"/>
                </a:defRPr>
              </a:lvl1pPr>
            </a:lstStyle>
            <a:p>
              <a:r>
                <a:t>README</a:t>
              </a:r>
            </a:p>
          </p:txBody>
        </p:sp>
        <p:sp>
          <p:nvSpPr>
            <p:cNvPr id="237" name="Line"/>
            <p:cNvSpPr/>
            <p:nvPr/>
          </p:nvSpPr>
          <p:spPr>
            <a:xfrm>
              <a:off x="519562" y="12784368"/>
              <a:ext cx="700364"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gr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Lista de funcionalidades"/>
          <p:cNvSpPr txBox="1">
            <a:spLocks noGrp="1"/>
          </p:cNvSpPr>
          <p:nvPr>
            <p:ph type="title"/>
          </p:nvPr>
        </p:nvSpPr>
        <p:spPr>
          <a:prstGeom prst="rect">
            <a:avLst/>
          </a:prstGeom>
        </p:spPr>
        <p:txBody>
          <a:bodyPr/>
          <a:lstStyle/>
          <a:p>
            <a:r>
              <a:rPr dirty="0"/>
              <a:t>Lista de </a:t>
            </a:r>
            <a:r>
              <a:rPr dirty="0" err="1"/>
              <a:t>funcionalidades</a:t>
            </a:r>
            <a:endParaRPr dirty="0"/>
          </a:p>
        </p:txBody>
      </p:sp>
      <p:sp>
        <p:nvSpPr>
          <p:cNvPr id="168" name="Slide Subtitle"/>
          <p:cNvSpPr txBox="1">
            <a:spLocks noGrp="1"/>
          </p:cNvSpPr>
          <p:nvPr>
            <p:ph type="body" idx="21"/>
          </p:nvPr>
        </p:nvSpPr>
        <p:spPr>
          <a:prstGeom prst="rect">
            <a:avLst/>
          </a:prstGeom>
        </p:spPr>
        <p:txBody>
          <a:bodyPr/>
          <a:lstStyle/>
          <a:p>
            <a:endParaRPr/>
          </a:p>
        </p:txBody>
      </p:sp>
      <p:sp>
        <p:nvSpPr>
          <p:cNvPr id="169" name="Getters &amp; Setters - Completa - Implementados em todas as classes…"/>
          <p:cNvSpPr txBox="1">
            <a:spLocks noGrp="1"/>
          </p:cNvSpPr>
          <p:nvPr>
            <p:ph type="body" sz="half" idx="1"/>
          </p:nvPr>
        </p:nvSpPr>
        <p:spPr>
          <a:xfrm>
            <a:off x="1206500" y="3806125"/>
            <a:ext cx="11233150" cy="9237325"/>
          </a:xfrm>
          <a:prstGeom prst="rect">
            <a:avLst/>
          </a:prstGeom>
        </p:spPr>
        <p:txBody>
          <a:bodyPr>
            <a:noAutofit/>
          </a:bodyPr>
          <a:lstStyle/>
          <a:p>
            <a:pPr marL="298704" indent="-298704" defTabSz="1194786">
              <a:spcBef>
                <a:spcPts val="2200"/>
              </a:spcBef>
              <a:defRPr sz="2352"/>
            </a:pPr>
            <a:r>
              <a:rPr sz="4000" dirty="0"/>
              <a:t>Getters &amp; Setters - </a:t>
            </a:r>
            <a:r>
              <a:rPr sz="4000" dirty="0" err="1"/>
              <a:t>Completa</a:t>
            </a:r>
            <a:r>
              <a:rPr sz="4000" dirty="0"/>
              <a:t> - </a:t>
            </a:r>
            <a:r>
              <a:rPr sz="4000" dirty="0" err="1"/>
              <a:t>Implementados</a:t>
            </a:r>
            <a:r>
              <a:rPr sz="4000" dirty="0"/>
              <a:t> </a:t>
            </a:r>
            <a:r>
              <a:rPr sz="4000" dirty="0" err="1"/>
              <a:t>em</a:t>
            </a:r>
            <a:r>
              <a:rPr sz="4000" dirty="0"/>
              <a:t> </a:t>
            </a:r>
            <a:r>
              <a:rPr sz="4000" dirty="0" err="1"/>
              <a:t>todas</a:t>
            </a:r>
            <a:r>
              <a:rPr sz="4000" dirty="0"/>
              <a:t> as classes</a:t>
            </a:r>
          </a:p>
          <a:p>
            <a:pPr marL="298704" indent="-298704" defTabSz="1194786">
              <a:spcBef>
                <a:spcPts val="2200"/>
              </a:spcBef>
              <a:defRPr sz="2352"/>
            </a:pPr>
            <a:r>
              <a:rPr sz="4000" dirty="0"/>
              <a:t>Creators &amp; </a:t>
            </a:r>
            <a:r>
              <a:rPr sz="4000" dirty="0" err="1"/>
              <a:t>Deleters</a:t>
            </a:r>
            <a:r>
              <a:rPr sz="4000" dirty="0"/>
              <a:t> - </a:t>
            </a:r>
            <a:r>
              <a:rPr sz="4000" dirty="0" err="1"/>
              <a:t>Completa</a:t>
            </a:r>
            <a:r>
              <a:rPr sz="4000" dirty="0"/>
              <a:t> - </a:t>
            </a:r>
            <a:r>
              <a:rPr sz="4000" dirty="0" err="1"/>
              <a:t>Implementados</a:t>
            </a:r>
            <a:r>
              <a:rPr sz="4000" dirty="0"/>
              <a:t> </a:t>
            </a:r>
            <a:r>
              <a:rPr sz="4000" dirty="0" err="1"/>
              <a:t>em</a:t>
            </a:r>
            <a:r>
              <a:rPr sz="4000" dirty="0"/>
              <a:t> </a:t>
            </a:r>
            <a:r>
              <a:rPr sz="4000" dirty="0" err="1"/>
              <a:t>todas</a:t>
            </a:r>
            <a:r>
              <a:rPr sz="4000" dirty="0"/>
              <a:t> as classes</a:t>
            </a:r>
          </a:p>
          <a:p>
            <a:pPr marL="298704" indent="-298704" defTabSz="1194786">
              <a:spcBef>
                <a:spcPts val="2200"/>
              </a:spcBef>
              <a:defRPr sz="2352"/>
            </a:pPr>
            <a:r>
              <a:rPr sz="4000" dirty="0"/>
              <a:t>Terminal::</a:t>
            </a:r>
            <a:r>
              <a:rPr sz="4000" dirty="0" err="1"/>
              <a:t>getV</a:t>
            </a:r>
            <a:r>
              <a:rPr sz="4000" dirty="0"/>
              <a:t> - </a:t>
            </a:r>
            <a:r>
              <a:rPr sz="4000" dirty="0" err="1"/>
              <a:t>Completa</a:t>
            </a:r>
            <a:endParaRPr sz="4000" dirty="0"/>
          </a:p>
          <a:p>
            <a:pPr marL="298704" indent="-298704" defTabSz="1194786">
              <a:spcBef>
                <a:spcPts val="2200"/>
              </a:spcBef>
              <a:defRPr sz="2352"/>
            </a:pPr>
            <a:r>
              <a:rPr sz="4000" dirty="0"/>
              <a:t>Aeroporto::</a:t>
            </a:r>
            <a:r>
              <a:rPr sz="4000" dirty="0" err="1"/>
              <a:t>sorterFuncionarios</a:t>
            </a:r>
            <a:r>
              <a:rPr sz="4000" dirty="0"/>
              <a:t> - </a:t>
            </a:r>
            <a:r>
              <a:rPr sz="4000" dirty="0" err="1"/>
              <a:t>Completa</a:t>
            </a:r>
            <a:endParaRPr sz="4000" dirty="0"/>
          </a:p>
          <a:p>
            <a:pPr marL="298704" indent="-298704" defTabSz="1194786">
              <a:spcBef>
                <a:spcPts val="2200"/>
              </a:spcBef>
              <a:defRPr sz="2352"/>
            </a:pPr>
            <a:r>
              <a:rPr sz="4000" dirty="0"/>
              <a:t>Aeroporto::</a:t>
            </a:r>
            <a:r>
              <a:rPr sz="4000" dirty="0" err="1"/>
              <a:t>sorterAvioes</a:t>
            </a:r>
            <a:r>
              <a:rPr sz="4000" dirty="0"/>
              <a:t> - </a:t>
            </a:r>
            <a:r>
              <a:rPr sz="4000" dirty="0" err="1"/>
              <a:t>Completa</a:t>
            </a:r>
            <a:endParaRPr sz="4000" dirty="0"/>
          </a:p>
          <a:p>
            <a:pPr marL="298704" indent="-298704" defTabSz="1194786">
              <a:spcBef>
                <a:spcPts val="2200"/>
              </a:spcBef>
              <a:defRPr sz="2352"/>
            </a:pPr>
            <a:r>
              <a:rPr sz="4000" dirty="0"/>
              <a:t>Aeroporto::</a:t>
            </a:r>
            <a:r>
              <a:rPr sz="4000" dirty="0" err="1"/>
              <a:t>getNearestTransport</a:t>
            </a:r>
            <a:r>
              <a:rPr sz="4000" dirty="0"/>
              <a:t> - </a:t>
            </a:r>
            <a:r>
              <a:rPr sz="4000" dirty="0" err="1"/>
              <a:t>Completa</a:t>
            </a:r>
            <a:endParaRPr sz="4000" dirty="0"/>
          </a:p>
          <a:p>
            <a:pPr marL="298704" indent="-298704" defTabSz="1194786">
              <a:spcBef>
                <a:spcPts val="2200"/>
              </a:spcBef>
              <a:defRPr sz="2352"/>
            </a:pPr>
            <a:r>
              <a:rPr sz="4000" dirty="0"/>
              <a:t>Aeroporto::</a:t>
            </a:r>
            <a:r>
              <a:rPr sz="4000" dirty="0" err="1"/>
              <a:t>getNextTransport</a:t>
            </a:r>
            <a:r>
              <a:rPr sz="4000" dirty="0"/>
              <a:t> - </a:t>
            </a:r>
            <a:r>
              <a:rPr sz="4000" dirty="0" err="1"/>
              <a:t>Completa</a:t>
            </a:r>
            <a:endParaRPr sz="4000" dirty="0"/>
          </a:p>
          <a:p>
            <a:pPr marL="298704" indent="-298704" defTabSz="1194786">
              <a:spcBef>
                <a:spcPts val="2200"/>
              </a:spcBef>
              <a:defRPr sz="2352"/>
            </a:pPr>
            <a:r>
              <a:rPr sz="4000" dirty="0"/>
              <a:t>Aeroporto::</a:t>
            </a:r>
            <a:r>
              <a:rPr sz="4000" dirty="0" err="1"/>
              <a:t>getAvailableTransports</a:t>
            </a:r>
            <a:r>
              <a:rPr sz="4000" dirty="0"/>
              <a:t> - </a:t>
            </a:r>
            <a:r>
              <a:rPr sz="4000" dirty="0" err="1"/>
              <a:t>Complet</a:t>
            </a:r>
            <a:r>
              <a:rPr lang="pt-PT" sz="4000" dirty="0"/>
              <a:t>a</a:t>
            </a:r>
            <a:endParaRPr sz="4000" dirty="0"/>
          </a:p>
        </p:txBody>
      </p:sp>
      <p:sp>
        <p:nvSpPr>
          <p:cNvPr id="6" name="Getters &amp; Setters - Completa - Implementados em todas as classes…">
            <a:extLst>
              <a:ext uri="{FF2B5EF4-FFF2-40B4-BE49-F238E27FC236}">
                <a16:creationId xmlns:a16="http://schemas.microsoft.com/office/drawing/2014/main" id="{6F447502-3157-004D-8D96-D805337F007E}"/>
              </a:ext>
            </a:extLst>
          </p:cNvPr>
          <p:cNvSpPr txBox="1">
            <a:spLocks/>
          </p:cNvSpPr>
          <p:nvPr/>
        </p:nvSpPr>
        <p:spPr>
          <a:xfrm>
            <a:off x="12922250" y="3806125"/>
            <a:ext cx="10255250" cy="92373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Autofit/>
          </a:bodyPr>
          <a:lst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marL="298704" indent="-298704" defTabSz="1194786">
              <a:spcBef>
                <a:spcPts val="2200"/>
              </a:spcBef>
              <a:defRPr sz="2352"/>
            </a:pPr>
            <a:r>
              <a:rPr lang="en-GB" sz="4000" dirty="0"/>
              <a:t>Aeroporto::</a:t>
            </a:r>
            <a:r>
              <a:rPr lang="en-GB" sz="4000" dirty="0" err="1"/>
              <a:t>existsTransport</a:t>
            </a:r>
            <a:r>
              <a:rPr lang="en-GB" sz="4000" dirty="0"/>
              <a:t> - </a:t>
            </a:r>
            <a:r>
              <a:rPr lang="en-GB" sz="4000" dirty="0" err="1"/>
              <a:t>Completa</a:t>
            </a:r>
            <a:endParaRPr lang="en-GB" sz="4000" dirty="0"/>
          </a:p>
          <a:p>
            <a:pPr marL="298704" indent="-298704" defTabSz="1194786">
              <a:spcBef>
                <a:spcPts val="2200"/>
              </a:spcBef>
              <a:defRPr sz="2352"/>
            </a:pPr>
            <a:r>
              <a:rPr lang="en-GB" sz="4000" dirty="0" err="1"/>
              <a:t>Aviao</a:t>
            </a:r>
            <a:r>
              <a:rPr lang="en-GB" sz="4000" dirty="0"/>
              <a:t>::</a:t>
            </a:r>
            <a:r>
              <a:rPr lang="en-GB" sz="4000" dirty="0" err="1"/>
              <a:t>sortPlano</a:t>
            </a:r>
            <a:r>
              <a:rPr lang="en-GB" sz="4000" dirty="0"/>
              <a:t> - </a:t>
            </a:r>
            <a:r>
              <a:rPr lang="en-GB" sz="4000" dirty="0" err="1"/>
              <a:t>Completa</a:t>
            </a:r>
            <a:endParaRPr lang="en-GB" sz="4000" dirty="0"/>
          </a:p>
          <a:p>
            <a:pPr marL="298704" indent="-298704" defTabSz="1194786">
              <a:spcBef>
                <a:spcPts val="2200"/>
              </a:spcBef>
              <a:defRPr sz="2352"/>
            </a:pPr>
            <a:r>
              <a:rPr lang="en-GB" sz="4000" dirty="0" err="1"/>
              <a:t>Aviao</a:t>
            </a:r>
            <a:r>
              <a:rPr lang="en-GB" sz="4000" dirty="0"/>
              <a:t>::</a:t>
            </a:r>
            <a:r>
              <a:rPr lang="en-GB" sz="4000" dirty="0" err="1"/>
              <a:t>processService</a:t>
            </a:r>
            <a:r>
              <a:rPr lang="en-GB" sz="4000" dirty="0"/>
              <a:t> - </a:t>
            </a:r>
            <a:r>
              <a:rPr lang="en-GB" sz="4000" dirty="0" err="1"/>
              <a:t>Completa</a:t>
            </a:r>
            <a:endParaRPr lang="en-GB" sz="4000" dirty="0"/>
          </a:p>
          <a:p>
            <a:pPr marL="298704" indent="-298704" defTabSz="1194786">
              <a:spcBef>
                <a:spcPts val="2200"/>
              </a:spcBef>
              <a:defRPr sz="2352"/>
            </a:pPr>
            <a:r>
              <a:rPr lang="en-GB" sz="4000" dirty="0" err="1"/>
              <a:t>Aviao</a:t>
            </a:r>
            <a:r>
              <a:rPr lang="en-GB" sz="4000" dirty="0"/>
              <a:t>::</a:t>
            </a:r>
            <a:r>
              <a:rPr lang="en-GB" sz="4000" dirty="0" err="1"/>
              <a:t>getPastServicesBy</a:t>
            </a:r>
            <a:r>
              <a:rPr lang="en-GB" sz="4000" dirty="0"/>
              <a:t> - </a:t>
            </a:r>
            <a:r>
              <a:rPr lang="en-GB" sz="4000" dirty="0" err="1"/>
              <a:t>Completa</a:t>
            </a:r>
            <a:endParaRPr lang="en-GB" sz="4000" dirty="0"/>
          </a:p>
          <a:p>
            <a:pPr marL="298704" indent="-298704" defTabSz="1194786">
              <a:spcBef>
                <a:spcPts val="2200"/>
              </a:spcBef>
              <a:defRPr sz="2352"/>
            </a:pPr>
            <a:r>
              <a:rPr lang="en-GB" sz="4000" dirty="0" err="1"/>
              <a:t>Aviao</a:t>
            </a:r>
            <a:r>
              <a:rPr lang="en-GB" sz="4000" dirty="0"/>
              <a:t>::</a:t>
            </a:r>
            <a:r>
              <a:rPr lang="en-GB" sz="4000" dirty="0" err="1"/>
              <a:t>getFutureServicesBy</a:t>
            </a:r>
            <a:r>
              <a:rPr lang="en-GB" sz="4000" dirty="0"/>
              <a:t> - </a:t>
            </a:r>
            <a:r>
              <a:rPr lang="en-GB" sz="4000" dirty="0" err="1"/>
              <a:t>Completa</a:t>
            </a:r>
            <a:endParaRPr lang="en-GB" sz="4000" dirty="0"/>
          </a:p>
          <a:p>
            <a:pPr marL="298704" indent="-298704" defTabSz="1194786">
              <a:spcBef>
                <a:spcPts val="2200"/>
              </a:spcBef>
              <a:defRPr sz="2352"/>
            </a:pPr>
            <a:r>
              <a:rPr lang="en-GB" sz="4000" dirty="0" err="1"/>
              <a:t>Aviao</a:t>
            </a:r>
            <a:r>
              <a:rPr lang="en-GB" sz="4000" dirty="0"/>
              <a:t>::</a:t>
            </a:r>
            <a:r>
              <a:rPr lang="en-GB" sz="4000" dirty="0" err="1"/>
              <a:t>getAllServicesBy</a:t>
            </a:r>
            <a:r>
              <a:rPr lang="en-GB" sz="4000" dirty="0"/>
              <a:t> - </a:t>
            </a:r>
            <a:r>
              <a:rPr lang="en-GB" sz="4000" dirty="0" err="1"/>
              <a:t>Completa</a:t>
            </a:r>
            <a:endParaRPr lang="en-GB" sz="4000" dirty="0"/>
          </a:p>
          <a:p>
            <a:pPr marL="298704" indent="-298704" defTabSz="1194786">
              <a:spcBef>
                <a:spcPts val="2200"/>
              </a:spcBef>
              <a:defRPr sz="2352"/>
            </a:pPr>
            <a:r>
              <a:rPr lang="en-GB" sz="4000" dirty="0" err="1"/>
              <a:t>Aviao</a:t>
            </a:r>
            <a:r>
              <a:rPr lang="en-GB" sz="4000" dirty="0"/>
              <a:t>::</a:t>
            </a:r>
            <a:r>
              <a:rPr lang="en-GB" sz="4000" dirty="0" err="1"/>
              <a:t>descarregarMalas</a:t>
            </a:r>
            <a:r>
              <a:rPr lang="en-GB" sz="4000" dirty="0"/>
              <a:t> - </a:t>
            </a:r>
            <a:r>
              <a:rPr lang="en-GB" sz="4000" dirty="0" err="1"/>
              <a:t>Completa</a:t>
            </a:r>
            <a:endParaRPr lang="en-GB" sz="4000"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Lista de funcionalidades"/>
          <p:cNvSpPr txBox="1">
            <a:spLocks noGrp="1"/>
          </p:cNvSpPr>
          <p:nvPr>
            <p:ph type="title"/>
          </p:nvPr>
        </p:nvSpPr>
        <p:spPr>
          <a:prstGeom prst="rect">
            <a:avLst/>
          </a:prstGeom>
        </p:spPr>
        <p:txBody>
          <a:bodyPr/>
          <a:lstStyle/>
          <a:p>
            <a:r>
              <a:t>Lista de funcionalidades</a:t>
            </a:r>
          </a:p>
        </p:txBody>
      </p:sp>
      <p:sp>
        <p:nvSpPr>
          <p:cNvPr id="173" name="Slide Subtitle"/>
          <p:cNvSpPr txBox="1">
            <a:spLocks noGrp="1"/>
          </p:cNvSpPr>
          <p:nvPr>
            <p:ph type="body" idx="21"/>
          </p:nvPr>
        </p:nvSpPr>
        <p:spPr>
          <a:prstGeom prst="rect">
            <a:avLst/>
          </a:prstGeom>
        </p:spPr>
        <p:txBody>
          <a:bodyPr/>
          <a:lstStyle/>
          <a:p>
            <a:endParaRPr/>
          </a:p>
        </p:txBody>
      </p:sp>
      <p:sp>
        <p:nvSpPr>
          <p:cNvPr id="7" name="Aviao::viajar - Completa…">
            <a:extLst>
              <a:ext uri="{FF2B5EF4-FFF2-40B4-BE49-F238E27FC236}">
                <a16:creationId xmlns:a16="http://schemas.microsoft.com/office/drawing/2014/main" id="{1314D460-4210-734F-9B2D-B8C615609B48}"/>
              </a:ext>
            </a:extLst>
          </p:cNvPr>
          <p:cNvSpPr txBox="1">
            <a:spLocks noGrp="1"/>
          </p:cNvSpPr>
          <p:nvPr>
            <p:ph type="body" idx="1"/>
          </p:nvPr>
        </p:nvSpPr>
        <p:spPr>
          <a:xfrm>
            <a:off x="12192000" y="4380488"/>
            <a:ext cx="102489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lnSpcReduction="10000"/>
          </a:bodyPr>
          <a:lstStyle/>
          <a:p>
            <a:pPr marL="304800" indent="-304800" algn="l" defTabSz="1219169">
              <a:lnSpc>
                <a:spcPct val="90000"/>
              </a:lnSpc>
              <a:spcBef>
                <a:spcPts val="2200"/>
              </a:spcBef>
              <a:buSzPct val="123000"/>
              <a:buChar char="•"/>
              <a:defRPr>
                <a:solidFill>
                  <a:srgbClr val="000000"/>
                </a:solidFill>
              </a:defRPr>
            </a:pPr>
            <a:r>
              <a:rPr dirty="0" err="1"/>
              <a:t>Aviao</a:t>
            </a:r>
            <a:r>
              <a:rPr dirty="0"/>
              <a:t>::</a:t>
            </a:r>
            <a:r>
              <a:rPr dirty="0" err="1"/>
              <a:t>viajar</a:t>
            </a:r>
            <a:r>
              <a:rPr dirty="0"/>
              <a:t> - </a:t>
            </a:r>
            <a:r>
              <a:rPr dirty="0" err="1"/>
              <a:t>Completa</a:t>
            </a:r>
            <a:endParaRPr dirty="0"/>
          </a:p>
          <a:p>
            <a:pPr marL="304800" indent="-304800" algn="l" defTabSz="1219169">
              <a:lnSpc>
                <a:spcPct val="90000"/>
              </a:lnSpc>
              <a:spcBef>
                <a:spcPts val="2200"/>
              </a:spcBef>
              <a:buSzPct val="123000"/>
              <a:buChar char="•"/>
              <a:defRPr>
                <a:solidFill>
                  <a:srgbClr val="000000"/>
                </a:solidFill>
              </a:defRPr>
            </a:pPr>
            <a:r>
              <a:rPr dirty="0" err="1"/>
              <a:t>CarrinhoTransporte</a:t>
            </a:r>
            <a:r>
              <a:rPr dirty="0"/>
              <a:t>::</a:t>
            </a:r>
            <a:r>
              <a:rPr dirty="0" err="1"/>
              <a:t>descarregarMalasAviao</a:t>
            </a:r>
            <a:r>
              <a:rPr dirty="0"/>
              <a:t> - </a:t>
            </a:r>
            <a:r>
              <a:rPr dirty="0" err="1"/>
              <a:t>Completa</a:t>
            </a:r>
            <a:endParaRPr dirty="0"/>
          </a:p>
          <a:p>
            <a:pPr marL="304800" indent="-304800" algn="l" defTabSz="1219169">
              <a:lnSpc>
                <a:spcPct val="90000"/>
              </a:lnSpc>
              <a:spcBef>
                <a:spcPts val="2200"/>
              </a:spcBef>
              <a:buSzPct val="123000"/>
              <a:buChar char="•"/>
              <a:defRPr>
                <a:solidFill>
                  <a:srgbClr val="000000"/>
                </a:solidFill>
              </a:defRPr>
            </a:pPr>
            <a:r>
              <a:rPr dirty="0" err="1"/>
              <a:t>CarrinhoTransporte</a:t>
            </a:r>
            <a:r>
              <a:rPr dirty="0"/>
              <a:t>::</a:t>
            </a:r>
            <a:r>
              <a:rPr dirty="0" err="1"/>
              <a:t>descarregarMalasAeroporto</a:t>
            </a:r>
            <a:r>
              <a:rPr dirty="0"/>
              <a:t> - </a:t>
            </a:r>
            <a:r>
              <a:rPr dirty="0" err="1"/>
              <a:t>Completa</a:t>
            </a:r>
            <a:endParaRPr dirty="0"/>
          </a:p>
          <a:p>
            <a:pPr marL="304800" indent="-304800" algn="l" defTabSz="1219169">
              <a:lnSpc>
                <a:spcPct val="90000"/>
              </a:lnSpc>
              <a:spcBef>
                <a:spcPts val="2200"/>
              </a:spcBef>
              <a:buSzPct val="123000"/>
              <a:buChar char="•"/>
              <a:defRPr>
                <a:solidFill>
                  <a:srgbClr val="000000"/>
                </a:solidFill>
              </a:defRPr>
            </a:pPr>
            <a:r>
              <a:rPr dirty="0" err="1"/>
              <a:t>Passageiro</a:t>
            </a:r>
            <a:r>
              <a:rPr dirty="0"/>
              <a:t>::</a:t>
            </a:r>
            <a:r>
              <a:rPr dirty="0" err="1"/>
              <a:t>hasBilhete</a:t>
            </a:r>
            <a:r>
              <a:rPr dirty="0"/>
              <a:t> - </a:t>
            </a:r>
            <a:r>
              <a:rPr dirty="0" err="1"/>
              <a:t>Completa</a:t>
            </a:r>
            <a:endParaRPr dirty="0"/>
          </a:p>
          <a:p>
            <a:pPr marL="304800" indent="-304800" algn="l" defTabSz="1219169">
              <a:lnSpc>
                <a:spcPct val="90000"/>
              </a:lnSpc>
              <a:spcBef>
                <a:spcPts val="2200"/>
              </a:spcBef>
              <a:buSzPct val="123000"/>
              <a:buChar char="•"/>
              <a:defRPr>
                <a:solidFill>
                  <a:srgbClr val="000000"/>
                </a:solidFill>
              </a:defRPr>
            </a:pPr>
            <a:r>
              <a:rPr dirty="0" err="1"/>
              <a:t>Passageiro</a:t>
            </a:r>
            <a:r>
              <a:rPr dirty="0"/>
              <a:t>::</a:t>
            </a:r>
            <a:r>
              <a:rPr dirty="0" err="1"/>
              <a:t>checkIn</a:t>
            </a:r>
            <a:r>
              <a:rPr dirty="0"/>
              <a:t> - </a:t>
            </a:r>
            <a:r>
              <a:rPr dirty="0" err="1"/>
              <a:t>Completa</a:t>
            </a:r>
            <a:endParaRPr dirty="0"/>
          </a:p>
          <a:p>
            <a:pPr marL="304800" indent="-304800" algn="l" defTabSz="1219169">
              <a:lnSpc>
                <a:spcPct val="90000"/>
              </a:lnSpc>
              <a:spcBef>
                <a:spcPts val="2200"/>
              </a:spcBef>
              <a:buSzPct val="123000"/>
              <a:buChar char="•"/>
              <a:defRPr>
                <a:solidFill>
                  <a:srgbClr val="000000"/>
                </a:solidFill>
              </a:defRPr>
            </a:pPr>
            <a:r>
              <a:rPr dirty="0" err="1"/>
              <a:t>Passageiro</a:t>
            </a:r>
            <a:r>
              <a:rPr dirty="0"/>
              <a:t>::</a:t>
            </a:r>
            <a:r>
              <a:rPr dirty="0" err="1"/>
              <a:t>getIntoPlane</a:t>
            </a:r>
            <a:r>
              <a:rPr dirty="0"/>
              <a:t> - </a:t>
            </a:r>
            <a:r>
              <a:rPr dirty="0" err="1"/>
              <a:t>Completa</a:t>
            </a:r>
            <a:endParaRPr dirty="0"/>
          </a:p>
          <a:p>
            <a:pPr marL="304800" indent="-304800" algn="l" defTabSz="1219169">
              <a:lnSpc>
                <a:spcPct val="90000"/>
              </a:lnSpc>
              <a:spcBef>
                <a:spcPts val="2200"/>
              </a:spcBef>
              <a:buSzPct val="123000"/>
              <a:buChar char="•"/>
              <a:defRPr>
                <a:solidFill>
                  <a:srgbClr val="000000"/>
                </a:solidFill>
              </a:defRPr>
            </a:pPr>
            <a:r>
              <a:rPr dirty="0"/>
              <a:t>Terminal::</a:t>
            </a:r>
            <a:r>
              <a:rPr dirty="0" err="1"/>
              <a:t>findFunc</a:t>
            </a:r>
            <a:r>
              <a:rPr dirty="0"/>
              <a:t> - </a:t>
            </a:r>
            <a:r>
              <a:rPr dirty="0" err="1"/>
              <a:t>Completa</a:t>
            </a:r>
            <a:endParaRPr dirty="0"/>
          </a:p>
        </p:txBody>
      </p:sp>
      <p:sp>
        <p:nvSpPr>
          <p:cNvPr id="8" name="Aviao::viajar - Completa…">
            <a:extLst>
              <a:ext uri="{FF2B5EF4-FFF2-40B4-BE49-F238E27FC236}">
                <a16:creationId xmlns:a16="http://schemas.microsoft.com/office/drawing/2014/main" id="{E910D9CF-B720-5348-896A-A0BDD24A26C1}"/>
              </a:ext>
            </a:extLst>
          </p:cNvPr>
          <p:cNvSpPr txBox="1">
            <a:spLocks/>
          </p:cNvSpPr>
          <p:nvPr/>
        </p:nvSpPr>
        <p:spPr>
          <a:xfrm>
            <a:off x="1206500" y="4380488"/>
            <a:ext cx="104521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marL="304800" indent="-304800" defTabSz="1219169">
              <a:spcBef>
                <a:spcPts val="2200"/>
              </a:spcBef>
              <a:defRPr>
                <a:solidFill>
                  <a:srgbClr val="000000"/>
                </a:solidFill>
              </a:defRPr>
            </a:pPr>
            <a:r>
              <a:rPr lang="en-GB" dirty="0"/>
              <a:t>Terminal::</a:t>
            </a:r>
            <a:r>
              <a:rPr lang="en-GB" dirty="0" err="1"/>
              <a:t>funcs</a:t>
            </a:r>
            <a:r>
              <a:rPr lang="en-GB" dirty="0"/>
              <a:t> - </a:t>
            </a:r>
            <a:r>
              <a:rPr lang="en-GB" dirty="0" err="1"/>
              <a:t>Completa</a:t>
            </a:r>
            <a:endParaRPr lang="en-GB" dirty="0"/>
          </a:p>
          <a:p>
            <a:pPr marL="304800" indent="-304800" defTabSz="1219169">
              <a:spcBef>
                <a:spcPts val="2200"/>
              </a:spcBef>
              <a:defRPr>
                <a:solidFill>
                  <a:srgbClr val="000000"/>
                </a:solidFill>
              </a:defRPr>
            </a:pPr>
            <a:r>
              <a:rPr lang="en-GB" dirty="0"/>
              <a:t>Terminal::</a:t>
            </a:r>
            <a:r>
              <a:rPr lang="en-GB" dirty="0" err="1"/>
              <a:t>getV</a:t>
            </a:r>
            <a:r>
              <a:rPr lang="en-GB" dirty="0"/>
              <a:t> - </a:t>
            </a:r>
            <a:r>
              <a:rPr lang="en-GB" dirty="0" err="1"/>
              <a:t>Completa</a:t>
            </a:r>
            <a:endParaRPr lang="en-GB" dirty="0"/>
          </a:p>
          <a:p>
            <a:pPr marL="304800" indent="-304800" defTabSz="1219169">
              <a:spcBef>
                <a:spcPts val="2200"/>
              </a:spcBef>
              <a:defRPr>
                <a:solidFill>
                  <a:srgbClr val="000000"/>
                </a:solidFill>
              </a:defRPr>
            </a:pPr>
            <a:r>
              <a:rPr lang="en-GB" dirty="0"/>
              <a:t>Terminal::</a:t>
            </a:r>
            <a:r>
              <a:rPr lang="en-GB" dirty="0" err="1"/>
              <a:t>processString</a:t>
            </a:r>
            <a:r>
              <a:rPr lang="en-GB" dirty="0"/>
              <a:t> - </a:t>
            </a:r>
            <a:r>
              <a:rPr lang="en-GB" dirty="0" err="1"/>
              <a:t>Completa</a:t>
            </a:r>
            <a:endParaRPr lang="en-GB" dirty="0"/>
          </a:p>
          <a:p>
            <a:pPr marL="304800" indent="-304800" defTabSz="1219169">
              <a:spcBef>
                <a:spcPts val="2200"/>
              </a:spcBef>
              <a:defRPr>
                <a:solidFill>
                  <a:srgbClr val="000000"/>
                </a:solidFill>
              </a:defRPr>
            </a:pPr>
            <a:r>
              <a:rPr lang="en-GB" dirty="0"/>
              <a:t>Terminal::</a:t>
            </a:r>
            <a:r>
              <a:rPr lang="en-GB" dirty="0" err="1"/>
              <a:t>handleListDir</a:t>
            </a:r>
            <a:r>
              <a:rPr lang="en-GB" dirty="0"/>
              <a:t> - </a:t>
            </a:r>
            <a:r>
              <a:rPr lang="en-GB" dirty="0" err="1"/>
              <a:t>Completa</a:t>
            </a:r>
            <a:endParaRPr lang="en-GB" dirty="0"/>
          </a:p>
          <a:p>
            <a:pPr marL="304800" indent="-304800" defTabSz="1219169">
              <a:spcBef>
                <a:spcPts val="2200"/>
              </a:spcBef>
              <a:defRPr>
                <a:solidFill>
                  <a:srgbClr val="000000"/>
                </a:solidFill>
              </a:defRPr>
            </a:pPr>
            <a:r>
              <a:rPr lang="en-GB" dirty="0"/>
              <a:t>Terminal::</a:t>
            </a:r>
            <a:r>
              <a:rPr lang="en-GB" dirty="0" err="1"/>
              <a:t>updateVec</a:t>
            </a:r>
            <a:r>
              <a:rPr lang="en-GB" dirty="0"/>
              <a:t> - </a:t>
            </a:r>
            <a:r>
              <a:rPr lang="en-GB" dirty="0" err="1"/>
              <a:t>Completa</a:t>
            </a:r>
            <a:endParaRPr lang="en-GB" dirty="0"/>
          </a:p>
          <a:p>
            <a:pPr marL="304800" indent="-304800" defTabSz="1219169">
              <a:spcBef>
                <a:spcPts val="2200"/>
              </a:spcBef>
              <a:defRPr>
                <a:solidFill>
                  <a:srgbClr val="000000"/>
                </a:solidFill>
              </a:defRPr>
            </a:pPr>
            <a:r>
              <a:rPr lang="en-GB" dirty="0" err="1"/>
              <a:t>Voo</a:t>
            </a:r>
            <a:r>
              <a:rPr lang="en-GB" dirty="0"/>
              <a:t>::</a:t>
            </a:r>
            <a:r>
              <a:rPr lang="en-GB" dirty="0" err="1"/>
              <a:t>sellBilhete</a:t>
            </a:r>
            <a:r>
              <a:rPr lang="en-GB" dirty="0"/>
              <a:t> - </a:t>
            </a:r>
            <a:r>
              <a:rPr lang="en-GB" dirty="0" err="1"/>
              <a:t>Completa</a:t>
            </a:r>
            <a:endParaRPr lang="en-GB" dirty="0"/>
          </a:p>
          <a:p>
            <a:pPr marL="304800" indent="-304800" defTabSz="1219169">
              <a:spcBef>
                <a:spcPts val="2200"/>
              </a:spcBef>
              <a:defRPr>
                <a:solidFill>
                  <a:srgbClr val="000000"/>
                </a:solidFill>
              </a:defRPr>
            </a:pPr>
            <a:r>
              <a:rPr lang="en-GB" dirty="0" err="1"/>
              <a:t>Voo</a:t>
            </a:r>
            <a:r>
              <a:rPr lang="en-GB" dirty="0"/>
              <a:t>::</a:t>
            </a:r>
            <a:r>
              <a:rPr lang="en-GB" dirty="0" err="1"/>
              <a:t>sellBilheteGroup</a:t>
            </a:r>
            <a:r>
              <a:rPr lang="en-GB" dirty="0"/>
              <a:t> -  </a:t>
            </a:r>
            <a:r>
              <a:rPr lang="en-GB" dirty="0" err="1"/>
              <a:t>Completa</a:t>
            </a:r>
            <a:endParaRPr lang="en-GB"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4A00-F35F-4E4C-8ED5-C2CB60B68828}"/>
              </a:ext>
            </a:extLst>
          </p:cNvPr>
          <p:cNvSpPr>
            <a:spLocks noGrp="1"/>
          </p:cNvSpPr>
          <p:nvPr>
            <p:ph type="title"/>
          </p:nvPr>
        </p:nvSpPr>
        <p:spPr>
          <a:xfrm>
            <a:off x="1206500" y="1079500"/>
            <a:ext cx="21971000" cy="1435100"/>
          </a:xfrm>
        </p:spPr>
        <p:txBody>
          <a:bodyPr>
            <a:normAutofit/>
          </a:bodyPr>
          <a:lstStyle/>
          <a:p>
            <a:r>
              <a:rPr lang="en-PT" dirty="0"/>
              <a:t>Destaque de funcionalidade</a:t>
            </a:r>
          </a:p>
        </p:txBody>
      </p:sp>
      <p:sp>
        <p:nvSpPr>
          <p:cNvPr id="3" name="Text Placeholder 2">
            <a:extLst>
              <a:ext uri="{FF2B5EF4-FFF2-40B4-BE49-F238E27FC236}">
                <a16:creationId xmlns:a16="http://schemas.microsoft.com/office/drawing/2014/main" id="{F834CFDE-43A2-4C4B-BC54-5D793FDF319F}"/>
              </a:ext>
            </a:extLst>
          </p:cNvPr>
          <p:cNvSpPr>
            <a:spLocks noGrp="1"/>
          </p:cNvSpPr>
          <p:nvPr>
            <p:ph type="body" sz="quarter" idx="21"/>
          </p:nvPr>
        </p:nvSpPr>
        <p:spPr>
          <a:xfrm>
            <a:off x="1206500" y="2372962"/>
            <a:ext cx="21971000" cy="934780"/>
          </a:xfrm>
        </p:spPr>
        <p:txBody>
          <a:bodyPr>
            <a:normAutofit/>
          </a:bodyPr>
          <a:lstStyle/>
          <a:p>
            <a:pPr>
              <a:spcAft>
                <a:spcPts val="600"/>
              </a:spcAft>
            </a:pPr>
            <a:r>
              <a:rPr lang="en-PT" dirty="0"/>
              <a:t>Terminal.h</a:t>
            </a:r>
            <a:endParaRPr lang="en-PT"/>
          </a:p>
        </p:txBody>
      </p:sp>
      <p:sp>
        <p:nvSpPr>
          <p:cNvPr id="4" name="Text Placeholder 3">
            <a:extLst>
              <a:ext uri="{FF2B5EF4-FFF2-40B4-BE49-F238E27FC236}">
                <a16:creationId xmlns:a16="http://schemas.microsoft.com/office/drawing/2014/main" id="{600DC807-D5CF-5D45-9291-C4ABA167ADF7}"/>
              </a:ext>
            </a:extLst>
          </p:cNvPr>
          <p:cNvSpPr>
            <a:spLocks noGrp="1"/>
          </p:cNvSpPr>
          <p:nvPr>
            <p:ph type="body" idx="1"/>
          </p:nvPr>
        </p:nvSpPr>
        <p:spPr>
          <a:xfrm>
            <a:off x="1206500" y="4248504"/>
            <a:ext cx="21971000" cy="8256012"/>
          </a:xfrm>
        </p:spPr>
        <p:txBody>
          <a:bodyPr>
            <a:normAutofit/>
          </a:bodyPr>
          <a:lstStyle/>
          <a:p>
            <a:pPr>
              <a:lnSpc>
                <a:spcPct val="90000"/>
              </a:lnSpc>
            </a:pPr>
            <a:r>
              <a:rPr lang="en-GB" sz="3400"/>
              <a:t>O Terminal </a:t>
            </a:r>
            <a:r>
              <a:rPr lang="en-GB" sz="3400" err="1"/>
              <a:t>é</a:t>
            </a:r>
            <a:r>
              <a:rPr lang="en-GB" sz="3400"/>
              <a:t> a interface entre o </a:t>
            </a:r>
            <a:r>
              <a:rPr lang="en-GB" sz="3400" err="1"/>
              <a:t>utilizador</a:t>
            </a:r>
            <a:r>
              <a:rPr lang="en-GB" sz="3400"/>
              <a:t> e a </a:t>
            </a:r>
            <a:r>
              <a:rPr lang="en-GB" sz="3400" err="1"/>
              <a:t>aplicação</a:t>
            </a:r>
            <a:r>
              <a:rPr lang="en-GB" sz="3400"/>
              <a:t>. </a:t>
            </a:r>
            <a:r>
              <a:rPr lang="en-GB" sz="3400" err="1"/>
              <a:t>Assim</a:t>
            </a:r>
            <a:r>
              <a:rPr lang="en-GB" sz="3400"/>
              <a:t>, o </a:t>
            </a:r>
            <a:r>
              <a:rPr lang="en-GB" sz="3400" err="1"/>
              <a:t>utilizador</a:t>
            </a:r>
            <a:r>
              <a:rPr lang="en-GB" sz="3400"/>
              <a:t> </a:t>
            </a:r>
            <a:r>
              <a:rPr lang="en-GB" sz="3400" err="1"/>
              <a:t>tem</a:t>
            </a:r>
            <a:r>
              <a:rPr lang="en-GB" sz="3400"/>
              <a:t> </a:t>
            </a:r>
            <a:r>
              <a:rPr lang="en-GB" sz="3400" err="1"/>
              <a:t>acesso</a:t>
            </a:r>
            <a:r>
              <a:rPr lang="en-GB" sz="3400"/>
              <a:t> a </a:t>
            </a:r>
            <a:r>
              <a:rPr lang="en-GB" sz="3400" err="1"/>
              <a:t>todas</a:t>
            </a:r>
            <a:r>
              <a:rPr lang="en-GB" sz="3400"/>
              <a:t> as </a:t>
            </a:r>
            <a:r>
              <a:rPr lang="en-GB" sz="3400" err="1"/>
              <a:t>funcionalidades</a:t>
            </a:r>
            <a:r>
              <a:rPr lang="en-GB" sz="3400"/>
              <a:t> do </a:t>
            </a:r>
            <a:r>
              <a:rPr lang="en-GB" sz="3400" err="1"/>
              <a:t>sistema</a:t>
            </a:r>
            <a:r>
              <a:rPr lang="en-GB" sz="3400"/>
              <a:t> de </a:t>
            </a:r>
            <a:r>
              <a:rPr lang="en-GB" sz="3400" err="1"/>
              <a:t>gestão</a:t>
            </a:r>
            <a:r>
              <a:rPr lang="en-GB" sz="3400"/>
              <a:t> de </a:t>
            </a:r>
            <a:r>
              <a:rPr lang="en-GB" sz="3400" err="1"/>
              <a:t>informação</a:t>
            </a:r>
            <a:r>
              <a:rPr lang="en-GB" sz="3400"/>
              <a:t>, </a:t>
            </a:r>
            <a:r>
              <a:rPr lang="en-GB" sz="3400" err="1"/>
              <a:t>nomeadamente</a:t>
            </a:r>
            <a:r>
              <a:rPr lang="en-GB" sz="3400"/>
              <a:t> a </a:t>
            </a:r>
            <a:r>
              <a:rPr lang="en-GB" sz="3400" err="1"/>
              <a:t>criação</a:t>
            </a:r>
            <a:r>
              <a:rPr lang="en-GB" sz="3400"/>
              <a:t>, </a:t>
            </a:r>
            <a:r>
              <a:rPr lang="en-GB" sz="3400" err="1"/>
              <a:t>listagem</a:t>
            </a:r>
            <a:r>
              <a:rPr lang="en-GB" sz="3400"/>
              <a:t>, </a:t>
            </a:r>
            <a:r>
              <a:rPr lang="en-GB" sz="3400" err="1"/>
              <a:t>atualização</a:t>
            </a:r>
            <a:r>
              <a:rPr lang="en-GB" sz="3400"/>
              <a:t> e </a:t>
            </a:r>
            <a:r>
              <a:rPr lang="en-GB" sz="3400" err="1"/>
              <a:t>remoção</a:t>
            </a:r>
            <a:r>
              <a:rPr lang="en-GB" sz="3400"/>
              <a:t> de </a:t>
            </a:r>
            <a:r>
              <a:rPr lang="en-GB" sz="3400" err="1"/>
              <a:t>todos</a:t>
            </a:r>
            <a:r>
              <a:rPr lang="en-GB" sz="3400"/>
              <a:t> </a:t>
            </a:r>
            <a:r>
              <a:rPr lang="en-GB" sz="3400" err="1"/>
              <a:t>os</a:t>
            </a:r>
            <a:r>
              <a:rPr lang="en-GB" sz="3400"/>
              <a:t> </a:t>
            </a:r>
            <a:r>
              <a:rPr lang="en-GB" sz="3400" err="1"/>
              <a:t>objetos</a:t>
            </a:r>
            <a:r>
              <a:rPr lang="en-GB" sz="3400"/>
              <a:t> </a:t>
            </a:r>
            <a:r>
              <a:rPr lang="en-GB" sz="3400" err="1"/>
              <a:t>relevantes</a:t>
            </a:r>
            <a:r>
              <a:rPr lang="en-GB" sz="3400"/>
              <a:t> para a </a:t>
            </a:r>
            <a:r>
              <a:rPr lang="en-GB" sz="3400" err="1"/>
              <a:t>companhia</a:t>
            </a:r>
            <a:r>
              <a:rPr lang="en-GB" sz="3400"/>
              <a:t> </a:t>
            </a:r>
            <a:r>
              <a:rPr lang="en-GB" sz="3400" err="1"/>
              <a:t>aérea</a:t>
            </a:r>
            <a:r>
              <a:rPr lang="en-GB" sz="3400"/>
              <a:t>.</a:t>
            </a:r>
          </a:p>
          <a:p>
            <a:pPr>
              <a:lnSpc>
                <a:spcPct val="90000"/>
              </a:lnSpc>
            </a:pPr>
            <a:r>
              <a:rPr lang="en-GB" sz="3400"/>
              <a:t>O </a:t>
            </a:r>
            <a:r>
              <a:rPr lang="en-GB" sz="3400" err="1"/>
              <a:t>Terminal.h</a:t>
            </a:r>
            <a:r>
              <a:rPr lang="en-GB" sz="3400"/>
              <a:t> </a:t>
            </a:r>
            <a:r>
              <a:rPr lang="en-GB" sz="3400" err="1"/>
              <a:t>tem</a:t>
            </a:r>
            <a:r>
              <a:rPr lang="en-GB" sz="3400"/>
              <a:t> </a:t>
            </a:r>
            <a:r>
              <a:rPr lang="en-GB" sz="3400" err="1"/>
              <a:t>métodos</a:t>
            </a:r>
            <a:r>
              <a:rPr lang="en-GB" sz="3400"/>
              <a:t> </a:t>
            </a:r>
            <a:r>
              <a:rPr lang="en-GB" sz="3400" err="1"/>
              <a:t>virtuais</a:t>
            </a:r>
            <a:r>
              <a:rPr lang="en-GB" sz="3400"/>
              <a:t>, que </a:t>
            </a:r>
            <a:r>
              <a:rPr lang="en-GB" sz="3400" err="1"/>
              <a:t>permitem</a:t>
            </a:r>
            <a:r>
              <a:rPr lang="en-GB" sz="3400"/>
              <a:t> o </a:t>
            </a:r>
            <a:r>
              <a:rPr lang="en-GB" sz="3400" err="1"/>
              <a:t>funcionamento</a:t>
            </a:r>
            <a:r>
              <a:rPr lang="en-GB" sz="3400"/>
              <a:t> do terminal, </a:t>
            </a:r>
            <a:r>
              <a:rPr lang="en-GB" sz="3400" err="1"/>
              <a:t>sendo</a:t>
            </a:r>
            <a:r>
              <a:rPr lang="en-GB" sz="3400"/>
              <a:t> que </a:t>
            </a:r>
            <a:r>
              <a:rPr lang="en-GB" sz="3400" err="1"/>
              <a:t>são</a:t>
            </a:r>
            <a:r>
              <a:rPr lang="en-GB" sz="3400"/>
              <a:t> </a:t>
            </a:r>
            <a:r>
              <a:rPr lang="en-GB" sz="3400" err="1"/>
              <a:t>implementados</a:t>
            </a:r>
            <a:r>
              <a:rPr lang="en-GB" sz="3400"/>
              <a:t> </a:t>
            </a:r>
            <a:r>
              <a:rPr lang="en-GB" sz="3400" err="1"/>
              <a:t>em</a:t>
            </a:r>
            <a:r>
              <a:rPr lang="en-GB" sz="3400"/>
              <a:t> </a:t>
            </a:r>
            <a:r>
              <a:rPr lang="en-GB" sz="3400" err="1"/>
              <a:t>cada</a:t>
            </a:r>
            <a:r>
              <a:rPr lang="en-GB" sz="3400"/>
              <a:t> </a:t>
            </a:r>
            <a:r>
              <a:rPr lang="en-GB" sz="3400" err="1"/>
              <a:t>classe</a:t>
            </a:r>
            <a:r>
              <a:rPr lang="en-GB" sz="3400"/>
              <a:t>. Estes </a:t>
            </a:r>
            <a:r>
              <a:rPr lang="en-GB" sz="3400" err="1"/>
              <a:t>são</a:t>
            </a:r>
            <a:r>
              <a:rPr lang="en-GB" sz="3400"/>
              <a:t>:</a:t>
            </a:r>
          </a:p>
          <a:p>
            <a:pPr lvl="1">
              <a:lnSpc>
                <a:spcPct val="90000"/>
              </a:lnSpc>
            </a:pPr>
            <a:r>
              <a:rPr lang="en-GB" sz="3400" err="1"/>
              <a:t>getObjectName</a:t>
            </a:r>
            <a:r>
              <a:rPr lang="en-GB" sz="3400"/>
              <a:t> – </a:t>
            </a:r>
            <a:r>
              <a:rPr lang="en-GB" sz="3400" err="1"/>
              <a:t>retorna</a:t>
            </a:r>
            <a:r>
              <a:rPr lang="en-GB" sz="3400"/>
              <a:t> </a:t>
            </a:r>
            <a:r>
              <a:rPr lang="en-GB" sz="3400" err="1"/>
              <a:t>uma</a:t>
            </a:r>
            <a:r>
              <a:rPr lang="en-GB" sz="3400"/>
              <a:t> </a:t>
            </a:r>
            <a:r>
              <a:rPr lang="en-GB" sz="3400" err="1"/>
              <a:t>descrição</a:t>
            </a:r>
            <a:r>
              <a:rPr lang="en-GB" sz="3400"/>
              <a:t> breve dos </a:t>
            </a:r>
            <a:r>
              <a:rPr lang="en-GB" sz="3400" err="1"/>
              <a:t>detalhes</a:t>
            </a:r>
            <a:r>
              <a:rPr lang="en-GB" sz="3400"/>
              <a:t> do </a:t>
            </a:r>
            <a:r>
              <a:rPr lang="en-GB" sz="3400" err="1"/>
              <a:t>objeto</a:t>
            </a:r>
            <a:r>
              <a:rPr lang="en-GB" sz="3400"/>
              <a:t>;</a:t>
            </a:r>
          </a:p>
          <a:p>
            <a:pPr lvl="1">
              <a:lnSpc>
                <a:spcPct val="90000"/>
              </a:lnSpc>
            </a:pPr>
            <a:r>
              <a:rPr lang="en-GB" sz="3400" err="1"/>
              <a:t>getObjectID</a:t>
            </a:r>
            <a:r>
              <a:rPr lang="en-GB" sz="3400"/>
              <a:t> – </a:t>
            </a:r>
            <a:r>
              <a:rPr lang="en-GB" sz="3400" err="1"/>
              <a:t>usado</a:t>
            </a:r>
            <a:r>
              <a:rPr lang="en-GB" sz="3400"/>
              <a:t> </a:t>
            </a:r>
            <a:r>
              <a:rPr lang="en-GB" sz="3400" err="1"/>
              <a:t>pelo</a:t>
            </a:r>
            <a:r>
              <a:rPr lang="en-GB" sz="3400"/>
              <a:t> Terminal para </a:t>
            </a:r>
            <a:r>
              <a:rPr lang="en-GB" sz="3400" err="1"/>
              <a:t>identificar</a:t>
            </a:r>
            <a:r>
              <a:rPr lang="en-GB" sz="3400"/>
              <a:t> o </a:t>
            </a:r>
            <a:r>
              <a:rPr lang="en-GB" sz="3400" err="1"/>
              <a:t>objeto</a:t>
            </a:r>
            <a:r>
              <a:rPr lang="en-GB" sz="3400"/>
              <a:t>, </a:t>
            </a:r>
            <a:r>
              <a:rPr lang="en-GB" sz="3400" err="1"/>
              <a:t>tornando</a:t>
            </a:r>
            <a:r>
              <a:rPr lang="en-GB" sz="3400"/>
              <a:t> </a:t>
            </a:r>
            <a:r>
              <a:rPr lang="en-GB" sz="3400" err="1"/>
              <a:t>possível</a:t>
            </a:r>
            <a:r>
              <a:rPr lang="en-GB" sz="3400"/>
              <a:t> o </a:t>
            </a:r>
            <a:r>
              <a:rPr lang="en-GB" sz="3400" err="1"/>
              <a:t>acesso</a:t>
            </a:r>
            <a:r>
              <a:rPr lang="en-GB" sz="3400"/>
              <a:t> a </a:t>
            </a:r>
            <a:r>
              <a:rPr lang="en-GB" sz="3400" err="1"/>
              <a:t>estes</a:t>
            </a:r>
            <a:r>
              <a:rPr lang="en-GB" sz="3400"/>
              <a:t>;</a:t>
            </a:r>
          </a:p>
          <a:p>
            <a:pPr lvl="1">
              <a:lnSpc>
                <a:spcPct val="90000"/>
              </a:lnSpc>
            </a:pPr>
            <a:r>
              <a:rPr lang="en-GB" sz="3400" err="1"/>
              <a:t>findFunc</a:t>
            </a:r>
            <a:r>
              <a:rPr lang="en-GB" sz="3400"/>
              <a:t> – </a:t>
            </a:r>
            <a:r>
              <a:rPr lang="en-GB" sz="3400" err="1"/>
              <a:t>assiste</a:t>
            </a:r>
            <a:r>
              <a:rPr lang="en-GB" sz="3400"/>
              <a:t> </a:t>
            </a:r>
            <a:r>
              <a:rPr lang="en-GB" sz="3400" err="1"/>
              <a:t>na</a:t>
            </a:r>
            <a:r>
              <a:rPr lang="en-GB" sz="3400"/>
              <a:t> </a:t>
            </a:r>
            <a:r>
              <a:rPr lang="pt-PT" sz="3400"/>
              <a:t>execução</a:t>
            </a:r>
            <a:r>
              <a:rPr lang="en-GB" sz="3400"/>
              <a:t> das </a:t>
            </a:r>
            <a:r>
              <a:rPr lang="en-GB" sz="3400" err="1"/>
              <a:t>várias</a:t>
            </a:r>
            <a:r>
              <a:rPr lang="en-GB" sz="3400"/>
              <a:t> </a:t>
            </a:r>
            <a:r>
              <a:rPr lang="en-GB" sz="3400" err="1"/>
              <a:t>funcionalidades</a:t>
            </a:r>
            <a:r>
              <a:rPr lang="en-GB" sz="3400"/>
              <a:t> dentro de </a:t>
            </a:r>
            <a:r>
              <a:rPr lang="en-GB" sz="3400" err="1"/>
              <a:t>cada</a:t>
            </a:r>
            <a:r>
              <a:rPr lang="en-GB" sz="3400"/>
              <a:t> </a:t>
            </a:r>
            <a:r>
              <a:rPr lang="en-GB" sz="3400" err="1"/>
              <a:t>classe</a:t>
            </a:r>
            <a:r>
              <a:rPr lang="en-GB" sz="3400"/>
              <a:t> de </a:t>
            </a:r>
            <a:r>
              <a:rPr lang="en-GB" sz="3400" err="1"/>
              <a:t>objeto</a:t>
            </a:r>
            <a:r>
              <a:rPr lang="en-GB" sz="3400"/>
              <a:t>;</a:t>
            </a:r>
          </a:p>
          <a:p>
            <a:pPr lvl="1">
              <a:lnSpc>
                <a:spcPct val="90000"/>
              </a:lnSpc>
            </a:pPr>
            <a:r>
              <a:rPr lang="en-GB" sz="3400" err="1"/>
              <a:t>funcs</a:t>
            </a:r>
            <a:r>
              <a:rPr lang="en-GB" sz="3400"/>
              <a:t> – </a:t>
            </a:r>
            <a:r>
              <a:rPr lang="en-GB" sz="3400" err="1"/>
              <a:t>retorna</a:t>
            </a:r>
            <a:r>
              <a:rPr lang="en-GB" sz="3400"/>
              <a:t> o </a:t>
            </a:r>
            <a:r>
              <a:rPr lang="en-GB" sz="3400" err="1"/>
              <a:t>nome</a:t>
            </a:r>
            <a:r>
              <a:rPr lang="en-GB" sz="3400"/>
              <a:t> de </a:t>
            </a:r>
            <a:r>
              <a:rPr lang="en-GB" sz="3400" err="1"/>
              <a:t>todos</a:t>
            </a:r>
            <a:r>
              <a:rPr lang="en-GB" sz="3400"/>
              <a:t> </a:t>
            </a:r>
            <a:r>
              <a:rPr lang="en-GB" sz="3400" err="1"/>
              <a:t>os</a:t>
            </a:r>
            <a:r>
              <a:rPr lang="en-GB" sz="3400"/>
              <a:t> </a:t>
            </a:r>
            <a:r>
              <a:rPr lang="en-GB" sz="3400" err="1"/>
              <a:t>métodos</a:t>
            </a:r>
            <a:r>
              <a:rPr lang="en-GB" sz="3400"/>
              <a:t> da </a:t>
            </a:r>
            <a:r>
              <a:rPr lang="en-GB" sz="3400" err="1"/>
              <a:t>respetiva</a:t>
            </a:r>
            <a:r>
              <a:rPr lang="en-GB" sz="3400"/>
              <a:t> </a:t>
            </a:r>
            <a:r>
              <a:rPr lang="en-GB" sz="3400" err="1"/>
              <a:t>classe</a:t>
            </a:r>
            <a:r>
              <a:rPr lang="en-GB" sz="3400"/>
              <a:t>.</a:t>
            </a:r>
          </a:p>
          <a:p>
            <a:pPr lvl="1">
              <a:lnSpc>
                <a:spcPct val="90000"/>
              </a:lnSpc>
            </a:pPr>
            <a:r>
              <a:rPr lang="en-GB" sz="3400" err="1"/>
              <a:t>getV</a:t>
            </a:r>
            <a:r>
              <a:rPr lang="en-GB" sz="3400"/>
              <a:t> – </a:t>
            </a:r>
            <a:r>
              <a:rPr lang="en-GB" sz="3400" err="1"/>
              <a:t>assiste</a:t>
            </a:r>
            <a:r>
              <a:rPr lang="en-GB" sz="3400"/>
              <a:t> no </a:t>
            </a:r>
            <a:r>
              <a:rPr lang="en-GB" sz="3400" err="1"/>
              <a:t>acesso</a:t>
            </a:r>
            <a:r>
              <a:rPr lang="en-GB" sz="3400"/>
              <a:t> </a:t>
            </a:r>
            <a:r>
              <a:rPr lang="en-GB" sz="3400" err="1"/>
              <a:t>às</a:t>
            </a:r>
            <a:r>
              <a:rPr lang="en-GB" sz="3400"/>
              <a:t> </a:t>
            </a:r>
            <a:r>
              <a:rPr lang="en-GB" sz="3400" err="1"/>
              <a:t>diferentes</a:t>
            </a:r>
            <a:r>
              <a:rPr lang="en-GB" sz="3400"/>
              <a:t> </a:t>
            </a:r>
            <a:r>
              <a:rPr lang="en-GB" sz="3400" err="1"/>
              <a:t>estruturas</a:t>
            </a:r>
            <a:r>
              <a:rPr lang="en-GB" sz="3400"/>
              <a:t> de dados </a:t>
            </a:r>
            <a:r>
              <a:rPr lang="en-GB" sz="3400" err="1"/>
              <a:t>em</a:t>
            </a:r>
            <a:r>
              <a:rPr lang="en-GB" sz="3400"/>
              <a:t> </a:t>
            </a:r>
            <a:r>
              <a:rPr lang="en-GB" sz="3400" err="1"/>
              <a:t>cada</a:t>
            </a:r>
            <a:r>
              <a:rPr lang="en-GB" sz="3400"/>
              <a:t> </a:t>
            </a:r>
            <a:r>
              <a:rPr lang="en-GB" sz="3400" err="1"/>
              <a:t>classe</a:t>
            </a:r>
            <a:r>
              <a:rPr lang="en-GB" sz="3400"/>
              <a:t> de </a:t>
            </a:r>
            <a:r>
              <a:rPr lang="en-GB" sz="3400" err="1"/>
              <a:t>objeto</a:t>
            </a:r>
            <a:r>
              <a:rPr lang="en-GB" sz="3400"/>
              <a:t>;</a:t>
            </a:r>
          </a:p>
          <a:p>
            <a:pPr lvl="1">
              <a:lnSpc>
                <a:spcPct val="90000"/>
              </a:lnSpc>
            </a:pPr>
            <a:r>
              <a:rPr lang="en-GB" sz="3400" err="1"/>
              <a:t>handleListDir</a:t>
            </a:r>
            <a:r>
              <a:rPr lang="en-GB" sz="3400"/>
              <a:t> – </a:t>
            </a:r>
            <a:r>
              <a:rPr lang="en-GB" sz="3400" err="1"/>
              <a:t>trata</a:t>
            </a:r>
            <a:r>
              <a:rPr lang="en-GB" sz="3400"/>
              <a:t> de </a:t>
            </a:r>
            <a:r>
              <a:rPr lang="en-GB" sz="3400" err="1"/>
              <a:t>acrescentar</a:t>
            </a:r>
            <a:r>
              <a:rPr lang="en-GB" sz="3400"/>
              <a:t> e </a:t>
            </a:r>
            <a:r>
              <a:rPr lang="en-GB" sz="3400" err="1"/>
              <a:t>retirar</a:t>
            </a:r>
            <a:r>
              <a:rPr lang="en-GB" sz="3400"/>
              <a:t> as </a:t>
            </a:r>
            <a:r>
              <a:rPr lang="en-GB" sz="3400" err="1"/>
              <a:t>diretorias</a:t>
            </a:r>
            <a:r>
              <a:rPr lang="en-GB" sz="3400"/>
              <a:t> </a:t>
            </a:r>
            <a:r>
              <a:rPr lang="en-GB" sz="3400" err="1"/>
              <a:t>acessiveis</a:t>
            </a:r>
            <a:r>
              <a:rPr lang="en-GB" sz="3400"/>
              <a:t> </a:t>
            </a:r>
            <a:r>
              <a:rPr lang="en-GB" sz="3400" err="1"/>
              <a:t>dependendo</a:t>
            </a:r>
            <a:r>
              <a:rPr lang="en-GB" sz="3400"/>
              <a:t> da </a:t>
            </a:r>
            <a:r>
              <a:rPr lang="en-GB" sz="3400" err="1"/>
              <a:t>diretoria</a:t>
            </a:r>
            <a:r>
              <a:rPr lang="en-GB" sz="3400"/>
              <a:t> </a:t>
            </a:r>
            <a:r>
              <a:rPr lang="en-GB" sz="3400" err="1"/>
              <a:t>em</a:t>
            </a:r>
            <a:r>
              <a:rPr lang="en-GB" sz="3400"/>
              <a:t> que o </a:t>
            </a:r>
            <a:r>
              <a:rPr lang="en-GB" sz="3400" err="1"/>
              <a:t>utilizador</a:t>
            </a:r>
            <a:r>
              <a:rPr lang="en-GB" sz="3400"/>
              <a:t> se </a:t>
            </a:r>
            <a:r>
              <a:rPr lang="en-GB" sz="3400" err="1"/>
              <a:t>encontra</a:t>
            </a:r>
            <a:r>
              <a:rPr lang="en-GB" sz="3400"/>
              <a:t>;</a:t>
            </a:r>
          </a:p>
          <a:p>
            <a:pPr lvl="1">
              <a:lnSpc>
                <a:spcPct val="90000"/>
              </a:lnSpc>
            </a:pPr>
            <a:r>
              <a:rPr lang="en-GB" sz="3400" err="1"/>
              <a:t>updateVec</a:t>
            </a:r>
            <a:r>
              <a:rPr lang="en-GB" sz="3400"/>
              <a:t> – </a:t>
            </a:r>
            <a:r>
              <a:rPr lang="en-GB" sz="3400" err="1"/>
              <a:t>atualiza</a:t>
            </a:r>
            <a:r>
              <a:rPr lang="en-GB" sz="3400"/>
              <a:t> as </a:t>
            </a:r>
            <a:r>
              <a:rPr lang="en-GB" sz="3400" err="1"/>
              <a:t>estruturas</a:t>
            </a:r>
            <a:r>
              <a:rPr lang="en-GB" sz="3400"/>
              <a:t> de dados da </a:t>
            </a:r>
            <a:r>
              <a:rPr lang="en-GB" sz="3400" err="1"/>
              <a:t>atual</a:t>
            </a:r>
            <a:r>
              <a:rPr lang="en-GB" sz="3400"/>
              <a:t> </a:t>
            </a:r>
            <a:r>
              <a:rPr lang="en-GB" sz="3400" err="1"/>
              <a:t>diretoria</a:t>
            </a:r>
            <a:r>
              <a:rPr lang="en-GB" sz="3400"/>
              <a:t>.</a:t>
            </a:r>
          </a:p>
        </p:txBody>
      </p:sp>
    </p:spTree>
    <p:extLst>
      <p:ext uri="{BB962C8B-B14F-4D97-AF65-F5344CB8AC3E}">
        <p14:creationId xmlns:p14="http://schemas.microsoft.com/office/powerpoint/2010/main" val="2570600311"/>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700</Words>
  <Application>Microsoft Macintosh PowerPoint</Application>
  <PresentationFormat>Custom</PresentationFormat>
  <Paragraphs>97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Helvetica Neue</vt:lpstr>
      <vt:lpstr>Helvetica Neue Medium</vt:lpstr>
      <vt:lpstr>21_BasicWhite</vt:lpstr>
      <vt:lpstr>Dasvidaniya Flights</vt:lpstr>
      <vt:lpstr>Descrição do problema</vt:lpstr>
      <vt:lpstr>Descrição da Solução</vt:lpstr>
      <vt:lpstr>PowerPoint Presentation</vt:lpstr>
      <vt:lpstr>DIAGRAMA</vt:lpstr>
      <vt:lpstr>PowerPoint Presentation</vt:lpstr>
      <vt:lpstr>Lista de funcionalidades</vt:lpstr>
      <vt:lpstr>Lista de funcionalidades</vt:lpstr>
      <vt:lpstr>Destaque de funcionalidade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Dasvidaniya Flights</dc:title>
  <dc:creator>Pedro Luís Jerónimo Martins Guimarães Fonseca</dc:creator>
  <cp:lastModifiedBy>Pedro Luís Jerónimo Martins Guimarães Fonseca</cp:lastModifiedBy>
  <cp:revision>1</cp:revision>
  <dcterms:created xsi:type="dcterms:W3CDTF">2021-12-19T20:12:50Z</dcterms:created>
  <dcterms:modified xsi:type="dcterms:W3CDTF">2021-12-19T20:13:10Z</dcterms:modified>
</cp:coreProperties>
</file>