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Y2Lhlpbu1/WmOeTc2t4pknULO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1bb15b3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21bb15b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1bb15b3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e21bb15b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1bb15b3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e21bb15b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1bb15b3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e21bb15b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1bb15b3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e21bb15b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8" name="Google Shape;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DkykuwoG6U6PZZMua9-gbYVpNM379Efg/view?usp=sharing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U4AIyUsZjj42VlueNXwrRj4sTFw2PzDi/view?usp=sharing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1q0tG1zoMpcvaLCRx3DCXJCI5zHmuqJ0/view?usp=sharing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file/d/1sGRXUWVX-OFF6ZgXQH50PuRFlmLK7Hh9/view?usp=sharing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file/d/1CfyPO-EdUCzeNZWQFnYpHM4pZmdKuxf5/view?usp=sharing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EHWoOW2Oc3I6PKSY2e_oYbEtym0RtKJX/view?usp=sharing" TargetMode="External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ujyUqQWPzmA6SHGusHNA2do8inj_syEF/view?usp=sharing" TargetMode="External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file/d/1MmbM4sI7BKqEfSjHSsuKCXTBZoAj4rYe/view?usp=sharing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rive.google.com/file/d/198Ke17QKmi8FJbwLFSvFUPc3MnYJsekx/view?usp=sharing" TargetMode="External"/><Relationship Id="rId4" Type="http://schemas.openxmlformats.org/officeDocument/2006/relationships/hyperlink" Target="https://drive.google.com/file/d/1U0DnWmpwHVpqTh64BBnx53If811xKZsK/view?usp=sharing" TargetMode="External"/><Relationship Id="rId9" Type="http://schemas.openxmlformats.org/officeDocument/2006/relationships/image" Target="../media/image24.png"/><Relationship Id="rId5" Type="http://schemas.openxmlformats.org/officeDocument/2006/relationships/hyperlink" Target="https://drive.google.com/file/d/1zMB7HwG3oEOmqINpOVjGJRPGwKKN-hPC/view?usp=sharing" TargetMode="External"/><Relationship Id="rId6" Type="http://schemas.openxmlformats.org/officeDocument/2006/relationships/hyperlink" Target="https://drive.google.com/file/d/1r8Fi5uw4rYMcTCyicnHex7jwYvQx3EGM/view?usp=sharing" TargetMode="External"/><Relationship Id="rId7" Type="http://schemas.openxmlformats.org/officeDocument/2006/relationships/image" Target="../media/image29.png"/><Relationship Id="rId8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rive.google.com/file/d/14HyMCuzNsogA9mqrzNAh6LypLPBttFSd/view?usp=sharing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EFFECTIVE RECORD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46900" y="2314375"/>
            <a:ext cx="3520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Lady Tatiana Chitivo Caicedo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Andres Esteban Sossa Rodriguez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Andres Felipe Saenz Salazar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252975" y="98275"/>
            <a:ext cx="7635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Técnicas de levantamiento de información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>
            <a:hlinkClick r:id="rId3"/>
          </p:cNvPr>
          <p:cNvSpPr/>
          <p:nvPr/>
        </p:nvSpPr>
        <p:spPr>
          <a:xfrm>
            <a:off x="5184250" y="2155075"/>
            <a:ext cx="2615400" cy="1486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métodos de recolección de información</a:t>
            </a:r>
            <a:r>
              <a:rPr b="0" i="0" lang="es-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410150" y="12748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0" y="98275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7737">
            <a:off x="313250" y="1488975"/>
            <a:ext cx="4513283" cy="28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/>
        </p:nvSpPr>
        <p:spPr>
          <a:xfrm>
            <a:off x="508600" y="89250"/>
            <a:ext cx="43035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 MAPA GENERAL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12162" l="11203" r="7551" t="21838"/>
          <a:stretch/>
        </p:blipFill>
        <p:spPr>
          <a:xfrm>
            <a:off x="421925" y="957150"/>
            <a:ext cx="8435299" cy="3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0" y="-5268737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31610" l="6368" r="18792" t="3614"/>
          <a:stretch/>
        </p:blipFill>
        <p:spPr>
          <a:xfrm>
            <a:off x="1001000" y="978450"/>
            <a:ext cx="2639900" cy="39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4">
            <a:alphaModFix/>
          </a:blip>
          <a:srcRect b="4233" l="3293" r="12678" t="3265"/>
          <a:stretch/>
        </p:blipFill>
        <p:spPr>
          <a:xfrm>
            <a:off x="5027350" y="978450"/>
            <a:ext cx="3051174" cy="39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/>
        </p:nvSpPr>
        <p:spPr>
          <a:xfrm>
            <a:off x="870400" y="572600"/>
            <a:ext cx="7250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almacenamiento de mercancía   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existencia de productos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81300" y="44075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423" y="1066450"/>
            <a:ext cx="7216775" cy="407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552525" y="391450"/>
            <a:ext cx="7639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solicitud de productos al proveedor</a:t>
            </a: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54200" y="0"/>
            <a:ext cx="7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9260" l="0" r="0" t="1261"/>
          <a:stretch/>
        </p:blipFill>
        <p:spPr>
          <a:xfrm>
            <a:off x="1124538" y="668200"/>
            <a:ext cx="6335524" cy="403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713800" y="83350"/>
            <a:ext cx="759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verificacion de productos en el inventario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72300" y="17800"/>
            <a:ext cx="831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81300" y="45175"/>
            <a:ext cx="650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825" y="0"/>
            <a:ext cx="56381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139550" y="99375"/>
            <a:ext cx="677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000" y="99375"/>
            <a:ext cx="668548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>
            <a:hlinkClick r:id="rId3"/>
          </p:cNvPr>
          <p:cNvSpPr/>
          <p:nvPr/>
        </p:nvSpPr>
        <p:spPr>
          <a:xfrm>
            <a:off x="5245750" y="2059225"/>
            <a:ext cx="2650200" cy="1446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IEEE-830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31650" y="77000"/>
            <a:ext cx="37467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Estándar IEEE-830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54200" y="77000"/>
            <a:ext cx="7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79485">
            <a:off x="1237350" y="1549375"/>
            <a:ext cx="2891500" cy="2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>
            <a:hlinkClick r:id="rId3"/>
          </p:cNvPr>
          <p:cNvSpPr/>
          <p:nvPr/>
        </p:nvSpPr>
        <p:spPr>
          <a:xfrm>
            <a:off x="4795475" y="1873950"/>
            <a:ext cx="2562000" cy="1696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 de uso extendido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06325" y="0"/>
            <a:ext cx="8051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extendido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4200" y="0"/>
            <a:ext cx="7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3235">
            <a:off x="1046500" y="1325200"/>
            <a:ext cx="3082375" cy="3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63225" y="53100"/>
            <a:ext cx="686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7u8yyyyyyyyyyy84566666666666666666666666666666666.ñ13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>
            <a:hlinkClick r:id="rId3"/>
          </p:cNvPr>
          <p:cNvSpPr/>
          <p:nvPr/>
        </p:nvSpPr>
        <p:spPr>
          <a:xfrm>
            <a:off x="370450" y="2015625"/>
            <a:ext cx="1698600" cy="708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 Effective Record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4800" y="0"/>
            <a:ext cx="47706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527000" y="585775"/>
            <a:ext cx="1328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383425" y="1147600"/>
            <a:ext cx="69924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proyecto.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Justificación.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 General.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almacenamiento de mercancía y proceso consultar existencia de los productos.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solicitud de productos al proveedor.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verificación de productos en el inventario.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caso de uso, usuario del sistema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Caso de uso Cliente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Estándar  IEEE- 830.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743500" y="143775"/>
            <a:ext cx="30237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700" y="152400"/>
            <a:ext cx="462809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144550" y="99400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675" y="0"/>
            <a:ext cx="46658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716400" y="143775"/>
            <a:ext cx="44157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>
            <a:hlinkClick r:id="rId3"/>
          </p:cNvPr>
          <p:cNvSpPr/>
          <p:nvPr/>
        </p:nvSpPr>
        <p:spPr>
          <a:xfrm>
            <a:off x="5524100" y="2322500"/>
            <a:ext cx="2643000" cy="1518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 del sistema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10817">
            <a:off x="716400" y="1574175"/>
            <a:ext cx="4166875" cy="27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1bb15b3e_0_2"/>
          <p:cNvSpPr txBox="1"/>
          <p:nvPr/>
        </p:nvSpPr>
        <p:spPr>
          <a:xfrm>
            <a:off x="716400" y="143775"/>
            <a:ext cx="7849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Cuadro comparativo de proveedores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21bb15b3e_0_2">
            <a:hlinkClick r:id="rId3"/>
          </p:cNvPr>
          <p:cNvSpPr/>
          <p:nvPr/>
        </p:nvSpPr>
        <p:spPr>
          <a:xfrm>
            <a:off x="4894100" y="2313100"/>
            <a:ext cx="2643000" cy="1518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Cuadro comparativo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21bb15b3e_0_2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e21bb15b3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2275">
            <a:off x="956075" y="1515700"/>
            <a:ext cx="2954750" cy="2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21bb15b3e_0_9"/>
          <p:cNvSpPr txBox="1"/>
          <p:nvPr/>
        </p:nvSpPr>
        <p:spPr>
          <a:xfrm>
            <a:off x="716400" y="143775"/>
            <a:ext cx="7849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Contrato de desarrollo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21bb15b3e_0_9">
            <a:hlinkClick r:id="rId3"/>
          </p:cNvPr>
          <p:cNvSpPr/>
          <p:nvPr/>
        </p:nvSpPr>
        <p:spPr>
          <a:xfrm>
            <a:off x="4894100" y="2313100"/>
            <a:ext cx="2643000" cy="1518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Contrato de desarrollo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21bb15b3e_0_9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e21bb15b3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99314">
            <a:off x="453750" y="1587912"/>
            <a:ext cx="4003737" cy="266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1bb15b3e_0_15"/>
          <p:cNvSpPr txBox="1"/>
          <p:nvPr/>
        </p:nvSpPr>
        <p:spPr>
          <a:xfrm>
            <a:off x="716400" y="143775"/>
            <a:ext cx="7849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Documentación de pruebas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21bb15b3e_0_15">
            <a:hlinkClick r:id="rId3"/>
          </p:cNvPr>
          <p:cNvSpPr/>
          <p:nvPr/>
        </p:nvSpPr>
        <p:spPr>
          <a:xfrm>
            <a:off x="5209325" y="2280250"/>
            <a:ext cx="2591100" cy="125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Documento plan de pruebas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21bb15b3e_0_15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e21bb15b3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6788">
            <a:off x="1277575" y="1615300"/>
            <a:ext cx="2413126" cy="24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1bb15b3e_0_24"/>
          <p:cNvSpPr txBox="1"/>
          <p:nvPr/>
        </p:nvSpPr>
        <p:spPr>
          <a:xfrm>
            <a:off x="716400" y="143775"/>
            <a:ext cx="7849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Documentación de pruebas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21bb15b3e_0_24">
            <a:hlinkClick r:id="rId3"/>
          </p:cNvPr>
          <p:cNvSpPr/>
          <p:nvPr/>
        </p:nvSpPr>
        <p:spPr>
          <a:xfrm>
            <a:off x="291525" y="2571750"/>
            <a:ext cx="1861800" cy="1029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Pruebas Unitarias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21bb15b3e_0_24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e21bb15b3e_0_24">
            <a:hlinkClick r:id="rId4"/>
          </p:cNvPr>
          <p:cNvSpPr/>
          <p:nvPr/>
        </p:nvSpPr>
        <p:spPr>
          <a:xfrm>
            <a:off x="2531400" y="2571750"/>
            <a:ext cx="1861800" cy="1029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Pruebas Aceptación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21bb15b3e_0_24">
            <a:hlinkClick r:id="rId5"/>
          </p:cNvPr>
          <p:cNvSpPr/>
          <p:nvPr/>
        </p:nvSpPr>
        <p:spPr>
          <a:xfrm>
            <a:off x="4649050" y="2571750"/>
            <a:ext cx="1861800" cy="1029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Pruebas Integración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38" name="Google Shape;238;ge21bb15b3e_0_24">
            <a:hlinkClick r:id="rId6"/>
          </p:cNvPr>
          <p:cNvSpPr/>
          <p:nvPr/>
        </p:nvSpPr>
        <p:spPr>
          <a:xfrm>
            <a:off x="6766700" y="2571750"/>
            <a:ext cx="1861800" cy="1029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Pruebas Funcionales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e21bb15b3e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0625" y="3821300"/>
            <a:ext cx="1322200" cy="13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e21bb15b3e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150657">
            <a:off x="1228725" y="3600613"/>
            <a:ext cx="1322200" cy="13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21bb15b3e_0_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1612" y="1191775"/>
            <a:ext cx="1199875" cy="11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21bb15b3e_0_34"/>
          <p:cNvSpPr txBox="1"/>
          <p:nvPr/>
        </p:nvSpPr>
        <p:spPr>
          <a:xfrm>
            <a:off x="716400" y="143775"/>
            <a:ext cx="7849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en SW de testeo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21bb15b3e_0_34"/>
          <p:cNvSpPr txBox="1"/>
          <p:nvPr/>
        </p:nvSpPr>
        <p:spPr>
          <a:xfrm>
            <a:off x="144550" y="143775"/>
            <a:ext cx="704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e21bb15b3e_0_34">
            <a:hlinkClick r:id="rId3"/>
          </p:cNvPr>
          <p:cNvSpPr/>
          <p:nvPr/>
        </p:nvSpPr>
        <p:spPr>
          <a:xfrm>
            <a:off x="4894100" y="2313100"/>
            <a:ext cx="2643000" cy="1518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/>
              <a:t>Pruebas software de testeo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e21bb15b3e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98102">
            <a:off x="1391392" y="1812401"/>
            <a:ext cx="2195614" cy="22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e21bb15b3e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29678">
            <a:off x="1556219" y="2398699"/>
            <a:ext cx="2023827" cy="149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1276575" y="1071750"/>
            <a:ext cx="713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15.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 de uso extendido.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16.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entidad relación y diccionario de datos.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17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distribución.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Mockups.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20.  Cuadro comparativo de proveedores.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21.  Contrato de desarrollo de software.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22.  Docume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ntación de pruebas.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23.  Documento plan de pruebas.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24.  Pruebas unitarias.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25.  Pruebas de aceptación.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26.  Pruebas de i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ntegración.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27.  Pruebas funcionales.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28.  Pruebas realizadas en software de testeo.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4353650" y="558750"/>
            <a:ext cx="4252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SGAM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SISTEMA DE GESTIÓN ADMINISTRACIÓN PARA MISCELÁNEAS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937850" y="3197450"/>
            <a:ext cx="5739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de información que gestione los  inventarios de las misceláneas.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5150" y="0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937850" y="2086250"/>
            <a:ext cx="33927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/>
        </p:nvSpPr>
        <p:spPr>
          <a:xfrm>
            <a:off x="673050" y="1295900"/>
            <a:ext cx="81372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Acuerdo al trabajo de campo realizado, se aplicó la recolección de información a 15 negocios (misceláneas), donde se evidenció la falta de un sistema de información. Esto ocasiona una desorganización en el manejo de los productos.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 sistema se realizará en la “miscelánea LYD” ubicada en la zona 5 de Usme en el barrio Lorenzo Alcantuz, donde se venden productos como útiles escolares, hojas, pegantes, pinturas y demás.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¿Que se requiere para brindar un mejor manejo de los productos en este tipo de negocios?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requiere implementar un sistema que permita registrar y consultar los productos en un inventario con un manejo accesible y sencillo para el cliente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518416" y="240450"/>
            <a:ext cx="784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81300" y="184150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442800" y="107325"/>
            <a:ext cx="41112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Objetivo general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188600" y="1326500"/>
            <a:ext cx="8504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implementar un sistema de información para que gestioné el control y organización de los productos en  las misceláneas, cumpliendo así con las necesidades que se presentan en este tipo de negocios.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OBJE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81300" y="107325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/>
        </p:nvSpPr>
        <p:spPr>
          <a:xfrm>
            <a:off x="208700" y="1452175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interfaz amigable y sencilla para el uso del usuario y el cliente.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ventas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 inventario.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Generar reportes de ventas mensuales y anuales.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 un informe de productos en escasez.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copias de seguridad del sistema de información.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208700" y="107325"/>
            <a:ext cx="5625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Objetivos específicos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81300" y="107325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442800" y="107325"/>
            <a:ext cx="3190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Justificación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198650" y="1301500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 sistema de información y organización, donde el cliente tenga una mejor gestión de sus productos en el negocio.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la creación de este sistema se beneficiará al cliente, mejorando sus procesos de almacenamiento interno y solucionando  la falta de orden que presentan  los negocios actualmente.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Ventajas y beneficios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brindará una interfaz sencilla para el usuario.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Sera mas facil la busqueda y consulta de los productos.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cliente podrá consultar qué productos están en escasez.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seguro de las ventas y ganancias por periodo.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81300" y="107325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490525" y="107325"/>
            <a:ext cx="4948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208700" y="1452175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implementará un sistema de información  que gestioné el control y la organización  de los productos en cuanto al manejo de inventario, ventas diarias y los productos agotados en el negocio. Esto con base a la información recopilada con los métodos de recolección que nos ha suministrado el cliente. A pesar de que se aplicó la encuesta a 15 negocios, sólo se implementara en el establecimiento “miscelánea LYD”.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81300" y="107325"/>
            <a:ext cx="361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