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17" r:id="rId17"/>
    <p:sldId id="273" r:id="rId18"/>
    <p:sldId id="274" r:id="rId19"/>
    <p:sldId id="275" r:id="rId20"/>
    <p:sldId id="310" r:id="rId21"/>
    <p:sldId id="277" r:id="rId22"/>
    <p:sldId id="278" r:id="rId23"/>
    <p:sldId id="279" r:id="rId24"/>
    <p:sldId id="280" r:id="rId25"/>
    <p:sldId id="309" r:id="rId26"/>
    <p:sldId id="311" r:id="rId27"/>
    <p:sldId id="284" r:id="rId28"/>
    <p:sldId id="285" r:id="rId29"/>
    <p:sldId id="312" r:id="rId30"/>
    <p:sldId id="287" r:id="rId31"/>
    <p:sldId id="288" r:id="rId32"/>
    <p:sldId id="289" r:id="rId33"/>
    <p:sldId id="290" r:id="rId34"/>
    <p:sldId id="291" r:id="rId35"/>
    <p:sldId id="313" r:id="rId36"/>
    <p:sldId id="293" r:id="rId37"/>
    <p:sldId id="294" r:id="rId38"/>
    <p:sldId id="296" r:id="rId39"/>
    <p:sldId id="297" r:id="rId40"/>
    <p:sldId id="298" r:id="rId41"/>
    <p:sldId id="299" r:id="rId42"/>
    <p:sldId id="300" r:id="rId43"/>
    <p:sldId id="314" r:id="rId44"/>
    <p:sldId id="303" r:id="rId45"/>
    <p:sldId id="304" r:id="rId46"/>
    <p:sldId id="305" r:id="rId47"/>
    <p:sldId id="306" r:id="rId48"/>
    <p:sldId id="307" r:id="rId49"/>
    <p:sldId id="308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0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>
        <p:scale>
          <a:sx n="100" d="100"/>
          <a:sy n="100" d="100"/>
        </p:scale>
        <p:origin x="72" y="-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358375-F734-4ED9-BB79-2B187703C19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C4B56-8C97-45A3-8827-8F24672EA1A6}" type="pres">
      <dgm:prSet presAssocID="{C1358375-F734-4ED9-BB79-2B187703C1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C935088D-FD6A-46A8-A81D-344608379099}" type="presOf" srcId="{C1358375-F734-4ED9-BB79-2B187703C195}" destId="{528C4B56-8C97-45A3-8827-8F24672EA1A6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316598-9BE5-4A4E-85F5-390150AA650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79F75F-D0B1-468A-B0DB-234E7FDB37F6}" type="pres">
      <dgm:prSet presAssocID="{F8316598-9BE5-4A4E-85F5-390150AA650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BA189983-CB00-4C0A-94B6-3C20886CCA1A}" type="presOf" srcId="{F8316598-9BE5-4A4E-85F5-390150AA6508}" destId="{C979F75F-D0B1-468A-B0DB-234E7FDB37F6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635D5-10AD-3F4D-8A52-5C7CA4AC5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FF7F6-DE41-79CB-F734-CB57B3EF6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EF27-A03B-C1DA-5230-10C0E6AA6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D7A8-E3B0-4E3A-B61D-FA3D6E272AB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8E967-E448-EC39-6F7F-1E2F9AE8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12BEE-8CF5-E292-2006-B814277B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7B38-B5B4-4760-A87D-FDCE29F0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1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CCCB-C55E-57B8-54FE-FC478E746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DDFB2-E14F-1F55-AC30-DDA34F902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E32F7-7FFC-9C59-17B9-F1CCE2BE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D7A8-E3B0-4E3A-B61D-FA3D6E272AB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48A48-7459-8C1C-71DC-787814A1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D0D27-1310-AF68-3112-A7C244C4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7B38-B5B4-4760-A87D-FDCE29F0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6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11141F-59F0-59ED-3871-95BA20468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4098D-ABD1-AFB0-437B-E3BA4171D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DA64E-8F24-EF7F-7C3D-5E974BA36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D7A8-E3B0-4E3A-B61D-FA3D6E272AB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B5093-A54B-5BCC-333C-5896BA85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D8DE5-83A4-3A71-2FC9-DBD02116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7B38-B5B4-4760-A87D-FDCE29F0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3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827B-F014-2561-59AF-AF7F65CD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EB9F0-863A-BF61-DC90-416A2AEB2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A6A87-F10F-7507-B76B-D0A4CE4E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D7A8-E3B0-4E3A-B61D-FA3D6E272AB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D736F-6444-4520-60F6-56FCDBB0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09C8C-7C2E-AD41-76FD-F8D5AE382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7B38-B5B4-4760-A87D-FDCE29F0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5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93BF-7A02-E72F-E25F-D0C91B735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1A87F-A1D0-70BD-0C2E-4EA7E467E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80AEA-E644-41A3-5DCE-D2BD1149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D7A8-E3B0-4E3A-B61D-FA3D6E272AB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A6C20-C0D6-EE8F-4ECE-A08D2836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66350-2547-851A-815A-D28267D9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7B38-B5B4-4760-A87D-FDCE29F0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3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78BC2-234B-3505-C74C-FAFEAC52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79C0D-F39A-9F9E-5A06-091AE1804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D18A8-E5B2-7290-846F-CC530843C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6A1B1-75A8-27DB-EEDB-EC3B0B99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D7A8-E3B0-4E3A-B61D-FA3D6E272AB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9183A-3A7E-9ED0-5042-65BC0CB0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6FDCB-357C-884F-166E-C68AC229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7B38-B5B4-4760-A87D-FDCE29F0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2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AF06-301E-09B9-CB40-701149629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69262-EBFD-062E-9FCA-CBD7F6B73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3A05D-4D93-AAE1-224A-40583B1BA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B15A2D-53E9-3FC5-B180-2EAC8A4DF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B713A-69B3-EBAC-094F-7A208B1B2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5B01C4-E84B-8E14-5CE2-49118949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D7A8-E3B0-4E3A-B61D-FA3D6E272AB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EEDF3-7545-4F71-59F8-5349A665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2DDAB-5E59-6E3C-1293-09376542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7B38-B5B4-4760-A87D-FDCE29F0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9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6E13-3A5C-80C9-8747-799AD4F0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5C5F8-0B35-1BDE-28DF-14AFFED9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D7A8-E3B0-4E3A-B61D-FA3D6E272AB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0F53C-6B3A-57CC-C4B9-7D5E777D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F0968-562E-DD87-3634-87F8E202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7B38-B5B4-4760-A87D-FDCE29F0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8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775BD-4DB7-5F5F-9EE8-3D43855F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D7A8-E3B0-4E3A-B61D-FA3D6E272AB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C0161-70A9-0A75-CE83-33D003D4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C5443-CD0D-4537-A359-6E5607E32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7B38-B5B4-4760-A87D-FDCE29F0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7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9CE54-FFAC-D181-4C1E-F1CEC626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0DC3C-AF99-01D1-856A-B486A411F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1933D-A8B1-384D-596B-620A7435C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E8B48-9C98-2ABB-5CD9-B6B957D2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D7A8-E3B0-4E3A-B61D-FA3D6E272AB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B54C0-620B-9612-1476-DB4C30DC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AB448-0386-0B45-4BC9-6A7047F9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7B38-B5B4-4760-A87D-FDCE29F0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5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C99F-8568-D644-21C4-740F6EB51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0C2D31-2D3B-70D7-18C7-707C9AD54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075CE-04CD-F9ED-14D7-DAD1A71AD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1BBF6-BC74-6613-F2B7-239C81958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D7A8-E3B0-4E3A-B61D-FA3D6E272AB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BBB2F-FA65-F66A-9AC4-A7A3E680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ADA8D-3E6E-1153-F2E2-E3745DCF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7B38-B5B4-4760-A87D-FDCE29F0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4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1816F-0399-0589-5174-1DAFC465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5B44F-955B-FE5B-A922-0A73A01CB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EE011-D325-32FC-0AE7-FFF1EAC63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0D7A8-E3B0-4E3A-B61D-FA3D6E272AB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5DC00-CB5A-8F07-DAC1-98C3CD155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8AC0B-68D3-0C35-ACD7-19825BFB2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87B38-B5B4-4760-A87D-FDCE29F0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3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993FDE-68DB-6D8F-7DA3-53151D2B28A3}"/>
              </a:ext>
            </a:extLst>
          </p:cNvPr>
          <p:cNvSpPr txBox="1"/>
          <p:nvPr/>
        </p:nvSpPr>
        <p:spPr>
          <a:xfrm>
            <a:off x="2190361" y="518738"/>
            <a:ext cx="672037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  <a:t>TREES IN DATA STRUCTURE</a:t>
            </a:r>
            <a:endParaRPr lang="en-US" sz="2000" dirty="0">
              <a:latin typeface="Algerian" panose="04020705040A020607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7F8A06-EEE7-38EE-CC0F-6193C0812B7A}"/>
              </a:ext>
            </a:extLst>
          </p:cNvPr>
          <p:cNvSpPr txBox="1"/>
          <p:nvPr/>
        </p:nvSpPr>
        <p:spPr>
          <a:xfrm>
            <a:off x="1567542" y="3261049"/>
            <a:ext cx="88547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4000" dirty="0"/>
              <a:t>Tree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4000" dirty="0"/>
              <a:t>Binary Tree and its Types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4000" dirty="0"/>
              <a:t>Binary Search Tree and its Operations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4000" dirty="0"/>
              <a:t>Applications </a:t>
            </a:r>
          </a:p>
        </p:txBody>
      </p:sp>
    </p:spTree>
    <p:extLst>
      <p:ext uri="{BB962C8B-B14F-4D97-AF65-F5344CB8AC3E}">
        <p14:creationId xmlns:p14="http://schemas.microsoft.com/office/powerpoint/2010/main" val="2822735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208B-E275-6842-24CA-22B9F7B39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7817" y="742521"/>
            <a:ext cx="2116366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  <a:cs typeface="Calibri Light"/>
              </a:rPr>
              <a:t>Example</a:t>
            </a:r>
            <a:endParaRPr lang="en-US" sz="4000" dirty="0">
              <a:latin typeface="+mn-lt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FB162F4-6EEB-7668-284A-5D8E5D4A3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572" y="2271626"/>
            <a:ext cx="6096000" cy="3724275"/>
          </a:xfrm>
        </p:spPr>
      </p:pic>
    </p:spTree>
    <p:extLst>
      <p:ext uri="{BB962C8B-B14F-4D97-AF65-F5344CB8AC3E}">
        <p14:creationId xmlns:p14="http://schemas.microsoft.com/office/powerpoint/2010/main" val="965059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E79D-ADCD-5FFB-E5FA-A4BB73F1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136" y="1145658"/>
            <a:ext cx="6425537" cy="1254642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latin typeface="+mn-lt"/>
              </a:rPr>
              <a:t>Complete/Perfect Binary Tree</a:t>
            </a:r>
          </a:p>
          <a:p>
            <a:pPr algn="r"/>
            <a:endParaRPr lang="en-US" sz="4000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CC97C-DCA5-00CA-F619-8EBAA1699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1987" y="2400300"/>
            <a:ext cx="7694623" cy="3022805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ea typeface="+mn-lt"/>
                <a:cs typeface="+mn-lt"/>
              </a:rPr>
              <a:t>complete binary tree</a:t>
            </a:r>
            <a:r>
              <a:rPr lang="en-US" dirty="0">
                <a:ea typeface="+mn-lt"/>
                <a:cs typeface="+mn-lt"/>
              </a:rPr>
              <a:t> has 2 properties:</a:t>
            </a:r>
          </a:p>
          <a:p>
            <a:pPr marL="0" indent="0" algn="just">
              <a:buNone/>
            </a:pPr>
            <a:endParaRPr lang="en-US" dirty="0">
              <a:cs typeface="Calibri" panose="020F0502020204030204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dirty="0">
                <a:ea typeface="+mn-lt"/>
                <a:cs typeface="+mn-lt"/>
              </a:rPr>
              <a:t>Every internal node has exactly</a:t>
            </a:r>
            <a:r>
              <a:rPr lang="en-US" sz="2800" b="1" dirty="0">
                <a:ea typeface="+mn-lt"/>
                <a:cs typeface="+mn-lt"/>
              </a:rPr>
              <a:t> 2 children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dirty="0">
                <a:ea typeface="+mn-lt"/>
                <a:cs typeface="+mn-lt"/>
              </a:rPr>
              <a:t>All the leaf nodes are at the </a:t>
            </a:r>
            <a:r>
              <a:rPr lang="en-US" sz="2800" b="1" dirty="0">
                <a:ea typeface="+mn-lt"/>
                <a:cs typeface="+mn-lt"/>
              </a:rPr>
              <a:t>same level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/>
          </a:p>
          <a:p>
            <a:pPr marL="0" indent="0" algn="just">
              <a:buNone/>
            </a:pP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0336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44AF23BC-BB67-38CB-4E28-9BDE4E864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756" y="2674425"/>
            <a:ext cx="6698486" cy="3215273"/>
          </a:xfrm>
          <a:prstGeom prst="rect">
            <a:avLst/>
          </a:prstGeom>
        </p:spPr>
      </p:pic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B098E23C-83C3-8643-89EE-6684010B2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600" y="968302"/>
            <a:ext cx="2328799" cy="11199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b="1" dirty="0">
                <a:ea typeface="Calibri"/>
                <a:cs typeface="Calibri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052861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C22C-8D4F-7392-15A5-96F6A68C6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561" y="905223"/>
            <a:ext cx="4724401" cy="1033669"/>
          </a:xfrm>
        </p:spPr>
        <p:txBody>
          <a:bodyPr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Calibri" panose="020F0502020204030204"/>
                <a:cs typeface="Calibri" panose="020F0502020204030204"/>
              </a:rPr>
              <a:t>Skewed Binary Tree</a:t>
            </a:r>
            <a:endParaRPr lang="en-US" sz="4000" dirty="0">
              <a:solidFill>
                <a:srgbClr val="FFFFFF"/>
              </a:solidFill>
              <a:latin typeface="+mn-lt"/>
              <a:cs typeface="Calibri Light"/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EC745DA9-1200-6A50-3F3D-1E513195B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561" y="1938892"/>
            <a:ext cx="9724031" cy="3456030"/>
          </a:xfrm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ea typeface="+mn-lt"/>
                <a:cs typeface="+mn-lt"/>
              </a:rPr>
              <a:t>skewed binary tree</a:t>
            </a:r>
            <a:r>
              <a:rPr lang="en-US" dirty="0">
                <a:ea typeface="+mn-lt"/>
                <a:cs typeface="+mn-lt"/>
              </a:rPr>
              <a:t> has 2 properties</a:t>
            </a:r>
            <a:endParaRPr lang="en-US" dirty="0">
              <a:ea typeface="Calibri"/>
              <a:cs typeface="Calibri" panose="020F0502020204030204"/>
            </a:endParaRPr>
          </a:p>
          <a:p>
            <a:pPr lvl="1" algn="just"/>
            <a:r>
              <a:rPr lang="en-US" sz="2800" dirty="0">
                <a:ea typeface="+mn-lt"/>
                <a:cs typeface="+mn-lt"/>
              </a:rPr>
              <a:t>All the nodes except </a:t>
            </a:r>
            <a:r>
              <a:rPr lang="en-US" sz="2800" b="1" dirty="0">
                <a:ea typeface="+mn-lt"/>
                <a:cs typeface="+mn-lt"/>
              </a:rPr>
              <a:t>one node</a:t>
            </a:r>
            <a:r>
              <a:rPr lang="en-US" sz="2800" dirty="0">
                <a:ea typeface="+mn-lt"/>
                <a:cs typeface="+mn-lt"/>
              </a:rPr>
              <a:t> have one and only one child.</a:t>
            </a:r>
            <a:endParaRPr lang="en-US" sz="2800" dirty="0"/>
          </a:p>
          <a:p>
            <a:pPr lvl="1" algn="just"/>
            <a:r>
              <a:rPr lang="en-US" sz="2800" dirty="0">
                <a:ea typeface="+mn-lt"/>
                <a:cs typeface="+mn-lt"/>
              </a:rPr>
              <a:t>The remaining node has </a:t>
            </a:r>
            <a:r>
              <a:rPr lang="en-US" sz="2800" b="1" dirty="0">
                <a:ea typeface="+mn-lt"/>
                <a:cs typeface="+mn-lt"/>
              </a:rPr>
              <a:t>no child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>
              <a:ea typeface="Calibri"/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 b="1" dirty="0">
                <a:ea typeface="+mn-lt"/>
                <a:cs typeface="+mn-lt"/>
              </a:rPr>
              <a:t>OR</a:t>
            </a:r>
            <a:endParaRPr lang="en-US" b="1" dirty="0">
              <a:ea typeface="Calibri"/>
              <a:cs typeface="Calibri" panose="020F0502020204030204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ea typeface="+mn-lt"/>
                <a:cs typeface="+mn-lt"/>
              </a:rPr>
              <a:t>a binary tree of n nodes such that its depth is (n-1).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6473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125D-3F3A-18DA-334D-81C0803E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457" y="680179"/>
            <a:ext cx="2075085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latin typeface="+mn-lt"/>
                <a:ea typeface="Calibri Light"/>
                <a:cs typeface="Calibri Light"/>
              </a:rPr>
              <a:t>Example</a:t>
            </a:r>
          </a:p>
        </p:txBody>
      </p:sp>
      <p:pic>
        <p:nvPicPr>
          <p:cNvPr id="4" name="Content Placeholder 3" descr="A diagram of a tree&#10;&#10;Description automatically generated">
            <a:extLst>
              <a:ext uri="{FF2B5EF4-FFF2-40B4-BE49-F238E27FC236}">
                <a16:creationId xmlns:a16="http://schemas.microsoft.com/office/drawing/2014/main" id="{DCD8C2A4-AA25-84B2-B9B5-366A1A59F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7100" y="2451621"/>
            <a:ext cx="6077798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47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5BB7C-DA22-667A-7B53-55B34B397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380" y="1252631"/>
            <a:ext cx="6113722" cy="103366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+mn-lt"/>
              </a:rPr>
              <a:t>Almost complete Binary Tree</a:t>
            </a:r>
          </a:p>
          <a:p>
            <a:endParaRPr lang="en-US" sz="4000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60CC6-3D85-7F58-3C96-14C1CB728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2956" y="1993754"/>
            <a:ext cx="7926031" cy="2870491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ea typeface="+mn-lt"/>
                <a:cs typeface="+mn-lt"/>
              </a:rPr>
              <a:t>Every level of the tree is filled except the last level.</a:t>
            </a:r>
            <a:endParaRPr lang="en-US" dirty="0">
              <a:latin typeface="Book Antiqua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800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4B3B07-643E-5860-8535-CE17B000359C}"/>
              </a:ext>
            </a:extLst>
          </p:cNvPr>
          <p:cNvSpPr txBox="1"/>
          <p:nvPr/>
        </p:nvSpPr>
        <p:spPr>
          <a:xfrm>
            <a:off x="4457700" y="518469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 Light"/>
                <a:cs typeface="Calibri Light"/>
              </a:rPr>
              <a:t>Example</a:t>
            </a:r>
            <a:endParaRPr lang="en-US" dirty="0"/>
          </a:p>
        </p:txBody>
      </p:sp>
      <p:pic>
        <p:nvPicPr>
          <p:cNvPr id="8" name="Picture 4" descr="What is a nearly complete binary tree? - Quora">
            <a:extLst>
              <a:ext uri="{FF2B5EF4-FFF2-40B4-BE49-F238E27FC236}">
                <a16:creationId xmlns:a16="http://schemas.microsoft.com/office/drawing/2014/main" id="{B3CA3810-9F77-67AB-3D13-4E0A222F7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69" y="1871371"/>
            <a:ext cx="6872968" cy="359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183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9D02-BBE3-8D80-AC1D-954CFC24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76" y="622845"/>
            <a:ext cx="4341278" cy="1243211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</a:rPr>
              <a:t>Binary Search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22F298-F01F-BB45-B1A1-4A7D103AEA12}"/>
              </a:ext>
            </a:extLst>
          </p:cNvPr>
          <p:cNvSpPr txBox="1"/>
          <p:nvPr/>
        </p:nvSpPr>
        <p:spPr>
          <a:xfrm>
            <a:off x="1016081" y="1987838"/>
            <a:ext cx="976533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 node-based binary tree having following properties: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The left subtree contains only nodes with values lesser than root.</a:t>
            </a:r>
            <a:endParaRPr lang="en-US" sz="2800" dirty="0">
              <a:solidFill>
                <a:prstClr val="black"/>
              </a:solidFill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The right subtree contains only nodes with values greater than root.</a:t>
            </a:r>
            <a:endParaRPr lang="en-US" sz="2800" dirty="0">
              <a:solidFill>
                <a:prstClr val="black"/>
              </a:solidFill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The left and right subtree each must also be a binary search tree.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41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D099-B4BA-3D21-4398-B48792888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154" y="900131"/>
            <a:ext cx="2089691" cy="70696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Example </a:t>
            </a:r>
          </a:p>
        </p:txBody>
      </p:sp>
      <p:pic>
        <p:nvPicPr>
          <p:cNvPr id="3" name="Picture 2" descr="Binary Search Tree">
            <a:extLst>
              <a:ext uri="{FF2B5EF4-FFF2-40B4-BE49-F238E27FC236}">
                <a16:creationId xmlns:a16="http://schemas.microsoft.com/office/drawing/2014/main" id="{605271CC-F11E-E041-9764-4ED62A67DE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71" r="22687" b="18598"/>
          <a:stretch/>
        </p:blipFill>
        <p:spPr bwMode="auto">
          <a:xfrm>
            <a:off x="4229813" y="2341706"/>
            <a:ext cx="3732372" cy="303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668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B41B-7C89-B6F6-67BC-16AE4C208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056" y="1217885"/>
            <a:ext cx="4262619" cy="70696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Basic Operations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77BC31-8CB7-E81F-1E23-4F7207F6E47F}"/>
              </a:ext>
            </a:extLst>
          </p:cNvPr>
          <p:cNvSpPr txBox="1"/>
          <p:nvPr/>
        </p:nvSpPr>
        <p:spPr>
          <a:xfrm>
            <a:off x="1892595" y="2409384"/>
            <a:ext cx="817060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BST Traversals – Inorder, Preorder, Post Order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Insertion in Binary Search Tree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Deletion in Binary Search Tree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Searching in Binary Search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1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7CF9A0-3159-0BB8-77B6-6EDB7BD8CCFE}"/>
              </a:ext>
            </a:extLst>
          </p:cNvPr>
          <p:cNvSpPr txBox="1"/>
          <p:nvPr/>
        </p:nvSpPr>
        <p:spPr>
          <a:xfrm>
            <a:off x="7312844" y="4249158"/>
            <a:ext cx="3327661" cy="968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sz="3000" dirty="0"/>
              <a:t>Manahil Nadeem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sz="3000" dirty="0"/>
              <a:t>SP22-BCS-032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DC205D-1ED6-13EA-FF6F-EB4D0EE3F765}"/>
              </a:ext>
            </a:extLst>
          </p:cNvPr>
          <p:cNvSpPr txBox="1"/>
          <p:nvPr/>
        </p:nvSpPr>
        <p:spPr>
          <a:xfrm>
            <a:off x="1156593" y="1045855"/>
            <a:ext cx="6945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Britannic Bold" panose="020B0903060703020204" pitchFamily="34" charset="0"/>
                <a:cs typeface="Aharoni" panose="02010803020104030203" pitchFamily="2" charset="-79"/>
              </a:rPr>
              <a:t>Tree and its basic terminologies</a:t>
            </a:r>
          </a:p>
        </p:txBody>
      </p:sp>
    </p:spTree>
    <p:extLst>
      <p:ext uri="{BB962C8B-B14F-4D97-AF65-F5344CB8AC3E}">
        <p14:creationId xmlns:p14="http://schemas.microsoft.com/office/powerpoint/2010/main" val="1587423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9F5C-132E-6DD3-86D4-6A5196105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911" y="1205097"/>
            <a:ext cx="5796734" cy="132556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Britannic Bold" panose="020B0903060703020204" pitchFamily="34" charset="0"/>
                <a:cs typeface="Aharoni" panose="02010803020104030203" pitchFamily="2" charset="-79"/>
              </a:rPr>
              <a:t>Traversal in BST</a:t>
            </a:r>
            <a:endParaRPr lang="en-US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A321C-7353-44F1-7ED5-D7264BF23270}"/>
              </a:ext>
            </a:extLst>
          </p:cNvPr>
          <p:cNvSpPr txBox="1"/>
          <p:nvPr/>
        </p:nvSpPr>
        <p:spPr>
          <a:xfrm>
            <a:off x="7595191" y="4114799"/>
            <a:ext cx="3313814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3200" dirty="0"/>
              <a:t>Esha Rehman</a:t>
            </a:r>
          </a:p>
          <a:p>
            <a:pPr algn="l">
              <a:lnSpc>
                <a:spcPct val="80000"/>
              </a:lnSpc>
            </a:pPr>
            <a:r>
              <a:rPr lang="en-US" sz="3200" dirty="0"/>
              <a:t>SP22-BCS-016</a:t>
            </a:r>
          </a:p>
        </p:txBody>
      </p:sp>
    </p:spTree>
    <p:extLst>
      <p:ext uri="{BB962C8B-B14F-4D97-AF65-F5344CB8AC3E}">
        <p14:creationId xmlns:p14="http://schemas.microsoft.com/office/powerpoint/2010/main" val="996610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8320" y="1035345"/>
            <a:ext cx="3619663" cy="6572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Tree Traversal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830424" y="2509352"/>
            <a:ext cx="10888825" cy="202532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refers to the process of visiting each node in a tree exactly once.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It forms the basis for operations on binary trees, expression trees, and other tree-like structures.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Applications include parsing expressions, searching, and sorting.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10100" y="457199"/>
            <a:ext cx="2971800" cy="1079627"/>
          </a:xfrm>
        </p:spPr>
        <p:txBody>
          <a:bodyPr/>
          <a:lstStyle/>
          <a:p>
            <a:r>
              <a:rPr b="1" dirty="0">
                <a:latin typeface="+mn-lt"/>
              </a:rPr>
              <a:t>Techniques</a:t>
            </a:r>
            <a:endParaRPr lang="en-US" b="1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852723" y="1536826"/>
            <a:ext cx="8334153" cy="4562222"/>
          </a:xfrm>
          <a:noFill/>
          <a:ln>
            <a:noFill/>
          </a:ln>
        </p:spPr>
        <p:txBody>
          <a:bodyPr/>
          <a:lstStyle/>
          <a:p>
            <a:pPr>
              <a:buNone/>
            </a:pPr>
            <a:r>
              <a:rPr lang="en-US" dirty="0"/>
              <a:t>                       						</a:t>
            </a:r>
          </a:p>
        </p:txBody>
      </p:sp>
      <p:sp>
        <p:nvSpPr>
          <p:cNvPr id="4" name="Rectangle 3"/>
          <p:cNvSpPr/>
          <p:nvPr/>
        </p:nvSpPr>
        <p:spPr>
          <a:xfrm>
            <a:off x="5410200" y="1600200"/>
            <a:ext cx="1828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Traversal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0" y="2743200"/>
            <a:ext cx="1828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Depth First Traversal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86600" y="2743200"/>
            <a:ext cx="1828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Breadth First Traversal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3962400"/>
            <a:ext cx="1828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Inorder Traversal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0" y="3962400"/>
            <a:ext cx="1828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Preorder Traversal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0" y="5181600"/>
            <a:ext cx="1828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Postorder Traversal</a:t>
            </a:r>
          </a:p>
        </p:txBody>
      </p:sp>
      <p:cxnSp>
        <p:nvCxnSpPr>
          <p:cNvPr id="13" name="Straight Arrow Connector 12"/>
          <p:cNvCxnSpPr>
            <a:stCxn id="4" idx="1"/>
          </p:cNvCxnSpPr>
          <p:nvPr/>
        </p:nvCxnSpPr>
        <p:spPr>
          <a:xfrm rot="10800000" flipV="1">
            <a:off x="5029200" y="2019300"/>
            <a:ext cx="381000" cy="72390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2"/>
          <p:cNvCxnSpPr/>
          <p:nvPr/>
        </p:nvCxnSpPr>
        <p:spPr>
          <a:xfrm rot="10800000" flipV="1">
            <a:off x="3429000" y="3276600"/>
            <a:ext cx="381000" cy="72390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2"/>
          <p:cNvCxnSpPr/>
          <p:nvPr/>
        </p:nvCxnSpPr>
        <p:spPr>
          <a:xfrm rot="16200000" flipH="1">
            <a:off x="7086600" y="2209800"/>
            <a:ext cx="685800" cy="381000"/>
          </a:xfrm>
          <a:prstGeom prst="bentConnector3">
            <a:avLst>
              <a:gd name="adj1" fmla="val -63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2"/>
          <p:cNvCxnSpPr/>
          <p:nvPr/>
        </p:nvCxnSpPr>
        <p:spPr>
          <a:xfrm rot="16200000" flipH="1">
            <a:off x="5486400" y="3429000"/>
            <a:ext cx="685800" cy="381000"/>
          </a:xfrm>
          <a:prstGeom prst="bentConnector3">
            <a:avLst>
              <a:gd name="adj1" fmla="val -63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</p:cNvCxnSpPr>
          <p:nvPr/>
        </p:nvCxnSpPr>
        <p:spPr>
          <a:xfrm rot="5400000">
            <a:off x="3924300" y="4381500"/>
            <a:ext cx="1600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10200" cy="1325563"/>
          </a:xfrm>
        </p:spPr>
        <p:txBody>
          <a:bodyPr>
            <a:normAutofit/>
          </a:bodyPr>
          <a:lstStyle/>
          <a:p>
            <a:r>
              <a:rPr sz="4000" b="1" dirty="0">
                <a:latin typeface="+mn-lt"/>
              </a:rPr>
              <a:t>Breadth First Traversal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368" y="1926449"/>
            <a:ext cx="5410200" cy="4187272"/>
          </a:xfrm>
        </p:spPr>
        <p:txBody>
          <a:bodyPr>
            <a:normAutofit lnSpcReduction="10000"/>
          </a:bodyPr>
          <a:lstStyle/>
          <a:p>
            <a:pPr lvl="1" fontAlgn="base">
              <a:buFont typeface="Wingdings" panose="05000000000000000000" pitchFamily="2" charset="2"/>
              <a:buChar char="§"/>
              <a:tabLst>
                <a:tab pos="2743200" algn="l"/>
              </a:tabLst>
            </a:pPr>
            <a:r>
              <a:rPr lang="en-US" sz="2800" dirty="0"/>
              <a:t>prints all the nodes of a tree level by level.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2800" dirty="0"/>
              <a:t>also called as Level order traversal.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Application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used to print the data in the same order as stored in the array representation of a complete binary tree.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6606" y="1027906"/>
            <a:ext cx="4059936" cy="4572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19" name="Oval 18"/>
          <p:cNvSpPr/>
          <p:nvPr/>
        </p:nvSpPr>
        <p:spPr>
          <a:xfrm>
            <a:off x="7010400" y="23622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" name="Oval 19"/>
          <p:cNvSpPr/>
          <p:nvPr/>
        </p:nvSpPr>
        <p:spPr>
          <a:xfrm>
            <a:off x="9067800" y="23622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1" name="Oval 20"/>
          <p:cNvSpPr/>
          <p:nvPr/>
        </p:nvSpPr>
        <p:spPr>
          <a:xfrm>
            <a:off x="8077200" y="15240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" name="Oval 21"/>
          <p:cNvSpPr/>
          <p:nvPr/>
        </p:nvSpPr>
        <p:spPr>
          <a:xfrm>
            <a:off x="6400800" y="32766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" name="Oval 22"/>
          <p:cNvSpPr/>
          <p:nvPr/>
        </p:nvSpPr>
        <p:spPr>
          <a:xfrm>
            <a:off x="7543800" y="32766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" name="Oval 23"/>
          <p:cNvSpPr/>
          <p:nvPr/>
        </p:nvSpPr>
        <p:spPr>
          <a:xfrm>
            <a:off x="8534400" y="32766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" name="Oval 24"/>
          <p:cNvSpPr/>
          <p:nvPr/>
        </p:nvSpPr>
        <p:spPr>
          <a:xfrm>
            <a:off x="9601200" y="32766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6" name="Straight Connector 25"/>
          <p:cNvCxnSpPr>
            <a:stCxn id="21" idx="3"/>
            <a:endCxn id="19" idx="7"/>
          </p:cNvCxnSpPr>
          <p:nvPr/>
        </p:nvCxnSpPr>
        <p:spPr>
          <a:xfrm rot="5400000">
            <a:off x="7645026" y="1930026"/>
            <a:ext cx="407148" cy="6357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22" idx="0"/>
          </p:cNvCxnSpPr>
          <p:nvPr/>
        </p:nvCxnSpPr>
        <p:spPr>
          <a:xfrm rot="10800000" flipV="1">
            <a:off x="6705600" y="2895600"/>
            <a:ext cx="407148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0" idx="3"/>
            <a:endCxn id="24" idx="0"/>
          </p:cNvCxnSpPr>
          <p:nvPr/>
        </p:nvCxnSpPr>
        <p:spPr>
          <a:xfrm rot="5400000">
            <a:off x="8801100" y="2920626"/>
            <a:ext cx="394074" cy="3178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9" idx="5"/>
          </p:cNvCxnSpPr>
          <p:nvPr/>
        </p:nvCxnSpPr>
        <p:spPr>
          <a:xfrm rot="16200000" flipV="1">
            <a:off x="7492626" y="2920626"/>
            <a:ext cx="394074" cy="3178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V="1">
            <a:off x="9563100" y="2933700"/>
            <a:ext cx="394074" cy="3178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0" idx="1"/>
          </p:cNvCxnSpPr>
          <p:nvPr/>
        </p:nvCxnSpPr>
        <p:spPr>
          <a:xfrm rot="16200000" flipV="1">
            <a:off x="8686800" y="1981200"/>
            <a:ext cx="394074" cy="5464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909174" y="4724401"/>
            <a:ext cx="4114800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Level order Traversal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A, B, C, D, E, F, 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42144" cy="1325563"/>
          </a:xfrm>
        </p:spPr>
        <p:txBody>
          <a:bodyPr>
            <a:normAutofit/>
          </a:bodyPr>
          <a:lstStyle/>
          <a:p>
            <a:r>
              <a:rPr sz="4000" b="1" dirty="0">
                <a:latin typeface="+mn-lt"/>
              </a:rPr>
              <a:t>Inorder Traversal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4737" y="2002314"/>
            <a:ext cx="5181600" cy="3373696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Traverse the left subtree.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Visit the root.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Traverse the right subtree.</a:t>
            </a:r>
          </a:p>
          <a:p>
            <a:pPr marL="457200" lvl="1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b="1" dirty="0"/>
              <a:t>Application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used to get infix expression of an expression tree.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447800"/>
            <a:ext cx="4267200" cy="468172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/>
              <a:t>Left </a:t>
            </a:r>
            <a:r>
              <a:rPr lang="en-US" dirty="0"/>
              <a:t>→</a:t>
            </a:r>
            <a:r>
              <a:rPr lang="en-US" b="1" dirty="0"/>
              <a:t> Root </a:t>
            </a:r>
            <a:r>
              <a:rPr lang="en-US" dirty="0"/>
              <a:t>→</a:t>
            </a:r>
            <a:r>
              <a:rPr lang="en-US" b="1" dirty="0"/>
              <a:t> Right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010400" y="29718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9067800" y="29718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8077200" y="21336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6400800" y="38862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Oval 8"/>
          <p:cNvSpPr/>
          <p:nvPr/>
        </p:nvSpPr>
        <p:spPr>
          <a:xfrm>
            <a:off x="7543800" y="38862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8534400" y="38862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9601200" y="38862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3" name="Straight Connector 12"/>
          <p:cNvCxnSpPr>
            <a:stCxn id="7" idx="3"/>
            <a:endCxn id="5" idx="7"/>
          </p:cNvCxnSpPr>
          <p:nvPr/>
        </p:nvCxnSpPr>
        <p:spPr>
          <a:xfrm rot="5400000">
            <a:off x="7645026" y="2539626"/>
            <a:ext cx="407148" cy="6357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8" idx="0"/>
          </p:cNvCxnSpPr>
          <p:nvPr/>
        </p:nvCxnSpPr>
        <p:spPr>
          <a:xfrm rot="10800000" flipV="1">
            <a:off x="6705600" y="3505200"/>
            <a:ext cx="407148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3"/>
            <a:endCxn id="10" idx="0"/>
          </p:cNvCxnSpPr>
          <p:nvPr/>
        </p:nvCxnSpPr>
        <p:spPr>
          <a:xfrm rot="5400000">
            <a:off x="8801100" y="3530226"/>
            <a:ext cx="394074" cy="3178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5"/>
          </p:cNvCxnSpPr>
          <p:nvPr/>
        </p:nvCxnSpPr>
        <p:spPr>
          <a:xfrm rot="16200000" flipV="1">
            <a:off x="7492626" y="3530226"/>
            <a:ext cx="394074" cy="3178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V="1">
            <a:off x="9563100" y="3543300"/>
            <a:ext cx="394074" cy="3178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1"/>
          </p:cNvCxnSpPr>
          <p:nvPr/>
        </p:nvCxnSpPr>
        <p:spPr>
          <a:xfrm rot="16200000" flipV="1">
            <a:off x="8686800" y="2590800"/>
            <a:ext cx="394074" cy="5464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400800" y="4948428"/>
            <a:ext cx="4114800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Inorder Traversal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 D, B, E, A, F, C, 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38659A-AE55-A7B2-5AC1-126D4337D0D0}"/>
              </a:ext>
            </a:extLst>
          </p:cNvPr>
          <p:cNvSpPr txBox="1"/>
          <p:nvPr/>
        </p:nvSpPr>
        <p:spPr>
          <a:xfrm>
            <a:off x="1090060" y="1835259"/>
            <a:ext cx="493727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/>
              <a:t>struct node* </a:t>
            </a:r>
            <a:r>
              <a:rPr lang="en-US" sz="2000" dirty="0" err="1"/>
              <a:t>createNode</a:t>
            </a:r>
            <a:r>
              <a:rPr lang="en-US" sz="2000" dirty="0"/>
              <a:t>(int </a:t>
            </a:r>
            <a:r>
              <a:rPr lang="en-US" sz="2000" dirty="0" err="1"/>
              <a:t>val</a:t>
            </a:r>
            <a:r>
              <a:rPr lang="en-US" sz="2000" dirty="0"/>
              <a:t>) {</a:t>
            </a:r>
          </a:p>
          <a:p>
            <a:pPr>
              <a:buNone/>
            </a:pPr>
            <a:r>
              <a:rPr lang="en-US" sz="2000" dirty="0"/>
              <a:t>    struct node* Node = new struct node;</a:t>
            </a:r>
          </a:p>
          <a:p>
            <a:pPr>
              <a:buNone/>
            </a:pPr>
            <a:r>
              <a:rPr lang="en-US" sz="2000" dirty="0"/>
              <a:t>    Node-&gt;element = </a:t>
            </a:r>
            <a:r>
              <a:rPr lang="en-US" sz="2000" dirty="0" err="1"/>
              <a:t>val</a:t>
            </a:r>
            <a:r>
              <a:rPr lang="en-US" sz="2000" dirty="0"/>
              <a:t>;</a:t>
            </a:r>
          </a:p>
          <a:p>
            <a:pPr>
              <a:buNone/>
            </a:pPr>
            <a:r>
              <a:rPr lang="en-US" sz="2000" dirty="0"/>
              <a:t>    Node-&gt;left = NULL;</a:t>
            </a:r>
          </a:p>
          <a:p>
            <a:pPr>
              <a:buNone/>
            </a:pPr>
            <a:r>
              <a:rPr lang="en-US" sz="2000" dirty="0"/>
              <a:t>    Node-&gt;right = NULL;</a:t>
            </a:r>
          </a:p>
          <a:p>
            <a:pPr>
              <a:buNone/>
            </a:pPr>
            <a:r>
              <a:rPr lang="en-US" sz="2000" dirty="0"/>
              <a:t>    return Node;</a:t>
            </a:r>
          </a:p>
          <a:p>
            <a:pPr>
              <a:buNone/>
            </a:pPr>
            <a:r>
              <a:rPr lang="en-US" sz="2000" dirty="0"/>
              <a:t>void </a:t>
            </a:r>
            <a:r>
              <a:rPr lang="en-US" sz="2000" dirty="0" err="1"/>
              <a:t>traverseInorder</a:t>
            </a:r>
            <a:r>
              <a:rPr lang="en-US" sz="2000" dirty="0"/>
              <a:t>(struct node* root) {</a:t>
            </a:r>
          </a:p>
          <a:p>
            <a:pPr>
              <a:buNone/>
            </a:pPr>
            <a:r>
              <a:rPr lang="en-US" sz="2000" dirty="0"/>
              <a:t>    if (root == NULL)</a:t>
            </a:r>
          </a:p>
          <a:p>
            <a:pPr>
              <a:buNone/>
            </a:pPr>
            <a:r>
              <a:rPr lang="en-US" sz="2000" dirty="0"/>
              <a:t>        return;</a:t>
            </a:r>
          </a:p>
          <a:p>
            <a:pPr>
              <a:buNone/>
            </a:pPr>
            <a:r>
              <a:rPr lang="en-US" sz="2000" dirty="0"/>
              <a:t>    </a:t>
            </a:r>
            <a:r>
              <a:rPr lang="en-US" sz="2000" dirty="0" err="1"/>
              <a:t>traverseInorder</a:t>
            </a:r>
            <a:r>
              <a:rPr lang="en-US" sz="2000" dirty="0"/>
              <a:t>(root-&gt;left);</a:t>
            </a:r>
          </a:p>
          <a:p>
            <a:pPr>
              <a:buNone/>
            </a:pPr>
            <a:r>
              <a:rPr lang="en-US" sz="2000" dirty="0"/>
              <a:t>    </a:t>
            </a:r>
            <a:r>
              <a:rPr lang="en-US" sz="2000" dirty="0" err="1"/>
              <a:t>cout</a:t>
            </a:r>
            <a:r>
              <a:rPr lang="en-US" sz="2000" dirty="0"/>
              <a:t> &lt;&lt; " " &lt;&lt; root-&gt;element &lt;&lt; " ";</a:t>
            </a:r>
          </a:p>
          <a:p>
            <a:pPr>
              <a:buNone/>
            </a:pPr>
            <a:r>
              <a:rPr lang="en-US" sz="2000" dirty="0"/>
              <a:t>    </a:t>
            </a:r>
            <a:r>
              <a:rPr lang="en-US" sz="2000" dirty="0" err="1"/>
              <a:t>traverseInorder</a:t>
            </a:r>
            <a:r>
              <a:rPr lang="en-US" sz="2000" dirty="0"/>
              <a:t>(root-&gt;right);</a:t>
            </a:r>
          </a:p>
          <a:p>
            <a:pPr>
              <a:buNone/>
            </a:pPr>
            <a:r>
              <a:rPr lang="en-US" sz="2000" dirty="0"/>
              <a:t>}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7B9CF-859B-968C-A955-2C0BC32A2322}"/>
              </a:ext>
            </a:extLst>
          </p:cNvPr>
          <p:cNvSpPr txBox="1"/>
          <p:nvPr/>
        </p:nvSpPr>
        <p:spPr>
          <a:xfrm>
            <a:off x="806303" y="739914"/>
            <a:ext cx="3893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prstClr val="black"/>
                </a:solidFill>
                <a:ea typeface="+mj-ea"/>
                <a:cs typeface="+mj-cs"/>
              </a:rPr>
              <a:t>I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norder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 Traversal</a:t>
            </a:r>
            <a:endParaRPr lang="en-US" sz="4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460B5-97D0-4EBF-6E2B-504DF1FD269F}"/>
              </a:ext>
            </a:extLst>
          </p:cNvPr>
          <p:cNvSpPr txBox="1">
            <a:spLocks/>
          </p:cNvSpPr>
          <p:nvPr/>
        </p:nvSpPr>
        <p:spPr>
          <a:xfrm>
            <a:off x="6172200" y="1447800"/>
            <a:ext cx="4059936" cy="4648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/>
              <a:t> 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B2092-AB9A-C3DB-5B8B-6A16ADBE4AD8}"/>
              </a:ext>
            </a:extLst>
          </p:cNvPr>
          <p:cNvSpPr txBox="1"/>
          <p:nvPr/>
        </p:nvSpPr>
        <p:spPr>
          <a:xfrm>
            <a:off x="6019801" y="466492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Inorder Traversal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4  2  5  1  6  3  7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AE83160-718F-FF30-DC0C-83FE114EE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325" y="1207591"/>
            <a:ext cx="3804234" cy="238374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015D936-E328-AF1B-151E-7D5200227D97}"/>
              </a:ext>
            </a:extLst>
          </p:cNvPr>
          <p:cNvSpPr/>
          <p:nvPr/>
        </p:nvSpPr>
        <p:spPr>
          <a:xfrm>
            <a:off x="6943724" y="4652777"/>
            <a:ext cx="4114800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422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9F5C-132E-6DD3-86D4-6A5196105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857" y="867132"/>
            <a:ext cx="7189382" cy="1325563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Britannic Bold" panose="020B0903060703020204" pitchFamily="34" charset="0"/>
                <a:cs typeface="Aharoni" panose="02010803020104030203" pitchFamily="2" charset="-79"/>
              </a:rPr>
              <a:t>Pre-order and Post-order traversal in BST</a:t>
            </a:r>
            <a:endParaRPr lang="en-US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A321C-7353-44F1-7ED5-D7264BF23270}"/>
              </a:ext>
            </a:extLst>
          </p:cNvPr>
          <p:cNvSpPr txBox="1"/>
          <p:nvPr/>
        </p:nvSpPr>
        <p:spPr>
          <a:xfrm>
            <a:off x="7595191" y="4114799"/>
            <a:ext cx="3313814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Afifa Khalid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SP22-BCS-005</a:t>
            </a:r>
          </a:p>
        </p:txBody>
      </p:sp>
    </p:spTree>
    <p:extLst>
      <p:ext uri="{BB962C8B-B14F-4D97-AF65-F5344CB8AC3E}">
        <p14:creationId xmlns:p14="http://schemas.microsoft.com/office/powerpoint/2010/main" val="3131651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8992-2213-EE2A-6519-311324E7A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158" y="790427"/>
            <a:ext cx="4616302" cy="93027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Pre-order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88F25-BB14-C7CF-08AB-E9A80F1D3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69" y="2245626"/>
            <a:ext cx="5780459" cy="1528932"/>
          </a:xfrm>
        </p:spPr>
        <p:txBody>
          <a:bodyPr>
            <a:normAutofit/>
          </a:bodyPr>
          <a:lstStyle/>
          <a:p>
            <a:pPr algn="just" defTabSz="813816">
              <a:spcBef>
                <a:spcPts val="890"/>
              </a:spcBef>
              <a:buFont typeface="Wingdings" panose="05000000000000000000" pitchFamily="2" charset="2"/>
              <a:buChar char="§"/>
            </a:pPr>
            <a:r>
              <a:rPr lang="en-US" sz="2492" kern="1200" dirty="0">
                <a:solidFill>
                  <a:srgbClr val="000000"/>
                </a:solidFill>
                <a:latin typeface="inter-regular"/>
                <a:ea typeface="+mn-ea"/>
                <a:cs typeface="+mn-cs"/>
              </a:rPr>
              <a:t>Visit the root node.</a:t>
            </a:r>
          </a:p>
          <a:p>
            <a:pPr algn="just" defTabSz="813816">
              <a:spcBef>
                <a:spcPts val="890"/>
              </a:spcBef>
              <a:buFont typeface="Wingdings" panose="05000000000000000000" pitchFamily="2" charset="2"/>
              <a:buChar char="§"/>
            </a:pPr>
            <a:r>
              <a:rPr lang="en-US" sz="2492" kern="1200" dirty="0">
                <a:solidFill>
                  <a:srgbClr val="000000"/>
                </a:solidFill>
                <a:latin typeface="inter-regular"/>
                <a:ea typeface="+mn-ea"/>
                <a:cs typeface="+mn-cs"/>
              </a:rPr>
              <a:t>Traverse the left subtree recursively. </a:t>
            </a:r>
          </a:p>
          <a:p>
            <a:pPr algn="just" defTabSz="813816">
              <a:spcBef>
                <a:spcPts val="890"/>
              </a:spcBef>
              <a:buFont typeface="Wingdings" panose="05000000000000000000" pitchFamily="2" charset="2"/>
              <a:buChar char="§"/>
            </a:pPr>
            <a:r>
              <a:rPr lang="en-US" sz="2492" kern="1200" dirty="0">
                <a:solidFill>
                  <a:srgbClr val="000000"/>
                </a:solidFill>
                <a:latin typeface="inter-regular"/>
                <a:ea typeface="+mn-ea"/>
                <a:cs typeface="+mn-cs"/>
              </a:rPr>
              <a:t>Traverse the right subtree recursively.   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A481C904-29EA-7ACD-A780-84924E933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" t="10513" r="5545" b="19598"/>
          <a:stretch/>
        </p:blipFill>
        <p:spPr>
          <a:xfrm>
            <a:off x="6736613" y="3249017"/>
            <a:ext cx="3914781" cy="2608866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B554B6-EDBE-A973-3A51-A8D960C476E1}"/>
              </a:ext>
            </a:extLst>
          </p:cNvPr>
          <p:cNvSpPr txBox="1"/>
          <p:nvPr/>
        </p:nvSpPr>
        <p:spPr>
          <a:xfrm>
            <a:off x="8002045" y="2799586"/>
            <a:ext cx="1383916" cy="42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2136" kern="12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Root node</a:t>
            </a:r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AA35A9A-7C2B-1FA1-9E8D-A671E5FE6C1D}"/>
              </a:ext>
            </a:extLst>
          </p:cNvPr>
          <p:cNvSpPr/>
          <p:nvPr/>
        </p:nvSpPr>
        <p:spPr>
          <a:xfrm>
            <a:off x="6456982" y="3736305"/>
            <a:ext cx="2237021" cy="2048788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524BF0-36E8-9BF4-8B70-A6772B51B5E2}"/>
              </a:ext>
            </a:extLst>
          </p:cNvPr>
          <p:cNvSpPr txBox="1"/>
          <p:nvPr/>
        </p:nvSpPr>
        <p:spPr>
          <a:xfrm>
            <a:off x="6784005" y="5760627"/>
            <a:ext cx="1582974" cy="42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2136" kern="12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Left Subtree</a:t>
            </a:r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393B7933-EC73-3343-60B0-D8972E94E290}"/>
              </a:ext>
            </a:extLst>
          </p:cNvPr>
          <p:cNvSpPr/>
          <p:nvPr/>
        </p:nvSpPr>
        <p:spPr>
          <a:xfrm>
            <a:off x="8584998" y="3736306"/>
            <a:ext cx="2455032" cy="2048788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7F86C4-DBE2-74A3-09D7-45E114593E1D}"/>
              </a:ext>
            </a:extLst>
          </p:cNvPr>
          <p:cNvSpPr txBox="1"/>
          <p:nvPr/>
        </p:nvSpPr>
        <p:spPr>
          <a:xfrm>
            <a:off x="8973635" y="5760627"/>
            <a:ext cx="1690527" cy="421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2136" kern="12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Right Subtree</a:t>
            </a:r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2BF023-A1A7-2BBC-B6BF-FC03D35A9560}"/>
              </a:ext>
            </a:extLst>
          </p:cNvPr>
          <p:cNvSpPr txBox="1"/>
          <p:nvPr/>
        </p:nvSpPr>
        <p:spPr>
          <a:xfrm>
            <a:off x="1640647" y="4431310"/>
            <a:ext cx="2875018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2492" kern="1200" dirty="0">
                <a:latin typeface="+mn-lt"/>
                <a:ea typeface="+mn-ea"/>
                <a:cs typeface="+mn-cs"/>
              </a:rPr>
              <a:t>Root </a:t>
            </a:r>
            <a:r>
              <a:rPr lang="en-US" sz="2492" kern="1200" dirty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Left  Right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768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350D-90F2-07C1-0B56-EA23C289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466" y="824024"/>
            <a:ext cx="2476586" cy="7089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Example</a:t>
            </a:r>
          </a:p>
        </p:txBody>
      </p:sp>
      <p:pic>
        <p:nvPicPr>
          <p:cNvPr id="5" name="Content Placeholder 4" descr="A diagram of a triangle&#10;&#10;Description automatically generated">
            <a:extLst>
              <a:ext uri="{FF2B5EF4-FFF2-40B4-BE49-F238E27FC236}">
                <a16:creationId xmlns:a16="http://schemas.microsoft.com/office/drawing/2014/main" id="{B0F5650F-1426-2C50-041C-91229C8A0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74" y="2021839"/>
            <a:ext cx="4371155" cy="3122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739DC1-C570-40A0-9753-7F50C233504E}"/>
              </a:ext>
            </a:extLst>
          </p:cNvPr>
          <p:cNvSpPr txBox="1"/>
          <p:nvPr/>
        </p:nvSpPr>
        <p:spPr>
          <a:xfrm>
            <a:off x="7474688" y="2445296"/>
            <a:ext cx="2200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Pre-order: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8564F3-4BD5-9D59-2DF1-B0C983B34E21}"/>
              </a:ext>
            </a:extLst>
          </p:cNvPr>
          <p:cNvSpPr txBox="1"/>
          <p:nvPr/>
        </p:nvSpPr>
        <p:spPr>
          <a:xfrm>
            <a:off x="7474688" y="3325768"/>
            <a:ext cx="397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2, 7, 2, 6, 5, 11, 5, 9, 4</a:t>
            </a:r>
          </a:p>
        </p:txBody>
      </p:sp>
    </p:spTree>
    <p:extLst>
      <p:ext uri="{BB962C8B-B14F-4D97-AF65-F5344CB8AC3E}">
        <p14:creationId xmlns:p14="http://schemas.microsoft.com/office/powerpoint/2010/main" val="156872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F1FF4A-0936-66FB-62CE-000515284780}"/>
              </a:ext>
            </a:extLst>
          </p:cNvPr>
          <p:cNvSpPr txBox="1"/>
          <p:nvPr/>
        </p:nvSpPr>
        <p:spPr>
          <a:xfrm>
            <a:off x="522576" y="655136"/>
            <a:ext cx="4250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Pre-order Traversal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B61288-55C0-195D-5A1A-8ABC7C0753C1}"/>
              </a:ext>
            </a:extLst>
          </p:cNvPr>
          <p:cNvSpPr txBox="1"/>
          <p:nvPr/>
        </p:nvSpPr>
        <p:spPr>
          <a:xfrm>
            <a:off x="1168939" y="1786270"/>
            <a:ext cx="460151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struct Node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int data;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struct Node *left, *right;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Node*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newNode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(int data)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Node* temp = new Node;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temp-&gt;data = data;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temp-&gt;left = temp-&gt;right = NULL;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return temp;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48A93-3674-92B7-A554-EACBE9D92EDC}"/>
              </a:ext>
            </a:extLst>
          </p:cNvPr>
          <p:cNvSpPr txBox="1"/>
          <p:nvPr/>
        </p:nvSpPr>
        <p:spPr>
          <a:xfrm>
            <a:off x="6453962" y="1786270"/>
            <a:ext cx="50050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void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printPreorder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(struct Node* node)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if (node == NULL)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return;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cout &lt;&lt; node-&gt;data &lt;&lt; " ";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printPreorder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(node-&gt;left);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printPreorder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(node-&gt;right);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712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772BE5-A874-8BBB-CB6C-6CBBFFE209AD}"/>
              </a:ext>
            </a:extLst>
          </p:cNvPr>
          <p:cNvSpPr txBox="1"/>
          <p:nvPr/>
        </p:nvSpPr>
        <p:spPr>
          <a:xfrm>
            <a:off x="396375" y="1543094"/>
            <a:ext cx="56996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A hierarchical structure used to represent and organize data in a way that is easy to navigate and search.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It is a collection of nodes that are connected by edges having hierarchical relationship between them.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6A240F-B566-9D12-A9D6-107D7F7A443F}"/>
              </a:ext>
            </a:extLst>
          </p:cNvPr>
          <p:cNvSpPr txBox="1"/>
          <p:nvPr/>
        </p:nvSpPr>
        <p:spPr>
          <a:xfrm>
            <a:off x="6774376" y="681377"/>
            <a:ext cx="4707118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/>
              <a:t>Tree contains: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Parent Node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Child Node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Root Node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Leaf Node or External Node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Sibling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Level of a node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Internal node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Subtree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Depth of tree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Height of tree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Edge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3B867-3E68-0DC9-7547-7423F0F56FB7}"/>
              </a:ext>
            </a:extLst>
          </p:cNvPr>
          <p:cNvSpPr txBox="1"/>
          <p:nvPr/>
        </p:nvSpPr>
        <p:spPr>
          <a:xfrm>
            <a:off x="813142" y="681377"/>
            <a:ext cx="1226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3780080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AA8F060-6486-5455-E635-F6FDE88DD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8609" y="2538495"/>
            <a:ext cx="7314544" cy="3053301"/>
          </a:xfrm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refix expression of an expression tree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Copy of a tree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BST construction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Decision tree traversal in machine learning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en-US" sz="249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09266A-3DAD-1B20-E712-C1ADFC30B8C0}"/>
              </a:ext>
            </a:extLst>
          </p:cNvPr>
          <p:cNvSpPr txBox="1"/>
          <p:nvPr/>
        </p:nvSpPr>
        <p:spPr>
          <a:xfrm>
            <a:off x="2298847" y="1096082"/>
            <a:ext cx="75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Applications of Pre-order traversal</a:t>
            </a:r>
          </a:p>
        </p:txBody>
      </p:sp>
    </p:spTree>
    <p:extLst>
      <p:ext uri="{BB962C8B-B14F-4D97-AF65-F5344CB8AC3E}">
        <p14:creationId xmlns:p14="http://schemas.microsoft.com/office/powerpoint/2010/main" val="3764005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1A9F-4E33-8F97-745C-BA432CE3A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864" y="714465"/>
            <a:ext cx="4585517" cy="94960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Post-order traversal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CEC8E-26CE-365F-C75E-969E3C72F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07" y="2275399"/>
            <a:ext cx="6453244" cy="1418227"/>
          </a:xfrm>
        </p:spPr>
        <p:txBody>
          <a:bodyPr>
            <a:normAutofit/>
          </a:bodyPr>
          <a:lstStyle/>
          <a:p>
            <a:pPr algn="just" defTabSz="804672">
              <a:spcBef>
                <a:spcPts val="880"/>
              </a:spcBef>
              <a:buFont typeface="Wingdings" panose="05000000000000000000" pitchFamily="2" charset="2"/>
              <a:buChar char="§"/>
            </a:pPr>
            <a:r>
              <a:rPr lang="en-US" sz="2464" kern="1200" dirty="0">
                <a:solidFill>
                  <a:srgbClr val="000000"/>
                </a:solidFill>
                <a:latin typeface="inter-regular"/>
                <a:ea typeface="+mn-ea"/>
                <a:cs typeface="+mn-cs"/>
              </a:rPr>
              <a:t>Traverse the left subtree recursively.</a:t>
            </a:r>
          </a:p>
          <a:p>
            <a:pPr algn="just" defTabSz="804672">
              <a:spcBef>
                <a:spcPts val="880"/>
              </a:spcBef>
              <a:buFont typeface="Wingdings" panose="05000000000000000000" pitchFamily="2" charset="2"/>
              <a:buChar char="§"/>
            </a:pPr>
            <a:r>
              <a:rPr lang="en-US" sz="2464" kern="1200" dirty="0">
                <a:solidFill>
                  <a:srgbClr val="000000"/>
                </a:solidFill>
                <a:latin typeface="inter-regular"/>
                <a:ea typeface="+mn-ea"/>
                <a:cs typeface="+mn-cs"/>
              </a:rPr>
              <a:t>Traverse the right subtree recursively. </a:t>
            </a:r>
          </a:p>
          <a:p>
            <a:pPr algn="just" defTabSz="804672">
              <a:spcBef>
                <a:spcPts val="880"/>
              </a:spcBef>
              <a:buFont typeface="Wingdings" panose="05000000000000000000" pitchFamily="2" charset="2"/>
              <a:buChar char="§"/>
            </a:pPr>
            <a:r>
              <a:rPr lang="en-US" sz="2464" kern="1200" dirty="0">
                <a:solidFill>
                  <a:srgbClr val="000000"/>
                </a:solidFill>
                <a:latin typeface="inter-regular"/>
                <a:ea typeface="+mn-ea"/>
                <a:cs typeface="+mn-cs"/>
              </a:rPr>
              <a:t>Visit the root node. 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pic>
        <p:nvPicPr>
          <p:cNvPr id="4" name="Picture 3" descr="A diagram of a network">
            <a:extLst>
              <a:ext uri="{FF2B5EF4-FFF2-40B4-BE49-F238E27FC236}">
                <a16:creationId xmlns:a16="http://schemas.microsoft.com/office/drawing/2014/main" id="{12E34C21-4F83-66F8-AE85-FEB0CEA4A1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" t="10513" r="5545" b="19598"/>
          <a:stretch/>
        </p:blipFill>
        <p:spPr>
          <a:xfrm>
            <a:off x="6591905" y="3282366"/>
            <a:ext cx="3884173" cy="2588468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0092A75-8146-128D-96FA-B2D7FAFB3809}"/>
              </a:ext>
            </a:extLst>
          </p:cNvPr>
          <p:cNvSpPr/>
          <p:nvPr/>
        </p:nvSpPr>
        <p:spPr>
          <a:xfrm>
            <a:off x="6314460" y="3765845"/>
            <a:ext cx="2219531" cy="2032770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B6AEFC9-E74A-AE9D-A5F5-6435EBA60271}"/>
              </a:ext>
            </a:extLst>
          </p:cNvPr>
          <p:cNvSpPr/>
          <p:nvPr/>
        </p:nvSpPr>
        <p:spPr>
          <a:xfrm>
            <a:off x="8425838" y="3765846"/>
            <a:ext cx="2435837" cy="2032770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1614B-F742-B67F-3463-352AB8D509DE}"/>
              </a:ext>
            </a:extLst>
          </p:cNvPr>
          <p:cNvSpPr txBox="1"/>
          <p:nvPr/>
        </p:nvSpPr>
        <p:spPr>
          <a:xfrm>
            <a:off x="7850972" y="2888001"/>
            <a:ext cx="1366038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2112" kern="12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Root node</a:t>
            </a:r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6F9E63-AB30-DFBC-8917-FEE369EF3603}"/>
              </a:ext>
            </a:extLst>
          </p:cNvPr>
          <p:cNvSpPr txBox="1"/>
          <p:nvPr/>
        </p:nvSpPr>
        <p:spPr>
          <a:xfrm>
            <a:off x="6618941" y="5799709"/>
            <a:ext cx="1610568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2112" kern="12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Left Subtree</a:t>
            </a:r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A4E96-F02D-14B4-A33A-460115300392}"/>
              </a:ext>
            </a:extLst>
          </p:cNvPr>
          <p:cNvSpPr txBox="1"/>
          <p:nvPr/>
        </p:nvSpPr>
        <p:spPr>
          <a:xfrm>
            <a:off x="8800854" y="5799709"/>
            <a:ext cx="1685806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2112" kern="12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Right Subtree</a:t>
            </a:r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1EE56B-8946-3D4A-8717-AA20F060FBCC}"/>
              </a:ext>
            </a:extLst>
          </p:cNvPr>
          <p:cNvSpPr txBox="1"/>
          <p:nvPr/>
        </p:nvSpPr>
        <p:spPr>
          <a:xfrm>
            <a:off x="1580727" y="4493791"/>
            <a:ext cx="3007961" cy="471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4672">
              <a:spcAft>
                <a:spcPts val="600"/>
              </a:spcAft>
              <a:defRPr/>
            </a:pPr>
            <a:r>
              <a:rPr lang="en-US" sz="2464" kern="1200" dirty="0">
                <a:latin typeface="Calibri" panose="020F0502020204030204"/>
                <a:ea typeface="+mn-ea"/>
                <a:cs typeface="+mn-cs"/>
              </a:rPr>
              <a:t>Root </a:t>
            </a:r>
            <a:r>
              <a:rPr lang="en-US" sz="2464" kern="1200" dirty="0"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Left  Right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775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10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350D-90F2-07C1-0B56-EA23C289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655" y="940982"/>
            <a:ext cx="2242669" cy="7089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F5650F-1426-2C50-041C-91229C8A0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7219" y="1869556"/>
            <a:ext cx="5113141" cy="37314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739DC1-C570-40A0-9753-7F50C233504E}"/>
              </a:ext>
            </a:extLst>
          </p:cNvPr>
          <p:cNvSpPr txBox="1"/>
          <p:nvPr/>
        </p:nvSpPr>
        <p:spPr>
          <a:xfrm>
            <a:off x="7451691" y="2445488"/>
            <a:ext cx="2169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Post-order: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D938E-0CC4-EDF1-00F5-17AD672C38FE}"/>
              </a:ext>
            </a:extLst>
          </p:cNvPr>
          <p:cNvSpPr txBox="1"/>
          <p:nvPr/>
        </p:nvSpPr>
        <p:spPr>
          <a:xfrm>
            <a:off x="7451691" y="3428793"/>
            <a:ext cx="3847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4, 8, 5,2, 6, 9, 10, 7, 3, 1</a:t>
            </a:r>
          </a:p>
        </p:txBody>
      </p:sp>
    </p:spTree>
    <p:extLst>
      <p:ext uri="{BB962C8B-B14F-4D97-AF65-F5344CB8AC3E}">
        <p14:creationId xmlns:p14="http://schemas.microsoft.com/office/powerpoint/2010/main" val="85664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F1FF4A-0936-66FB-62CE-000515284780}"/>
              </a:ext>
            </a:extLst>
          </p:cNvPr>
          <p:cNvSpPr txBox="1"/>
          <p:nvPr/>
        </p:nvSpPr>
        <p:spPr>
          <a:xfrm>
            <a:off x="522576" y="655136"/>
            <a:ext cx="4729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a typeface="+mj-ea"/>
                <a:cs typeface="+mj-cs"/>
              </a:rPr>
              <a:t>Post-order Traversal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B61288-55C0-195D-5A1A-8ABC7C0753C1}"/>
              </a:ext>
            </a:extLst>
          </p:cNvPr>
          <p:cNvSpPr txBox="1"/>
          <p:nvPr/>
        </p:nvSpPr>
        <p:spPr>
          <a:xfrm>
            <a:off x="1168939" y="1786270"/>
            <a:ext cx="460151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struct Node {</a:t>
            </a:r>
          </a:p>
          <a:p>
            <a:pPr marL="0" indent="0">
              <a:buNone/>
            </a:pPr>
            <a:r>
              <a:rPr lang="en-US" sz="2400" dirty="0"/>
              <a:t>    int data;</a:t>
            </a:r>
          </a:p>
          <a:p>
            <a:pPr marL="0" indent="0">
              <a:buNone/>
            </a:pPr>
            <a:r>
              <a:rPr lang="en-US" sz="2400" dirty="0"/>
              <a:t>    struct Node *left, *right;</a:t>
            </a:r>
          </a:p>
          <a:p>
            <a:pPr marL="0" indent="0">
              <a:buNone/>
            </a:pPr>
            <a:r>
              <a:rPr lang="en-US" sz="2400" dirty="0"/>
              <a:t>};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Node* </a:t>
            </a:r>
            <a:r>
              <a:rPr lang="en-US" sz="2400" dirty="0" err="1"/>
              <a:t>newNode</a:t>
            </a:r>
            <a:r>
              <a:rPr lang="en-US" sz="2400" dirty="0"/>
              <a:t>(int data)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Node* temp = new Node;</a:t>
            </a:r>
          </a:p>
          <a:p>
            <a:pPr marL="0" indent="0">
              <a:buNone/>
            </a:pPr>
            <a:r>
              <a:rPr lang="en-US" sz="2400" dirty="0"/>
              <a:t>    temp-&gt;data = data;</a:t>
            </a:r>
          </a:p>
          <a:p>
            <a:pPr marL="0" indent="0">
              <a:buNone/>
            </a:pPr>
            <a:r>
              <a:rPr lang="en-US" sz="2400" dirty="0"/>
              <a:t>    temp-&gt;left = temp-&gt;right = NULL;</a:t>
            </a:r>
          </a:p>
          <a:p>
            <a:pPr marL="0" indent="0">
              <a:buNone/>
            </a:pPr>
            <a:r>
              <a:rPr lang="en-US" sz="2400" dirty="0"/>
              <a:t>    return temp;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48A93-3674-92B7-A554-EACBE9D92EDC}"/>
              </a:ext>
            </a:extLst>
          </p:cNvPr>
          <p:cNvSpPr txBox="1"/>
          <p:nvPr/>
        </p:nvSpPr>
        <p:spPr>
          <a:xfrm>
            <a:off x="6453962" y="1786270"/>
            <a:ext cx="511986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void </a:t>
            </a:r>
            <a:r>
              <a:rPr lang="en-US" sz="2400" dirty="0" err="1"/>
              <a:t>printPostorder</a:t>
            </a:r>
            <a:r>
              <a:rPr lang="en-US" sz="2400" dirty="0"/>
              <a:t>(struct Node* node)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if (node == NULL)</a:t>
            </a:r>
          </a:p>
          <a:p>
            <a:r>
              <a:rPr lang="en-US" sz="2400" dirty="0"/>
              <a:t>        return;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printPostorder</a:t>
            </a:r>
            <a:r>
              <a:rPr lang="en-US" sz="2400" dirty="0"/>
              <a:t>(node-&gt;left);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printPostorder</a:t>
            </a:r>
            <a:r>
              <a:rPr lang="en-US" sz="2400" dirty="0"/>
              <a:t>(node-&gt;right);</a:t>
            </a:r>
          </a:p>
          <a:p>
            <a:r>
              <a:rPr lang="en-US" sz="2400" dirty="0"/>
              <a:t>    cout &lt;&lt; node-&gt;data &lt;&lt; " ";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7429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AA8F060-6486-5455-E635-F6FDE88DD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6631" y="2354292"/>
            <a:ext cx="5919416" cy="3053301"/>
          </a:xfrm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Deleting nodes in BT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To get the postfix expression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Code generation in compilers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Mathematical evaluation and parsing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09266A-3DAD-1B20-E712-C1ADFC30B8C0}"/>
              </a:ext>
            </a:extLst>
          </p:cNvPr>
          <p:cNvSpPr txBox="1"/>
          <p:nvPr/>
        </p:nvSpPr>
        <p:spPr>
          <a:xfrm>
            <a:off x="2203154" y="1163328"/>
            <a:ext cx="7785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Applications of Post-order traversal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3406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9F5C-132E-6DD3-86D4-6A5196105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808" y="1417638"/>
            <a:ext cx="6427383" cy="1325563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Britannic Bold" panose="020B0903060703020204" pitchFamily="34" charset="0"/>
                <a:cs typeface="Aharoni" panose="02010803020104030203" pitchFamily="2" charset="-79"/>
              </a:rPr>
              <a:t>Insertion and deletion in BST</a:t>
            </a:r>
            <a:endParaRPr lang="en-US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A321C-7353-44F1-7ED5-D7264BF23270}"/>
              </a:ext>
            </a:extLst>
          </p:cNvPr>
          <p:cNvSpPr txBox="1"/>
          <p:nvPr/>
        </p:nvSpPr>
        <p:spPr>
          <a:xfrm>
            <a:off x="7595191" y="4114799"/>
            <a:ext cx="3313814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Aqsa Asghar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SP22-BCS-012</a:t>
            </a:r>
          </a:p>
        </p:txBody>
      </p:sp>
    </p:spTree>
    <p:extLst>
      <p:ext uri="{BB962C8B-B14F-4D97-AF65-F5344CB8AC3E}">
        <p14:creationId xmlns:p14="http://schemas.microsoft.com/office/powerpoint/2010/main" val="2804555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81" y="329169"/>
            <a:ext cx="2547291" cy="107372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Insertion</a:t>
            </a:r>
            <a:r>
              <a:rPr lang="en-US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596" y="3543248"/>
            <a:ext cx="10944808" cy="2558972"/>
          </a:xfrm>
        </p:spPr>
        <p:txBody>
          <a:bodyPr>
            <a:noAutofit/>
          </a:bodyPr>
          <a:lstStyle/>
          <a:p>
            <a:pPr algn="just" fontAlgn="base">
              <a:buFont typeface="Wingdings" panose="05000000000000000000" pitchFamily="2" charset="2"/>
              <a:buChar char="§"/>
            </a:pPr>
            <a:r>
              <a:rPr lang="en-US" dirty="0"/>
              <a:t>The insertion of a new key always takes place as the child of some leaf node.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For finding out the suitable leaf node,</a:t>
            </a:r>
          </a:p>
          <a:p>
            <a:pPr lvl="1" fontAlgn="base"/>
            <a:r>
              <a:rPr lang="en-US" dirty="0"/>
              <a:t>Search the key to be inserted from the root node till some leaf node is reached.</a:t>
            </a:r>
          </a:p>
          <a:p>
            <a:pPr lvl="1" fontAlgn="base"/>
            <a:r>
              <a:rPr lang="en-US" dirty="0"/>
              <a:t>Once a leaf node is reached, insert the key as child of that leaf node.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0182" y="2523972"/>
            <a:ext cx="1841909" cy="9050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+mn-lt"/>
              </a:rPr>
              <a:t>Rules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E804A-39C6-0B2D-6F78-DF84EB8F22B4}"/>
              </a:ext>
            </a:extLst>
          </p:cNvPr>
          <p:cNvSpPr txBox="1"/>
          <p:nvPr/>
        </p:nvSpPr>
        <p:spPr>
          <a:xfrm>
            <a:off x="1360967" y="1460020"/>
            <a:ext cx="6841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Inserting an element in the 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1980028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199" y="925094"/>
            <a:ext cx="2213601" cy="98815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0C8E94-8980-B979-20CC-4307AD4C9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428" y="2483557"/>
            <a:ext cx="4349974" cy="333392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C610A4-B63B-4626-7652-B4BB11401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801" y="2483557"/>
            <a:ext cx="4286470" cy="3333921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4B99B7D2-95A7-76D9-40F4-9A645D1C00CC}"/>
              </a:ext>
            </a:extLst>
          </p:cNvPr>
          <p:cNvSpPr/>
          <p:nvPr/>
        </p:nvSpPr>
        <p:spPr>
          <a:xfrm>
            <a:off x="5348472" y="3813389"/>
            <a:ext cx="1320800" cy="67425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38D319-2DEF-5584-0ACD-9CEFB3716B8D}"/>
              </a:ext>
            </a:extLst>
          </p:cNvPr>
          <p:cNvSpPr txBox="1"/>
          <p:nvPr/>
        </p:nvSpPr>
        <p:spPr>
          <a:xfrm>
            <a:off x="5437458" y="3965850"/>
            <a:ext cx="112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9</a:t>
            </a:r>
          </a:p>
        </p:txBody>
      </p:sp>
    </p:spTree>
    <p:extLst>
      <p:ext uri="{BB962C8B-B14F-4D97-AF65-F5344CB8AC3E}">
        <p14:creationId xmlns:p14="http://schemas.microsoft.com/office/powerpoint/2010/main" val="2202684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346" y="398452"/>
            <a:ext cx="2605074" cy="907474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Deletion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1403" y="1405306"/>
            <a:ext cx="8946541" cy="8942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delete a particular element from the Binary Search Tree.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6109" y="3378674"/>
            <a:ext cx="9404723" cy="18637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75201" y="4272905"/>
            <a:ext cx="9778946" cy="1305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fontAlgn="base"/>
            <a:endParaRPr lang="it-IT" b="1" i="0" dirty="0">
              <a:solidFill>
                <a:srgbClr val="273239"/>
              </a:solidFill>
              <a:effectLst/>
              <a:latin typeface="Nunito" panose="020F05020202040302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560299-A431-5E0D-8246-D17843DCDACE}"/>
              </a:ext>
            </a:extLst>
          </p:cNvPr>
          <p:cNvSpPr txBox="1"/>
          <p:nvPr/>
        </p:nvSpPr>
        <p:spPr>
          <a:xfrm>
            <a:off x="1438940" y="3795384"/>
            <a:ext cx="80867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Font typeface="Wingdings" panose="05000000000000000000" pitchFamily="2" charset="2"/>
              <a:buChar char="§"/>
            </a:pPr>
            <a:r>
              <a:rPr lang="it-IT" sz="2800" dirty="0"/>
              <a:t>Delete a Leaf Node or node with no child in BST</a:t>
            </a:r>
          </a:p>
          <a:p>
            <a:pPr marL="457200" indent="-457200" fontAlgn="base">
              <a:buFont typeface="Wingdings" panose="05000000000000000000" pitchFamily="2" charset="2"/>
              <a:buChar char="§"/>
            </a:pPr>
            <a:r>
              <a:rPr lang="en-US" sz="2800" dirty="0"/>
              <a:t>Delete a Node with Single Child in BST</a:t>
            </a:r>
          </a:p>
          <a:p>
            <a:pPr marL="457200" indent="-457200" fontAlgn="base">
              <a:buFont typeface="Wingdings" panose="05000000000000000000" pitchFamily="2" charset="2"/>
              <a:buChar char="§"/>
            </a:pPr>
            <a:r>
              <a:rPr lang="en-US" sz="2800" dirty="0"/>
              <a:t>Delete a Node with Both Children in BST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8A345-C892-A56D-464B-6A16A209BBA6}"/>
              </a:ext>
            </a:extLst>
          </p:cNvPr>
          <p:cNvSpPr txBox="1"/>
          <p:nvPr/>
        </p:nvSpPr>
        <p:spPr>
          <a:xfrm>
            <a:off x="875201" y="2880786"/>
            <a:ext cx="2135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Cases</a:t>
            </a:r>
          </a:p>
        </p:txBody>
      </p:sp>
    </p:spTree>
    <p:extLst>
      <p:ext uri="{BB962C8B-B14F-4D97-AF65-F5344CB8AC3E}">
        <p14:creationId xmlns:p14="http://schemas.microsoft.com/office/powerpoint/2010/main" val="3245318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816" y="1093212"/>
            <a:ext cx="5023258" cy="1327682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it-IT" sz="2800" i="0" dirty="0">
                <a:effectLst/>
                <a:latin typeface="+mn-lt"/>
              </a:rPr>
              <a:t>Delete a Leaf Node in BST</a:t>
            </a:r>
            <a:endParaRPr lang="en-US" sz="2800" b="1" dirty="0">
              <a:latin typeface="+mn-lt"/>
            </a:endParaRP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C8A18583-4F79-647C-57DB-5CC79EFEB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050" y="3105297"/>
            <a:ext cx="8259899" cy="2902099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33BB5AA-C29B-1510-2536-29600B2FD89D}"/>
              </a:ext>
            </a:extLst>
          </p:cNvPr>
          <p:cNvSpPr txBox="1"/>
          <p:nvPr/>
        </p:nvSpPr>
        <p:spPr>
          <a:xfrm>
            <a:off x="665161" y="2252714"/>
            <a:ext cx="2909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5E295F-69F3-6340-DC44-8DD32ABED58E}"/>
              </a:ext>
            </a:extLst>
          </p:cNvPr>
          <p:cNvSpPr txBox="1"/>
          <p:nvPr/>
        </p:nvSpPr>
        <p:spPr>
          <a:xfrm>
            <a:off x="665161" y="552931"/>
            <a:ext cx="1547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Case 1</a:t>
            </a:r>
          </a:p>
        </p:txBody>
      </p:sp>
    </p:spTree>
    <p:extLst>
      <p:ext uri="{BB962C8B-B14F-4D97-AF65-F5344CB8AC3E}">
        <p14:creationId xmlns:p14="http://schemas.microsoft.com/office/powerpoint/2010/main" val="71915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56AFBB-B189-AEC2-5AC6-12B21FF6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12515" r="690" b="859"/>
          <a:stretch/>
        </p:blipFill>
        <p:spPr>
          <a:xfrm>
            <a:off x="1071513" y="1133475"/>
            <a:ext cx="10048973" cy="44244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79597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01961"/>
            <a:ext cx="1840899" cy="128089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Case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7027" y="1446321"/>
            <a:ext cx="9335599" cy="7872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i="0" dirty="0">
                <a:effectLst/>
              </a:rPr>
              <a:t>Delete a Node with Single Child in BST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75200" y="2246879"/>
            <a:ext cx="9335599" cy="290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E133F4-41DC-E401-EA88-F4B9BEF63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156" y="2913819"/>
            <a:ext cx="9011688" cy="3421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8D596D-5963-1052-C3A1-FE7657D6DDED}"/>
              </a:ext>
            </a:extLst>
          </p:cNvPr>
          <p:cNvSpPr txBox="1"/>
          <p:nvPr/>
        </p:nvSpPr>
        <p:spPr>
          <a:xfrm>
            <a:off x="646111" y="2142436"/>
            <a:ext cx="2052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27840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069" y="480669"/>
            <a:ext cx="1671787" cy="89660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Case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691" y="1240372"/>
            <a:ext cx="6402948" cy="759555"/>
          </a:xfrm>
        </p:spPr>
        <p:txBody>
          <a:bodyPr/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en-US" i="0" dirty="0">
                <a:effectLst/>
              </a:rPr>
              <a:t>Delete a Node with Both Children in BST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102657-A2E5-8FA2-3926-217D47400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111" y="2845559"/>
            <a:ext cx="8497777" cy="36150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5B68DE-E4CC-E66D-657C-F108492F9458}"/>
              </a:ext>
            </a:extLst>
          </p:cNvPr>
          <p:cNvSpPr txBox="1"/>
          <p:nvPr/>
        </p:nvSpPr>
        <p:spPr>
          <a:xfrm>
            <a:off x="741804" y="1999927"/>
            <a:ext cx="1948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877431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0C435E-175A-9FAF-BEBC-CE9007F13AEC}"/>
              </a:ext>
            </a:extLst>
          </p:cNvPr>
          <p:cNvSpPr txBox="1"/>
          <p:nvPr/>
        </p:nvSpPr>
        <p:spPr>
          <a:xfrm>
            <a:off x="939136" y="1929702"/>
            <a:ext cx="55890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node * </a:t>
            </a:r>
            <a:r>
              <a:rPr lang="en-US" sz="2000" dirty="0" err="1"/>
              <a:t>deleteNode</a:t>
            </a:r>
            <a:r>
              <a:rPr lang="en-US" sz="2000" dirty="0"/>
              <a:t>(node * root, int key){</a:t>
            </a:r>
          </a:p>
          <a:p>
            <a:r>
              <a:rPr lang="en-US" sz="2000" dirty="0"/>
              <a:t>      if(root == NULL) return root;</a:t>
            </a:r>
          </a:p>
          <a:p>
            <a:r>
              <a:rPr lang="en-US" sz="2000" dirty="0"/>
              <a:t>      if(key &lt; root-&gt;data){</a:t>
            </a:r>
          </a:p>
          <a:p>
            <a:r>
              <a:rPr lang="en-US" sz="2000" dirty="0"/>
              <a:t>        root-&gt;left  = </a:t>
            </a:r>
            <a:r>
              <a:rPr lang="en-US" sz="2000" dirty="0" err="1"/>
              <a:t>deleteNode</a:t>
            </a:r>
            <a:r>
              <a:rPr lang="en-US" sz="2000" dirty="0"/>
              <a:t>(root-&gt;left, key);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 else if(key &gt; root-&gt;data){</a:t>
            </a:r>
          </a:p>
          <a:p>
            <a:r>
              <a:rPr lang="en-US" sz="2000" dirty="0"/>
              <a:t>        root-&gt;right  = </a:t>
            </a:r>
            <a:r>
              <a:rPr lang="en-US" sz="2000" dirty="0" err="1"/>
              <a:t>deleteNode</a:t>
            </a:r>
            <a:r>
              <a:rPr lang="en-US" sz="2000" dirty="0"/>
              <a:t>(root-&gt;right, key);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else{</a:t>
            </a:r>
          </a:p>
          <a:p>
            <a:r>
              <a:rPr lang="en-US" sz="2000" dirty="0"/>
              <a:t>          if(root-&gt;left == NULL){</a:t>
            </a:r>
          </a:p>
          <a:p>
            <a:r>
              <a:rPr lang="en-US" sz="2000" dirty="0"/>
              <a:t>            node * temp = root-&gt;right;</a:t>
            </a:r>
          </a:p>
          <a:p>
            <a:r>
              <a:rPr lang="en-US" sz="2000" dirty="0"/>
              <a:t>            delete(root);</a:t>
            </a:r>
          </a:p>
          <a:p>
            <a:r>
              <a:rPr lang="en-US" sz="2000" dirty="0"/>
              <a:t>            return temp;</a:t>
            </a:r>
          </a:p>
          <a:p>
            <a:r>
              <a:rPr lang="en-US" sz="2000" dirty="0"/>
              <a:t>       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ACADC-78D0-2E9A-6CBD-37E1854DFB6D}"/>
              </a:ext>
            </a:extLst>
          </p:cNvPr>
          <p:cNvSpPr txBox="1"/>
          <p:nvPr/>
        </p:nvSpPr>
        <p:spPr>
          <a:xfrm>
            <a:off x="6919842" y="1929702"/>
            <a:ext cx="40494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else if(root-&gt;right == NULL){</a:t>
            </a:r>
          </a:p>
          <a:p>
            <a:r>
              <a:rPr lang="en-US" sz="2000" dirty="0"/>
              <a:t>            node * temp = root-&gt;left;</a:t>
            </a:r>
          </a:p>
          <a:p>
            <a:r>
              <a:rPr lang="en-US" sz="2000" dirty="0"/>
              <a:t>            delete(root);</a:t>
            </a:r>
          </a:p>
          <a:p>
            <a:r>
              <a:rPr lang="en-US" sz="2000" dirty="0"/>
              <a:t>            return temp;</a:t>
            </a:r>
          </a:p>
          <a:p>
            <a:r>
              <a:rPr lang="en-US" sz="2000" dirty="0"/>
              <a:t>        }</a:t>
            </a:r>
          </a:p>
          <a:p>
            <a:r>
              <a:rPr lang="en-US" sz="2000" dirty="0"/>
              <a:t>        node * temp = </a:t>
            </a:r>
            <a:r>
              <a:rPr lang="en-US" sz="2000" dirty="0" err="1"/>
              <a:t>minValueNode</a:t>
            </a:r>
            <a:r>
              <a:rPr lang="en-US" sz="2000" dirty="0"/>
              <a:t>(root-&gt;right);</a:t>
            </a:r>
          </a:p>
          <a:p>
            <a:r>
              <a:rPr lang="en-US" sz="2000" dirty="0"/>
              <a:t>        root-&gt;data = temp-&gt;data;</a:t>
            </a:r>
          </a:p>
          <a:p>
            <a:r>
              <a:rPr lang="en-US" sz="2000" dirty="0"/>
              <a:t>        root-&gt;right = </a:t>
            </a:r>
            <a:r>
              <a:rPr lang="en-US" sz="2000" dirty="0" err="1"/>
              <a:t>deleteNode</a:t>
            </a:r>
            <a:r>
              <a:rPr lang="en-US" sz="2000" dirty="0"/>
              <a:t>(root-&gt;right, temp-&gt;data);   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return root;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ADB10B-57A5-5E12-5832-629B0AE4FFC3}"/>
              </a:ext>
            </a:extLst>
          </p:cNvPr>
          <p:cNvSpPr txBox="1"/>
          <p:nvPr/>
        </p:nvSpPr>
        <p:spPr>
          <a:xfrm>
            <a:off x="774224" y="683522"/>
            <a:ext cx="3361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Deletion Code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888990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9F5C-132E-6DD3-86D4-6A5196105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808" y="1417638"/>
            <a:ext cx="6427383" cy="132556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Britannic Bold" panose="020B0903060703020204" pitchFamily="34" charset="0"/>
                <a:cs typeface="Aharoni" panose="02010803020104030203" pitchFamily="2" charset="-79"/>
              </a:rPr>
              <a:t>Searching in BST</a:t>
            </a:r>
            <a:endParaRPr lang="en-US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A321C-7353-44F1-7ED5-D7264BF23270}"/>
              </a:ext>
            </a:extLst>
          </p:cNvPr>
          <p:cNvSpPr txBox="1"/>
          <p:nvPr/>
        </p:nvSpPr>
        <p:spPr>
          <a:xfrm>
            <a:off x="7595191" y="4114799"/>
            <a:ext cx="3313814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Afsah Ahmad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SP22-BCS-006</a:t>
            </a:r>
          </a:p>
        </p:txBody>
      </p:sp>
    </p:spTree>
    <p:extLst>
      <p:ext uri="{BB962C8B-B14F-4D97-AF65-F5344CB8AC3E}">
        <p14:creationId xmlns:p14="http://schemas.microsoft.com/office/powerpoint/2010/main" val="18525958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7A6CCC-55CC-4922-48EE-13317EA7A665}"/>
              </a:ext>
            </a:extLst>
          </p:cNvPr>
          <p:cNvSpPr txBox="1"/>
          <p:nvPr/>
        </p:nvSpPr>
        <p:spPr>
          <a:xfrm>
            <a:off x="791851" y="707010"/>
            <a:ext cx="10463753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Searching In BST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finding or locating some specific node within a tree.</a:t>
            </a:r>
          </a:p>
          <a:p>
            <a:pPr algn="just"/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Compare the element with the root of the tree.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If the key is matched then return the location of the node.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Otherwise check if the key is less than the element present on the root, if so then move to the left sub-tree.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If not, then move to the right sub-tree.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Repeat this procedure until a match is found.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If the element is not found then return NULL.</a:t>
            </a:r>
          </a:p>
          <a:p>
            <a:pPr algn="just"/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495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9FF995-7770-1EFB-6389-110FB12EC26D}"/>
              </a:ext>
            </a:extLst>
          </p:cNvPr>
          <p:cNvSpPr txBox="1"/>
          <p:nvPr/>
        </p:nvSpPr>
        <p:spPr>
          <a:xfrm>
            <a:off x="544174" y="612844"/>
            <a:ext cx="55976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Searching Code</a:t>
            </a:r>
          </a:p>
          <a:p>
            <a:endParaRPr lang="en-US" sz="3200" b="1" i="1" u="sn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Node*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SearchinBST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(Node*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root,int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key)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(root==NULL){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return NULL;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If(root-&gt;data==key){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return root;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If(root-&gt;data &gt; key){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return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SearchinBST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(root-&gt;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left,key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return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SearchinBST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(root-&gt;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right,key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6ADB61-4C76-C0DD-4AF2-3F79450385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8" r="4790" b="2043"/>
          <a:stretch/>
        </p:blipFill>
        <p:spPr>
          <a:xfrm>
            <a:off x="6975835" y="1582584"/>
            <a:ext cx="4345756" cy="38943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18E13A-ED8B-CB6D-C49C-EF02429E29ED}"/>
              </a:ext>
            </a:extLst>
          </p:cNvPr>
          <p:cNvSpPr txBox="1"/>
          <p:nvPr/>
        </p:nvSpPr>
        <p:spPr>
          <a:xfrm>
            <a:off x="6362095" y="1196361"/>
            <a:ext cx="198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Root-&gt;data==key</a:t>
            </a:r>
          </a:p>
        </p:txBody>
      </p:sp>
    </p:spTree>
    <p:extLst>
      <p:ext uri="{BB962C8B-B14F-4D97-AF65-F5344CB8AC3E}">
        <p14:creationId xmlns:p14="http://schemas.microsoft.com/office/powerpoint/2010/main" val="37959555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720D76C-6CD2-4E3F-D9E0-4C767D5D27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5" r="4734" b="3889"/>
          <a:stretch/>
        </p:blipFill>
        <p:spPr>
          <a:xfrm>
            <a:off x="6608190" y="1270534"/>
            <a:ext cx="4279770" cy="389535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0AAEB4A-0EC1-5D97-0003-2DAE03D757BB}"/>
              </a:ext>
            </a:extLst>
          </p:cNvPr>
          <p:cNvSpPr txBox="1"/>
          <p:nvPr/>
        </p:nvSpPr>
        <p:spPr>
          <a:xfrm>
            <a:off x="5583811" y="1087653"/>
            <a:ext cx="250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Root-&gt;data&lt;key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8AFA3E4-9942-49EE-2ACA-A2DDBD47F4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" t="6638" r="12441" b="1881"/>
          <a:stretch/>
        </p:blipFill>
        <p:spPr>
          <a:xfrm>
            <a:off x="386499" y="1456985"/>
            <a:ext cx="4961642" cy="397811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3B381FB-F48A-F858-E2FE-F08000FCCEF0}"/>
              </a:ext>
            </a:extLst>
          </p:cNvPr>
          <p:cNvSpPr txBox="1"/>
          <p:nvPr/>
        </p:nvSpPr>
        <p:spPr>
          <a:xfrm>
            <a:off x="515331" y="1100650"/>
            <a:ext cx="18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Root-&gt;data&gt;key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920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357847-D881-8D4A-A957-B94F54DAE0B7}"/>
              </a:ext>
            </a:extLst>
          </p:cNvPr>
          <p:cNvSpPr txBox="1"/>
          <p:nvPr/>
        </p:nvSpPr>
        <p:spPr>
          <a:xfrm>
            <a:off x="507888" y="567527"/>
            <a:ext cx="1092566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Finding a minimum value in BST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traverse in left subtree of binary search tree.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A515E5-40D7-9975-CC0B-04D288FF2613}"/>
              </a:ext>
            </a:extLst>
          </p:cNvPr>
          <p:cNvSpPr txBox="1"/>
          <p:nvPr/>
        </p:nvSpPr>
        <p:spPr>
          <a:xfrm>
            <a:off x="856371" y="2227822"/>
            <a:ext cx="453225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Searchmin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(Node* root)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if (root == NULL)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&lt;&lt; "Empty!" &lt;&lt;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return -1;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while (root-&gt;left != NULL)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root = root-&gt;left;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return root-&gt;data;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5C58E-DFFA-20C6-ECA9-AE1E035754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2" r="12676" b="3797"/>
          <a:stretch/>
        </p:blipFill>
        <p:spPr>
          <a:xfrm>
            <a:off x="5683642" y="2274142"/>
            <a:ext cx="5124166" cy="351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507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94B12C-6ED7-6D75-EAA5-69DD16C6B89C}"/>
              </a:ext>
            </a:extLst>
          </p:cNvPr>
          <p:cNvSpPr txBox="1"/>
          <p:nvPr/>
        </p:nvSpPr>
        <p:spPr>
          <a:xfrm>
            <a:off x="1548882" y="2136825"/>
            <a:ext cx="85671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used for indexing.</a:t>
            </a:r>
          </a:p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used to implement various search algorithms. </a:t>
            </a:r>
          </a:p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used to compress data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273239"/>
                </a:solidFill>
              </a:rPr>
              <a:t>u</a:t>
            </a:r>
            <a:r>
              <a:rPr lang="en-US" sz="2800" b="0" i="0" dirty="0">
                <a:solidFill>
                  <a:srgbClr val="273239"/>
                </a:solidFill>
                <a:effectLst/>
              </a:rPr>
              <a:t>sed in Priority queues.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273239"/>
                </a:solidFill>
              </a:rPr>
              <a:t>u</a:t>
            </a:r>
            <a:r>
              <a:rPr lang="en-US" sz="2800" b="0" i="0" dirty="0">
                <a:solidFill>
                  <a:srgbClr val="273239"/>
                </a:solidFill>
                <a:effectLst/>
              </a:rPr>
              <a:t>sed in spell checkers.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ECB02-B539-C43A-0102-FDD3109B5CF6}"/>
              </a:ext>
            </a:extLst>
          </p:cNvPr>
          <p:cNvSpPr txBox="1"/>
          <p:nvPr/>
        </p:nvSpPr>
        <p:spPr>
          <a:xfrm>
            <a:off x="1128335" y="914400"/>
            <a:ext cx="7382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Applications of Binary Search tree</a:t>
            </a:r>
            <a:endParaRPr lang="en-US" sz="4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193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person holding a question mark&#10;&#10;Description automatically generated">
            <a:extLst>
              <a:ext uri="{FF2B5EF4-FFF2-40B4-BE49-F238E27FC236}">
                <a16:creationId xmlns:a16="http://schemas.microsoft.com/office/drawing/2014/main" id="{8FA7DC08-B55B-DE65-51EA-8BEB0B276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563" y="967563"/>
            <a:ext cx="5890437" cy="58904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2D0C86-F67B-728E-5879-4E4CA8E119A3}"/>
              </a:ext>
            </a:extLst>
          </p:cNvPr>
          <p:cNvSpPr txBox="1"/>
          <p:nvPr/>
        </p:nvSpPr>
        <p:spPr>
          <a:xfrm>
            <a:off x="935665" y="1669311"/>
            <a:ext cx="60901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BE0002"/>
                </a:solidFill>
                <a:latin typeface="Britannic Bold" panose="020B0903060703020204" pitchFamily="34" charset="0"/>
              </a:rPr>
              <a:t>Any Questions???</a:t>
            </a:r>
          </a:p>
        </p:txBody>
      </p:sp>
    </p:spTree>
    <p:extLst>
      <p:ext uri="{BB962C8B-B14F-4D97-AF65-F5344CB8AC3E}">
        <p14:creationId xmlns:p14="http://schemas.microsoft.com/office/powerpoint/2010/main" val="190971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BBE449-55B9-1C4B-19E7-44F7E6FC1D88}"/>
              </a:ext>
            </a:extLst>
          </p:cNvPr>
          <p:cNvSpPr txBox="1"/>
          <p:nvPr/>
        </p:nvSpPr>
        <p:spPr>
          <a:xfrm>
            <a:off x="2327319" y="2252500"/>
            <a:ext cx="67627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200" dirty="0"/>
              <a:t>Compiler Syntax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200" dirty="0"/>
              <a:t>Artificial Intelligence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200" dirty="0"/>
              <a:t>File Systems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8FE65F-CF00-794C-88EF-581909034E80}"/>
              </a:ext>
            </a:extLst>
          </p:cNvPr>
          <p:cNvSpPr txBox="1"/>
          <p:nvPr/>
        </p:nvSpPr>
        <p:spPr>
          <a:xfrm>
            <a:off x="1277945" y="1020727"/>
            <a:ext cx="4175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Applications of Trees</a:t>
            </a:r>
          </a:p>
        </p:txBody>
      </p:sp>
    </p:spTree>
    <p:extLst>
      <p:ext uri="{BB962C8B-B14F-4D97-AF65-F5344CB8AC3E}">
        <p14:creationId xmlns:p14="http://schemas.microsoft.com/office/powerpoint/2010/main" val="3795148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36505" y="4192601"/>
            <a:ext cx="2794718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3000" dirty="0"/>
              <a:t>Arooj Naz</a:t>
            </a:r>
          </a:p>
          <a:p>
            <a:pPr algn="l">
              <a:lnSpc>
                <a:spcPct val="80000"/>
              </a:lnSpc>
            </a:pPr>
            <a:r>
              <a:rPr lang="en-US" sz="3000" dirty="0"/>
              <a:t>SP22-BCS-013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563B98-53EC-5E5E-37E0-B04E928B70E0}"/>
              </a:ext>
            </a:extLst>
          </p:cNvPr>
          <p:cNvSpPr txBox="1"/>
          <p:nvPr/>
        </p:nvSpPr>
        <p:spPr>
          <a:xfrm>
            <a:off x="1148316" y="999460"/>
            <a:ext cx="76341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Britannic Bold" panose="020B0903060703020204" pitchFamily="34" charset="0"/>
                <a:cs typeface="Aharoni" panose="02010803020104030203" pitchFamily="2" charset="-79"/>
              </a:rPr>
              <a:t>Binary tree and 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8ECE-E091-4D0B-134E-6B6EDFC0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897" y="1156492"/>
            <a:ext cx="4356746" cy="906225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latin typeface="+mn-lt"/>
                <a:cs typeface="Calibri Light"/>
              </a:rPr>
              <a:t>Binary Tree</a:t>
            </a:r>
            <a:endParaRPr lang="en-US" sz="4000" b="1" dirty="0">
              <a:latin typeface="+mn-l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E74F1A-BF6F-2817-08F2-396876833F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798962"/>
              </p:ext>
            </p:extLst>
          </p:nvPr>
        </p:nvGraphicFramePr>
        <p:xfrm>
          <a:off x="1392865" y="2838894"/>
          <a:ext cx="9058825" cy="2179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2B297D-FE2D-84D0-C1B2-B6ABE5842665}"/>
              </a:ext>
            </a:extLst>
          </p:cNvPr>
          <p:cNvSpPr txBox="1"/>
          <p:nvPr/>
        </p:nvSpPr>
        <p:spPr>
          <a:xfrm>
            <a:off x="671805" y="2692895"/>
            <a:ext cx="110287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0" dirty="0"/>
              <a:t>special tree in which each node can have at most 2 children.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Each node has either 0 child or 1 child or 2 children.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3390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C0B46-E1C0-408A-2BC3-871506C0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249" y="563820"/>
            <a:ext cx="263750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latin typeface="+mn-lt"/>
                <a:ea typeface="+mj-ea"/>
                <a:cs typeface="+mj-cs"/>
              </a:rPr>
              <a:t>Example</a:t>
            </a:r>
          </a:p>
        </p:txBody>
      </p:sp>
      <p:pic>
        <p:nvPicPr>
          <p:cNvPr id="5" name="Content Placeholder 4" descr="A diagram of a tree&#10;&#10;Description automatically generated">
            <a:extLst>
              <a:ext uri="{FF2B5EF4-FFF2-40B4-BE49-F238E27FC236}">
                <a16:creationId xmlns:a16="http://schemas.microsoft.com/office/drawing/2014/main" id="{91521692-7BA3-BA60-7660-9201321F6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938022" y="2294007"/>
            <a:ext cx="6315956" cy="3248478"/>
          </a:xfr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9629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2747-C820-A7F7-F200-569EFBB2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512" y="1246004"/>
            <a:ext cx="6032549" cy="1131501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latin typeface="+mn-lt"/>
              </a:rPr>
              <a:t>Full / Strictly Binary Tree</a:t>
            </a:r>
            <a:endParaRPr lang="en-US" sz="4000" dirty="0">
              <a:latin typeface="+mn-lt"/>
            </a:endParaRPr>
          </a:p>
          <a:p>
            <a:endParaRPr lang="en-US" sz="4000" dirty="0">
              <a:cs typeface="Calibri Light"/>
            </a:endParaRP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F345F6B4-D171-1D2E-03BB-1B0BBB4F72C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FF27A0C-5E39-5643-BB50-1CFDCDFC57C0}"/>
              </a:ext>
            </a:extLst>
          </p:cNvPr>
          <p:cNvSpPr txBox="1"/>
          <p:nvPr/>
        </p:nvSpPr>
        <p:spPr>
          <a:xfrm>
            <a:off x="1347019" y="2667150"/>
            <a:ext cx="975359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every node has either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0 or 2 children.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also known as </a:t>
            </a:r>
            <a:r>
              <a:rPr lang="en-US" sz="2800" b="1" dirty="0"/>
              <a:t>Strictly binary tree</a:t>
            </a:r>
            <a:r>
              <a:rPr lang="en-US" sz="2800" dirty="0"/>
              <a:t>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5906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1586</Words>
  <Application>Microsoft Office PowerPoint</Application>
  <PresentationFormat>Widescreen</PresentationFormat>
  <Paragraphs>320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Algerian</vt:lpstr>
      <vt:lpstr>Arial</vt:lpstr>
      <vt:lpstr>Book Antiqua</vt:lpstr>
      <vt:lpstr>Britannic Bold</vt:lpstr>
      <vt:lpstr>Calibri</vt:lpstr>
      <vt:lpstr>Calibri Light</vt:lpstr>
      <vt:lpstr>inter-regular</vt:lpstr>
      <vt:lpstr>Nunito</vt:lpstr>
      <vt:lpstr>Wingdings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Tree</vt:lpstr>
      <vt:lpstr>Example</vt:lpstr>
      <vt:lpstr>Full / Strictly Binary Tree </vt:lpstr>
      <vt:lpstr>Example</vt:lpstr>
      <vt:lpstr>Complete/Perfect Binary Tree </vt:lpstr>
      <vt:lpstr>PowerPoint Presentation</vt:lpstr>
      <vt:lpstr>Skewed Binary Tree</vt:lpstr>
      <vt:lpstr>Example</vt:lpstr>
      <vt:lpstr>Almost complete Binary Tree </vt:lpstr>
      <vt:lpstr>PowerPoint Presentation</vt:lpstr>
      <vt:lpstr>Binary Search tree</vt:lpstr>
      <vt:lpstr>Example </vt:lpstr>
      <vt:lpstr>Basic Operations</vt:lpstr>
      <vt:lpstr>Traversal in BST</vt:lpstr>
      <vt:lpstr>Tree Traversal</vt:lpstr>
      <vt:lpstr>Techniques</vt:lpstr>
      <vt:lpstr>Breadth First Traversal</vt:lpstr>
      <vt:lpstr>Inorder Traversal</vt:lpstr>
      <vt:lpstr>PowerPoint Presentation</vt:lpstr>
      <vt:lpstr>Pre-order and Post-order traversal in BST</vt:lpstr>
      <vt:lpstr>Pre-order traversal</vt:lpstr>
      <vt:lpstr>Example</vt:lpstr>
      <vt:lpstr>PowerPoint Presentation</vt:lpstr>
      <vt:lpstr>PowerPoint Presentation</vt:lpstr>
      <vt:lpstr>Post-order traversal</vt:lpstr>
      <vt:lpstr>Example</vt:lpstr>
      <vt:lpstr>PowerPoint Presentation</vt:lpstr>
      <vt:lpstr>PowerPoint Presentation</vt:lpstr>
      <vt:lpstr>Insertion and deletion in BST</vt:lpstr>
      <vt:lpstr>Insertion </vt:lpstr>
      <vt:lpstr>Example</vt:lpstr>
      <vt:lpstr>Deletion</vt:lpstr>
      <vt:lpstr>Delete a Leaf Node in BST</vt:lpstr>
      <vt:lpstr>Case 2</vt:lpstr>
      <vt:lpstr>Case 3</vt:lpstr>
      <vt:lpstr>PowerPoint Presentation</vt:lpstr>
      <vt:lpstr>Searching in BST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Afsah Ahmad</dc:creator>
  <cp:lastModifiedBy>Afsah Ahmad</cp:lastModifiedBy>
  <cp:revision>69</cp:revision>
  <dcterms:created xsi:type="dcterms:W3CDTF">2023-11-23T20:38:39Z</dcterms:created>
  <dcterms:modified xsi:type="dcterms:W3CDTF">2023-11-29T18:51:09Z</dcterms:modified>
</cp:coreProperties>
</file>