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56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508B2-157E-4994-92F3-81D25C14485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40E76-FAB8-452C-A5C6-06C7DB34B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40E76-FAB8-452C-A5C6-06C7DB34B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5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6871-44A2-7F99-A070-5896364FE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BB9C-A655-600D-0ACD-2A5EDF183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7B41-36A2-10DA-A3FD-CCD2C0C4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8638-096F-FE58-6654-41664862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1119-EF19-1309-B1C2-122BD7B4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DA94-4F0B-C3E8-A423-5052184C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411BC-9143-91DC-751D-FDCE3371D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8303-FDA0-203A-98C5-1FCEB0B4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F2DA-5EFF-549E-6572-B96920EA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36B3-539F-BC97-7FC3-0A7BC2C3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BE28D-5BAA-C6B4-FBED-9B2294130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723E6-A7C2-7781-CA58-1BACA22E3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94FC-ACBB-2478-D1D5-5172F1D4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9C51-22A8-9086-70B3-E258C03D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0412-D23E-15FC-CD38-B007860D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AA64-9FB6-A8EC-3AC7-3FA63E02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98F3-AF30-83CB-47B3-D6BED349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AF13-90FE-7AAB-07BD-B49A1EFB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CD62-61B6-4770-DC56-CBD492C2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C571-E9C2-A393-BF6E-071E0162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E5FE-6BA0-773C-2D1B-0B414649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BA26A-0B02-A7A6-FA21-112AE76D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F9B2-A7D8-0B6D-63A2-97129266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E0C3-4840-7F13-631F-74B82446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B8E6-FCBD-6FC4-E445-303DA2AC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2FC9-6E7A-D78D-4C94-05EE58B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B17D-163A-955D-2610-2419F1225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2CE6-2F95-ED23-7C79-5394ED733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F49C-B708-7AC2-141E-9DFC2086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2A0D5-19CC-92CC-8F1D-DF902B55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4179-FEA2-EC4B-F1B4-CC7F5342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8D84-EA27-8F85-0941-D1CFEECE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6C93-1E9E-BF39-99D4-AF2B6C43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0890A-5A29-4F92-5BFC-43E2D5CD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2FBA1-785E-9F04-1093-7E845EFC4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A083C-0E3E-C308-494D-22C6E67A0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0BFB5-D7EA-A374-5451-0BD28EF1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33A3B-90E3-830E-F205-C90984F7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49B01-9D8D-9E37-ED16-F9F2D5E1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A2A4-C8AC-82E6-8198-BE3E6AA9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6212D-42AF-2769-1E1B-4103F40B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41436-AE27-1B6B-42D9-6D1C519A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DF600-A377-0D66-E5B8-36405E3F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4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CC37A-EC97-5559-1196-725BE0AB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BC33C-B7BD-7D07-72B9-C54B5272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8B4F2-8275-2CE4-89AF-984DA1EC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DDE1-97E6-3785-EFAD-125A8CFF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E4D7-7285-1BD1-5550-F4AFC515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6A522-4ED9-54EC-5C42-6CB91924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9B8F-6EA1-9B56-9CDF-DA86F886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6EF9F-77ED-85A9-61C2-37F00A37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18ECB-275E-4509-EE4A-D4204083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22F-6D8A-42D6-B533-0EDCF01E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0AC94-F184-D7F3-1CB5-546460D1C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CBEF-5B1E-F455-0905-75816880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476C1-AE38-67A8-ADFE-C5983C1F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70132-D8A2-913A-BB42-CED6DAC1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2383D-C963-84AF-0DDC-A20D891E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C880E-8A9E-1AB8-AD33-9CA3DF45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A76C-EC54-DDA1-B0F2-C7E14E9E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E17D-DDA3-F7F4-697A-CD7347456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C7774-C297-4273-8BF3-8779D39F630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3A08-4414-A889-3ECD-6CB2CB1E3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416E-22D9-682E-AEDD-DD9976883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DA1A97-6165-46B3-B0D9-7AFA553F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search?sca_esv=806c85fb53054c4e&amp;rlz=1C1ONGR_enUS1077US1077&amp;q=heterogeneity&amp;spell=1&amp;sa=X&amp;ved=2ahUKEwiY4vGNp_yFAxXgvokEHZhvAvcQkeECKAB6BAgIE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E148-0A98-53FC-E71A-C48BF24B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-  Synthetic radargrams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F57E-0CA5-AA28-F868-56D85C0AA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generate a synthetic radargram from a fracture model with increasing aperture in R+</a:t>
            </a:r>
          </a:p>
          <a:p>
            <a:r>
              <a:rPr lang="en-US" dirty="0"/>
              <a:t>The model includes a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heterogeneity</a:t>
            </a:r>
            <a:r>
              <a:rPr lang="en-US" dirty="0"/>
              <a:t>.</a:t>
            </a:r>
          </a:p>
          <a:p>
            <a:r>
              <a:rPr lang="en-US" dirty="0"/>
              <a:t>Using ggplot, it was plotted the maximum of amplitude vs trace. There is a remarkable zone of constructively interference, as reported by Tsoflias (2001) and Widess (1973).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Constructive Interference - Wave Interference, Types ...">
            <a:extLst>
              <a:ext uri="{FF2B5EF4-FFF2-40B4-BE49-F238E27FC236}">
                <a16:creationId xmlns:a16="http://schemas.microsoft.com/office/drawing/2014/main" id="{B78BFA23-BAC8-8679-BF07-EB1F097B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5" y="4680156"/>
            <a:ext cx="3333435" cy="217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24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4DD8-C711-FA6F-F752-D3AEB610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ModelEarthTracesHeterogeneous.csv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0EDA-D001-628B-5EAC-D114780A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8DCAA-B6BD-0AE6-9B30-8F9CBAAEAB39}"/>
              </a:ext>
            </a:extLst>
          </p:cNvPr>
          <p:cNvSpPr/>
          <p:nvPr/>
        </p:nvSpPr>
        <p:spPr>
          <a:xfrm>
            <a:off x="1671484" y="1956619"/>
            <a:ext cx="8967019" cy="39034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B50BE6-6BAF-04B6-DA52-1A95F6F711C8}"/>
              </a:ext>
            </a:extLst>
          </p:cNvPr>
          <p:cNvCxnSpPr/>
          <p:nvPr/>
        </p:nvCxnSpPr>
        <p:spPr>
          <a:xfrm>
            <a:off x="1671484" y="3116826"/>
            <a:ext cx="8967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AA62B1-58C2-1020-A609-5E2F6CD21C82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671484" y="3116826"/>
            <a:ext cx="8967019" cy="791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50EF054-0E65-17BC-28C1-90C41792E480}"/>
              </a:ext>
            </a:extLst>
          </p:cNvPr>
          <p:cNvSpPr/>
          <p:nvPr/>
        </p:nvSpPr>
        <p:spPr>
          <a:xfrm>
            <a:off x="1671485" y="2505030"/>
            <a:ext cx="6705600" cy="306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27E59-CE56-CCA6-0553-AD9C9B869D3A}"/>
              </a:ext>
            </a:extLst>
          </p:cNvPr>
          <p:cNvSpPr txBox="1"/>
          <p:nvPr/>
        </p:nvSpPr>
        <p:spPr>
          <a:xfrm>
            <a:off x="3637935" y="4699508"/>
            <a:ext cx="25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Dielectric constant= 6.0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5BB943-DA11-2C52-0FC8-D2FDDBC33679}"/>
              </a:ext>
            </a:extLst>
          </p:cNvPr>
          <p:cNvSpPr/>
          <p:nvPr/>
        </p:nvSpPr>
        <p:spPr>
          <a:xfrm>
            <a:off x="1681316" y="3097161"/>
            <a:ext cx="8976852" cy="816078"/>
          </a:xfrm>
          <a:custGeom>
            <a:avLst/>
            <a:gdLst>
              <a:gd name="connsiteX0" fmla="*/ 0 w 8976852"/>
              <a:gd name="connsiteY0" fmla="*/ 0 h 816078"/>
              <a:gd name="connsiteX1" fmla="*/ 8976852 w 8976852"/>
              <a:gd name="connsiteY1" fmla="*/ 816078 h 816078"/>
              <a:gd name="connsiteX2" fmla="*/ 8976852 w 8976852"/>
              <a:gd name="connsiteY2" fmla="*/ 19665 h 81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6852" h="816078">
                <a:moveTo>
                  <a:pt x="0" y="0"/>
                </a:moveTo>
                <a:lnTo>
                  <a:pt x="8976852" y="816078"/>
                </a:lnTo>
                <a:lnTo>
                  <a:pt x="8976852" y="1966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EC0DD-E8A8-D652-A015-B3DB4F8708DB}"/>
              </a:ext>
            </a:extLst>
          </p:cNvPr>
          <p:cNvSpPr txBox="1"/>
          <p:nvPr/>
        </p:nvSpPr>
        <p:spPr>
          <a:xfrm>
            <a:off x="7859169" y="3151502"/>
            <a:ext cx="2689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Dielectric constant= 80.0</a:t>
            </a:r>
          </a:p>
          <a:p>
            <a:pPr algn="r"/>
            <a:r>
              <a:rPr lang="en-US" dirty="0"/>
              <a:t>“Water saturated”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64015-2004-5A2A-B387-4B85C258F1BE}"/>
              </a:ext>
            </a:extLst>
          </p:cNvPr>
          <p:cNvSpPr txBox="1"/>
          <p:nvPr/>
        </p:nvSpPr>
        <p:spPr>
          <a:xfrm>
            <a:off x="3514503" y="2470042"/>
            <a:ext cx="25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Dielectric constant= 9.0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A006D-1E37-F676-D54C-C19E314B943F}"/>
              </a:ext>
            </a:extLst>
          </p:cNvPr>
          <p:cNvSpPr txBox="1"/>
          <p:nvPr/>
        </p:nvSpPr>
        <p:spPr>
          <a:xfrm>
            <a:off x="7862318" y="2092061"/>
            <a:ext cx="25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Dielectric constant= 6.0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7EB4D8F-2D66-B251-D478-85BB841C2BCD}"/>
              </a:ext>
            </a:extLst>
          </p:cNvPr>
          <p:cNvSpPr/>
          <p:nvPr/>
        </p:nvSpPr>
        <p:spPr>
          <a:xfrm>
            <a:off x="10785987" y="3116826"/>
            <a:ext cx="176981" cy="7914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F2995-FCA9-3F2F-73DB-F80DC93D7150}"/>
              </a:ext>
            </a:extLst>
          </p:cNvPr>
          <p:cNvSpPr txBox="1"/>
          <p:nvPr/>
        </p:nvSpPr>
        <p:spPr>
          <a:xfrm>
            <a:off x="10887797" y="33254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 m</a:t>
            </a:r>
          </a:p>
        </p:txBody>
      </p:sp>
    </p:spTree>
    <p:extLst>
      <p:ext uri="{BB962C8B-B14F-4D97-AF65-F5344CB8AC3E}">
        <p14:creationId xmlns:p14="http://schemas.microsoft.com/office/powerpoint/2010/main" val="403570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FC7B-57B6-09CE-5AC8-466DBE24A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A0AA9-0B5E-37FB-BDB2-87AA79F71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F105F-6ACB-F0C2-1FE6-78AC763F7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64"/>
          <a:stretch/>
        </p:blipFill>
        <p:spPr>
          <a:xfrm>
            <a:off x="1211968" y="881063"/>
            <a:ext cx="9908316" cy="525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99E0C-02A2-A024-06B6-F867D58439F0}"/>
              </a:ext>
            </a:extLst>
          </p:cNvPr>
          <p:cNvSpPr txBox="1"/>
          <p:nvPr/>
        </p:nvSpPr>
        <p:spPr>
          <a:xfrm>
            <a:off x="840883" y="3103824"/>
            <a:ext cx="461665" cy="99642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Time (ns)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4288C-157C-1195-A3AC-AFAEFE1C3233}"/>
              </a:ext>
            </a:extLst>
          </p:cNvPr>
          <p:cNvSpPr txBox="1"/>
          <p:nvPr/>
        </p:nvSpPr>
        <p:spPr>
          <a:xfrm>
            <a:off x="11029704" y="2925187"/>
            <a:ext cx="461665" cy="10829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Depht (m)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54398-5E28-2644-139A-094E2BF33713}"/>
              </a:ext>
            </a:extLst>
          </p:cNvPr>
          <p:cNvSpPr txBox="1"/>
          <p:nvPr/>
        </p:nvSpPr>
        <p:spPr>
          <a:xfrm>
            <a:off x="5321396" y="6046272"/>
            <a:ext cx="154920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Trace number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D253D-54AC-66E7-BFA5-F27410886D3F}"/>
              </a:ext>
            </a:extLst>
          </p:cNvPr>
          <p:cNvSpPr txBox="1"/>
          <p:nvPr/>
        </p:nvSpPr>
        <p:spPr>
          <a:xfrm>
            <a:off x="-248347" y="1830139"/>
            <a:ext cx="1661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Non-related</a:t>
            </a:r>
          </a:p>
          <a:p>
            <a:pPr algn="ctr"/>
            <a:r>
              <a:rPr lang="en-US" dirty="0"/>
              <a:t>Reflectors 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16BA52-01B4-79C7-B10B-39DDFE6C76B5}"/>
              </a:ext>
            </a:extLst>
          </p:cNvPr>
          <p:cNvCxnSpPr>
            <a:cxnSpLocks/>
          </p:cNvCxnSpPr>
          <p:nvPr/>
        </p:nvCxnSpPr>
        <p:spPr>
          <a:xfrm>
            <a:off x="1251237" y="2153305"/>
            <a:ext cx="668594" cy="265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4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A9F7-1189-6589-96FB-8A14AD8E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Variation of amplitude vs fracture aperture</a:t>
            </a:r>
          </a:p>
        </p:txBody>
      </p:sp>
      <p:pic>
        <p:nvPicPr>
          <p:cNvPr id="5" name="Content Placeholder 4" descr="A graph with dots on it&#10;&#10;Description automatically generated">
            <a:extLst>
              <a:ext uri="{FF2B5EF4-FFF2-40B4-BE49-F238E27FC236}">
                <a16:creationId xmlns:a16="http://schemas.microsoft.com/office/drawing/2014/main" id="{3430790C-B5AC-690E-741A-A9B558FB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51" y="1825625"/>
            <a:ext cx="7292897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669A55-479B-C000-33FA-B8D822144C46}"/>
              </a:ext>
            </a:extLst>
          </p:cNvPr>
          <p:cNvCxnSpPr/>
          <p:nvPr/>
        </p:nvCxnSpPr>
        <p:spPr>
          <a:xfrm flipH="1">
            <a:off x="4031226" y="2320413"/>
            <a:ext cx="806245" cy="25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1DDC6-DF79-436B-9D48-F0E65AB0C0F4}"/>
              </a:ext>
            </a:extLst>
          </p:cNvPr>
          <p:cNvSpPr txBox="1"/>
          <p:nvPr/>
        </p:nvSpPr>
        <p:spPr>
          <a:xfrm>
            <a:off x="4837471" y="2125066"/>
            <a:ext cx="3402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Constructively interference zone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3FD1D7-88E6-CC84-E8FC-9B069520012D}"/>
              </a:ext>
            </a:extLst>
          </p:cNvPr>
          <p:cNvCxnSpPr/>
          <p:nvPr/>
        </p:nvCxnSpPr>
        <p:spPr>
          <a:xfrm flipV="1">
            <a:off x="4434348" y="1890834"/>
            <a:ext cx="0" cy="4132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FD00A6-7A5B-94EF-D1C8-2C0DE29D634F}"/>
              </a:ext>
            </a:extLst>
          </p:cNvPr>
          <p:cNvCxnSpPr/>
          <p:nvPr/>
        </p:nvCxnSpPr>
        <p:spPr>
          <a:xfrm flipV="1">
            <a:off x="3387210" y="1890835"/>
            <a:ext cx="0" cy="4132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A831DB-3ABC-9859-B85B-3C3E4888548E}"/>
              </a:ext>
            </a:extLst>
          </p:cNvPr>
          <p:cNvSpPr txBox="1"/>
          <p:nvPr/>
        </p:nvSpPr>
        <p:spPr>
          <a:xfrm>
            <a:off x="331244" y="6283376"/>
            <a:ext cx="113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trace 1 has a 0.0 aperture. </a:t>
            </a:r>
            <a:r>
              <a:rPr lang="en-US" u="sng" dirty="0"/>
              <a:t>Each trace towards the right represents, </a:t>
            </a:r>
            <a:r>
              <a:rPr lang="en-US" dirty="0"/>
              <a:t>approximately,  </a:t>
            </a:r>
          </a:p>
          <a:p>
            <a:pPr algn="ctr"/>
            <a:r>
              <a:rPr lang="en-US" u="sng" dirty="0"/>
              <a:t>an increase of 3 cm </a:t>
            </a:r>
            <a:r>
              <a:rPr lang="en-US" dirty="0"/>
              <a:t>in aperture</a:t>
            </a:r>
          </a:p>
        </p:txBody>
      </p:sp>
    </p:spTree>
    <p:extLst>
      <p:ext uri="{BB962C8B-B14F-4D97-AF65-F5344CB8AC3E}">
        <p14:creationId xmlns:p14="http://schemas.microsoft.com/office/powerpoint/2010/main" val="83082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7830-A5EC-13F7-890B-F93DB8DE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5A1B-5C41-E56A-6B26-748C04D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Non-related reflections do not affect  amplitude response of the fracture due to zero-offset assumption for each trace. 3D modelling would have a real picture of the effects of spurious events in the propagation of radar signals (dispersion – attenuation). </a:t>
            </a:r>
          </a:p>
        </p:txBody>
      </p:sp>
      <p:pic>
        <p:nvPicPr>
          <p:cNvPr id="2050" name="Picture 2" descr="Constructive Interference - Wave Interference, Types ...">
            <a:extLst>
              <a:ext uri="{FF2B5EF4-FFF2-40B4-BE49-F238E27FC236}">
                <a16:creationId xmlns:a16="http://schemas.microsoft.com/office/drawing/2014/main" id="{3FF77727-22CD-A9D6-0A95-5AAA0319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879" y="4001294"/>
            <a:ext cx="4131054" cy="269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2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475D-4DFF-AA5A-6712-0961C3CF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F334-74A0-C0C5-3517-AF473023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modeling of amplitude effects vs aperture. Follow up work varying frequency and wavelet would produce ideas about the potential of radar from predicting fracture aperture in rocks.  </a:t>
            </a:r>
          </a:p>
        </p:txBody>
      </p:sp>
    </p:spTree>
    <p:extLst>
      <p:ext uri="{BB962C8B-B14F-4D97-AF65-F5344CB8AC3E}">
        <p14:creationId xmlns:p14="http://schemas.microsoft.com/office/powerpoint/2010/main" val="306449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205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Final Project -  Synthetic radargrams</vt:lpstr>
      <vt:lpstr>ModelEarthTracesHeterogeneous.csv</vt:lpstr>
      <vt:lpstr>PowerPoint Presentation</vt:lpstr>
      <vt:lpstr>Variation of amplitude vs fracture aperture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 Synthetic radargrams</dc:title>
  <dc:creator>Andres Salamanca</dc:creator>
  <cp:lastModifiedBy>Andres Salamanca</cp:lastModifiedBy>
  <cp:revision>1</cp:revision>
  <dcterms:created xsi:type="dcterms:W3CDTF">2024-05-07T19:13:03Z</dcterms:created>
  <dcterms:modified xsi:type="dcterms:W3CDTF">2024-05-07T20:09:56Z</dcterms:modified>
</cp:coreProperties>
</file>