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FB2-8802-4F57-A7B5-9222465254F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89AC-B9B5-400A-BEA4-A16E223C6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70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FB2-8802-4F57-A7B5-9222465254F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89AC-B9B5-400A-BEA4-A16E223C6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3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FB2-8802-4F57-A7B5-9222465254F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89AC-B9B5-400A-BEA4-A16E223C6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3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FB2-8802-4F57-A7B5-9222465254F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89AC-B9B5-400A-BEA4-A16E223C6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4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FB2-8802-4F57-A7B5-9222465254F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89AC-B9B5-400A-BEA4-A16E223C6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6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FB2-8802-4F57-A7B5-9222465254F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89AC-B9B5-400A-BEA4-A16E223C6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8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FB2-8802-4F57-A7B5-9222465254F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89AC-B9B5-400A-BEA4-A16E223C6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67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FB2-8802-4F57-A7B5-9222465254F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89AC-B9B5-400A-BEA4-A16E223C6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0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FB2-8802-4F57-A7B5-9222465254F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89AC-B9B5-400A-BEA4-A16E223C6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28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FB2-8802-4F57-A7B5-9222465254F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89AC-B9B5-400A-BEA4-A16E223C6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5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FB2-8802-4F57-A7B5-9222465254F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89AC-B9B5-400A-BEA4-A16E223C6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2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0FB2-8802-4F57-A7B5-9222465254F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89AC-B9B5-400A-BEA4-A16E223C6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2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ision-tree-algorithm-explained-83beb6e78ef4" TargetMode="External"/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7VeUPuFGJHk" TargetMode="External"/><Relationship Id="rId4" Type="http://schemas.openxmlformats.org/officeDocument/2006/relationships/hyperlink" Target="https://medium.com/@chiragsehra42/decision-trees-explained-easily-28f23241248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eart-disease-prediction-73468d630cf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eart+Dise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cap="all" dirty="0"/>
              <a:t>HEART DISEAE PREDICTION USING MACHINE LEARNING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817735" cy="6866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IN" i="1" dirty="0" smtClean="0"/>
              <a:t>Course Project Presentation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9854" y="4842456"/>
            <a:ext cx="3142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Guided By,</a:t>
            </a:r>
          </a:p>
          <a:p>
            <a:r>
              <a:rPr lang="en-IN" dirty="0" err="1"/>
              <a:t>Deepu</a:t>
            </a:r>
            <a:r>
              <a:rPr lang="en-IN" dirty="0"/>
              <a:t> C</a:t>
            </a:r>
          </a:p>
          <a:p>
            <a:r>
              <a:rPr lang="en-IN" dirty="0"/>
              <a:t>Faculty,</a:t>
            </a:r>
          </a:p>
          <a:p>
            <a:r>
              <a:rPr lang="en-IN" dirty="0"/>
              <a:t>International Centre for Free and Open Source Software (ICFOSS)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564450" y="4842456"/>
            <a:ext cx="3103809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Presented By,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Afsal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Najeeb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4" y="150920"/>
            <a:ext cx="2272603" cy="11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729" t="31195" r="39936" b="17358"/>
          <a:stretch/>
        </p:blipFill>
        <p:spPr>
          <a:xfrm>
            <a:off x="734095" y="1017430"/>
            <a:ext cx="8219605" cy="49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3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21" t="33052" r="26673" b="19401"/>
          <a:stretch/>
        </p:blipFill>
        <p:spPr>
          <a:xfrm>
            <a:off x="-511791" y="1017335"/>
            <a:ext cx="12060508" cy="45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3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4" y="1996799"/>
            <a:ext cx="12036070" cy="5682757"/>
          </a:xfrm>
        </p:spPr>
      </p:pic>
    </p:spTree>
    <p:extLst>
      <p:ext uri="{BB962C8B-B14F-4D97-AF65-F5344CB8AC3E}">
        <p14:creationId xmlns:p14="http://schemas.microsoft.com/office/powerpoint/2010/main" val="297418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Discussion about results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most of the cases, the two methods provided the same results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models have a bias – when large number of inputs are zero</a:t>
            </a:r>
          </a:p>
          <a:p>
            <a:pPr marL="0" indent="0">
              <a:buNone/>
            </a:pPr>
            <a:r>
              <a:rPr lang="en-IN" dirty="0" smtClean="0"/>
              <a:t>Hence the prediction for a person all details of whom are not available cannot be predicted using this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83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References / Online Resources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66" y="1325562"/>
            <a:ext cx="10804301" cy="489493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hlinkClick r:id="rId2"/>
              </a:rPr>
              <a:t>https://archive.ics.uci.edu/ml/datasets/Heart+Disease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/>
              <a:t>Detrano</a:t>
            </a:r>
            <a:r>
              <a:rPr lang="en-IN" dirty="0"/>
              <a:t>, R., </a:t>
            </a:r>
            <a:r>
              <a:rPr lang="en-IN" dirty="0" err="1"/>
              <a:t>Janosi</a:t>
            </a:r>
            <a:r>
              <a:rPr lang="en-IN" dirty="0"/>
              <a:t>, A., </a:t>
            </a:r>
            <a:r>
              <a:rPr lang="en-IN" dirty="0" err="1"/>
              <a:t>Steinbrunn</a:t>
            </a:r>
            <a:r>
              <a:rPr lang="en-IN" dirty="0"/>
              <a:t>, W., </a:t>
            </a:r>
            <a:r>
              <a:rPr lang="en-IN" dirty="0" err="1"/>
              <a:t>Pfisterer</a:t>
            </a:r>
            <a:r>
              <a:rPr lang="en-IN" dirty="0"/>
              <a:t>, M., </a:t>
            </a:r>
            <a:r>
              <a:rPr lang="en-IN" dirty="0" err="1"/>
              <a:t>Schmid</a:t>
            </a:r>
            <a:r>
              <a:rPr lang="en-IN" dirty="0"/>
              <a:t>, J., Sandhu, S., Guppy, K., Lee, S., &amp; </a:t>
            </a:r>
            <a:r>
              <a:rPr lang="en-IN" dirty="0" err="1"/>
              <a:t>Froelicher</a:t>
            </a:r>
            <a:r>
              <a:rPr lang="en-IN" dirty="0"/>
              <a:t>, V. (1989). International application of a new probability algorithm for the diagnosis of coronary artery disease. American Journal of Cardiology, </a:t>
            </a:r>
            <a:r>
              <a:rPr lang="en-IN" dirty="0" smtClean="0"/>
              <a:t>64,304—310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>
                <a:hlinkClick r:id="rId3"/>
              </a:rPr>
              <a:t>https://towardsdatascience.com/decision-tree-algorithm-explained-83beb6e78ef4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>
                <a:hlinkClick r:id="rId4"/>
              </a:rPr>
              <a:t>https://medium.com/@chiragsehra42/decision-trees-explained-easily-28f23241248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>
                <a:hlinkClick r:id="rId5"/>
              </a:rPr>
              <a:t>https://www.youtube.com/watch?v=7VeUPuFGJHk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45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References / Online Resources Used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https://towardsdatascience.com/heart-disease-prediction-73468d630cfc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27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Overview of the project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5513" cy="462669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Tries to apply Machine Learning to predict the presence or absence of heart disease in a patient using Supervised Learning methods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Significance of the project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Heart diseases are difficult to manually detect because of a variety of contributory risk factors like diabetes, high blood pressure, high cholesterol etc.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Large availability of health data 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3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35" y="171941"/>
            <a:ext cx="10515600" cy="1325563"/>
          </a:xfrm>
        </p:spPr>
        <p:txBody>
          <a:bodyPr/>
          <a:lstStyle/>
          <a:p>
            <a:r>
              <a:rPr lang="en-IN" dirty="0" smtClean="0"/>
              <a:t>Dataset Used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24" r="31439" b="5216"/>
          <a:stretch/>
        </p:blipFill>
        <p:spPr>
          <a:xfrm>
            <a:off x="725745" y="1195911"/>
            <a:ext cx="8083404" cy="5263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12180" y="5777611"/>
            <a:ext cx="2884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hlinkClick r:id="rId3"/>
              </a:rPr>
              <a:t>Available at</a:t>
            </a:r>
          </a:p>
          <a:p>
            <a:r>
              <a:rPr lang="en-IN" dirty="0" smtClean="0">
                <a:hlinkClick r:id="rId3"/>
              </a:rPr>
              <a:t>https://archive.ics.uci.edu/ml/datasets/Heart+Disease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144000" y="1326524"/>
            <a:ext cx="2189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Widely used for machine learning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Presents 14 important parameters as a separate set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5019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2" y="365125"/>
            <a:ext cx="10515600" cy="1325563"/>
          </a:xfrm>
        </p:spPr>
        <p:txBody>
          <a:bodyPr/>
          <a:lstStyle/>
          <a:p>
            <a:r>
              <a:rPr lang="en-IN" dirty="0" smtClean="0"/>
              <a:t>Selection of subset data for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4753" r="2719" b="24973"/>
          <a:stretch/>
        </p:blipFill>
        <p:spPr>
          <a:xfrm>
            <a:off x="103032" y="2292440"/>
            <a:ext cx="11861442" cy="209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1393"/>
            <a:ext cx="10515600" cy="1325563"/>
          </a:xfrm>
        </p:spPr>
        <p:txBody>
          <a:bodyPr/>
          <a:lstStyle/>
          <a:p>
            <a:r>
              <a:rPr lang="en-IN" dirty="0" smtClean="0"/>
              <a:t>Dataset Description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720503"/>
              </p:ext>
            </p:extLst>
          </p:nvPr>
        </p:nvGraphicFramePr>
        <p:xfrm>
          <a:off x="943495" y="1214169"/>
          <a:ext cx="8380808" cy="54716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5449"/>
                <a:gridCol w="1472404"/>
                <a:gridCol w="3957088"/>
                <a:gridCol w="2455867"/>
              </a:tblGrid>
              <a:tr h="4049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Sl.  No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Parameter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Description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Corresponding column name in the data frame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</a:tr>
              <a:tr h="2024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Age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Age of the patient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Age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</a:tr>
              <a:tr h="2024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Sex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Sex: Male (1) / Female (0)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Sex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</a:tr>
              <a:tr h="12147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Chest-pain type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Type of chest-pain experienced by the individual </a:t>
                      </a:r>
                      <a:endParaRPr lang="en-IN" sz="12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 = typical angina</a:t>
                      </a:r>
                      <a:endParaRPr lang="en-IN" sz="12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 = atypical angina</a:t>
                      </a:r>
                      <a:endParaRPr lang="en-IN" sz="12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 = non - </a:t>
                      </a:r>
                      <a:r>
                        <a:rPr lang="en-IN" sz="1400" dirty="0" err="1">
                          <a:effectLst/>
                        </a:rPr>
                        <a:t>anginal</a:t>
                      </a:r>
                      <a:r>
                        <a:rPr lang="en-IN" sz="1400" dirty="0">
                          <a:effectLst/>
                        </a:rPr>
                        <a:t> pain</a:t>
                      </a:r>
                      <a:endParaRPr lang="en-IN" sz="12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 = asymptotic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Cp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</a:tr>
              <a:tr h="6073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Resting Blood Pressure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Resting blood pressure value of an individual in mmHg (unit)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trestbps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</a:tr>
              <a:tr h="4049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Serum Cholestrol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Serum cholesterol in mg/dl (unit)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chol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</a:tr>
              <a:tr h="10122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Fasting Blood Sugar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Compares the fasting blood sugar value of an individual with 120mg/dl.</a:t>
                      </a:r>
                      <a:endParaRPr lang="en-IN" sz="12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If fasting blood sugar &gt; 120mg/dl then : 1 (true)</a:t>
                      </a:r>
                      <a:endParaRPr lang="en-IN" sz="12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else : 0 (false)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Fbs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</a:tr>
              <a:tr h="8098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Resting ECG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Resting electrocardiographic results</a:t>
                      </a:r>
                      <a:endParaRPr lang="en-IN" sz="12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 = normal</a:t>
                      </a:r>
                      <a:endParaRPr lang="en-IN" sz="12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 = having ST-T wave abnormality</a:t>
                      </a:r>
                      <a:endParaRPr lang="en-IN" sz="12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 = left ventricular hyperthrophy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restecg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</a:tr>
              <a:tr h="4049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Max heart rate achieved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Displays the max heart rate achieved by an individual.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thalach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58646" marR="5864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82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Dataset Description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69809"/>
              </p:ext>
            </p:extLst>
          </p:nvPr>
        </p:nvGraphicFramePr>
        <p:xfrm>
          <a:off x="1138744" y="1143045"/>
          <a:ext cx="8443136" cy="52533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9135"/>
                <a:gridCol w="2277298"/>
                <a:gridCol w="3812147"/>
                <a:gridCol w="1854556"/>
              </a:tblGrid>
              <a:tr h="6427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spc="-5">
                          <a:effectLst/>
                        </a:rPr>
                        <a:t>Exercise induced angina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 = yes</a:t>
                      </a:r>
                      <a:endParaRPr lang="en-IN" sz="12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 = no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exang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</a:tr>
              <a:tr h="6225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spc="-5">
                          <a:effectLst/>
                        </a:rPr>
                        <a:t>ST depression induced by exercise relative to rest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Integer or float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oldpeak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</a:tr>
              <a:tr h="8569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spc="-5">
                          <a:effectLst/>
                        </a:rPr>
                        <a:t>Peak exercise ST segment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spc="-5">
                          <a:effectLst/>
                        </a:rPr>
                        <a:t>Type of slope: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spc="-5">
                          <a:effectLst/>
                        </a:rPr>
                        <a:t>1=upsloping</a:t>
                      </a:r>
                      <a:br>
                        <a:rPr lang="en-IN" sz="1600" spc="-5">
                          <a:effectLst/>
                        </a:rPr>
                      </a:br>
                      <a:r>
                        <a:rPr lang="en-IN" sz="1600" spc="-5">
                          <a:effectLst/>
                        </a:rPr>
                        <a:t>2=flat</a:t>
                      </a:r>
                      <a:br>
                        <a:rPr lang="en-IN" sz="1600" spc="-5">
                          <a:effectLst/>
                        </a:rPr>
                      </a:br>
                      <a:r>
                        <a:rPr lang="en-IN" sz="1600" spc="-5">
                          <a:effectLst/>
                        </a:rPr>
                        <a:t>3 = downsloping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spc="-5">
                          <a:effectLst/>
                        </a:rPr>
                        <a:t>slope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</a:tr>
              <a:tr h="8569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spc="-5">
                          <a:effectLst/>
                        </a:rPr>
                        <a:t>Number of major vessels (0–3) colored by flourosopy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 / 1 / 2 / 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Ca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</a:tr>
              <a:tr h="8569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spc="-5">
                          <a:effectLst/>
                        </a:rPr>
                        <a:t>Thal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spc="-5">
                          <a:effectLst/>
                        </a:rPr>
                        <a:t>Thalassemia :</a:t>
                      </a:r>
                      <a:br>
                        <a:rPr lang="en-IN" sz="1600" spc="-5">
                          <a:effectLst/>
                        </a:rPr>
                      </a:br>
                      <a:r>
                        <a:rPr lang="en-IN" sz="1600" spc="-5">
                          <a:effectLst/>
                        </a:rPr>
                        <a:t>3 = normal</a:t>
                      </a:r>
                      <a:br>
                        <a:rPr lang="en-IN" sz="1600" spc="-5">
                          <a:effectLst/>
                        </a:rPr>
                      </a:br>
                      <a:r>
                        <a:rPr lang="en-IN" sz="1600" spc="-5">
                          <a:effectLst/>
                        </a:rPr>
                        <a:t>6 = fixed defect</a:t>
                      </a:r>
                      <a:br>
                        <a:rPr lang="en-IN" sz="1600" spc="-5">
                          <a:effectLst/>
                        </a:rPr>
                      </a:br>
                      <a:r>
                        <a:rPr lang="en-IN" sz="1600" spc="-5">
                          <a:effectLst/>
                        </a:rPr>
                        <a:t>7 = reversible defect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spc="-5">
                          <a:effectLst/>
                        </a:rPr>
                        <a:t>thal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</a:tr>
              <a:tr h="8569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spc="-5">
                          <a:effectLst/>
                        </a:rPr>
                        <a:t>Diagnosis of heart disease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spc="-5">
                          <a:effectLst/>
                        </a:rPr>
                        <a:t>Displays whether the individual is suffering from heart disease or not :</a:t>
                      </a:r>
                      <a:br>
                        <a:rPr lang="en-IN" sz="1600" spc="-5">
                          <a:effectLst/>
                        </a:rPr>
                      </a:br>
                      <a:r>
                        <a:rPr lang="en-IN" sz="1600" spc="-5">
                          <a:effectLst/>
                        </a:rPr>
                        <a:t>0 = absence</a:t>
                      </a:r>
                      <a:br>
                        <a:rPr lang="en-IN" sz="1600" spc="-5">
                          <a:effectLst/>
                        </a:rPr>
                      </a:br>
                      <a:r>
                        <a:rPr lang="en-IN" sz="1600" spc="-5">
                          <a:effectLst/>
                        </a:rPr>
                        <a:t>1, 2, 3, 4 = present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spc="-5" dirty="0">
                          <a:effectLst/>
                        </a:rPr>
                        <a:t>Target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3533" marR="6353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1993050"/>
            <a:ext cx="10515600" cy="4351338"/>
          </a:xfrm>
        </p:spPr>
        <p:txBody>
          <a:bodyPr/>
          <a:lstStyle/>
          <a:p>
            <a:r>
              <a:rPr lang="en-IN" dirty="0" smtClean="0"/>
              <a:t>Decision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960" y="208332"/>
            <a:ext cx="6553200" cy="3267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3587369"/>
            <a:ext cx="5410296" cy="3270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036417" y="4533363"/>
            <a:ext cx="27174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98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-333" t="4366"/>
          <a:stretch/>
        </p:blipFill>
        <p:spPr bwMode="auto">
          <a:xfrm>
            <a:off x="978589" y="1560168"/>
            <a:ext cx="9693910" cy="4922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5700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52" t="27940" r="41534"/>
          <a:stretch/>
        </p:blipFill>
        <p:spPr>
          <a:xfrm>
            <a:off x="584028" y="689113"/>
            <a:ext cx="6684135" cy="56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0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494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Kartika</vt:lpstr>
      <vt:lpstr>Times New Roman</vt:lpstr>
      <vt:lpstr>Office Theme</vt:lpstr>
      <vt:lpstr>HEART DISEAE PREDICTION USING MACHINE LEARNING </vt:lpstr>
      <vt:lpstr>Overview of the project</vt:lpstr>
      <vt:lpstr>Dataset Used</vt:lpstr>
      <vt:lpstr>Selection of subset data for analysis</vt:lpstr>
      <vt:lpstr>Dataset Description</vt:lpstr>
      <vt:lpstr>Dataset Description</vt:lpstr>
      <vt:lpstr>Algorithms Used</vt:lpstr>
      <vt:lpstr>Screenshots</vt:lpstr>
      <vt:lpstr>PowerPoint Presentation</vt:lpstr>
      <vt:lpstr>PowerPoint Presentation</vt:lpstr>
      <vt:lpstr>PowerPoint Presentation</vt:lpstr>
      <vt:lpstr>PowerPoint Presentation</vt:lpstr>
      <vt:lpstr>Discussion about results</vt:lpstr>
      <vt:lpstr>References / Online Resources Used</vt:lpstr>
      <vt:lpstr>References / Online Resources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DISEAE PREDICTION USING MACHINE LEARNING</dc:title>
  <dc:creator>afsaln2</dc:creator>
  <cp:lastModifiedBy>afsaln2</cp:lastModifiedBy>
  <cp:revision>12</cp:revision>
  <dcterms:created xsi:type="dcterms:W3CDTF">2020-07-13T03:32:46Z</dcterms:created>
  <dcterms:modified xsi:type="dcterms:W3CDTF">2020-07-13T15:18:52Z</dcterms:modified>
</cp:coreProperties>
</file>