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exe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858D2C-6FBF-4270-890E-BA132C6CA5D1}">
  <a:tblStyle styleId="{ED858D2C-6FBF-4270-890E-BA132C6CA5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exend-bold.fntdata"/><Relationship Id="rId27" Type="http://schemas.openxmlformats.org/officeDocument/2006/relationships/font" Target="fonts/Lexe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1bc3b4a1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1bc3b4a1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1bc3b4a1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1bc3b4a1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1bc3b4a1a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1bc3b4a1a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1bc3b4a1a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1bc3b4a1a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1bc3b4a1a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1bc3b4a1a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1bc3b4a1a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1bc3b4a1a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1bc3b4a1a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1bc3b4a1a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1bc3b4a1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1bc3b4a1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1bc3b4a1a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1bc3b4a1a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1bc3b4a1a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1bc3b4a1a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1bc3b4a1a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1bc3b4a1a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1bc3b4a1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1bc3b4a1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1bc3b4a1a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1bc3b4a1a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e98561c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e98561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1bc3b4a1a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1bc3b4a1a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2725" y="1162225"/>
            <a:ext cx="4045200" cy="31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Data Modelling Using Graphs and Comparison of</a:t>
            </a:r>
            <a:endParaRPr b="1" sz="2850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Graph Model and Relational Model</a:t>
            </a:r>
            <a:endParaRPr b="1" sz="2850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26613" r="11995" t="0"/>
          <a:stretch/>
        </p:blipFill>
        <p:spPr>
          <a:xfrm>
            <a:off x="4308225" y="0"/>
            <a:ext cx="4835774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3"/>
          <p:cNvCxnSpPr/>
          <p:nvPr/>
        </p:nvCxnSpPr>
        <p:spPr>
          <a:xfrm>
            <a:off x="-73275" y="14650"/>
            <a:ext cx="93051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 flipH="1" rot="10800000">
            <a:off x="-102575" y="5128800"/>
            <a:ext cx="9583500" cy="147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 flipH="1">
            <a:off x="-29350" y="73275"/>
            <a:ext cx="14700" cy="5246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solidFill>
                  <a:srgbClr val="20124D"/>
                </a:solidFill>
                <a:highlight>
                  <a:schemeClr val="lt1"/>
                </a:highlight>
              </a:rPr>
              <a:t>Examples of Graph Data Model</a:t>
            </a:r>
            <a:endParaRPr b="1">
              <a:solidFill>
                <a:srgbClr val="20124D"/>
              </a:solidFill>
              <a:highlight>
                <a:schemeClr val="lt1"/>
              </a:highlight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25975" y="1267250"/>
            <a:ext cx="86043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</a:rPr>
              <a:t>2</a:t>
            </a:r>
            <a:r>
              <a:rPr b="1" lang="en" sz="2700">
                <a:solidFill>
                  <a:srgbClr val="4C1130"/>
                </a:solidFill>
              </a:rPr>
              <a:t>. DGraph</a:t>
            </a:r>
            <a:r>
              <a:rPr b="1" lang="en" sz="2700">
                <a:solidFill>
                  <a:srgbClr val="4C1130"/>
                </a:solidFill>
              </a:rPr>
              <a:t> </a:t>
            </a:r>
            <a:endParaRPr b="1" i="1" sz="1600">
              <a:solidFill>
                <a:srgbClr val="4C11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Open Source distributed graph database system designed with scalability.</a:t>
            </a:r>
            <a:endParaRPr b="1">
              <a:solidFill>
                <a:srgbClr val="351C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</a:rPr>
              <a:t>3. </a:t>
            </a:r>
            <a:r>
              <a:rPr b="1" lang="en" sz="2700">
                <a:solidFill>
                  <a:srgbClr val="4C1130"/>
                </a:solidFill>
              </a:rPr>
              <a:t>JanusGraph</a:t>
            </a:r>
            <a:endParaRPr b="1" i="1" sz="1600">
              <a:solidFill>
                <a:srgbClr val="4C11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are very helpful in big data analytics. It is a scalable graph database system</a:t>
            </a:r>
            <a:endParaRPr b="1">
              <a:solidFill>
                <a:srgbClr val="351C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open source too.</a:t>
            </a:r>
            <a:endParaRPr b="1">
              <a:solidFill>
                <a:srgbClr val="351C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12225" y="452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 vs Relational Database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00" y="1533450"/>
            <a:ext cx="3973575" cy="23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950" y="1533525"/>
            <a:ext cx="29337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54300" y="133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 vs Relational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111200" y="900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{ED858D2C-6FBF-4270-890E-BA132C6CA5D1}</a:tableStyleId>
              </a:tblPr>
              <a:tblGrid>
                <a:gridCol w="974400"/>
                <a:gridCol w="3335650"/>
                <a:gridCol w="3519975"/>
              </a:tblGrid>
              <a:tr h="73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 u="sng">
                          <a:solidFill>
                            <a:srgbClr val="274E13"/>
                          </a:solidFill>
                        </a:rPr>
                        <a:t>Graph Database</a:t>
                      </a:r>
                      <a:endParaRPr b="1" sz="2100" u="sng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 u="sng">
                          <a:solidFill>
                            <a:srgbClr val="274E13"/>
                          </a:solidFill>
                        </a:rPr>
                        <a:t>Relational Database</a:t>
                      </a:r>
                      <a:endParaRPr b="1" sz="2100" u="sng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980000"/>
                          </a:solidFill>
                        </a:rPr>
                        <a:t>1</a:t>
                      </a:r>
                      <a:endParaRPr b="1" i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Data is stored in graphs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Data is stored in tables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42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980000"/>
                          </a:solidFill>
                        </a:rPr>
                        <a:t>2</a:t>
                      </a:r>
                      <a:endParaRPr b="1" i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There are Nodes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There are Rows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6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980000"/>
                          </a:solidFill>
                        </a:rPr>
                        <a:t>3</a:t>
                      </a:r>
                      <a:endParaRPr b="1" i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There are properties and their values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There are columns and data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6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980000"/>
                          </a:solidFill>
                        </a:rPr>
                        <a:t>4</a:t>
                      </a:r>
                      <a:endParaRPr b="1" i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Connected Nodes are defined by relationships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Constraints are used here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42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980000"/>
                          </a:solidFill>
                        </a:rPr>
                        <a:t>5</a:t>
                      </a:r>
                      <a:endParaRPr b="1" i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Traversal is used instead of join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Join is used instead of traversal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Graph Data Model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113450" y="1179450"/>
            <a:ext cx="8976000" cy="3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19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Complex </a:t>
            </a:r>
            <a:r>
              <a:rPr b="1" lang="en" sz="2419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Relationships</a:t>
            </a:r>
            <a:r>
              <a:rPr b="1" lang="en" sz="1732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2046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complex relationships speed becomes slower in searching.</a:t>
            </a:r>
            <a:endParaRPr b="1" sz="2046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43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Unprofessional Graphs</a:t>
            </a:r>
            <a:r>
              <a:rPr b="1" lang="en" sz="175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8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seems to be noted that, graphs are very unprofessional in different system especially when we consider the transnational based system.</a:t>
            </a:r>
            <a:endParaRPr b="1" sz="205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29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14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Small User Base: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19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user base is small which makes it very difficult to get support when running into a system</a:t>
            </a:r>
            <a:endParaRPr b="1" sz="1919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9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9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Specialized knowledge</a:t>
            </a:r>
            <a:r>
              <a:rPr b="1" lang="en" sz="2014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 sz="1945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Graph databases may require specialized knowledge and expertise  to use effectively, including knowledge of graph theory and algorithms.</a:t>
            </a:r>
            <a:endParaRPr b="1" sz="17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29875"/>
            <a:ext cx="89424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Relational Databases are used to store structured data. They do not store the relationship between the data.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Graph databases store the relationships and connections also.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Different elements of a graph are there like nodes, edges, properties.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There are different graph data models like Neo4j, DGraph, JanusGraph etc.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There are lot of differences between Graph database and Relational database which can be classified.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There is no certain standard query language for graph databases which is a challenge faced by the system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“Graph Databases”: Ian Robinson, Jim Webber and Emil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Eifrem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Graph Based Data Model in NoSQL - Article published by priyan shagupta- Geeksforgeeks online platform.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Malgorzata Lazarska, Olga Siedlecka-Lamch: “Comparative study of relational and graph databases”( 2019 IEEE 15th International Scientific Conference on Informatics).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Graph Database vs. RDBMS” - Online article published by JavaTpoint online learning platform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429875" y="1730400"/>
            <a:ext cx="80904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rgbClr val="980000"/>
                </a:solidFill>
                <a:latin typeface="Lexend"/>
                <a:ea typeface="Lexend"/>
                <a:cs typeface="Lexend"/>
                <a:sym typeface="Lexend"/>
              </a:rPr>
              <a:t>THANK YOU !!</a:t>
            </a:r>
            <a:endParaRPr sz="7800">
              <a:solidFill>
                <a:srgbClr val="98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584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Modelling</a:t>
            </a:r>
            <a:endParaRPr b="1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❖"/>
            </a:pPr>
            <a:r>
              <a:rPr b="1" lang="en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Process of creating a visual representation of either a whole information of system or parts of it to communicate connections between data points and structures.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584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</a:t>
            </a:r>
            <a:r>
              <a:rPr b="1" lang="en"/>
              <a:t> Modelling</a:t>
            </a:r>
            <a:endParaRPr b="1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❖"/>
            </a:pPr>
            <a:r>
              <a:rPr b="1" lang="en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the name suggests graph- based data model where each element is stored here as nodes and nodes are connected with edges</a:t>
            </a:r>
            <a:endParaRPr b="1"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Graph Databases ?</a:t>
            </a:r>
            <a:endParaRPr b="1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b="1" lang="en">
                <a:solidFill>
                  <a:srgbClr val="990000"/>
                </a:solidFill>
              </a:rPr>
              <a:t>Relational</a:t>
            </a:r>
            <a:r>
              <a:rPr b="1" lang="en">
                <a:solidFill>
                  <a:srgbClr val="990000"/>
                </a:solidFill>
              </a:rPr>
              <a:t> Databases are used to store structured data. They do not store the relationship between the data.</a:t>
            </a:r>
            <a:endParaRPr b="1">
              <a:solidFill>
                <a:srgbClr val="99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b="1" lang="en">
                <a:solidFill>
                  <a:srgbClr val="990000"/>
                </a:solidFill>
              </a:rPr>
              <a:t>Relationship between the data is more valuable than the data itsel</a:t>
            </a:r>
            <a:r>
              <a:rPr b="1" lang="en">
                <a:solidFill>
                  <a:srgbClr val="990000"/>
                </a:solidFill>
              </a:rPr>
              <a:t>f.</a:t>
            </a:r>
            <a:endParaRPr b="1">
              <a:solidFill>
                <a:srgbClr val="99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0F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74E13"/>
              </a:buClr>
              <a:buSzPts val="1800"/>
              <a:buChar char="●"/>
            </a:pPr>
            <a:r>
              <a:rPr b="1" lang="en">
                <a:solidFill>
                  <a:srgbClr val="274E13"/>
                </a:solidFill>
              </a:rPr>
              <a:t>Graph databases store the relationships and connections also.</a:t>
            </a:r>
            <a:endParaRPr b="1">
              <a:solidFill>
                <a:srgbClr val="274E1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Char char="●"/>
            </a:pPr>
            <a:r>
              <a:rPr b="1" lang="en">
                <a:solidFill>
                  <a:srgbClr val="274E13"/>
                </a:solidFill>
              </a:rPr>
              <a:t>Data model for graph databases are simpler compared to other databases.</a:t>
            </a:r>
            <a:endParaRPr b="1">
              <a:solidFill>
                <a:srgbClr val="274E1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584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Elements in Graph Based Model</a:t>
            </a:r>
            <a:endParaRPr b="1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Nodes</a:t>
            </a: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7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instances of data that represent </a:t>
            </a:r>
            <a:endParaRPr b="1" sz="17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objects which is to be tracked</a:t>
            </a:r>
            <a:endParaRPr b="1" sz="17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7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 relationships between nodes</a:t>
            </a:r>
            <a:endParaRPr b="1" sz="17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7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 Information Associated with Nodes</a:t>
            </a:r>
            <a:endParaRPr b="1" sz="17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4291575"/>
            <a:ext cx="7533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25" y="139600"/>
            <a:ext cx="6485175" cy="46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276875"/>
            <a:ext cx="8520600" cy="4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these data models, the nodes which are connected together are connected physically.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➢"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Physical connection among them also taken as a piece of data, make it easy to query a relationship.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➢"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data model reads the relationship from </a:t>
            </a: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storage directly instead of calculating and querying the connections steps.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➢"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data model don’t have any schema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 schema is important because, schema make the model well and good and easy to edit )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626625" y="410000"/>
            <a:ext cx="15129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5597350" y="163875"/>
            <a:ext cx="3546600" cy="46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Social Network Example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300"/>
              <a:buChar char="●"/>
            </a:pPr>
            <a:r>
              <a:rPr b="1" lang="en" sz="1300">
                <a:solidFill>
                  <a:srgbClr val="990000"/>
                </a:solidFill>
              </a:rPr>
              <a:t>The graph offers a much richer picture of the network.</a:t>
            </a:r>
            <a:endParaRPr b="1" sz="1300">
              <a:solidFill>
                <a:srgbClr val="99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Char char="●"/>
            </a:pPr>
            <a:r>
              <a:rPr b="1" lang="en" sz="1300">
                <a:solidFill>
                  <a:srgbClr val="990000"/>
                </a:solidFill>
              </a:rPr>
              <a:t>We can see who is a COLLEAGUE_OF whom.</a:t>
            </a:r>
            <a:endParaRPr b="1" sz="1300">
              <a:solidFill>
                <a:srgbClr val="99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Char char="●"/>
            </a:pPr>
            <a:r>
              <a:rPr b="1" lang="en" sz="1300">
                <a:solidFill>
                  <a:srgbClr val="990000"/>
                </a:solidFill>
              </a:rPr>
              <a:t>who is BOSS_OF them all.</a:t>
            </a:r>
            <a:endParaRPr b="1" sz="1300">
              <a:solidFill>
                <a:srgbClr val="99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Char char="●"/>
            </a:pPr>
            <a:r>
              <a:rPr b="1" lang="en" sz="1300">
                <a:solidFill>
                  <a:srgbClr val="990000"/>
                </a:solidFill>
              </a:rPr>
              <a:t>Who MARRIED_TO whom.</a:t>
            </a:r>
            <a:endParaRPr b="1" sz="1300">
              <a:solidFill>
                <a:srgbClr val="99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B5394"/>
                </a:solidFill>
              </a:rPr>
              <a:t>       The flexibility of the graph model has allowed us to add new nodes and new relationships without compromising the existing network or migrating data</a:t>
            </a:r>
            <a:endParaRPr b="1" sz="13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25" y="36875"/>
            <a:ext cx="5345224" cy="482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solidFill>
                  <a:srgbClr val="20124D"/>
                </a:solidFill>
                <a:highlight>
                  <a:schemeClr val="lt1"/>
                </a:highlight>
              </a:rPr>
              <a:t>Examples of Graph Data Model</a:t>
            </a:r>
            <a:endParaRPr b="1">
              <a:solidFill>
                <a:srgbClr val="20124D"/>
              </a:solidFill>
              <a:highlight>
                <a:schemeClr val="lt1"/>
              </a:highlight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36625" y="1416325"/>
            <a:ext cx="79059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b="1" lang="en" sz="2700">
                <a:solidFill>
                  <a:srgbClr val="741B47"/>
                </a:solidFill>
              </a:rPr>
              <a:t>Neo4j </a:t>
            </a:r>
            <a:r>
              <a:rPr b="1" lang="en" sz="2300">
                <a:solidFill>
                  <a:srgbClr val="000000"/>
                </a:solidFill>
              </a:rPr>
              <a:t>-</a:t>
            </a:r>
            <a:r>
              <a:rPr b="1" i="1" lang="en" sz="1400">
                <a:solidFill>
                  <a:srgbClr val="980000"/>
                </a:solidFill>
              </a:rPr>
              <a:t> </a:t>
            </a:r>
            <a:r>
              <a:rPr b="1" i="1" lang="en" sz="1600">
                <a:solidFill>
                  <a:srgbClr val="980000"/>
                </a:solidFill>
              </a:rPr>
              <a:t>( </a:t>
            </a:r>
            <a:r>
              <a:rPr b="1" i="1" lang="en" sz="16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Network Exploration and Optimization 4 Java  ) </a:t>
            </a:r>
            <a:endParaRPr b="1" i="1" sz="16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Graph Database is written in Java with native graph storage and      processing</a:t>
            </a:r>
            <a:endParaRPr b="1">
              <a:solidFill>
                <a:srgbClr val="351C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