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7.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8.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68" r:id="rId3"/>
    <p:sldId id="269" r:id="rId4"/>
    <p:sldId id="265" r:id="rId5"/>
    <p:sldId id="266" r:id="rId6"/>
    <p:sldId id="274" r:id="rId7"/>
    <p:sldId id="275" r:id="rId8"/>
    <p:sldId id="276" r:id="rId9"/>
    <p:sldId id="277" r:id="rId10"/>
    <p:sldId id="278" r:id="rId11"/>
    <p:sldId id="280" r:id="rId12"/>
    <p:sldId id="281" r:id="rId13"/>
    <p:sldId id="282" r:id="rId14"/>
    <p:sldId id="291" r:id="rId15"/>
    <p:sldId id="283" r:id="rId16"/>
    <p:sldId id="284" r:id="rId17"/>
    <p:sldId id="287" r:id="rId18"/>
    <p:sldId id="288" r:id="rId19"/>
    <p:sldId id="289" r:id="rId20"/>
    <p:sldId id="267" r:id="rId21"/>
    <p:sldId id="270" r:id="rId22"/>
    <p:sldId id="271" r:id="rId23"/>
    <p:sldId id="272" r:id="rId24"/>
    <p:sldId id="290" r:id="rId25"/>
    <p:sldId id="285" r:id="rId26"/>
    <p:sldId id="273" r:id="rId27"/>
    <p:sldId id="263" r:id="rId28"/>
    <p:sldId id="262" r:id="rId29"/>
  </p:sldIdLst>
  <p:sldSz cx="12192000" cy="6858000"/>
  <p:notesSz cx="7004050" cy="9290050"/>
  <p:embeddedFontLst>
    <p:embeddedFont>
      <p:font typeface="Arial Narrow" panose="020B0606020202030204" pitchFamily="34" charset="0"/>
      <p:regular r:id="rId31"/>
      <p:bold r:id="rId32"/>
      <p:italic r:id="rId33"/>
      <p:boldItalic r:id="rId34"/>
    </p:embeddedFont>
    <p:embeddedFont>
      <p:font typeface="Cambria" panose="02040503050406030204" pitchFamily="18" charset="0"/>
      <p:regular r:id="rId35"/>
      <p:bold r:id="rId36"/>
      <p:italic r:id="rId37"/>
      <p:boldItalic r:id="rId38"/>
    </p:embeddedFont>
    <p:embeddedFont>
      <p:font typeface="Cambria Math" panose="02040503050406030204" pitchFamily="18" charset="0"/>
      <p:regular r:id="rId39"/>
    </p:embeddedFont>
    <p:embeddedFont>
      <p:font typeface="Open Sans" panose="020B0606030504020204" pitchFamily="34" charset="0"/>
      <p:regular r:id="rId40"/>
    </p:embeddedFont>
    <p:embeddedFont>
      <p:font typeface="Oswald" panose="00000500000000000000" pitchFamily="2"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3" roundtripDataSignature="AMtx7mgk3RsfXODVZnhTC7pwcJLOq0nJX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035"/>
    <a:srgbClr val="899064"/>
    <a:srgbClr val="A496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713" autoAdjust="0"/>
  </p:normalViewPr>
  <p:slideViewPr>
    <p:cSldViewPr snapToGrid="0">
      <p:cViewPr varScale="1">
        <p:scale>
          <a:sx n="104" d="100"/>
          <a:sy n="104" d="100"/>
        </p:scale>
        <p:origin x="63" y="5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1.fntdata"/></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257B9F-1184-48C7-8214-4E7DA195F627}" type="doc">
      <dgm:prSet loTypeId="urn:microsoft.com/office/officeart/2005/8/layout/vList5" loCatId="list" qsTypeId="urn:microsoft.com/office/officeart/2005/8/quickstyle/simple1" qsCatId="simple" csTypeId="urn:microsoft.com/office/officeart/2005/8/colors/accent6_1" csCatId="accent6" phldr="1"/>
      <dgm:spPr/>
      <dgm:t>
        <a:bodyPr/>
        <a:lstStyle/>
        <a:p>
          <a:endParaRPr lang="en-US"/>
        </a:p>
      </dgm:t>
    </dgm:pt>
    <dgm:pt modelId="{08E7C3BC-CE0E-4B90-95FF-7796C0433EB5}">
      <dgm:prSet phldrT="[Tex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1. Input via prompt</a:t>
          </a:r>
        </a:p>
      </dgm:t>
    </dgm:pt>
    <dgm:pt modelId="{544F3FBB-71B1-44B1-8F1B-3DA6770B6933}" type="parTrans" cxnId="{39CA4138-9859-441F-B1F7-89B3071130B5}">
      <dgm:prSet/>
      <dgm:spPr/>
      <dgm:t>
        <a:bodyPr/>
        <a:lstStyle/>
        <a:p>
          <a:endParaRPr lang="en-US"/>
        </a:p>
      </dgm:t>
    </dgm:pt>
    <dgm:pt modelId="{51CCAE23-A797-43C9-90B0-8243D2DC45B8}" type="sibTrans" cxnId="{39CA4138-9859-441F-B1F7-89B3071130B5}">
      <dgm:prSet/>
      <dgm:spPr/>
      <dgm:t>
        <a:bodyPr/>
        <a:lstStyle/>
        <a:p>
          <a:endParaRPr lang="en-US"/>
        </a:p>
      </dgm:t>
    </dgm:pt>
    <dgm:pt modelId="{4D256D7A-0893-4535-AB74-19D468BC5B05}">
      <dgm:prSet phldrT="[Text]" custT="1"/>
      <dgm:spPr/>
      <dgm:t>
        <a:bodyPr/>
        <a:lstStyle/>
        <a:p>
          <a:r>
            <a:rPr lang="en-US" sz="1200" dirty="0">
              <a:latin typeface="Calibri" panose="020F0502020204030204" pitchFamily="34" charset="0"/>
              <a:ea typeface="Calibri" panose="020F0502020204030204" pitchFamily="34" charset="0"/>
              <a:cs typeface="Calibri" panose="020F0502020204030204" pitchFamily="34" charset="0"/>
            </a:rPr>
            <a:t>Input has token limit, so not scalable</a:t>
          </a:r>
        </a:p>
      </dgm:t>
    </dgm:pt>
    <dgm:pt modelId="{5D309EA4-DFDB-4674-90F1-A0C598C68C93}" type="parTrans" cxnId="{B81E5EBD-1413-44AA-93D0-52A1DF15E5C4}">
      <dgm:prSet/>
      <dgm:spPr/>
      <dgm:t>
        <a:bodyPr/>
        <a:lstStyle/>
        <a:p>
          <a:endParaRPr lang="en-US"/>
        </a:p>
      </dgm:t>
    </dgm:pt>
    <dgm:pt modelId="{9E4D1311-39E5-4A60-97A2-49BB08763758}" type="sibTrans" cxnId="{B81E5EBD-1413-44AA-93D0-52A1DF15E5C4}">
      <dgm:prSet/>
      <dgm:spPr/>
      <dgm:t>
        <a:bodyPr/>
        <a:lstStyle/>
        <a:p>
          <a:endParaRPr lang="en-US"/>
        </a:p>
      </dgm:t>
    </dgm:pt>
    <dgm:pt modelId="{9751FAB2-DCBB-4118-AF5A-D141B7F0986B}">
      <dgm:prSet phldrT="[Text]" custT="1"/>
      <dgm:spPr/>
      <dgm:t>
        <a:bodyPr/>
        <a:lstStyle/>
        <a:p>
          <a:r>
            <a:rPr lang="en-US" sz="1200" dirty="0">
              <a:latin typeface="Calibri" panose="020F0502020204030204" pitchFamily="34" charset="0"/>
              <a:ea typeface="Calibri" panose="020F0502020204030204" pitchFamily="34" charset="0"/>
              <a:cs typeface="Calibri" panose="020F0502020204030204" pitchFamily="34" charset="0"/>
            </a:rPr>
            <a:t>If input is long, hard to identify relevant information</a:t>
          </a:r>
        </a:p>
      </dgm:t>
    </dgm:pt>
    <dgm:pt modelId="{9EB20AF2-BF37-43A3-9C0F-90866232B105}" type="parTrans" cxnId="{4DAB1535-28AD-4944-B69B-992F7624D433}">
      <dgm:prSet/>
      <dgm:spPr/>
      <dgm:t>
        <a:bodyPr/>
        <a:lstStyle/>
        <a:p>
          <a:endParaRPr lang="en-US"/>
        </a:p>
      </dgm:t>
    </dgm:pt>
    <dgm:pt modelId="{C9058020-51EC-4318-BFBC-5B4A006617ED}" type="sibTrans" cxnId="{4DAB1535-28AD-4944-B69B-992F7624D433}">
      <dgm:prSet/>
      <dgm:spPr/>
      <dgm:t>
        <a:bodyPr/>
        <a:lstStyle/>
        <a:p>
          <a:endParaRPr lang="en-US"/>
        </a:p>
      </dgm:t>
    </dgm:pt>
    <dgm:pt modelId="{36A1E693-31BB-44DC-963C-87B6426F312E}">
      <dgm:prSet phldrT="[Tex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2. Fine-tuning</a:t>
          </a:r>
        </a:p>
      </dgm:t>
    </dgm:pt>
    <dgm:pt modelId="{1A923463-8E0A-425E-896D-E304C953C8B8}" type="parTrans" cxnId="{48E80EDE-1D93-4900-A848-6F402E829D5C}">
      <dgm:prSet/>
      <dgm:spPr/>
      <dgm:t>
        <a:bodyPr/>
        <a:lstStyle/>
        <a:p>
          <a:endParaRPr lang="en-US"/>
        </a:p>
      </dgm:t>
    </dgm:pt>
    <dgm:pt modelId="{F1336177-09E1-43C5-9123-B135A5EB6CA2}" type="sibTrans" cxnId="{48E80EDE-1D93-4900-A848-6F402E829D5C}">
      <dgm:prSet/>
      <dgm:spPr/>
      <dgm:t>
        <a:bodyPr/>
        <a:lstStyle/>
        <a:p>
          <a:endParaRPr lang="en-US"/>
        </a:p>
      </dgm:t>
    </dgm:pt>
    <dgm:pt modelId="{2C253BE9-B61A-446F-8DBE-9510BBA98563}">
      <dgm:prSet phldrT="[Text]" custT="1"/>
      <dgm:spPr/>
      <dgm:t>
        <a:bodyPr/>
        <a:lstStyle/>
        <a:p>
          <a:r>
            <a:rPr lang="en-US" sz="1200" dirty="0">
              <a:latin typeface="Calibri" panose="020F0502020204030204" pitchFamily="34" charset="0"/>
              <a:ea typeface="Calibri" panose="020F0502020204030204" pitchFamily="34" charset="0"/>
              <a:cs typeface="Calibri" panose="020F0502020204030204" pitchFamily="34" charset="0"/>
            </a:rPr>
            <a:t>Takes long time to train</a:t>
          </a:r>
        </a:p>
      </dgm:t>
    </dgm:pt>
    <dgm:pt modelId="{348FDCAE-66F8-4F5A-A6C9-A37C5F43D1ED}" type="parTrans" cxnId="{05B1954A-6568-4F53-AEB1-7A1F10C60648}">
      <dgm:prSet/>
      <dgm:spPr/>
      <dgm:t>
        <a:bodyPr/>
        <a:lstStyle/>
        <a:p>
          <a:endParaRPr lang="en-US"/>
        </a:p>
      </dgm:t>
    </dgm:pt>
    <dgm:pt modelId="{7402809C-3162-48EF-93AF-6D80FDD386FF}" type="sibTrans" cxnId="{05B1954A-6568-4F53-AEB1-7A1F10C60648}">
      <dgm:prSet/>
      <dgm:spPr/>
      <dgm:t>
        <a:bodyPr/>
        <a:lstStyle/>
        <a:p>
          <a:endParaRPr lang="en-US"/>
        </a:p>
      </dgm:t>
    </dgm:pt>
    <dgm:pt modelId="{162705C7-2C4C-446F-AB3A-66DAAC987127}">
      <dgm:prSet phldrT="[Text]" custT="1"/>
      <dgm:spPr/>
      <dgm:t>
        <a:bodyPr/>
        <a:lstStyle/>
        <a:p>
          <a:r>
            <a:rPr lang="en-US" sz="1200" dirty="0">
              <a:latin typeface="Calibri" panose="020F0502020204030204" pitchFamily="34" charset="0"/>
              <a:ea typeface="Calibri" panose="020F0502020204030204" pitchFamily="34" charset="0"/>
              <a:cs typeface="Calibri" panose="020F0502020204030204" pitchFamily="34" charset="0"/>
            </a:rPr>
            <a:t>High cost of computing</a:t>
          </a:r>
        </a:p>
      </dgm:t>
    </dgm:pt>
    <dgm:pt modelId="{EBE113A9-37E9-4BAA-ABE8-2A59368832F4}" type="parTrans" cxnId="{A02F303D-5068-451B-BE1E-D09D5BE1EEAC}">
      <dgm:prSet/>
      <dgm:spPr/>
      <dgm:t>
        <a:bodyPr/>
        <a:lstStyle/>
        <a:p>
          <a:endParaRPr lang="en-US"/>
        </a:p>
      </dgm:t>
    </dgm:pt>
    <dgm:pt modelId="{8B6B32B8-7738-4279-A1AB-3E7B2D3DF886}" type="sibTrans" cxnId="{A02F303D-5068-451B-BE1E-D09D5BE1EEAC}">
      <dgm:prSet/>
      <dgm:spPr/>
      <dgm:t>
        <a:bodyPr/>
        <a:lstStyle/>
        <a:p>
          <a:endParaRPr lang="en-US"/>
        </a:p>
      </dgm:t>
    </dgm:pt>
    <dgm:pt modelId="{8F8DC4C6-DE12-475E-8DC7-7F6FF7243F32}">
      <dgm:prSet phldrT="[Tex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3. RAG</a:t>
          </a:r>
        </a:p>
      </dgm:t>
    </dgm:pt>
    <dgm:pt modelId="{D328972A-62CC-40D4-9227-B3D94B9935B4}" type="parTrans" cxnId="{60F18DE7-47DC-401F-BE90-E38ACC1F1F54}">
      <dgm:prSet/>
      <dgm:spPr/>
      <dgm:t>
        <a:bodyPr/>
        <a:lstStyle/>
        <a:p>
          <a:endParaRPr lang="en-US"/>
        </a:p>
      </dgm:t>
    </dgm:pt>
    <dgm:pt modelId="{57DCFC5F-BD97-42A3-8BAA-FA3A9124CC80}" type="sibTrans" cxnId="{60F18DE7-47DC-401F-BE90-E38ACC1F1F54}">
      <dgm:prSet/>
      <dgm:spPr/>
      <dgm:t>
        <a:bodyPr/>
        <a:lstStyle/>
        <a:p>
          <a:endParaRPr lang="en-US"/>
        </a:p>
      </dgm:t>
    </dgm:pt>
    <dgm:pt modelId="{DECD6D36-EBE0-490E-A610-6CE097C96A23}">
      <dgm:prSet phldrT="[Text]" custT="1"/>
      <dgm:spPr/>
      <dgm:t>
        <a:bodyPr/>
        <a:lstStyle/>
        <a:p>
          <a:r>
            <a:rPr lang="en-US" sz="1200" dirty="0">
              <a:latin typeface="Calibri" panose="020F0502020204030204" pitchFamily="34" charset="0"/>
              <a:ea typeface="Calibri" panose="020F0502020204030204" pitchFamily="34" charset="0"/>
              <a:cs typeface="Calibri" panose="020F0502020204030204" pitchFamily="34" charset="0"/>
            </a:rPr>
            <a:t>Provide LLM with access to domain-specific knowledge</a:t>
          </a:r>
        </a:p>
      </dgm:t>
    </dgm:pt>
    <dgm:pt modelId="{C475B4EC-D59C-48A1-BCB5-AAC022655E07}" type="parTrans" cxnId="{1CD5974E-F0B3-42F5-91DE-2D661A1AECD8}">
      <dgm:prSet/>
      <dgm:spPr/>
      <dgm:t>
        <a:bodyPr/>
        <a:lstStyle/>
        <a:p>
          <a:endParaRPr lang="en-US"/>
        </a:p>
      </dgm:t>
    </dgm:pt>
    <dgm:pt modelId="{2E2C450F-1156-4B4A-A9EA-6EE6CD4124E2}" type="sibTrans" cxnId="{1CD5974E-F0B3-42F5-91DE-2D661A1AECD8}">
      <dgm:prSet/>
      <dgm:spPr/>
      <dgm:t>
        <a:bodyPr/>
        <a:lstStyle/>
        <a:p>
          <a:endParaRPr lang="en-US"/>
        </a:p>
      </dgm:t>
    </dgm:pt>
    <dgm:pt modelId="{4CF51F70-730D-4584-A1A8-C5EA342D14B4}">
      <dgm:prSet phldrT="[Text]" custT="1"/>
      <dgm:spPr/>
      <dgm:t>
        <a:bodyPr/>
        <a:lstStyle/>
        <a:p>
          <a:r>
            <a:rPr lang="en-US" sz="1200" dirty="0">
              <a:latin typeface="Calibri" panose="020F0502020204030204" pitchFamily="34" charset="0"/>
              <a:ea typeface="Calibri" panose="020F0502020204030204" pitchFamily="34" charset="0"/>
              <a:cs typeface="Calibri" panose="020F0502020204030204" pitchFamily="34" charset="0"/>
            </a:rPr>
            <a:t>Low cost of computing</a:t>
          </a:r>
        </a:p>
      </dgm:t>
    </dgm:pt>
    <dgm:pt modelId="{4DC3132C-EE28-4364-BE2E-8F30C2EA0A1E}" type="sibTrans" cxnId="{9850471A-6E61-4834-B583-0A5526E0B43A}">
      <dgm:prSet/>
      <dgm:spPr/>
      <dgm:t>
        <a:bodyPr/>
        <a:lstStyle/>
        <a:p>
          <a:endParaRPr lang="en-US"/>
        </a:p>
      </dgm:t>
    </dgm:pt>
    <dgm:pt modelId="{A540F45B-B09E-46BA-87D3-D596238678D1}" type="parTrans" cxnId="{9850471A-6E61-4834-B583-0A5526E0B43A}">
      <dgm:prSet/>
      <dgm:spPr/>
      <dgm:t>
        <a:bodyPr/>
        <a:lstStyle/>
        <a:p>
          <a:endParaRPr lang="en-US"/>
        </a:p>
      </dgm:t>
    </dgm:pt>
    <dgm:pt modelId="{7893CA27-6821-48F4-8A36-8158170C4AFE}">
      <dgm:prSet phldrT="[Text]" custT="1"/>
      <dgm:spPr/>
      <dgm:t>
        <a:bodyPr/>
        <a:lstStyle/>
        <a:p>
          <a:r>
            <a:rPr lang="en-US" sz="1200" dirty="0">
              <a:latin typeface="Calibri" panose="020F0502020204030204" pitchFamily="34" charset="0"/>
              <a:ea typeface="Calibri" panose="020F0502020204030204" pitchFamily="34" charset="0"/>
              <a:cs typeface="Calibri" panose="020F0502020204030204" pitchFamily="34" charset="0"/>
            </a:rPr>
            <a:t>Reduce hallucinations</a:t>
          </a:r>
        </a:p>
      </dgm:t>
    </dgm:pt>
    <dgm:pt modelId="{956C55C4-49AE-43CE-8731-ADDB8A490883}" type="sibTrans" cxnId="{7E9B6EC7-AD2F-4152-B70C-530787303897}">
      <dgm:prSet/>
      <dgm:spPr/>
      <dgm:t>
        <a:bodyPr/>
        <a:lstStyle/>
        <a:p>
          <a:endParaRPr lang="en-US"/>
        </a:p>
      </dgm:t>
    </dgm:pt>
    <dgm:pt modelId="{2B68516B-3837-4DE2-AE80-563C6F9883F6}" type="parTrans" cxnId="{7E9B6EC7-AD2F-4152-B70C-530787303897}">
      <dgm:prSet/>
      <dgm:spPr/>
      <dgm:t>
        <a:bodyPr/>
        <a:lstStyle/>
        <a:p>
          <a:endParaRPr lang="en-US"/>
        </a:p>
      </dgm:t>
    </dgm:pt>
    <dgm:pt modelId="{55E084E3-18C0-4EFF-B136-97D76850BC6B}" type="pres">
      <dgm:prSet presAssocID="{F7257B9F-1184-48C7-8214-4E7DA195F627}" presName="Name0" presStyleCnt="0">
        <dgm:presLayoutVars>
          <dgm:dir/>
          <dgm:animLvl val="lvl"/>
          <dgm:resizeHandles val="exact"/>
        </dgm:presLayoutVars>
      </dgm:prSet>
      <dgm:spPr/>
    </dgm:pt>
    <dgm:pt modelId="{A54426E3-1F53-40EF-9BD6-A5AE87383B1A}" type="pres">
      <dgm:prSet presAssocID="{08E7C3BC-CE0E-4B90-95FF-7796C0433EB5}" presName="linNode" presStyleCnt="0"/>
      <dgm:spPr/>
    </dgm:pt>
    <dgm:pt modelId="{FE4B2052-2699-436D-B0F1-58AD6D7A8423}" type="pres">
      <dgm:prSet presAssocID="{08E7C3BC-CE0E-4B90-95FF-7796C0433EB5}" presName="parentText" presStyleLbl="node1" presStyleIdx="0" presStyleCnt="3" custLinFactNeighborX="-33603" custLinFactNeighborY="-6294">
        <dgm:presLayoutVars>
          <dgm:chMax val="1"/>
          <dgm:bulletEnabled val="1"/>
        </dgm:presLayoutVars>
      </dgm:prSet>
      <dgm:spPr/>
    </dgm:pt>
    <dgm:pt modelId="{8E97822E-E393-4E2E-8860-5359E197C12B}" type="pres">
      <dgm:prSet presAssocID="{08E7C3BC-CE0E-4B90-95FF-7796C0433EB5}" presName="descendantText" presStyleLbl="alignAccFollowNode1" presStyleIdx="0" presStyleCnt="3">
        <dgm:presLayoutVars>
          <dgm:bulletEnabled val="1"/>
        </dgm:presLayoutVars>
      </dgm:prSet>
      <dgm:spPr/>
    </dgm:pt>
    <dgm:pt modelId="{08AEAEDA-0C91-4292-B1A7-F5096FEACED2}" type="pres">
      <dgm:prSet presAssocID="{51CCAE23-A797-43C9-90B0-8243D2DC45B8}" presName="sp" presStyleCnt="0"/>
      <dgm:spPr/>
    </dgm:pt>
    <dgm:pt modelId="{AC55B325-C606-4371-B4B9-B69622522489}" type="pres">
      <dgm:prSet presAssocID="{36A1E693-31BB-44DC-963C-87B6426F312E}" presName="linNode" presStyleCnt="0"/>
      <dgm:spPr/>
    </dgm:pt>
    <dgm:pt modelId="{E42509FA-2C53-4B13-B692-3F7BEBE534E1}" type="pres">
      <dgm:prSet presAssocID="{36A1E693-31BB-44DC-963C-87B6426F312E}" presName="parentText" presStyleLbl="node1" presStyleIdx="1" presStyleCnt="3">
        <dgm:presLayoutVars>
          <dgm:chMax val="1"/>
          <dgm:bulletEnabled val="1"/>
        </dgm:presLayoutVars>
      </dgm:prSet>
      <dgm:spPr/>
    </dgm:pt>
    <dgm:pt modelId="{207F8575-40B1-412D-89D9-ABE2462594FD}" type="pres">
      <dgm:prSet presAssocID="{36A1E693-31BB-44DC-963C-87B6426F312E}" presName="descendantText" presStyleLbl="alignAccFollowNode1" presStyleIdx="1" presStyleCnt="3">
        <dgm:presLayoutVars>
          <dgm:bulletEnabled val="1"/>
        </dgm:presLayoutVars>
      </dgm:prSet>
      <dgm:spPr/>
    </dgm:pt>
    <dgm:pt modelId="{74CAD82A-BED1-4AE5-8DA9-E4D61191FC0F}" type="pres">
      <dgm:prSet presAssocID="{F1336177-09E1-43C5-9123-B135A5EB6CA2}" presName="sp" presStyleCnt="0"/>
      <dgm:spPr/>
    </dgm:pt>
    <dgm:pt modelId="{6D370BDD-52E6-4C73-A57A-B11FFB00E665}" type="pres">
      <dgm:prSet presAssocID="{8F8DC4C6-DE12-475E-8DC7-7F6FF7243F32}" presName="linNode" presStyleCnt="0"/>
      <dgm:spPr/>
    </dgm:pt>
    <dgm:pt modelId="{E31E5BBD-5EC3-4CE5-9E9C-713BA79CF187}" type="pres">
      <dgm:prSet presAssocID="{8F8DC4C6-DE12-475E-8DC7-7F6FF7243F32}" presName="parentText" presStyleLbl="node1" presStyleIdx="2" presStyleCnt="3">
        <dgm:presLayoutVars>
          <dgm:chMax val="1"/>
          <dgm:bulletEnabled val="1"/>
        </dgm:presLayoutVars>
      </dgm:prSet>
      <dgm:spPr/>
    </dgm:pt>
    <dgm:pt modelId="{4D615296-23DA-4834-9391-4A2AD7987F40}" type="pres">
      <dgm:prSet presAssocID="{8F8DC4C6-DE12-475E-8DC7-7F6FF7243F32}" presName="descendantText" presStyleLbl="alignAccFollowNode1" presStyleIdx="2" presStyleCnt="3">
        <dgm:presLayoutVars>
          <dgm:bulletEnabled val="1"/>
        </dgm:presLayoutVars>
      </dgm:prSet>
      <dgm:spPr/>
    </dgm:pt>
  </dgm:ptLst>
  <dgm:cxnLst>
    <dgm:cxn modelId="{3C11D915-498C-4801-B302-C430B5C9BDAF}" type="presOf" srcId="{4D256D7A-0893-4535-AB74-19D468BC5B05}" destId="{8E97822E-E393-4E2E-8860-5359E197C12B}" srcOrd="0" destOrd="0" presId="urn:microsoft.com/office/officeart/2005/8/layout/vList5"/>
    <dgm:cxn modelId="{9850471A-6E61-4834-B583-0A5526E0B43A}" srcId="{8F8DC4C6-DE12-475E-8DC7-7F6FF7243F32}" destId="{4CF51F70-730D-4584-A1A8-C5EA342D14B4}" srcOrd="1" destOrd="0" parTransId="{A540F45B-B09E-46BA-87D3-D596238678D1}" sibTransId="{4DC3132C-EE28-4364-BE2E-8F30C2EA0A1E}"/>
    <dgm:cxn modelId="{58A3BB2A-08C2-483D-A6FA-EE8AE89C6191}" type="presOf" srcId="{9751FAB2-DCBB-4118-AF5A-D141B7F0986B}" destId="{8E97822E-E393-4E2E-8860-5359E197C12B}" srcOrd="0" destOrd="1" presId="urn:microsoft.com/office/officeart/2005/8/layout/vList5"/>
    <dgm:cxn modelId="{CE1CDA34-BF2A-46FB-A906-077B92A9D4A9}" type="presOf" srcId="{8F8DC4C6-DE12-475E-8DC7-7F6FF7243F32}" destId="{E31E5BBD-5EC3-4CE5-9E9C-713BA79CF187}" srcOrd="0" destOrd="0" presId="urn:microsoft.com/office/officeart/2005/8/layout/vList5"/>
    <dgm:cxn modelId="{4DAB1535-28AD-4944-B69B-992F7624D433}" srcId="{08E7C3BC-CE0E-4B90-95FF-7796C0433EB5}" destId="{9751FAB2-DCBB-4118-AF5A-D141B7F0986B}" srcOrd="1" destOrd="0" parTransId="{9EB20AF2-BF37-43A3-9C0F-90866232B105}" sibTransId="{C9058020-51EC-4318-BFBC-5B4A006617ED}"/>
    <dgm:cxn modelId="{39CA4138-9859-441F-B1F7-89B3071130B5}" srcId="{F7257B9F-1184-48C7-8214-4E7DA195F627}" destId="{08E7C3BC-CE0E-4B90-95FF-7796C0433EB5}" srcOrd="0" destOrd="0" parTransId="{544F3FBB-71B1-44B1-8F1B-3DA6770B6933}" sibTransId="{51CCAE23-A797-43C9-90B0-8243D2DC45B8}"/>
    <dgm:cxn modelId="{A02F303D-5068-451B-BE1E-D09D5BE1EEAC}" srcId="{36A1E693-31BB-44DC-963C-87B6426F312E}" destId="{162705C7-2C4C-446F-AB3A-66DAAC987127}" srcOrd="1" destOrd="0" parTransId="{EBE113A9-37E9-4BAA-ABE8-2A59368832F4}" sibTransId="{8B6B32B8-7738-4279-A1AB-3E7B2D3DF886}"/>
    <dgm:cxn modelId="{B75B4E3F-DC2F-45B2-8CD3-0FCF55EF9C7D}" type="presOf" srcId="{08E7C3BC-CE0E-4B90-95FF-7796C0433EB5}" destId="{FE4B2052-2699-436D-B0F1-58AD6D7A8423}" srcOrd="0" destOrd="0" presId="urn:microsoft.com/office/officeart/2005/8/layout/vList5"/>
    <dgm:cxn modelId="{D01D6966-DE3C-4FDE-AD8E-9919C20263B1}" type="presOf" srcId="{DECD6D36-EBE0-490E-A610-6CE097C96A23}" destId="{4D615296-23DA-4834-9391-4A2AD7987F40}" srcOrd="0" destOrd="0" presId="urn:microsoft.com/office/officeart/2005/8/layout/vList5"/>
    <dgm:cxn modelId="{4FEC3C67-244F-4066-9323-DB8C90E5B7E1}" type="presOf" srcId="{7893CA27-6821-48F4-8A36-8158170C4AFE}" destId="{4D615296-23DA-4834-9391-4A2AD7987F40}" srcOrd="0" destOrd="2" presId="urn:microsoft.com/office/officeart/2005/8/layout/vList5"/>
    <dgm:cxn modelId="{05B1954A-6568-4F53-AEB1-7A1F10C60648}" srcId="{36A1E693-31BB-44DC-963C-87B6426F312E}" destId="{2C253BE9-B61A-446F-8DBE-9510BBA98563}" srcOrd="0" destOrd="0" parTransId="{348FDCAE-66F8-4F5A-A6C9-A37C5F43D1ED}" sibTransId="{7402809C-3162-48EF-93AF-6D80FDD386FF}"/>
    <dgm:cxn modelId="{E7134D4E-9E56-43FD-831A-4342EA290D58}" type="presOf" srcId="{4CF51F70-730D-4584-A1A8-C5EA342D14B4}" destId="{4D615296-23DA-4834-9391-4A2AD7987F40}" srcOrd="0" destOrd="1" presId="urn:microsoft.com/office/officeart/2005/8/layout/vList5"/>
    <dgm:cxn modelId="{1CD5974E-F0B3-42F5-91DE-2D661A1AECD8}" srcId="{8F8DC4C6-DE12-475E-8DC7-7F6FF7243F32}" destId="{DECD6D36-EBE0-490E-A610-6CE097C96A23}" srcOrd="0" destOrd="0" parTransId="{C475B4EC-D59C-48A1-BCB5-AAC022655E07}" sibTransId="{2E2C450F-1156-4B4A-A9EA-6EE6CD4124E2}"/>
    <dgm:cxn modelId="{0C036F51-39D9-4C75-BD25-3683E12A3C41}" type="presOf" srcId="{F7257B9F-1184-48C7-8214-4E7DA195F627}" destId="{55E084E3-18C0-4EFF-B136-97D76850BC6B}" srcOrd="0" destOrd="0" presId="urn:microsoft.com/office/officeart/2005/8/layout/vList5"/>
    <dgm:cxn modelId="{A9810384-8764-430E-9E54-E539AEE0D3F1}" type="presOf" srcId="{36A1E693-31BB-44DC-963C-87B6426F312E}" destId="{E42509FA-2C53-4B13-B692-3F7BEBE534E1}" srcOrd="0" destOrd="0" presId="urn:microsoft.com/office/officeart/2005/8/layout/vList5"/>
    <dgm:cxn modelId="{CE36DD8C-A875-466B-A01F-6C5A77137460}" type="presOf" srcId="{2C253BE9-B61A-446F-8DBE-9510BBA98563}" destId="{207F8575-40B1-412D-89D9-ABE2462594FD}" srcOrd="0" destOrd="0" presId="urn:microsoft.com/office/officeart/2005/8/layout/vList5"/>
    <dgm:cxn modelId="{B81E5EBD-1413-44AA-93D0-52A1DF15E5C4}" srcId="{08E7C3BC-CE0E-4B90-95FF-7796C0433EB5}" destId="{4D256D7A-0893-4535-AB74-19D468BC5B05}" srcOrd="0" destOrd="0" parTransId="{5D309EA4-DFDB-4674-90F1-A0C598C68C93}" sibTransId="{9E4D1311-39E5-4A60-97A2-49BB08763758}"/>
    <dgm:cxn modelId="{7E9B6EC7-AD2F-4152-B70C-530787303897}" srcId="{8F8DC4C6-DE12-475E-8DC7-7F6FF7243F32}" destId="{7893CA27-6821-48F4-8A36-8158170C4AFE}" srcOrd="2" destOrd="0" parTransId="{2B68516B-3837-4DE2-AE80-563C6F9883F6}" sibTransId="{956C55C4-49AE-43CE-8731-ADDB8A490883}"/>
    <dgm:cxn modelId="{8D4421D1-3FE9-40FE-824A-495172F14D43}" type="presOf" srcId="{162705C7-2C4C-446F-AB3A-66DAAC987127}" destId="{207F8575-40B1-412D-89D9-ABE2462594FD}" srcOrd="0" destOrd="1" presId="urn:microsoft.com/office/officeart/2005/8/layout/vList5"/>
    <dgm:cxn modelId="{48E80EDE-1D93-4900-A848-6F402E829D5C}" srcId="{F7257B9F-1184-48C7-8214-4E7DA195F627}" destId="{36A1E693-31BB-44DC-963C-87B6426F312E}" srcOrd="1" destOrd="0" parTransId="{1A923463-8E0A-425E-896D-E304C953C8B8}" sibTransId="{F1336177-09E1-43C5-9123-B135A5EB6CA2}"/>
    <dgm:cxn modelId="{60F18DE7-47DC-401F-BE90-E38ACC1F1F54}" srcId="{F7257B9F-1184-48C7-8214-4E7DA195F627}" destId="{8F8DC4C6-DE12-475E-8DC7-7F6FF7243F32}" srcOrd="2" destOrd="0" parTransId="{D328972A-62CC-40D4-9227-B3D94B9935B4}" sibTransId="{57DCFC5F-BD97-42A3-8BAA-FA3A9124CC80}"/>
    <dgm:cxn modelId="{EBE1AFD3-A28E-4150-B48D-E0A1D0000F03}" type="presParOf" srcId="{55E084E3-18C0-4EFF-B136-97D76850BC6B}" destId="{A54426E3-1F53-40EF-9BD6-A5AE87383B1A}" srcOrd="0" destOrd="0" presId="urn:microsoft.com/office/officeart/2005/8/layout/vList5"/>
    <dgm:cxn modelId="{475F3C13-7AFF-4BDF-971A-C0A6EAAE1F45}" type="presParOf" srcId="{A54426E3-1F53-40EF-9BD6-A5AE87383B1A}" destId="{FE4B2052-2699-436D-B0F1-58AD6D7A8423}" srcOrd="0" destOrd="0" presId="urn:microsoft.com/office/officeart/2005/8/layout/vList5"/>
    <dgm:cxn modelId="{71A1D2ED-B8CE-40C3-BCC2-7AB9AC8298E5}" type="presParOf" srcId="{A54426E3-1F53-40EF-9BD6-A5AE87383B1A}" destId="{8E97822E-E393-4E2E-8860-5359E197C12B}" srcOrd="1" destOrd="0" presId="urn:microsoft.com/office/officeart/2005/8/layout/vList5"/>
    <dgm:cxn modelId="{F242FA73-E678-4D12-B372-235ACDCE9B2A}" type="presParOf" srcId="{55E084E3-18C0-4EFF-B136-97D76850BC6B}" destId="{08AEAEDA-0C91-4292-B1A7-F5096FEACED2}" srcOrd="1" destOrd="0" presId="urn:microsoft.com/office/officeart/2005/8/layout/vList5"/>
    <dgm:cxn modelId="{84A31E7D-5F1E-4B94-B6E7-D7E597AE6DA0}" type="presParOf" srcId="{55E084E3-18C0-4EFF-B136-97D76850BC6B}" destId="{AC55B325-C606-4371-B4B9-B69622522489}" srcOrd="2" destOrd="0" presId="urn:microsoft.com/office/officeart/2005/8/layout/vList5"/>
    <dgm:cxn modelId="{A5622EF3-C83D-4814-B054-B23FE72D9B80}" type="presParOf" srcId="{AC55B325-C606-4371-B4B9-B69622522489}" destId="{E42509FA-2C53-4B13-B692-3F7BEBE534E1}" srcOrd="0" destOrd="0" presId="urn:microsoft.com/office/officeart/2005/8/layout/vList5"/>
    <dgm:cxn modelId="{5422DD09-1AF3-46D6-A16F-C42A2D658C5C}" type="presParOf" srcId="{AC55B325-C606-4371-B4B9-B69622522489}" destId="{207F8575-40B1-412D-89D9-ABE2462594FD}" srcOrd="1" destOrd="0" presId="urn:microsoft.com/office/officeart/2005/8/layout/vList5"/>
    <dgm:cxn modelId="{776AEE0C-A79E-4BC2-AFD1-0A5F34DB5AC5}" type="presParOf" srcId="{55E084E3-18C0-4EFF-B136-97D76850BC6B}" destId="{74CAD82A-BED1-4AE5-8DA9-E4D61191FC0F}" srcOrd="3" destOrd="0" presId="urn:microsoft.com/office/officeart/2005/8/layout/vList5"/>
    <dgm:cxn modelId="{E6DADD70-F2F9-4F3C-B162-91E720FA128A}" type="presParOf" srcId="{55E084E3-18C0-4EFF-B136-97D76850BC6B}" destId="{6D370BDD-52E6-4C73-A57A-B11FFB00E665}" srcOrd="4" destOrd="0" presId="urn:microsoft.com/office/officeart/2005/8/layout/vList5"/>
    <dgm:cxn modelId="{45C4B01F-BE1C-4D6D-AA57-C70140D10FFC}" type="presParOf" srcId="{6D370BDD-52E6-4C73-A57A-B11FFB00E665}" destId="{E31E5BBD-5EC3-4CE5-9E9C-713BA79CF187}" srcOrd="0" destOrd="0" presId="urn:microsoft.com/office/officeart/2005/8/layout/vList5"/>
    <dgm:cxn modelId="{3ECA19EE-B837-44E6-9875-9D41CDF252DA}" type="presParOf" srcId="{6D370BDD-52E6-4C73-A57A-B11FFB00E665}" destId="{4D615296-23DA-4834-9391-4A2AD7987F40}"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BC317C5A-0C3E-4F9A-8EB7-432F6701CB9A}"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n-US"/>
        </a:p>
      </dgm:t>
    </dgm:pt>
    <dgm:pt modelId="{DC1FF985-B115-4634-BF2A-82256E569A1C}">
      <dgm:prSet phldrT="[Text]" custT="1"/>
      <dgm:spPr>
        <a:solidFill>
          <a:srgbClr val="899064"/>
        </a:solidFill>
      </dgm:spPr>
      <dgm:t>
        <a:bodyPr/>
        <a:lstStyle/>
        <a:p>
          <a:r>
            <a:rPr lang="en-US" sz="1200" dirty="0">
              <a:latin typeface="Calibri" panose="020F0502020204030204" pitchFamily="34" charset="0"/>
              <a:ea typeface="Calibri" panose="020F0502020204030204" pitchFamily="34" charset="0"/>
              <a:cs typeface="Calibri" panose="020F0502020204030204" pitchFamily="34" charset="0"/>
            </a:rPr>
            <a:t>Vector DB Companies</a:t>
          </a:r>
        </a:p>
      </dgm:t>
    </dgm:pt>
    <dgm:pt modelId="{AC238113-68A3-44C1-A914-5ED9F3394300}" type="parTrans" cxnId="{127CDDAE-EC78-4836-8E91-7270EF588577}">
      <dgm:prSet/>
      <dgm:spPr/>
      <dgm:t>
        <a:bodyPr/>
        <a:lstStyle/>
        <a:p>
          <a:endParaRPr lang="en-US"/>
        </a:p>
      </dgm:t>
    </dgm:pt>
    <dgm:pt modelId="{22D805A6-8BF5-44AF-AE00-D7D6A053C44F}" type="sibTrans" cxnId="{127CDDAE-EC78-4836-8E91-7270EF588577}">
      <dgm:prSet/>
      <dgm:spPr/>
      <dgm:t>
        <a:bodyPr/>
        <a:lstStyle/>
        <a:p>
          <a:endParaRPr lang="en-US"/>
        </a:p>
      </dgm:t>
    </dgm:pt>
    <dgm:pt modelId="{641FC0C1-8D62-4F8F-8E1C-A125353D101C}">
      <dgm:prSet phldrT="[Text]" custT="1"/>
      <dgm:spPr>
        <a:solidFill>
          <a:srgbClr val="005035"/>
        </a:solidFill>
      </dgm:spPr>
      <dgm:t>
        <a:bodyPr/>
        <a:lstStyle/>
        <a:p>
          <a:r>
            <a:rPr lang="en-US" sz="1400" dirty="0">
              <a:latin typeface="Calibri" panose="020F0502020204030204" pitchFamily="34" charset="0"/>
              <a:ea typeface="Calibri" panose="020F0502020204030204" pitchFamily="34" charset="0"/>
              <a:cs typeface="Calibri" panose="020F0502020204030204" pitchFamily="34" charset="0"/>
            </a:rPr>
            <a:t>Pinecone</a:t>
          </a:r>
        </a:p>
      </dgm:t>
    </dgm:pt>
    <dgm:pt modelId="{8FE4F046-1D3E-431C-ABAA-F932D428AB42}" type="parTrans" cxnId="{B13DBF1F-3716-475D-99E1-E1B3B399224E}">
      <dgm:prSet/>
      <dgm:spPr>
        <a:solidFill>
          <a:srgbClr val="A49665"/>
        </a:solidFill>
      </dgm:spPr>
      <dgm:t>
        <a:bodyPr/>
        <a:lstStyle/>
        <a:p>
          <a:endParaRPr lang="en-US"/>
        </a:p>
      </dgm:t>
    </dgm:pt>
    <dgm:pt modelId="{FC2AA532-253B-4134-96C9-47A993D83C69}" type="sibTrans" cxnId="{B13DBF1F-3716-475D-99E1-E1B3B399224E}">
      <dgm:prSet/>
      <dgm:spPr/>
      <dgm:t>
        <a:bodyPr/>
        <a:lstStyle/>
        <a:p>
          <a:endParaRPr lang="en-US"/>
        </a:p>
      </dgm:t>
    </dgm:pt>
    <dgm:pt modelId="{A48BF580-221F-422A-BD78-D8E7559F1CA3}">
      <dgm:prSet phldrT="[Text]" custT="1"/>
      <dgm:spPr>
        <a:solidFill>
          <a:srgbClr val="005035"/>
        </a:solidFill>
      </dgm:spPr>
      <dgm:t>
        <a:bodyPr/>
        <a:lstStyle/>
        <a:p>
          <a:r>
            <a:rPr lang="en-US" sz="1400" dirty="0">
              <a:latin typeface="Calibri" panose="020F0502020204030204" pitchFamily="34" charset="0"/>
              <a:ea typeface="Calibri" panose="020F0502020204030204" pitchFamily="34" charset="0"/>
              <a:cs typeface="Calibri" panose="020F0502020204030204" pitchFamily="34" charset="0"/>
            </a:rPr>
            <a:t>Chroma</a:t>
          </a:r>
        </a:p>
      </dgm:t>
    </dgm:pt>
    <dgm:pt modelId="{9FC6E5F2-CADD-42CC-A305-1027B244C5B4}" type="parTrans" cxnId="{AF73E161-DEAE-4D6F-B312-125D36D351FD}">
      <dgm:prSet/>
      <dgm:spPr>
        <a:solidFill>
          <a:srgbClr val="A49665"/>
        </a:solidFill>
      </dgm:spPr>
      <dgm:t>
        <a:bodyPr/>
        <a:lstStyle/>
        <a:p>
          <a:endParaRPr lang="en-US"/>
        </a:p>
      </dgm:t>
    </dgm:pt>
    <dgm:pt modelId="{439362FE-57DF-4518-873E-629A74566B2E}" type="sibTrans" cxnId="{AF73E161-DEAE-4D6F-B312-125D36D351FD}">
      <dgm:prSet/>
      <dgm:spPr/>
      <dgm:t>
        <a:bodyPr/>
        <a:lstStyle/>
        <a:p>
          <a:endParaRPr lang="en-US"/>
        </a:p>
      </dgm:t>
    </dgm:pt>
    <dgm:pt modelId="{76AC16C0-15F6-4E50-90FD-A309E425385A}">
      <dgm:prSet phldrT="[Text]" custT="1"/>
      <dgm:spPr>
        <a:solidFill>
          <a:srgbClr val="005035"/>
        </a:solidFill>
      </dgm:spPr>
      <dgm:t>
        <a:bodyPr/>
        <a:lstStyle/>
        <a:p>
          <a:r>
            <a:rPr lang="en-US" sz="1400" dirty="0" err="1">
              <a:latin typeface="Calibri" panose="020F0502020204030204" pitchFamily="34" charset="0"/>
              <a:ea typeface="Calibri" panose="020F0502020204030204" pitchFamily="34" charset="0"/>
              <a:cs typeface="Calibri" panose="020F0502020204030204" pitchFamily="34" charset="0"/>
            </a:rPr>
            <a:t>Weaviate</a:t>
          </a:r>
          <a:endParaRPr lang="en-US" sz="1400" dirty="0">
            <a:latin typeface="Calibri" panose="020F0502020204030204" pitchFamily="34" charset="0"/>
            <a:ea typeface="Calibri" panose="020F0502020204030204" pitchFamily="34" charset="0"/>
            <a:cs typeface="Calibri" panose="020F0502020204030204" pitchFamily="34" charset="0"/>
          </a:endParaRPr>
        </a:p>
      </dgm:t>
    </dgm:pt>
    <dgm:pt modelId="{2F39B380-DE5A-42E6-8124-A17B88CF8E88}" type="parTrans" cxnId="{4188534B-8F6E-4469-A6E4-FE0218C34C2E}">
      <dgm:prSet/>
      <dgm:spPr>
        <a:solidFill>
          <a:srgbClr val="A49665"/>
        </a:solidFill>
      </dgm:spPr>
      <dgm:t>
        <a:bodyPr/>
        <a:lstStyle/>
        <a:p>
          <a:endParaRPr lang="en-US"/>
        </a:p>
      </dgm:t>
    </dgm:pt>
    <dgm:pt modelId="{148B6830-D121-4447-A9C5-EE6AE2C7B4EC}" type="sibTrans" cxnId="{4188534B-8F6E-4469-A6E4-FE0218C34C2E}">
      <dgm:prSet/>
      <dgm:spPr/>
      <dgm:t>
        <a:bodyPr/>
        <a:lstStyle/>
        <a:p>
          <a:endParaRPr lang="en-US"/>
        </a:p>
      </dgm:t>
    </dgm:pt>
    <dgm:pt modelId="{7A57B636-B9F0-4819-ABD7-2B2E3A35774F}">
      <dgm:prSet phldrT="[Text]" custT="1"/>
      <dgm:spPr>
        <a:solidFill>
          <a:srgbClr val="005035"/>
        </a:solidFill>
      </dgm:spPr>
      <dgm:t>
        <a:bodyPr/>
        <a:lstStyle/>
        <a:p>
          <a:r>
            <a:rPr lang="en-US" sz="1400" dirty="0">
              <a:latin typeface="Calibri" panose="020F0502020204030204" pitchFamily="34" charset="0"/>
              <a:ea typeface="Calibri" panose="020F0502020204030204" pitchFamily="34" charset="0"/>
              <a:cs typeface="Calibri" panose="020F0502020204030204" pitchFamily="34" charset="0"/>
            </a:rPr>
            <a:t>FAISS</a:t>
          </a:r>
        </a:p>
      </dgm:t>
    </dgm:pt>
    <dgm:pt modelId="{53D064ED-4225-49F7-83DC-B8C437C387AD}" type="parTrans" cxnId="{ED1F873B-937E-46BA-99F1-8C19FA43A13B}">
      <dgm:prSet/>
      <dgm:spPr>
        <a:solidFill>
          <a:srgbClr val="A49665"/>
        </a:solidFill>
      </dgm:spPr>
      <dgm:t>
        <a:bodyPr/>
        <a:lstStyle/>
        <a:p>
          <a:endParaRPr lang="en-US"/>
        </a:p>
      </dgm:t>
    </dgm:pt>
    <dgm:pt modelId="{1BC2D03D-7517-402C-926F-41A889FBDF41}" type="sibTrans" cxnId="{ED1F873B-937E-46BA-99F1-8C19FA43A13B}">
      <dgm:prSet/>
      <dgm:spPr/>
      <dgm:t>
        <a:bodyPr/>
        <a:lstStyle/>
        <a:p>
          <a:endParaRPr lang="en-US"/>
        </a:p>
      </dgm:t>
    </dgm:pt>
    <dgm:pt modelId="{F00FF979-4750-4B4B-BCAB-ACF67C81796D}">
      <dgm:prSet phldrT="[Text]" custT="1"/>
      <dgm:spPr>
        <a:solidFill>
          <a:srgbClr val="005035"/>
        </a:solidFill>
      </dgm:spPr>
      <dgm:t>
        <a:bodyPr/>
        <a:lstStyle/>
        <a:p>
          <a:r>
            <a:rPr lang="en-US" sz="1400" dirty="0" err="1">
              <a:latin typeface="Calibri" panose="020F0502020204030204" pitchFamily="34" charset="0"/>
              <a:ea typeface="Calibri" panose="020F0502020204030204" pitchFamily="34" charset="0"/>
              <a:cs typeface="Calibri" panose="020F0502020204030204" pitchFamily="34" charset="0"/>
            </a:rPr>
            <a:t>Zilliz</a:t>
          </a:r>
          <a:endParaRPr lang="en-US" sz="1400" dirty="0">
            <a:latin typeface="Calibri" panose="020F0502020204030204" pitchFamily="34" charset="0"/>
            <a:ea typeface="Calibri" panose="020F0502020204030204" pitchFamily="34" charset="0"/>
            <a:cs typeface="Calibri" panose="020F0502020204030204" pitchFamily="34" charset="0"/>
          </a:endParaRPr>
        </a:p>
      </dgm:t>
    </dgm:pt>
    <dgm:pt modelId="{21539B12-8F00-4821-A02F-DC2AA3DAEA42}" type="parTrans" cxnId="{440CB956-D956-4BC5-A43A-3C7FEF163EEF}">
      <dgm:prSet/>
      <dgm:spPr>
        <a:solidFill>
          <a:srgbClr val="A49665"/>
        </a:solidFill>
      </dgm:spPr>
      <dgm:t>
        <a:bodyPr/>
        <a:lstStyle/>
        <a:p>
          <a:endParaRPr lang="en-US"/>
        </a:p>
      </dgm:t>
    </dgm:pt>
    <dgm:pt modelId="{F11137D9-5D2B-4045-A995-B06845C11D7E}" type="sibTrans" cxnId="{440CB956-D956-4BC5-A43A-3C7FEF163EEF}">
      <dgm:prSet/>
      <dgm:spPr/>
      <dgm:t>
        <a:bodyPr/>
        <a:lstStyle/>
        <a:p>
          <a:endParaRPr lang="en-US"/>
        </a:p>
      </dgm:t>
    </dgm:pt>
    <dgm:pt modelId="{76FC1034-042A-4BC2-92FF-EC56AE1DE1B5}" type="pres">
      <dgm:prSet presAssocID="{BC317C5A-0C3E-4F9A-8EB7-432F6701CB9A}" presName="Name0" presStyleCnt="0">
        <dgm:presLayoutVars>
          <dgm:chMax val="1"/>
          <dgm:dir/>
          <dgm:animLvl val="ctr"/>
          <dgm:resizeHandles val="exact"/>
        </dgm:presLayoutVars>
      </dgm:prSet>
      <dgm:spPr/>
    </dgm:pt>
    <dgm:pt modelId="{8E12340E-E3B6-4863-BB3A-6AD9A95C6A78}" type="pres">
      <dgm:prSet presAssocID="{DC1FF985-B115-4634-BF2A-82256E569A1C}" presName="centerShape" presStyleLbl="node0" presStyleIdx="0" presStyleCnt="1"/>
      <dgm:spPr/>
    </dgm:pt>
    <dgm:pt modelId="{125970DE-D2EF-4D48-8E5E-A8220A031459}" type="pres">
      <dgm:prSet presAssocID="{8FE4F046-1D3E-431C-ABAA-F932D428AB42}" presName="parTrans" presStyleLbl="sibTrans2D1" presStyleIdx="0" presStyleCnt="5"/>
      <dgm:spPr/>
    </dgm:pt>
    <dgm:pt modelId="{C9497B4D-DA7C-4938-8C38-DA3E3E380EE0}" type="pres">
      <dgm:prSet presAssocID="{8FE4F046-1D3E-431C-ABAA-F932D428AB42}" presName="connectorText" presStyleLbl="sibTrans2D1" presStyleIdx="0" presStyleCnt="5"/>
      <dgm:spPr/>
    </dgm:pt>
    <dgm:pt modelId="{661DDB68-0D68-4C23-9B2F-4394CD4BA60D}" type="pres">
      <dgm:prSet presAssocID="{641FC0C1-8D62-4F8F-8E1C-A125353D101C}" presName="node" presStyleLbl="node1" presStyleIdx="0" presStyleCnt="5">
        <dgm:presLayoutVars>
          <dgm:bulletEnabled val="1"/>
        </dgm:presLayoutVars>
      </dgm:prSet>
      <dgm:spPr/>
    </dgm:pt>
    <dgm:pt modelId="{3C3CA67F-DAED-42AB-A33E-B412C873BECB}" type="pres">
      <dgm:prSet presAssocID="{9FC6E5F2-CADD-42CC-A305-1027B244C5B4}" presName="parTrans" presStyleLbl="sibTrans2D1" presStyleIdx="1" presStyleCnt="5"/>
      <dgm:spPr/>
    </dgm:pt>
    <dgm:pt modelId="{A23BE3F3-635F-49BA-85FF-BCB7BF3F00CD}" type="pres">
      <dgm:prSet presAssocID="{9FC6E5F2-CADD-42CC-A305-1027B244C5B4}" presName="connectorText" presStyleLbl="sibTrans2D1" presStyleIdx="1" presStyleCnt="5"/>
      <dgm:spPr/>
    </dgm:pt>
    <dgm:pt modelId="{559886EB-5903-448D-AC9D-0CEF0C167DB6}" type="pres">
      <dgm:prSet presAssocID="{A48BF580-221F-422A-BD78-D8E7559F1CA3}" presName="node" presStyleLbl="node1" presStyleIdx="1" presStyleCnt="5">
        <dgm:presLayoutVars>
          <dgm:bulletEnabled val="1"/>
        </dgm:presLayoutVars>
      </dgm:prSet>
      <dgm:spPr/>
    </dgm:pt>
    <dgm:pt modelId="{9E80F5F1-39C1-4D79-A226-279FC4B5AE85}" type="pres">
      <dgm:prSet presAssocID="{2F39B380-DE5A-42E6-8124-A17B88CF8E88}" presName="parTrans" presStyleLbl="sibTrans2D1" presStyleIdx="2" presStyleCnt="5"/>
      <dgm:spPr/>
    </dgm:pt>
    <dgm:pt modelId="{80B9DC40-64CE-47BD-95F6-DC2B8DBD9482}" type="pres">
      <dgm:prSet presAssocID="{2F39B380-DE5A-42E6-8124-A17B88CF8E88}" presName="connectorText" presStyleLbl="sibTrans2D1" presStyleIdx="2" presStyleCnt="5"/>
      <dgm:spPr/>
    </dgm:pt>
    <dgm:pt modelId="{8A84B873-0B53-4460-B37E-4B01541032AD}" type="pres">
      <dgm:prSet presAssocID="{76AC16C0-15F6-4E50-90FD-A309E425385A}" presName="node" presStyleLbl="node1" presStyleIdx="2" presStyleCnt="5">
        <dgm:presLayoutVars>
          <dgm:bulletEnabled val="1"/>
        </dgm:presLayoutVars>
      </dgm:prSet>
      <dgm:spPr/>
    </dgm:pt>
    <dgm:pt modelId="{AC62B414-08BA-43A3-8EF8-466DB10E8CF1}" type="pres">
      <dgm:prSet presAssocID="{53D064ED-4225-49F7-83DC-B8C437C387AD}" presName="parTrans" presStyleLbl="sibTrans2D1" presStyleIdx="3" presStyleCnt="5"/>
      <dgm:spPr/>
    </dgm:pt>
    <dgm:pt modelId="{E34CBB83-D7B2-4037-A871-76924EBE240F}" type="pres">
      <dgm:prSet presAssocID="{53D064ED-4225-49F7-83DC-B8C437C387AD}" presName="connectorText" presStyleLbl="sibTrans2D1" presStyleIdx="3" presStyleCnt="5"/>
      <dgm:spPr/>
    </dgm:pt>
    <dgm:pt modelId="{C4AEED9D-7903-4AC9-BF4D-B3B28BF42753}" type="pres">
      <dgm:prSet presAssocID="{7A57B636-B9F0-4819-ABD7-2B2E3A35774F}" presName="node" presStyleLbl="node1" presStyleIdx="3" presStyleCnt="5">
        <dgm:presLayoutVars>
          <dgm:bulletEnabled val="1"/>
        </dgm:presLayoutVars>
      </dgm:prSet>
      <dgm:spPr/>
    </dgm:pt>
    <dgm:pt modelId="{B210A411-7A34-4301-A0CE-EF289005D159}" type="pres">
      <dgm:prSet presAssocID="{21539B12-8F00-4821-A02F-DC2AA3DAEA42}" presName="parTrans" presStyleLbl="sibTrans2D1" presStyleIdx="4" presStyleCnt="5"/>
      <dgm:spPr/>
    </dgm:pt>
    <dgm:pt modelId="{54074141-8D06-49CA-99A4-D78100D74434}" type="pres">
      <dgm:prSet presAssocID="{21539B12-8F00-4821-A02F-DC2AA3DAEA42}" presName="connectorText" presStyleLbl="sibTrans2D1" presStyleIdx="4" presStyleCnt="5"/>
      <dgm:spPr/>
    </dgm:pt>
    <dgm:pt modelId="{7E31EDD3-3D16-4F05-91EC-DEAA3483639D}" type="pres">
      <dgm:prSet presAssocID="{F00FF979-4750-4B4B-BCAB-ACF67C81796D}" presName="node" presStyleLbl="node1" presStyleIdx="4" presStyleCnt="5">
        <dgm:presLayoutVars>
          <dgm:bulletEnabled val="1"/>
        </dgm:presLayoutVars>
      </dgm:prSet>
      <dgm:spPr/>
    </dgm:pt>
  </dgm:ptLst>
  <dgm:cxnLst>
    <dgm:cxn modelId="{8E357406-21A8-4848-AA01-E5D57D1FDBA9}" type="presOf" srcId="{21539B12-8F00-4821-A02F-DC2AA3DAEA42}" destId="{54074141-8D06-49CA-99A4-D78100D74434}" srcOrd="1" destOrd="0" presId="urn:microsoft.com/office/officeart/2005/8/layout/radial5"/>
    <dgm:cxn modelId="{2FA46211-1304-49BC-BD04-4EBD4F53ED43}" type="presOf" srcId="{76AC16C0-15F6-4E50-90FD-A309E425385A}" destId="{8A84B873-0B53-4460-B37E-4B01541032AD}" srcOrd="0" destOrd="0" presId="urn:microsoft.com/office/officeart/2005/8/layout/radial5"/>
    <dgm:cxn modelId="{167BDF12-A5C4-42BA-9936-DFC0233E3341}" type="presOf" srcId="{53D064ED-4225-49F7-83DC-B8C437C387AD}" destId="{E34CBB83-D7B2-4037-A871-76924EBE240F}" srcOrd="1" destOrd="0" presId="urn:microsoft.com/office/officeart/2005/8/layout/radial5"/>
    <dgm:cxn modelId="{44768719-56F9-4BC8-8C10-939194BBA5D3}" type="presOf" srcId="{9FC6E5F2-CADD-42CC-A305-1027B244C5B4}" destId="{3C3CA67F-DAED-42AB-A33E-B412C873BECB}" srcOrd="0" destOrd="0" presId="urn:microsoft.com/office/officeart/2005/8/layout/radial5"/>
    <dgm:cxn modelId="{B13DBF1F-3716-475D-99E1-E1B3B399224E}" srcId="{DC1FF985-B115-4634-BF2A-82256E569A1C}" destId="{641FC0C1-8D62-4F8F-8E1C-A125353D101C}" srcOrd="0" destOrd="0" parTransId="{8FE4F046-1D3E-431C-ABAA-F932D428AB42}" sibTransId="{FC2AA532-253B-4134-96C9-47A993D83C69}"/>
    <dgm:cxn modelId="{03A87926-D5A5-4312-AA90-310806456442}" type="presOf" srcId="{2F39B380-DE5A-42E6-8124-A17B88CF8E88}" destId="{80B9DC40-64CE-47BD-95F6-DC2B8DBD9482}" srcOrd="1" destOrd="0" presId="urn:microsoft.com/office/officeart/2005/8/layout/radial5"/>
    <dgm:cxn modelId="{EE2F852F-96EE-4506-81D9-799AB98A5E5C}" type="presOf" srcId="{53D064ED-4225-49F7-83DC-B8C437C387AD}" destId="{AC62B414-08BA-43A3-8EF8-466DB10E8CF1}" srcOrd="0" destOrd="0" presId="urn:microsoft.com/office/officeart/2005/8/layout/radial5"/>
    <dgm:cxn modelId="{ED1F873B-937E-46BA-99F1-8C19FA43A13B}" srcId="{DC1FF985-B115-4634-BF2A-82256E569A1C}" destId="{7A57B636-B9F0-4819-ABD7-2B2E3A35774F}" srcOrd="3" destOrd="0" parTransId="{53D064ED-4225-49F7-83DC-B8C437C387AD}" sibTransId="{1BC2D03D-7517-402C-926F-41A889FBDF41}"/>
    <dgm:cxn modelId="{AF73E161-DEAE-4D6F-B312-125D36D351FD}" srcId="{DC1FF985-B115-4634-BF2A-82256E569A1C}" destId="{A48BF580-221F-422A-BD78-D8E7559F1CA3}" srcOrd="1" destOrd="0" parTransId="{9FC6E5F2-CADD-42CC-A305-1027B244C5B4}" sibTransId="{439362FE-57DF-4518-873E-629A74566B2E}"/>
    <dgm:cxn modelId="{4188534B-8F6E-4469-A6E4-FE0218C34C2E}" srcId="{DC1FF985-B115-4634-BF2A-82256E569A1C}" destId="{76AC16C0-15F6-4E50-90FD-A309E425385A}" srcOrd="2" destOrd="0" parTransId="{2F39B380-DE5A-42E6-8124-A17B88CF8E88}" sibTransId="{148B6830-D121-4447-A9C5-EE6AE2C7B4EC}"/>
    <dgm:cxn modelId="{F0778275-7892-438A-BF98-9269A168589D}" type="presOf" srcId="{A48BF580-221F-422A-BD78-D8E7559F1CA3}" destId="{559886EB-5903-448D-AC9D-0CEF0C167DB6}" srcOrd="0" destOrd="0" presId="urn:microsoft.com/office/officeart/2005/8/layout/radial5"/>
    <dgm:cxn modelId="{440CB956-D956-4BC5-A43A-3C7FEF163EEF}" srcId="{DC1FF985-B115-4634-BF2A-82256E569A1C}" destId="{F00FF979-4750-4B4B-BCAB-ACF67C81796D}" srcOrd="4" destOrd="0" parTransId="{21539B12-8F00-4821-A02F-DC2AA3DAEA42}" sibTransId="{F11137D9-5D2B-4045-A995-B06845C11D7E}"/>
    <dgm:cxn modelId="{3B8B497B-CFF2-4458-A7B2-E01B2A2E0497}" type="presOf" srcId="{9FC6E5F2-CADD-42CC-A305-1027B244C5B4}" destId="{A23BE3F3-635F-49BA-85FF-BCB7BF3F00CD}" srcOrd="1" destOrd="0" presId="urn:microsoft.com/office/officeart/2005/8/layout/radial5"/>
    <dgm:cxn modelId="{8BC6A77B-0CB5-4FAB-89AF-F1CDFF55F7FB}" type="presOf" srcId="{7A57B636-B9F0-4819-ABD7-2B2E3A35774F}" destId="{C4AEED9D-7903-4AC9-BF4D-B3B28BF42753}" srcOrd="0" destOrd="0" presId="urn:microsoft.com/office/officeart/2005/8/layout/radial5"/>
    <dgm:cxn modelId="{4ECCA8A2-8E29-4288-ABFB-AA22E8D709E9}" type="presOf" srcId="{DC1FF985-B115-4634-BF2A-82256E569A1C}" destId="{8E12340E-E3B6-4863-BB3A-6AD9A95C6A78}" srcOrd="0" destOrd="0" presId="urn:microsoft.com/office/officeart/2005/8/layout/radial5"/>
    <dgm:cxn modelId="{FF70A6A5-89F2-47ED-BBB3-2F2CD035E050}" type="presOf" srcId="{8FE4F046-1D3E-431C-ABAA-F932D428AB42}" destId="{C9497B4D-DA7C-4938-8C38-DA3E3E380EE0}" srcOrd="1" destOrd="0" presId="urn:microsoft.com/office/officeart/2005/8/layout/radial5"/>
    <dgm:cxn modelId="{127CDDAE-EC78-4836-8E91-7270EF588577}" srcId="{BC317C5A-0C3E-4F9A-8EB7-432F6701CB9A}" destId="{DC1FF985-B115-4634-BF2A-82256E569A1C}" srcOrd="0" destOrd="0" parTransId="{AC238113-68A3-44C1-A914-5ED9F3394300}" sibTransId="{22D805A6-8BF5-44AF-AE00-D7D6A053C44F}"/>
    <dgm:cxn modelId="{04589DB8-A994-48BE-950B-8691B66F533B}" type="presOf" srcId="{641FC0C1-8D62-4F8F-8E1C-A125353D101C}" destId="{661DDB68-0D68-4C23-9B2F-4394CD4BA60D}" srcOrd="0" destOrd="0" presId="urn:microsoft.com/office/officeart/2005/8/layout/radial5"/>
    <dgm:cxn modelId="{D03B7FBF-CAD9-4059-AC4F-4AB6B9B111E5}" type="presOf" srcId="{21539B12-8F00-4821-A02F-DC2AA3DAEA42}" destId="{B210A411-7A34-4301-A0CE-EF289005D159}" srcOrd="0" destOrd="0" presId="urn:microsoft.com/office/officeart/2005/8/layout/radial5"/>
    <dgm:cxn modelId="{6FEB39C1-11A4-41F8-B805-61E450E6306D}" type="presOf" srcId="{F00FF979-4750-4B4B-BCAB-ACF67C81796D}" destId="{7E31EDD3-3D16-4F05-91EC-DEAA3483639D}" srcOrd="0" destOrd="0" presId="urn:microsoft.com/office/officeart/2005/8/layout/radial5"/>
    <dgm:cxn modelId="{B2500CD0-6AEA-46EF-A3E6-D735C6C1ED21}" type="presOf" srcId="{BC317C5A-0C3E-4F9A-8EB7-432F6701CB9A}" destId="{76FC1034-042A-4BC2-92FF-EC56AE1DE1B5}" srcOrd="0" destOrd="0" presId="urn:microsoft.com/office/officeart/2005/8/layout/radial5"/>
    <dgm:cxn modelId="{D8CA7FDD-41DB-4261-8E73-843A7F72C5A5}" type="presOf" srcId="{8FE4F046-1D3E-431C-ABAA-F932D428AB42}" destId="{125970DE-D2EF-4D48-8E5E-A8220A031459}" srcOrd="0" destOrd="0" presId="urn:microsoft.com/office/officeart/2005/8/layout/radial5"/>
    <dgm:cxn modelId="{99A95EE6-308C-4870-8F38-604A4570F067}" type="presOf" srcId="{2F39B380-DE5A-42E6-8124-A17B88CF8E88}" destId="{9E80F5F1-39C1-4D79-A226-279FC4B5AE85}" srcOrd="0" destOrd="0" presId="urn:microsoft.com/office/officeart/2005/8/layout/radial5"/>
    <dgm:cxn modelId="{7D7F6B6F-98FB-4567-BCC8-02C58F5A0F1F}" type="presParOf" srcId="{76FC1034-042A-4BC2-92FF-EC56AE1DE1B5}" destId="{8E12340E-E3B6-4863-BB3A-6AD9A95C6A78}" srcOrd="0" destOrd="0" presId="urn:microsoft.com/office/officeart/2005/8/layout/radial5"/>
    <dgm:cxn modelId="{D590572B-A323-4DAD-9572-8504932B22E0}" type="presParOf" srcId="{76FC1034-042A-4BC2-92FF-EC56AE1DE1B5}" destId="{125970DE-D2EF-4D48-8E5E-A8220A031459}" srcOrd="1" destOrd="0" presId="urn:microsoft.com/office/officeart/2005/8/layout/radial5"/>
    <dgm:cxn modelId="{E3783C79-0309-4948-B6D5-5829608260D2}" type="presParOf" srcId="{125970DE-D2EF-4D48-8E5E-A8220A031459}" destId="{C9497B4D-DA7C-4938-8C38-DA3E3E380EE0}" srcOrd="0" destOrd="0" presId="urn:microsoft.com/office/officeart/2005/8/layout/radial5"/>
    <dgm:cxn modelId="{1375945C-5FC4-4625-ABC8-2AB1382C2B52}" type="presParOf" srcId="{76FC1034-042A-4BC2-92FF-EC56AE1DE1B5}" destId="{661DDB68-0D68-4C23-9B2F-4394CD4BA60D}" srcOrd="2" destOrd="0" presId="urn:microsoft.com/office/officeart/2005/8/layout/radial5"/>
    <dgm:cxn modelId="{B63836C4-3DEC-4E19-9FAA-3DE4E5A7ABC6}" type="presParOf" srcId="{76FC1034-042A-4BC2-92FF-EC56AE1DE1B5}" destId="{3C3CA67F-DAED-42AB-A33E-B412C873BECB}" srcOrd="3" destOrd="0" presId="urn:microsoft.com/office/officeart/2005/8/layout/radial5"/>
    <dgm:cxn modelId="{6AEB978D-0748-47CA-8724-3348FE3C897B}" type="presParOf" srcId="{3C3CA67F-DAED-42AB-A33E-B412C873BECB}" destId="{A23BE3F3-635F-49BA-85FF-BCB7BF3F00CD}" srcOrd="0" destOrd="0" presId="urn:microsoft.com/office/officeart/2005/8/layout/radial5"/>
    <dgm:cxn modelId="{A847F01E-71F9-4887-B108-02FC1D3EBE31}" type="presParOf" srcId="{76FC1034-042A-4BC2-92FF-EC56AE1DE1B5}" destId="{559886EB-5903-448D-AC9D-0CEF0C167DB6}" srcOrd="4" destOrd="0" presId="urn:microsoft.com/office/officeart/2005/8/layout/radial5"/>
    <dgm:cxn modelId="{ED16A578-4473-4470-A141-2A099650502C}" type="presParOf" srcId="{76FC1034-042A-4BC2-92FF-EC56AE1DE1B5}" destId="{9E80F5F1-39C1-4D79-A226-279FC4B5AE85}" srcOrd="5" destOrd="0" presId="urn:microsoft.com/office/officeart/2005/8/layout/radial5"/>
    <dgm:cxn modelId="{E3EC8798-B0FA-4718-AFB9-1FD73CF94562}" type="presParOf" srcId="{9E80F5F1-39C1-4D79-A226-279FC4B5AE85}" destId="{80B9DC40-64CE-47BD-95F6-DC2B8DBD9482}" srcOrd="0" destOrd="0" presId="urn:microsoft.com/office/officeart/2005/8/layout/radial5"/>
    <dgm:cxn modelId="{4DB938D1-6849-466F-8F82-4FF1CBE4C707}" type="presParOf" srcId="{76FC1034-042A-4BC2-92FF-EC56AE1DE1B5}" destId="{8A84B873-0B53-4460-B37E-4B01541032AD}" srcOrd="6" destOrd="0" presId="urn:microsoft.com/office/officeart/2005/8/layout/radial5"/>
    <dgm:cxn modelId="{2C822198-F0CA-4EE9-BDC1-4B22BAD32F0A}" type="presParOf" srcId="{76FC1034-042A-4BC2-92FF-EC56AE1DE1B5}" destId="{AC62B414-08BA-43A3-8EF8-466DB10E8CF1}" srcOrd="7" destOrd="0" presId="urn:microsoft.com/office/officeart/2005/8/layout/radial5"/>
    <dgm:cxn modelId="{96AA5B5C-A533-4AA3-B4DA-F6ED331AAF5D}" type="presParOf" srcId="{AC62B414-08BA-43A3-8EF8-466DB10E8CF1}" destId="{E34CBB83-D7B2-4037-A871-76924EBE240F}" srcOrd="0" destOrd="0" presId="urn:microsoft.com/office/officeart/2005/8/layout/radial5"/>
    <dgm:cxn modelId="{2E414465-D5C9-494C-AA8A-27D234409692}" type="presParOf" srcId="{76FC1034-042A-4BC2-92FF-EC56AE1DE1B5}" destId="{C4AEED9D-7903-4AC9-BF4D-B3B28BF42753}" srcOrd="8" destOrd="0" presId="urn:microsoft.com/office/officeart/2005/8/layout/radial5"/>
    <dgm:cxn modelId="{D8418577-2782-4F0C-A507-3187081071FC}" type="presParOf" srcId="{76FC1034-042A-4BC2-92FF-EC56AE1DE1B5}" destId="{B210A411-7A34-4301-A0CE-EF289005D159}" srcOrd="9" destOrd="0" presId="urn:microsoft.com/office/officeart/2005/8/layout/radial5"/>
    <dgm:cxn modelId="{6A9D0B3D-F161-4BC5-9C25-DC4563BE1463}" type="presParOf" srcId="{B210A411-7A34-4301-A0CE-EF289005D159}" destId="{54074141-8D06-49CA-99A4-D78100D74434}" srcOrd="0" destOrd="0" presId="urn:microsoft.com/office/officeart/2005/8/layout/radial5"/>
    <dgm:cxn modelId="{2817A0C1-630B-423D-B1B1-81C2C06E7238}" type="presParOf" srcId="{76FC1034-042A-4BC2-92FF-EC56AE1DE1B5}" destId="{7E31EDD3-3D16-4F05-91EC-DEAA3483639D}" srcOrd="10" destOrd="0" presId="urn:microsoft.com/office/officeart/2005/8/layout/radial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FAF0E77-3B96-459B-8219-E263BFD166BB}" type="doc">
      <dgm:prSet loTypeId="urn:microsoft.com/office/officeart/2005/8/layout/hChevron3" loCatId="process" qsTypeId="urn:microsoft.com/office/officeart/2005/8/quickstyle/simple1" qsCatId="simple" csTypeId="urn:microsoft.com/office/officeart/2005/8/colors/accent1_2" csCatId="accent1" phldr="1"/>
      <dgm:spPr/>
    </dgm:pt>
    <dgm:pt modelId="{AAD463D7-289A-42AC-9640-2C321C7B8E34}">
      <dgm:prSet phldrT="[Text]" custT="1"/>
      <dgm:spPr>
        <a:solidFill>
          <a:srgbClr val="005035">
            <a:alpha val="50000"/>
          </a:srgbClr>
        </a:solidFill>
      </dgm:spPr>
      <dgm:t>
        <a:bodyPr/>
        <a:lstStyle/>
        <a:p>
          <a:r>
            <a:rPr lang="en-US" sz="1600" b="1" i="0" dirty="0">
              <a:latin typeface="Calibri" panose="020F0502020204030204" pitchFamily="34" charset="0"/>
              <a:ea typeface="Calibri" panose="020F0502020204030204" pitchFamily="34" charset="0"/>
              <a:cs typeface="Calibri" panose="020F0502020204030204" pitchFamily="34" charset="0"/>
            </a:rPr>
            <a:t>Chunking</a:t>
          </a:r>
        </a:p>
      </dgm:t>
    </dgm:pt>
    <dgm:pt modelId="{72E3FD22-86D7-4EDB-82F8-42F1F65C3316}" type="parTrans" cxnId="{2543FF6B-CDE5-4615-A453-827302A0448A}">
      <dgm:prSet/>
      <dgm:spPr/>
      <dgm:t>
        <a:bodyPr/>
        <a:lstStyle/>
        <a:p>
          <a:endParaRPr lang="en-US"/>
        </a:p>
      </dgm:t>
    </dgm:pt>
    <dgm:pt modelId="{ABA0F1AB-872E-4C29-986E-000804425F09}" type="sibTrans" cxnId="{2543FF6B-CDE5-4615-A453-827302A0448A}">
      <dgm:prSet/>
      <dgm:spPr/>
      <dgm:t>
        <a:bodyPr/>
        <a:lstStyle/>
        <a:p>
          <a:endParaRPr lang="en-US"/>
        </a:p>
      </dgm:t>
    </dgm:pt>
    <dgm:pt modelId="{702D244D-3CAD-48D2-8148-89D7A948829A}">
      <dgm:prSet phldrT="[Text]" custT="1"/>
      <dgm:spPr>
        <a:solidFill>
          <a:srgbClr val="005035">
            <a:alpha val="50196"/>
          </a:srgbClr>
        </a:solidFill>
      </dgm:spPr>
      <dgm:t>
        <a:bodyPr/>
        <a:lstStyle/>
        <a:p>
          <a:r>
            <a:rPr lang="en-US" sz="1600" dirty="0">
              <a:latin typeface="Calibri" panose="020F0502020204030204" pitchFamily="34" charset="0"/>
              <a:ea typeface="Calibri" panose="020F0502020204030204" pitchFamily="34" charset="0"/>
              <a:cs typeface="Calibri" panose="020F0502020204030204" pitchFamily="34" charset="0"/>
            </a:rPr>
            <a:t>Embedding</a:t>
          </a:r>
        </a:p>
      </dgm:t>
    </dgm:pt>
    <dgm:pt modelId="{B5A33B88-F160-4078-AC34-D3364005CDA4}" type="parTrans" cxnId="{BB61DF07-263A-408F-AB9D-169DEF25BA49}">
      <dgm:prSet/>
      <dgm:spPr/>
      <dgm:t>
        <a:bodyPr/>
        <a:lstStyle/>
        <a:p>
          <a:endParaRPr lang="en-US"/>
        </a:p>
      </dgm:t>
    </dgm:pt>
    <dgm:pt modelId="{724C7FFA-7CE1-4FE5-8482-42B4574C8EEC}" type="sibTrans" cxnId="{BB61DF07-263A-408F-AB9D-169DEF25BA49}">
      <dgm:prSet/>
      <dgm:spPr/>
      <dgm:t>
        <a:bodyPr/>
        <a:lstStyle/>
        <a:p>
          <a:endParaRPr lang="en-US"/>
        </a:p>
      </dgm:t>
    </dgm:pt>
    <dgm:pt modelId="{C65D4AE1-5DDE-4BC3-AD77-CFA3AA55A9DE}">
      <dgm:prSet phldrT="[Text]" custT="1"/>
      <dgm:spPr>
        <a:solidFill>
          <a:srgbClr val="005035"/>
        </a:solidFill>
      </dgm:spPr>
      <dgm:t>
        <a:bodyPr/>
        <a:lstStyle/>
        <a:p>
          <a:r>
            <a:rPr lang="en-US" sz="1600" dirty="0">
              <a:latin typeface="Calibri" panose="020F0502020204030204" pitchFamily="34" charset="0"/>
              <a:ea typeface="Calibri" panose="020F0502020204030204" pitchFamily="34" charset="0"/>
              <a:cs typeface="Calibri" panose="020F0502020204030204" pitchFamily="34" charset="0"/>
            </a:rPr>
            <a:t>Indexing</a:t>
          </a:r>
        </a:p>
      </dgm:t>
    </dgm:pt>
    <dgm:pt modelId="{06BA54CA-3978-413B-84B8-B84BCBD6C56C}" type="parTrans" cxnId="{B0848DD7-A701-4421-9F08-5FC770DF442D}">
      <dgm:prSet/>
      <dgm:spPr/>
      <dgm:t>
        <a:bodyPr/>
        <a:lstStyle/>
        <a:p>
          <a:endParaRPr lang="en-US"/>
        </a:p>
      </dgm:t>
    </dgm:pt>
    <dgm:pt modelId="{AAFDA29B-5174-46D8-8065-218AD94082A8}" type="sibTrans" cxnId="{B0848DD7-A701-4421-9F08-5FC770DF442D}">
      <dgm:prSet/>
      <dgm:spPr/>
      <dgm:t>
        <a:bodyPr/>
        <a:lstStyle/>
        <a:p>
          <a:endParaRPr lang="en-US"/>
        </a:p>
      </dgm:t>
    </dgm:pt>
    <dgm:pt modelId="{1C0816EB-1696-4FA5-A103-9400108E9F64}">
      <dgm:prSet/>
      <dgm:spPr>
        <a:solidFill>
          <a:srgbClr val="005035">
            <a:alpha val="50000"/>
          </a:srgbClr>
        </a:solidFill>
      </dgm:spPr>
      <dgm:t>
        <a:bodyPr/>
        <a:lstStyle/>
        <a:p>
          <a:r>
            <a:rPr lang="en-US" dirty="0"/>
            <a:t>Retrieval</a:t>
          </a:r>
        </a:p>
      </dgm:t>
    </dgm:pt>
    <dgm:pt modelId="{CD7F00D2-4EA7-4568-8069-0A226AD9B869}" type="parTrans" cxnId="{CCDC52D8-D6A0-4D7A-A095-79A914DC9C93}">
      <dgm:prSet/>
      <dgm:spPr/>
      <dgm:t>
        <a:bodyPr/>
        <a:lstStyle/>
        <a:p>
          <a:endParaRPr lang="en-US"/>
        </a:p>
      </dgm:t>
    </dgm:pt>
    <dgm:pt modelId="{13687A5A-1168-446E-97B2-F081BB077017}" type="sibTrans" cxnId="{CCDC52D8-D6A0-4D7A-A095-79A914DC9C93}">
      <dgm:prSet/>
      <dgm:spPr/>
      <dgm:t>
        <a:bodyPr/>
        <a:lstStyle/>
        <a:p>
          <a:endParaRPr lang="en-US"/>
        </a:p>
      </dgm:t>
    </dgm:pt>
    <dgm:pt modelId="{8A3BE581-7334-4FC2-A091-7DCDE90B1814}">
      <dgm:prSet/>
      <dgm:spPr>
        <a:solidFill>
          <a:srgbClr val="005035">
            <a:alpha val="50000"/>
          </a:srgbClr>
        </a:solidFill>
      </dgm:spPr>
      <dgm:t>
        <a:bodyPr/>
        <a:lstStyle/>
        <a:p>
          <a:r>
            <a:rPr lang="en-US" dirty="0"/>
            <a:t>Augmentation</a:t>
          </a:r>
        </a:p>
      </dgm:t>
    </dgm:pt>
    <dgm:pt modelId="{A652B1E6-4CBE-4C1E-B1F4-EA6A363A6E0C}" type="parTrans" cxnId="{6BB1AB8C-9144-4B32-9224-070D187C3029}">
      <dgm:prSet/>
      <dgm:spPr/>
      <dgm:t>
        <a:bodyPr/>
        <a:lstStyle/>
        <a:p>
          <a:endParaRPr lang="en-US"/>
        </a:p>
      </dgm:t>
    </dgm:pt>
    <dgm:pt modelId="{C1BCEED3-5BD8-4418-A2D0-FB26145071FB}" type="sibTrans" cxnId="{6BB1AB8C-9144-4B32-9224-070D187C3029}">
      <dgm:prSet/>
      <dgm:spPr/>
      <dgm:t>
        <a:bodyPr/>
        <a:lstStyle/>
        <a:p>
          <a:endParaRPr lang="en-US"/>
        </a:p>
      </dgm:t>
    </dgm:pt>
    <dgm:pt modelId="{5FD12F37-8723-4221-B10C-0EC63FBA05EC}">
      <dgm:prSet/>
      <dgm:spPr>
        <a:solidFill>
          <a:srgbClr val="005035">
            <a:alpha val="50000"/>
          </a:srgbClr>
        </a:solidFill>
      </dgm:spPr>
      <dgm:t>
        <a:bodyPr/>
        <a:lstStyle/>
        <a:p>
          <a:r>
            <a:rPr lang="en-US" dirty="0"/>
            <a:t>Generation</a:t>
          </a:r>
        </a:p>
      </dgm:t>
    </dgm:pt>
    <dgm:pt modelId="{4CFC1139-0D2A-4D39-852D-BBCEDCA8B4E8}" type="parTrans" cxnId="{EA462562-00E7-4D50-B393-3800A7652A10}">
      <dgm:prSet/>
      <dgm:spPr/>
      <dgm:t>
        <a:bodyPr/>
        <a:lstStyle/>
        <a:p>
          <a:endParaRPr lang="en-US"/>
        </a:p>
      </dgm:t>
    </dgm:pt>
    <dgm:pt modelId="{D1CF42E2-A289-4805-8673-BB1E93BB08EC}" type="sibTrans" cxnId="{EA462562-00E7-4D50-B393-3800A7652A10}">
      <dgm:prSet/>
      <dgm:spPr/>
      <dgm:t>
        <a:bodyPr/>
        <a:lstStyle/>
        <a:p>
          <a:endParaRPr lang="en-US"/>
        </a:p>
      </dgm:t>
    </dgm:pt>
    <dgm:pt modelId="{459A3F38-C80A-44EB-B87A-364B8C1EADB4}" type="pres">
      <dgm:prSet presAssocID="{6FAF0E77-3B96-459B-8219-E263BFD166BB}" presName="Name0" presStyleCnt="0">
        <dgm:presLayoutVars>
          <dgm:dir/>
          <dgm:resizeHandles val="exact"/>
        </dgm:presLayoutVars>
      </dgm:prSet>
      <dgm:spPr/>
    </dgm:pt>
    <dgm:pt modelId="{FCFACA3B-1CE5-4C6E-908F-DECA55479CEE}" type="pres">
      <dgm:prSet presAssocID="{AAD463D7-289A-42AC-9640-2C321C7B8E34}" presName="parTxOnly" presStyleLbl="node1" presStyleIdx="0" presStyleCnt="6">
        <dgm:presLayoutVars>
          <dgm:bulletEnabled val="1"/>
        </dgm:presLayoutVars>
      </dgm:prSet>
      <dgm:spPr/>
    </dgm:pt>
    <dgm:pt modelId="{984489F4-D09F-492E-BA60-3B84052EED89}" type="pres">
      <dgm:prSet presAssocID="{ABA0F1AB-872E-4C29-986E-000804425F09}" presName="parSpace" presStyleCnt="0"/>
      <dgm:spPr/>
    </dgm:pt>
    <dgm:pt modelId="{C058DDE2-7A2C-438E-98D1-62AF7A204071}" type="pres">
      <dgm:prSet presAssocID="{702D244D-3CAD-48D2-8148-89D7A948829A}" presName="parTxOnly" presStyleLbl="node1" presStyleIdx="1" presStyleCnt="6">
        <dgm:presLayoutVars>
          <dgm:bulletEnabled val="1"/>
        </dgm:presLayoutVars>
      </dgm:prSet>
      <dgm:spPr/>
    </dgm:pt>
    <dgm:pt modelId="{9B6EEE55-03A8-4690-B7C1-78C0D1C62048}" type="pres">
      <dgm:prSet presAssocID="{724C7FFA-7CE1-4FE5-8482-42B4574C8EEC}" presName="parSpace" presStyleCnt="0"/>
      <dgm:spPr/>
    </dgm:pt>
    <dgm:pt modelId="{F5F6907B-C47C-4C48-B45A-CC6C175B83B1}" type="pres">
      <dgm:prSet presAssocID="{C65D4AE1-5DDE-4BC3-AD77-CFA3AA55A9DE}" presName="parTxOnly" presStyleLbl="node1" presStyleIdx="2" presStyleCnt="6">
        <dgm:presLayoutVars>
          <dgm:bulletEnabled val="1"/>
        </dgm:presLayoutVars>
      </dgm:prSet>
      <dgm:spPr/>
    </dgm:pt>
    <dgm:pt modelId="{91B40097-DE1D-4F3A-9EF2-0C3BA620CF29}" type="pres">
      <dgm:prSet presAssocID="{AAFDA29B-5174-46D8-8065-218AD94082A8}" presName="parSpace" presStyleCnt="0"/>
      <dgm:spPr/>
    </dgm:pt>
    <dgm:pt modelId="{B5CABB96-D07C-4BDB-855E-30EDCD546571}" type="pres">
      <dgm:prSet presAssocID="{1C0816EB-1696-4FA5-A103-9400108E9F64}" presName="parTxOnly" presStyleLbl="node1" presStyleIdx="3" presStyleCnt="6" custLinFactNeighborX="0">
        <dgm:presLayoutVars>
          <dgm:bulletEnabled val="1"/>
        </dgm:presLayoutVars>
      </dgm:prSet>
      <dgm:spPr/>
    </dgm:pt>
    <dgm:pt modelId="{0752EF7D-3471-4CAE-9C6C-A461A96C7BE9}" type="pres">
      <dgm:prSet presAssocID="{13687A5A-1168-446E-97B2-F081BB077017}" presName="parSpace" presStyleCnt="0"/>
      <dgm:spPr/>
    </dgm:pt>
    <dgm:pt modelId="{0E7717DE-4590-40EA-A0B0-7B06FD8DF8F8}" type="pres">
      <dgm:prSet presAssocID="{8A3BE581-7334-4FC2-A091-7DCDE90B1814}" presName="parTxOnly" presStyleLbl="node1" presStyleIdx="4" presStyleCnt="6">
        <dgm:presLayoutVars>
          <dgm:bulletEnabled val="1"/>
        </dgm:presLayoutVars>
      </dgm:prSet>
      <dgm:spPr/>
    </dgm:pt>
    <dgm:pt modelId="{2F90AAD5-3F0C-4C68-B409-6F0CA9D9662D}" type="pres">
      <dgm:prSet presAssocID="{C1BCEED3-5BD8-4418-A2D0-FB26145071FB}" presName="parSpace" presStyleCnt="0"/>
      <dgm:spPr/>
    </dgm:pt>
    <dgm:pt modelId="{FA752890-290C-4752-BA69-7F041BEEEB96}" type="pres">
      <dgm:prSet presAssocID="{5FD12F37-8723-4221-B10C-0EC63FBA05EC}" presName="parTxOnly" presStyleLbl="node1" presStyleIdx="5" presStyleCnt="6">
        <dgm:presLayoutVars>
          <dgm:bulletEnabled val="1"/>
        </dgm:presLayoutVars>
      </dgm:prSet>
      <dgm:spPr/>
    </dgm:pt>
  </dgm:ptLst>
  <dgm:cxnLst>
    <dgm:cxn modelId="{990B9605-BB88-4A29-A2D3-B78F1B2F7568}" type="presOf" srcId="{702D244D-3CAD-48D2-8148-89D7A948829A}" destId="{C058DDE2-7A2C-438E-98D1-62AF7A204071}" srcOrd="0" destOrd="0" presId="urn:microsoft.com/office/officeart/2005/8/layout/hChevron3"/>
    <dgm:cxn modelId="{BB61DF07-263A-408F-AB9D-169DEF25BA49}" srcId="{6FAF0E77-3B96-459B-8219-E263BFD166BB}" destId="{702D244D-3CAD-48D2-8148-89D7A948829A}" srcOrd="1" destOrd="0" parTransId="{B5A33B88-F160-4078-AC34-D3364005CDA4}" sibTransId="{724C7FFA-7CE1-4FE5-8482-42B4574C8EEC}"/>
    <dgm:cxn modelId="{15D1EB12-DF21-4BBE-99E5-42FC3728FCFD}" type="presOf" srcId="{8A3BE581-7334-4FC2-A091-7DCDE90B1814}" destId="{0E7717DE-4590-40EA-A0B0-7B06FD8DF8F8}" srcOrd="0" destOrd="0" presId="urn:microsoft.com/office/officeart/2005/8/layout/hChevron3"/>
    <dgm:cxn modelId="{84144637-1E4C-41D0-89EE-F7A7C32E007B}" type="presOf" srcId="{6FAF0E77-3B96-459B-8219-E263BFD166BB}" destId="{459A3F38-C80A-44EB-B87A-364B8C1EADB4}" srcOrd="0" destOrd="0" presId="urn:microsoft.com/office/officeart/2005/8/layout/hChevron3"/>
    <dgm:cxn modelId="{EA462562-00E7-4D50-B393-3800A7652A10}" srcId="{6FAF0E77-3B96-459B-8219-E263BFD166BB}" destId="{5FD12F37-8723-4221-B10C-0EC63FBA05EC}" srcOrd="5" destOrd="0" parTransId="{4CFC1139-0D2A-4D39-852D-BBCEDCA8B4E8}" sibTransId="{D1CF42E2-A289-4805-8673-BB1E93BB08EC}"/>
    <dgm:cxn modelId="{51F0C846-BFDC-4FD7-B922-577DDCD46001}" type="presOf" srcId="{C65D4AE1-5DDE-4BC3-AD77-CFA3AA55A9DE}" destId="{F5F6907B-C47C-4C48-B45A-CC6C175B83B1}" srcOrd="0" destOrd="0" presId="urn:microsoft.com/office/officeart/2005/8/layout/hChevron3"/>
    <dgm:cxn modelId="{2543FF6B-CDE5-4615-A453-827302A0448A}" srcId="{6FAF0E77-3B96-459B-8219-E263BFD166BB}" destId="{AAD463D7-289A-42AC-9640-2C321C7B8E34}" srcOrd="0" destOrd="0" parTransId="{72E3FD22-86D7-4EDB-82F8-42F1F65C3316}" sibTransId="{ABA0F1AB-872E-4C29-986E-000804425F09}"/>
    <dgm:cxn modelId="{12E44876-EA71-4927-9FD6-E6EB3C98CEEA}" type="presOf" srcId="{1C0816EB-1696-4FA5-A103-9400108E9F64}" destId="{B5CABB96-D07C-4BDB-855E-30EDCD546571}" srcOrd="0" destOrd="0" presId="urn:microsoft.com/office/officeart/2005/8/layout/hChevron3"/>
    <dgm:cxn modelId="{6BB1AB8C-9144-4B32-9224-070D187C3029}" srcId="{6FAF0E77-3B96-459B-8219-E263BFD166BB}" destId="{8A3BE581-7334-4FC2-A091-7DCDE90B1814}" srcOrd="4" destOrd="0" parTransId="{A652B1E6-4CBE-4C1E-B1F4-EA6A363A6E0C}" sibTransId="{C1BCEED3-5BD8-4418-A2D0-FB26145071FB}"/>
    <dgm:cxn modelId="{29E29EAF-0C01-4BEB-A58D-E6E8CBA8D410}" type="presOf" srcId="{AAD463D7-289A-42AC-9640-2C321C7B8E34}" destId="{FCFACA3B-1CE5-4C6E-908F-DECA55479CEE}" srcOrd="0" destOrd="0" presId="urn:microsoft.com/office/officeart/2005/8/layout/hChevron3"/>
    <dgm:cxn modelId="{B0848DD7-A701-4421-9F08-5FC770DF442D}" srcId="{6FAF0E77-3B96-459B-8219-E263BFD166BB}" destId="{C65D4AE1-5DDE-4BC3-AD77-CFA3AA55A9DE}" srcOrd="2" destOrd="0" parTransId="{06BA54CA-3978-413B-84B8-B84BCBD6C56C}" sibTransId="{AAFDA29B-5174-46D8-8065-218AD94082A8}"/>
    <dgm:cxn modelId="{CCDC52D8-D6A0-4D7A-A095-79A914DC9C93}" srcId="{6FAF0E77-3B96-459B-8219-E263BFD166BB}" destId="{1C0816EB-1696-4FA5-A103-9400108E9F64}" srcOrd="3" destOrd="0" parTransId="{CD7F00D2-4EA7-4568-8069-0A226AD9B869}" sibTransId="{13687A5A-1168-446E-97B2-F081BB077017}"/>
    <dgm:cxn modelId="{541016D9-C51C-4A51-9C91-B1C4BF6D35D9}" type="presOf" srcId="{5FD12F37-8723-4221-B10C-0EC63FBA05EC}" destId="{FA752890-290C-4752-BA69-7F041BEEEB96}" srcOrd="0" destOrd="0" presId="urn:microsoft.com/office/officeart/2005/8/layout/hChevron3"/>
    <dgm:cxn modelId="{890BDAF6-2804-45F1-89E5-4D3EADB3525A}" type="presParOf" srcId="{459A3F38-C80A-44EB-B87A-364B8C1EADB4}" destId="{FCFACA3B-1CE5-4C6E-908F-DECA55479CEE}" srcOrd="0" destOrd="0" presId="urn:microsoft.com/office/officeart/2005/8/layout/hChevron3"/>
    <dgm:cxn modelId="{814ECEA0-687D-4286-85A7-05A6F8B67D77}" type="presParOf" srcId="{459A3F38-C80A-44EB-B87A-364B8C1EADB4}" destId="{984489F4-D09F-492E-BA60-3B84052EED89}" srcOrd="1" destOrd="0" presId="urn:microsoft.com/office/officeart/2005/8/layout/hChevron3"/>
    <dgm:cxn modelId="{F061F3C6-5564-46FF-AA02-FF4C8ED7D2CD}" type="presParOf" srcId="{459A3F38-C80A-44EB-B87A-364B8C1EADB4}" destId="{C058DDE2-7A2C-438E-98D1-62AF7A204071}" srcOrd="2" destOrd="0" presId="urn:microsoft.com/office/officeart/2005/8/layout/hChevron3"/>
    <dgm:cxn modelId="{2691A9FB-C77F-4B7D-9A83-C5CBDCAB4183}" type="presParOf" srcId="{459A3F38-C80A-44EB-B87A-364B8C1EADB4}" destId="{9B6EEE55-03A8-4690-B7C1-78C0D1C62048}" srcOrd="3" destOrd="0" presId="urn:microsoft.com/office/officeart/2005/8/layout/hChevron3"/>
    <dgm:cxn modelId="{B8061569-4113-47FC-9C05-4B32589C3A83}" type="presParOf" srcId="{459A3F38-C80A-44EB-B87A-364B8C1EADB4}" destId="{F5F6907B-C47C-4C48-B45A-CC6C175B83B1}" srcOrd="4" destOrd="0" presId="urn:microsoft.com/office/officeart/2005/8/layout/hChevron3"/>
    <dgm:cxn modelId="{5C9E8AA0-0AE1-4DCF-B49D-469F7CE69A40}" type="presParOf" srcId="{459A3F38-C80A-44EB-B87A-364B8C1EADB4}" destId="{91B40097-DE1D-4F3A-9EF2-0C3BA620CF29}" srcOrd="5" destOrd="0" presId="urn:microsoft.com/office/officeart/2005/8/layout/hChevron3"/>
    <dgm:cxn modelId="{DC921F66-E53C-4A62-9BD2-E2C84D1C8AC5}" type="presParOf" srcId="{459A3F38-C80A-44EB-B87A-364B8C1EADB4}" destId="{B5CABB96-D07C-4BDB-855E-30EDCD546571}" srcOrd="6" destOrd="0" presId="urn:microsoft.com/office/officeart/2005/8/layout/hChevron3"/>
    <dgm:cxn modelId="{0C96FEEF-D09F-4954-831B-F6B2138AA48D}" type="presParOf" srcId="{459A3F38-C80A-44EB-B87A-364B8C1EADB4}" destId="{0752EF7D-3471-4CAE-9C6C-A461A96C7BE9}" srcOrd="7" destOrd="0" presId="urn:microsoft.com/office/officeart/2005/8/layout/hChevron3"/>
    <dgm:cxn modelId="{C248C46E-5BB5-4534-98A0-06EE3C876875}" type="presParOf" srcId="{459A3F38-C80A-44EB-B87A-364B8C1EADB4}" destId="{0E7717DE-4590-40EA-A0B0-7B06FD8DF8F8}" srcOrd="8" destOrd="0" presId="urn:microsoft.com/office/officeart/2005/8/layout/hChevron3"/>
    <dgm:cxn modelId="{42B11FBA-1C43-42BF-B051-17BC1CB6D0F6}" type="presParOf" srcId="{459A3F38-C80A-44EB-B87A-364B8C1EADB4}" destId="{2F90AAD5-3F0C-4C68-B409-6F0CA9D9662D}" srcOrd="9" destOrd="0" presId="urn:microsoft.com/office/officeart/2005/8/layout/hChevron3"/>
    <dgm:cxn modelId="{20F40CFD-DEAE-4CD4-96A6-A15A555D3AE4}" type="presParOf" srcId="{459A3F38-C80A-44EB-B87A-364B8C1EADB4}" destId="{FA752890-290C-4752-BA69-7F041BEEEB96}"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FAF0E77-3B96-459B-8219-E263BFD166BB}" type="doc">
      <dgm:prSet loTypeId="urn:microsoft.com/office/officeart/2005/8/layout/hChevron3" loCatId="process" qsTypeId="urn:microsoft.com/office/officeart/2005/8/quickstyle/simple1" qsCatId="simple" csTypeId="urn:microsoft.com/office/officeart/2005/8/colors/accent1_2" csCatId="accent1" phldr="1"/>
      <dgm:spPr/>
    </dgm:pt>
    <dgm:pt modelId="{AAD463D7-289A-42AC-9640-2C321C7B8E34}">
      <dgm:prSet phldrT="[Text]" custT="1"/>
      <dgm:spPr>
        <a:solidFill>
          <a:srgbClr val="005035">
            <a:alpha val="50000"/>
          </a:srgbClr>
        </a:solidFill>
      </dgm:spPr>
      <dgm:t>
        <a:bodyPr/>
        <a:lstStyle/>
        <a:p>
          <a:r>
            <a:rPr lang="en-US" sz="1600" b="1" i="0" dirty="0">
              <a:latin typeface="Calibri" panose="020F0502020204030204" pitchFamily="34" charset="0"/>
              <a:ea typeface="Calibri" panose="020F0502020204030204" pitchFamily="34" charset="0"/>
              <a:cs typeface="Calibri" panose="020F0502020204030204" pitchFamily="34" charset="0"/>
            </a:rPr>
            <a:t>Chunking</a:t>
          </a:r>
        </a:p>
      </dgm:t>
    </dgm:pt>
    <dgm:pt modelId="{72E3FD22-86D7-4EDB-82F8-42F1F65C3316}" type="parTrans" cxnId="{2543FF6B-CDE5-4615-A453-827302A0448A}">
      <dgm:prSet/>
      <dgm:spPr/>
      <dgm:t>
        <a:bodyPr/>
        <a:lstStyle/>
        <a:p>
          <a:endParaRPr lang="en-US"/>
        </a:p>
      </dgm:t>
    </dgm:pt>
    <dgm:pt modelId="{ABA0F1AB-872E-4C29-986E-000804425F09}" type="sibTrans" cxnId="{2543FF6B-CDE5-4615-A453-827302A0448A}">
      <dgm:prSet/>
      <dgm:spPr/>
      <dgm:t>
        <a:bodyPr/>
        <a:lstStyle/>
        <a:p>
          <a:endParaRPr lang="en-US"/>
        </a:p>
      </dgm:t>
    </dgm:pt>
    <dgm:pt modelId="{702D244D-3CAD-48D2-8148-89D7A948829A}">
      <dgm:prSet phldrT="[Text]" custT="1"/>
      <dgm:spPr>
        <a:solidFill>
          <a:srgbClr val="005035">
            <a:alpha val="50196"/>
          </a:srgbClr>
        </a:solidFill>
      </dgm:spPr>
      <dgm:t>
        <a:bodyPr/>
        <a:lstStyle/>
        <a:p>
          <a:r>
            <a:rPr lang="en-US" sz="1600" dirty="0">
              <a:latin typeface="Calibri" panose="020F0502020204030204" pitchFamily="34" charset="0"/>
              <a:ea typeface="Calibri" panose="020F0502020204030204" pitchFamily="34" charset="0"/>
              <a:cs typeface="Calibri" panose="020F0502020204030204" pitchFamily="34" charset="0"/>
            </a:rPr>
            <a:t>Embedding</a:t>
          </a:r>
        </a:p>
      </dgm:t>
    </dgm:pt>
    <dgm:pt modelId="{B5A33B88-F160-4078-AC34-D3364005CDA4}" type="parTrans" cxnId="{BB61DF07-263A-408F-AB9D-169DEF25BA49}">
      <dgm:prSet/>
      <dgm:spPr/>
      <dgm:t>
        <a:bodyPr/>
        <a:lstStyle/>
        <a:p>
          <a:endParaRPr lang="en-US"/>
        </a:p>
      </dgm:t>
    </dgm:pt>
    <dgm:pt modelId="{724C7FFA-7CE1-4FE5-8482-42B4574C8EEC}" type="sibTrans" cxnId="{BB61DF07-263A-408F-AB9D-169DEF25BA49}">
      <dgm:prSet/>
      <dgm:spPr/>
      <dgm:t>
        <a:bodyPr/>
        <a:lstStyle/>
        <a:p>
          <a:endParaRPr lang="en-US"/>
        </a:p>
      </dgm:t>
    </dgm:pt>
    <dgm:pt modelId="{C65D4AE1-5DDE-4BC3-AD77-CFA3AA55A9DE}">
      <dgm:prSet phldrT="[Text]" custT="1"/>
      <dgm:spPr>
        <a:solidFill>
          <a:srgbClr val="005035">
            <a:alpha val="50196"/>
          </a:srgbClr>
        </a:solidFill>
      </dgm:spPr>
      <dgm:t>
        <a:bodyPr/>
        <a:lstStyle/>
        <a:p>
          <a:r>
            <a:rPr lang="en-US" sz="1600" dirty="0">
              <a:latin typeface="Calibri" panose="020F0502020204030204" pitchFamily="34" charset="0"/>
              <a:ea typeface="Calibri" panose="020F0502020204030204" pitchFamily="34" charset="0"/>
              <a:cs typeface="Calibri" panose="020F0502020204030204" pitchFamily="34" charset="0"/>
            </a:rPr>
            <a:t>Indexing</a:t>
          </a:r>
        </a:p>
      </dgm:t>
    </dgm:pt>
    <dgm:pt modelId="{06BA54CA-3978-413B-84B8-B84BCBD6C56C}" type="parTrans" cxnId="{B0848DD7-A701-4421-9F08-5FC770DF442D}">
      <dgm:prSet/>
      <dgm:spPr/>
      <dgm:t>
        <a:bodyPr/>
        <a:lstStyle/>
        <a:p>
          <a:endParaRPr lang="en-US"/>
        </a:p>
      </dgm:t>
    </dgm:pt>
    <dgm:pt modelId="{AAFDA29B-5174-46D8-8065-218AD94082A8}" type="sibTrans" cxnId="{B0848DD7-A701-4421-9F08-5FC770DF442D}">
      <dgm:prSet/>
      <dgm:spPr/>
      <dgm:t>
        <a:bodyPr/>
        <a:lstStyle/>
        <a:p>
          <a:endParaRPr lang="en-US"/>
        </a:p>
      </dgm:t>
    </dgm:pt>
    <dgm:pt modelId="{1C0816EB-1696-4FA5-A103-9400108E9F64}">
      <dgm:prSet/>
      <dgm:spPr>
        <a:solidFill>
          <a:srgbClr val="005035"/>
        </a:solidFill>
      </dgm:spPr>
      <dgm:t>
        <a:bodyPr/>
        <a:lstStyle/>
        <a:p>
          <a:r>
            <a:rPr lang="en-US" dirty="0"/>
            <a:t>Retrieval</a:t>
          </a:r>
        </a:p>
      </dgm:t>
    </dgm:pt>
    <dgm:pt modelId="{CD7F00D2-4EA7-4568-8069-0A226AD9B869}" type="parTrans" cxnId="{CCDC52D8-D6A0-4D7A-A095-79A914DC9C93}">
      <dgm:prSet/>
      <dgm:spPr/>
      <dgm:t>
        <a:bodyPr/>
        <a:lstStyle/>
        <a:p>
          <a:endParaRPr lang="en-US"/>
        </a:p>
      </dgm:t>
    </dgm:pt>
    <dgm:pt modelId="{13687A5A-1168-446E-97B2-F081BB077017}" type="sibTrans" cxnId="{CCDC52D8-D6A0-4D7A-A095-79A914DC9C93}">
      <dgm:prSet/>
      <dgm:spPr/>
      <dgm:t>
        <a:bodyPr/>
        <a:lstStyle/>
        <a:p>
          <a:endParaRPr lang="en-US"/>
        </a:p>
      </dgm:t>
    </dgm:pt>
    <dgm:pt modelId="{8A3BE581-7334-4FC2-A091-7DCDE90B1814}">
      <dgm:prSet/>
      <dgm:spPr>
        <a:solidFill>
          <a:srgbClr val="005035">
            <a:alpha val="50000"/>
          </a:srgbClr>
        </a:solidFill>
      </dgm:spPr>
      <dgm:t>
        <a:bodyPr/>
        <a:lstStyle/>
        <a:p>
          <a:r>
            <a:rPr lang="en-US" dirty="0"/>
            <a:t>Augmentation</a:t>
          </a:r>
        </a:p>
      </dgm:t>
    </dgm:pt>
    <dgm:pt modelId="{A652B1E6-4CBE-4C1E-B1F4-EA6A363A6E0C}" type="parTrans" cxnId="{6BB1AB8C-9144-4B32-9224-070D187C3029}">
      <dgm:prSet/>
      <dgm:spPr/>
      <dgm:t>
        <a:bodyPr/>
        <a:lstStyle/>
        <a:p>
          <a:endParaRPr lang="en-US"/>
        </a:p>
      </dgm:t>
    </dgm:pt>
    <dgm:pt modelId="{C1BCEED3-5BD8-4418-A2D0-FB26145071FB}" type="sibTrans" cxnId="{6BB1AB8C-9144-4B32-9224-070D187C3029}">
      <dgm:prSet/>
      <dgm:spPr/>
      <dgm:t>
        <a:bodyPr/>
        <a:lstStyle/>
        <a:p>
          <a:endParaRPr lang="en-US"/>
        </a:p>
      </dgm:t>
    </dgm:pt>
    <dgm:pt modelId="{5FD12F37-8723-4221-B10C-0EC63FBA05EC}">
      <dgm:prSet/>
      <dgm:spPr>
        <a:solidFill>
          <a:srgbClr val="005035">
            <a:alpha val="50000"/>
          </a:srgbClr>
        </a:solidFill>
      </dgm:spPr>
      <dgm:t>
        <a:bodyPr/>
        <a:lstStyle/>
        <a:p>
          <a:r>
            <a:rPr lang="en-US" dirty="0"/>
            <a:t>Generation</a:t>
          </a:r>
        </a:p>
      </dgm:t>
    </dgm:pt>
    <dgm:pt modelId="{4CFC1139-0D2A-4D39-852D-BBCEDCA8B4E8}" type="parTrans" cxnId="{EA462562-00E7-4D50-B393-3800A7652A10}">
      <dgm:prSet/>
      <dgm:spPr/>
      <dgm:t>
        <a:bodyPr/>
        <a:lstStyle/>
        <a:p>
          <a:endParaRPr lang="en-US"/>
        </a:p>
      </dgm:t>
    </dgm:pt>
    <dgm:pt modelId="{D1CF42E2-A289-4805-8673-BB1E93BB08EC}" type="sibTrans" cxnId="{EA462562-00E7-4D50-B393-3800A7652A10}">
      <dgm:prSet/>
      <dgm:spPr/>
      <dgm:t>
        <a:bodyPr/>
        <a:lstStyle/>
        <a:p>
          <a:endParaRPr lang="en-US"/>
        </a:p>
      </dgm:t>
    </dgm:pt>
    <dgm:pt modelId="{459A3F38-C80A-44EB-B87A-364B8C1EADB4}" type="pres">
      <dgm:prSet presAssocID="{6FAF0E77-3B96-459B-8219-E263BFD166BB}" presName="Name0" presStyleCnt="0">
        <dgm:presLayoutVars>
          <dgm:dir/>
          <dgm:resizeHandles val="exact"/>
        </dgm:presLayoutVars>
      </dgm:prSet>
      <dgm:spPr/>
    </dgm:pt>
    <dgm:pt modelId="{FCFACA3B-1CE5-4C6E-908F-DECA55479CEE}" type="pres">
      <dgm:prSet presAssocID="{AAD463D7-289A-42AC-9640-2C321C7B8E34}" presName="parTxOnly" presStyleLbl="node1" presStyleIdx="0" presStyleCnt="6">
        <dgm:presLayoutVars>
          <dgm:bulletEnabled val="1"/>
        </dgm:presLayoutVars>
      </dgm:prSet>
      <dgm:spPr/>
    </dgm:pt>
    <dgm:pt modelId="{984489F4-D09F-492E-BA60-3B84052EED89}" type="pres">
      <dgm:prSet presAssocID="{ABA0F1AB-872E-4C29-986E-000804425F09}" presName="parSpace" presStyleCnt="0"/>
      <dgm:spPr/>
    </dgm:pt>
    <dgm:pt modelId="{C058DDE2-7A2C-438E-98D1-62AF7A204071}" type="pres">
      <dgm:prSet presAssocID="{702D244D-3CAD-48D2-8148-89D7A948829A}" presName="parTxOnly" presStyleLbl="node1" presStyleIdx="1" presStyleCnt="6">
        <dgm:presLayoutVars>
          <dgm:bulletEnabled val="1"/>
        </dgm:presLayoutVars>
      </dgm:prSet>
      <dgm:spPr/>
    </dgm:pt>
    <dgm:pt modelId="{9B6EEE55-03A8-4690-B7C1-78C0D1C62048}" type="pres">
      <dgm:prSet presAssocID="{724C7FFA-7CE1-4FE5-8482-42B4574C8EEC}" presName="parSpace" presStyleCnt="0"/>
      <dgm:spPr/>
    </dgm:pt>
    <dgm:pt modelId="{F5F6907B-C47C-4C48-B45A-CC6C175B83B1}" type="pres">
      <dgm:prSet presAssocID="{C65D4AE1-5DDE-4BC3-AD77-CFA3AA55A9DE}" presName="parTxOnly" presStyleLbl="node1" presStyleIdx="2" presStyleCnt="6">
        <dgm:presLayoutVars>
          <dgm:bulletEnabled val="1"/>
        </dgm:presLayoutVars>
      </dgm:prSet>
      <dgm:spPr/>
    </dgm:pt>
    <dgm:pt modelId="{91B40097-DE1D-4F3A-9EF2-0C3BA620CF29}" type="pres">
      <dgm:prSet presAssocID="{AAFDA29B-5174-46D8-8065-218AD94082A8}" presName="parSpace" presStyleCnt="0"/>
      <dgm:spPr/>
    </dgm:pt>
    <dgm:pt modelId="{B5CABB96-D07C-4BDB-855E-30EDCD546571}" type="pres">
      <dgm:prSet presAssocID="{1C0816EB-1696-4FA5-A103-9400108E9F64}" presName="parTxOnly" presStyleLbl="node1" presStyleIdx="3" presStyleCnt="6" custLinFactNeighborX="0">
        <dgm:presLayoutVars>
          <dgm:bulletEnabled val="1"/>
        </dgm:presLayoutVars>
      </dgm:prSet>
      <dgm:spPr/>
    </dgm:pt>
    <dgm:pt modelId="{0752EF7D-3471-4CAE-9C6C-A461A96C7BE9}" type="pres">
      <dgm:prSet presAssocID="{13687A5A-1168-446E-97B2-F081BB077017}" presName="parSpace" presStyleCnt="0"/>
      <dgm:spPr/>
    </dgm:pt>
    <dgm:pt modelId="{0E7717DE-4590-40EA-A0B0-7B06FD8DF8F8}" type="pres">
      <dgm:prSet presAssocID="{8A3BE581-7334-4FC2-A091-7DCDE90B1814}" presName="parTxOnly" presStyleLbl="node1" presStyleIdx="4" presStyleCnt="6">
        <dgm:presLayoutVars>
          <dgm:bulletEnabled val="1"/>
        </dgm:presLayoutVars>
      </dgm:prSet>
      <dgm:spPr/>
    </dgm:pt>
    <dgm:pt modelId="{2F90AAD5-3F0C-4C68-B409-6F0CA9D9662D}" type="pres">
      <dgm:prSet presAssocID="{C1BCEED3-5BD8-4418-A2D0-FB26145071FB}" presName="parSpace" presStyleCnt="0"/>
      <dgm:spPr/>
    </dgm:pt>
    <dgm:pt modelId="{FA752890-290C-4752-BA69-7F041BEEEB96}" type="pres">
      <dgm:prSet presAssocID="{5FD12F37-8723-4221-B10C-0EC63FBA05EC}" presName="parTxOnly" presStyleLbl="node1" presStyleIdx="5" presStyleCnt="6">
        <dgm:presLayoutVars>
          <dgm:bulletEnabled val="1"/>
        </dgm:presLayoutVars>
      </dgm:prSet>
      <dgm:spPr/>
    </dgm:pt>
  </dgm:ptLst>
  <dgm:cxnLst>
    <dgm:cxn modelId="{990B9605-BB88-4A29-A2D3-B78F1B2F7568}" type="presOf" srcId="{702D244D-3CAD-48D2-8148-89D7A948829A}" destId="{C058DDE2-7A2C-438E-98D1-62AF7A204071}" srcOrd="0" destOrd="0" presId="urn:microsoft.com/office/officeart/2005/8/layout/hChevron3"/>
    <dgm:cxn modelId="{BB61DF07-263A-408F-AB9D-169DEF25BA49}" srcId="{6FAF0E77-3B96-459B-8219-E263BFD166BB}" destId="{702D244D-3CAD-48D2-8148-89D7A948829A}" srcOrd="1" destOrd="0" parTransId="{B5A33B88-F160-4078-AC34-D3364005CDA4}" sibTransId="{724C7FFA-7CE1-4FE5-8482-42B4574C8EEC}"/>
    <dgm:cxn modelId="{15D1EB12-DF21-4BBE-99E5-42FC3728FCFD}" type="presOf" srcId="{8A3BE581-7334-4FC2-A091-7DCDE90B1814}" destId="{0E7717DE-4590-40EA-A0B0-7B06FD8DF8F8}" srcOrd="0" destOrd="0" presId="urn:microsoft.com/office/officeart/2005/8/layout/hChevron3"/>
    <dgm:cxn modelId="{84144637-1E4C-41D0-89EE-F7A7C32E007B}" type="presOf" srcId="{6FAF0E77-3B96-459B-8219-E263BFD166BB}" destId="{459A3F38-C80A-44EB-B87A-364B8C1EADB4}" srcOrd="0" destOrd="0" presId="urn:microsoft.com/office/officeart/2005/8/layout/hChevron3"/>
    <dgm:cxn modelId="{EA462562-00E7-4D50-B393-3800A7652A10}" srcId="{6FAF0E77-3B96-459B-8219-E263BFD166BB}" destId="{5FD12F37-8723-4221-B10C-0EC63FBA05EC}" srcOrd="5" destOrd="0" parTransId="{4CFC1139-0D2A-4D39-852D-BBCEDCA8B4E8}" sibTransId="{D1CF42E2-A289-4805-8673-BB1E93BB08EC}"/>
    <dgm:cxn modelId="{51F0C846-BFDC-4FD7-B922-577DDCD46001}" type="presOf" srcId="{C65D4AE1-5DDE-4BC3-AD77-CFA3AA55A9DE}" destId="{F5F6907B-C47C-4C48-B45A-CC6C175B83B1}" srcOrd="0" destOrd="0" presId="urn:microsoft.com/office/officeart/2005/8/layout/hChevron3"/>
    <dgm:cxn modelId="{2543FF6B-CDE5-4615-A453-827302A0448A}" srcId="{6FAF0E77-3B96-459B-8219-E263BFD166BB}" destId="{AAD463D7-289A-42AC-9640-2C321C7B8E34}" srcOrd="0" destOrd="0" parTransId="{72E3FD22-86D7-4EDB-82F8-42F1F65C3316}" sibTransId="{ABA0F1AB-872E-4C29-986E-000804425F09}"/>
    <dgm:cxn modelId="{12E44876-EA71-4927-9FD6-E6EB3C98CEEA}" type="presOf" srcId="{1C0816EB-1696-4FA5-A103-9400108E9F64}" destId="{B5CABB96-D07C-4BDB-855E-30EDCD546571}" srcOrd="0" destOrd="0" presId="urn:microsoft.com/office/officeart/2005/8/layout/hChevron3"/>
    <dgm:cxn modelId="{6BB1AB8C-9144-4B32-9224-070D187C3029}" srcId="{6FAF0E77-3B96-459B-8219-E263BFD166BB}" destId="{8A3BE581-7334-4FC2-A091-7DCDE90B1814}" srcOrd="4" destOrd="0" parTransId="{A652B1E6-4CBE-4C1E-B1F4-EA6A363A6E0C}" sibTransId="{C1BCEED3-5BD8-4418-A2D0-FB26145071FB}"/>
    <dgm:cxn modelId="{29E29EAF-0C01-4BEB-A58D-E6E8CBA8D410}" type="presOf" srcId="{AAD463D7-289A-42AC-9640-2C321C7B8E34}" destId="{FCFACA3B-1CE5-4C6E-908F-DECA55479CEE}" srcOrd="0" destOrd="0" presId="urn:microsoft.com/office/officeart/2005/8/layout/hChevron3"/>
    <dgm:cxn modelId="{B0848DD7-A701-4421-9F08-5FC770DF442D}" srcId="{6FAF0E77-3B96-459B-8219-E263BFD166BB}" destId="{C65D4AE1-5DDE-4BC3-AD77-CFA3AA55A9DE}" srcOrd="2" destOrd="0" parTransId="{06BA54CA-3978-413B-84B8-B84BCBD6C56C}" sibTransId="{AAFDA29B-5174-46D8-8065-218AD94082A8}"/>
    <dgm:cxn modelId="{CCDC52D8-D6A0-4D7A-A095-79A914DC9C93}" srcId="{6FAF0E77-3B96-459B-8219-E263BFD166BB}" destId="{1C0816EB-1696-4FA5-A103-9400108E9F64}" srcOrd="3" destOrd="0" parTransId="{CD7F00D2-4EA7-4568-8069-0A226AD9B869}" sibTransId="{13687A5A-1168-446E-97B2-F081BB077017}"/>
    <dgm:cxn modelId="{541016D9-C51C-4A51-9C91-B1C4BF6D35D9}" type="presOf" srcId="{5FD12F37-8723-4221-B10C-0EC63FBA05EC}" destId="{FA752890-290C-4752-BA69-7F041BEEEB96}" srcOrd="0" destOrd="0" presId="urn:microsoft.com/office/officeart/2005/8/layout/hChevron3"/>
    <dgm:cxn modelId="{890BDAF6-2804-45F1-89E5-4D3EADB3525A}" type="presParOf" srcId="{459A3F38-C80A-44EB-B87A-364B8C1EADB4}" destId="{FCFACA3B-1CE5-4C6E-908F-DECA55479CEE}" srcOrd="0" destOrd="0" presId="urn:microsoft.com/office/officeart/2005/8/layout/hChevron3"/>
    <dgm:cxn modelId="{814ECEA0-687D-4286-85A7-05A6F8B67D77}" type="presParOf" srcId="{459A3F38-C80A-44EB-B87A-364B8C1EADB4}" destId="{984489F4-D09F-492E-BA60-3B84052EED89}" srcOrd="1" destOrd="0" presId="urn:microsoft.com/office/officeart/2005/8/layout/hChevron3"/>
    <dgm:cxn modelId="{F061F3C6-5564-46FF-AA02-FF4C8ED7D2CD}" type="presParOf" srcId="{459A3F38-C80A-44EB-B87A-364B8C1EADB4}" destId="{C058DDE2-7A2C-438E-98D1-62AF7A204071}" srcOrd="2" destOrd="0" presId="urn:microsoft.com/office/officeart/2005/8/layout/hChevron3"/>
    <dgm:cxn modelId="{2691A9FB-C77F-4B7D-9A83-C5CBDCAB4183}" type="presParOf" srcId="{459A3F38-C80A-44EB-B87A-364B8C1EADB4}" destId="{9B6EEE55-03A8-4690-B7C1-78C0D1C62048}" srcOrd="3" destOrd="0" presId="urn:microsoft.com/office/officeart/2005/8/layout/hChevron3"/>
    <dgm:cxn modelId="{B8061569-4113-47FC-9C05-4B32589C3A83}" type="presParOf" srcId="{459A3F38-C80A-44EB-B87A-364B8C1EADB4}" destId="{F5F6907B-C47C-4C48-B45A-CC6C175B83B1}" srcOrd="4" destOrd="0" presId="urn:microsoft.com/office/officeart/2005/8/layout/hChevron3"/>
    <dgm:cxn modelId="{5C9E8AA0-0AE1-4DCF-B49D-469F7CE69A40}" type="presParOf" srcId="{459A3F38-C80A-44EB-B87A-364B8C1EADB4}" destId="{91B40097-DE1D-4F3A-9EF2-0C3BA620CF29}" srcOrd="5" destOrd="0" presId="urn:microsoft.com/office/officeart/2005/8/layout/hChevron3"/>
    <dgm:cxn modelId="{DC921F66-E53C-4A62-9BD2-E2C84D1C8AC5}" type="presParOf" srcId="{459A3F38-C80A-44EB-B87A-364B8C1EADB4}" destId="{B5CABB96-D07C-4BDB-855E-30EDCD546571}" srcOrd="6" destOrd="0" presId="urn:microsoft.com/office/officeart/2005/8/layout/hChevron3"/>
    <dgm:cxn modelId="{0C96FEEF-D09F-4954-831B-F6B2138AA48D}" type="presParOf" srcId="{459A3F38-C80A-44EB-B87A-364B8C1EADB4}" destId="{0752EF7D-3471-4CAE-9C6C-A461A96C7BE9}" srcOrd="7" destOrd="0" presId="urn:microsoft.com/office/officeart/2005/8/layout/hChevron3"/>
    <dgm:cxn modelId="{C248C46E-5BB5-4534-98A0-06EE3C876875}" type="presParOf" srcId="{459A3F38-C80A-44EB-B87A-364B8C1EADB4}" destId="{0E7717DE-4590-40EA-A0B0-7B06FD8DF8F8}" srcOrd="8" destOrd="0" presId="urn:microsoft.com/office/officeart/2005/8/layout/hChevron3"/>
    <dgm:cxn modelId="{42B11FBA-1C43-42BF-B051-17BC1CB6D0F6}" type="presParOf" srcId="{459A3F38-C80A-44EB-B87A-364B8C1EADB4}" destId="{2F90AAD5-3F0C-4C68-B409-6F0CA9D9662D}" srcOrd="9" destOrd="0" presId="urn:microsoft.com/office/officeart/2005/8/layout/hChevron3"/>
    <dgm:cxn modelId="{20F40CFD-DEAE-4CD4-96A6-A15A555D3AE4}" type="presParOf" srcId="{459A3F38-C80A-44EB-B87A-364B8C1EADB4}" destId="{FA752890-290C-4752-BA69-7F041BEEEB96}"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FAF0E77-3B96-459B-8219-E263BFD166BB}" type="doc">
      <dgm:prSet loTypeId="urn:microsoft.com/office/officeart/2005/8/layout/hChevron3" loCatId="process" qsTypeId="urn:microsoft.com/office/officeart/2005/8/quickstyle/simple1" qsCatId="simple" csTypeId="urn:microsoft.com/office/officeart/2005/8/colors/accent1_2" csCatId="accent1" phldr="1"/>
      <dgm:spPr/>
    </dgm:pt>
    <dgm:pt modelId="{AAD463D7-289A-42AC-9640-2C321C7B8E34}">
      <dgm:prSet phldrT="[Text]" custT="1"/>
      <dgm:spPr>
        <a:solidFill>
          <a:srgbClr val="005035">
            <a:alpha val="50196"/>
          </a:srgbClr>
        </a:solidFill>
      </dgm:spPr>
      <dgm:t>
        <a:bodyPr/>
        <a:lstStyle/>
        <a:p>
          <a:r>
            <a:rPr lang="en-US" sz="1600" b="1" i="0" dirty="0">
              <a:latin typeface="Calibri" panose="020F0502020204030204" pitchFamily="34" charset="0"/>
              <a:ea typeface="Calibri" panose="020F0502020204030204" pitchFamily="34" charset="0"/>
              <a:cs typeface="Calibri" panose="020F0502020204030204" pitchFamily="34" charset="0"/>
            </a:rPr>
            <a:t>Chunking</a:t>
          </a:r>
        </a:p>
      </dgm:t>
    </dgm:pt>
    <dgm:pt modelId="{72E3FD22-86D7-4EDB-82F8-42F1F65C3316}" type="parTrans" cxnId="{2543FF6B-CDE5-4615-A453-827302A0448A}">
      <dgm:prSet/>
      <dgm:spPr/>
      <dgm:t>
        <a:bodyPr/>
        <a:lstStyle/>
        <a:p>
          <a:endParaRPr lang="en-US"/>
        </a:p>
      </dgm:t>
    </dgm:pt>
    <dgm:pt modelId="{ABA0F1AB-872E-4C29-986E-000804425F09}" type="sibTrans" cxnId="{2543FF6B-CDE5-4615-A453-827302A0448A}">
      <dgm:prSet/>
      <dgm:spPr/>
      <dgm:t>
        <a:bodyPr/>
        <a:lstStyle/>
        <a:p>
          <a:endParaRPr lang="en-US"/>
        </a:p>
      </dgm:t>
    </dgm:pt>
    <dgm:pt modelId="{702D244D-3CAD-48D2-8148-89D7A948829A}">
      <dgm:prSet phldrT="[Text]" custT="1"/>
      <dgm:spPr>
        <a:solidFill>
          <a:srgbClr val="005035">
            <a:alpha val="50000"/>
          </a:srgbClr>
        </a:solidFill>
      </dgm:spPr>
      <dgm:t>
        <a:bodyPr/>
        <a:lstStyle/>
        <a:p>
          <a:r>
            <a:rPr lang="en-US" sz="1600" dirty="0">
              <a:latin typeface="Calibri" panose="020F0502020204030204" pitchFamily="34" charset="0"/>
              <a:ea typeface="Calibri" panose="020F0502020204030204" pitchFamily="34" charset="0"/>
              <a:cs typeface="Calibri" panose="020F0502020204030204" pitchFamily="34" charset="0"/>
            </a:rPr>
            <a:t>Embedding</a:t>
          </a:r>
        </a:p>
      </dgm:t>
    </dgm:pt>
    <dgm:pt modelId="{B5A33B88-F160-4078-AC34-D3364005CDA4}" type="parTrans" cxnId="{BB61DF07-263A-408F-AB9D-169DEF25BA49}">
      <dgm:prSet/>
      <dgm:spPr/>
      <dgm:t>
        <a:bodyPr/>
        <a:lstStyle/>
        <a:p>
          <a:endParaRPr lang="en-US"/>
        </a:p>
      </dgm:t>
    </dgm:pt>
    <dgm:pt modelId="{724C7FFA-7CE1-4FE5-8482-42B4574C8EEC}" type="sibTrans" cxnId="{BB61DF07-263A-408F-AB9D-169DEF25BA49}">
      <dgm:prSet/>
      <dgm:spPr/>
      <dgm:t>
        <a:bodyPr/>
        <a:lstStyle/>
        <a:p>
          <a:endParaRPr lang="en-US"/>
        </a:p>
      </dgm:t>
    </dgm:pt>
    <dgm:pt modelId="{C65D4AE1-5DDE-4BC3-AD77-CFA3AA55A9DE}">
      <dgm:prSet phldrT="[Text]" custT="1"/>
      <dgm:spPr>
        <a:solidFill>
          <a:srgbClr val="005035">
            <a:alpha val="50000"/>
          </a:srgbClr>
        </a:solidFill>
      </dgm:spPr>
      <dgm:t>
        <a:bodyPr/>
        <a:lstStyle/>
        <a:p>
          <a:r>
            <a:rPr lang="en-US" sz="1600" dirty="0">
              <a:latin typeface="Calibri" panose="020F0502020204030204" pitchFamily="34" charset="0"/>
              <a:ea typeface="Calibri" panose="020F0502020204030204" pitchFamily="34" charset="0"/>
              <a:cs typeface="Calibri" panose="020F0502020204030204" pitchFamily="34" charset="0"/>
            </a:rPr>
            <a:t>Indexing</a:t>
          </a:r>
        </a:p>
      </dgm:t>
    </dgm:pt>
    <dgm:pt modelId="{06BA54CA-3978-413B-84B8-B84BCBD6C56C}" type="parTrans" cxnId="{B0848DD7-A701-4421-9F08-5FC770DF442D}">
      <dgm:prSet/>
      <dgm:spPr/>
      <dgm:t>
        <a:bodyPr/>
        <a:lstStyle/>
        <a:p>
          <a:endParaRPr lang="en-US"/>
        </a:p>
      </dgm:t>
    </dgm:pt>
    <dgm:pt modelId="{AAFDA29B-5174-46D8-8065-218AD94082A8}" type="sibTrans" cxnId="{B0848DD7-A701-4421-9F08-5FC770DF442D}">
      <dgm:prSet/>
      <dgm:spPr/>
      <dgm:t>
        <a:bodyPr/>
        <a:lstStyle/>
        <a:p>
          <a:endParaRPr lang="en-US"/>
        </a:p>
      </dgm:t>
    </dgm:pt>
    <dgm:pt modelId="{1C0816EB-1696-4FA5-A103-9400108E9F64}">
      <dgm:prSet/>
      <dgm:spPr>
        <a:solidFill>
          <a:srgbClr val="005035">
            <a:alpha val="50000"/>
          </a:srgbClr>
        </a:solidFill>
      </dgm:spPr>
      <dgm:t>
        <a:bodyPr/>
        <a:lstStyle/>
        <a:p>
          <a:r>
            <a:rPr lang="en-US" dirty="0"/>
            <a:t>Retrieval</a:t>
          </a:r>
        </a:p>
      </dgm:t>
    </dgm:pt>
    <dgm:pt modelId="{CD7F00D2-4EA7-4568-8069-0A226AD9B869}" type="parTrans" cxnId="{CCDC52D8-D6A0-4D7A-A095-79A914DC9C93}">
      <dgm:prSet/>
      <dgm:spPr/>
      <dgm:t>
        <a:bodyPr/>
        <a:lstStyle/>
        <a:p>
          <a:endParaRPr lang="en-US"/>
        </a:p>
      </dgm:t>
    </dgm:pt>
    <dgm:pt modelId="{13687A5A-1168-446E-97B2-F081BB077017}" type="sibTrans" cxnId="{CCDC52D8-D6A0-4D7A-A095-79A914DC9C93}">
      <dgm:prSet/>
      <dgm:spPr/>
      <dgm:t>
        <a:bodyPr/>
        <a:lstStyle/>
        <a:p>
          <a:endParaRPr lang="en-US"/>
        </a:p>
      </dgm:t>
    </dgm:pt>
    <dgm:pt modelId="{8A3BE581-7334-4FC2-A091-7DCDE90B1814}">
      <dgm:prSet/>
      <dgm:spPr>
        <a:solidFill>
          <a:srgbClr val="005035"/>
        </a:solidFill>
      </dgm:spPr>
      <dgm:t>
        <a:bodyPr/>
        <a:lstStyle/>
        <a:p>
          <a:r>
            <a:rPr lang="en-US" dirty="0"/>
            <a:t>Augmentation</a:t>
          </a:r>
        </a:p>
      </dgm:t>
    </dgm:pt>
    <dgm:pt modelId="{A652B1E6-4CBE-4C1E-B1F4-EA6A363A6E0C}" type="parTrans" cxnId="{6BB1AB8C-9144-4B32-9224-070D187C3029}">
      <dgm:prSet/>
      <dgm:spPr/>
      <dgm:t>
        <a:bodyPr/>
        <a:lstStyle/>
        <a:p>
          <a:endParaRPr lang="en-US"/>
        </a:p>
      </dgm:t>
    </dgm:pt>
    <dgm:pt modelId="{C1BCEED3-5BD8-4418-A2D0-FB26145071FB}" type="sibTrans" cxnId="{6BB1AB8C-9144-4B32-9224-070D187C3029}">
      <dgm:prSet/>
      <dgm:spPr/>
      <dgm:t>
        <a:bodyPr/>
        <a:lstStyle/>
        <a:p>
          <a:endParaRPr lang="en-US"/>
        </a:p>
      </dgm:t>
    </dgm:pt>
    <dgm:pt modelId="{5FD12F37-8723-4221-B10C-0EC63FBA05EC}">
      <dgm:prSet/>
      <dgm:spPr>
        <a:solidFill>
          <a:srgbClr val="005035">
            <a:alpha val="50000"/>
          </a:srgbClr>
        </a:solidFill>
      </dgm:spPr>
      <dgm:t>
        <a:bodyPr/>
        <a:lstStyle/>
        <a:p>
          <a:r>
            <a:rPr lang="en-US" dirty="0"/>
            <a:t>Generation</a:t>
          </a:r>
        </a:p>
      </dgm:t>
    </dgm:pt>
    <dgm:pt modelId="{4CFC1139-0D2A-4D39-852D-BBCEDCA8B4E8}" type="parTrans" cxnId="{EA462562-00E7-4D50-B393-3800A7652A10}">
      <dgm:prSet/>
      <dgm:spPr/>
      <dgm:t>
        <a:bodyPr/>
        <a:lstStyle/>
        <a:p>
          <a:endParaRPr lang="en-US"/>
        </a:p>
      </dgm:t>
    </dgm:pt>
    <dgm:pt modelId="{D1CF42E2-A289-4805-8673-BB1E93BB08EC}" type="sibTrans" cxnId="{EA462562-00E7-4D50-B393-3800A7652A10}">
      <dgm:prSet/>
      <dgm:spPr/>
      <dgm:t>
        <a:bodyPr/>
        <a:lstStyle/>
        <a:p>
          <a:endParaRPr lang="en-US"/>
        </a:p>
      </dgm:t>
    </dgm:pt>
    <dgm:pt modelId="{459A3F38-C80A-44EB-B87A-364B8C1EADB4}" type="pres">
      <dgm:prSet presAssocID="{6FAF0E77-3B96-459B-8219-E263BFD166BB}" presName="Name0" presStyleCnt="0">
        <dgm:presLayoutVars>
          <dgm:dir/>
          <dgm:resizeHandles val="exact"/>
        </dgm:presLayoutVars>
      </dgm:prSet>
      <dgm:spPr/>
    </dgm:pt>
    <dgm:pt modelId="{FCFACA3B-1CE5-4C6E-908F-DECA55479CEE}" type="pres">
      <dgm:prSet presAssocID="{AAD463D7-289A-42AC-9640-2C321C7B8E34}" presName="parTxOnly" presStyleLbl="node1" presStyleIdx="0" presStyleCnt="6">
        <dgm:presLayoutVars>
          <dgm:bulletEnabled val="1"/>
        </dgm:presLayoutVars>
      </dgm:prSet>
      <dgm:spPr/>
    </dgm:pt>
    <dgm:pt modelId="{984489F4-D09F-492E-BA60-3B84052EED89}" type="pres">
      <dgm:prSet presAssocID="{ABA0F1AB-872E-4C29-986E-000804425F09}" presName="parSpace" presStyleCnt="0"/>
      <dgm:spPr/>
    </dgm:pt>
    <dgm:pt modelId="{C058DDE2-7A2C-438E-98D1-62AF7A204071}" type="pres">
      <dgm:prSet presAssocID="{702D244D-3CAD-48D2-8148-89D7A948829A}" presName="parTxOnly" presStyleLbl="node1" presStyleIdx="1" presStyleCnt="6">
        <dgm:presLayoutVars>
          <dgm:bulletEnabled val="1"/>
        </dgm:presLayoutVars>
      </dgm:prSet>
      <dgm:spPr/>
    </dgm:pt>
    <dgm:pt modelId="{9B6EEE55-03A8-4690-B7C1-78C0D1C62048}" type="pres">
      <dgm:prSet presAssocID="{724C7FFA-7CE1-4FE5-8482-42B4574C8EEC}" presName="parSpace" presStyleCnt="0"/>
      <dgm:spPr/>
    </dgm:pt>
    <dgm:pt modelId="{F5F6907B-C47C-4C48-B45A-CC6C175B83B1}" type="pres">
      <dgm:prSet presAssocID="{C65D4AE1-5DDE-4BC3-AD77-CFA3AA55A9DE}" presName="parTxOnly" presStyleLbl="node1" presStyleIdx="2" presStyleCnt="6">
        <dgm:presLayoutVars>
          <dgm:bulletEnabled val="1"/>
        </dgm:presLayoutVars>
      </dgm:prSet>
      <dgm:spPr/>
    </dgm:pt>
    <dgm:pt modelId="{91B40097-DE1D-4F3A-9EF2-0C3BA620CF29}" type="pres">
      <dgm:prSet presAssocID="{AAFDA29B-5174-46D8-8065-218AD94082A8}" presName="parSpace" presStyleCnt="0"/>
      <dgm:spPr/>
    </dgm:pt>
    <dgm:pt modelId="{B5CABB96-D07C-4BDB-855E-30EDCD546571}" type="pres">
      <dgm:prSet presAssocID="{1C0816EB-1696-4FA5-A103-9400108E9F64}" presName="parTxOnly" presStyleLbl="node1" presStyleIdx="3" presStyleCnt="6" custLinFactNeighborX="0">
        <dgm:presLayoutVars>
          <dgm:bulletEnabled val="1"/>
        </dgm:presLayoutVars>
      </dgm:prSet>
      <dgm:spPr/>
    </dgm:pt>
    <dgm:pt modelId="{0752EF7D-3471-4CAE-9C6C-A461A96C7BE9}" type="pres">
      <dgm:prSet presAssocID="{13687A5A-1168-446E-97B2-F081BB077017}" presName="parSpace" presStyleCnt="0"/>
      <dgm:spPr/>
    </dgm:pt>
    <dgm:pt modelId="{0E7717DE-4590-40EA-A0B0-7B06FD8DF8F8}" type="pres">
      <dgm:prSet presAssocID="{8A3BE581-7334-4FC2-A091-7DCDE90B1814}" presName="parTxOnly" presStyleLbl="node1" presStyleIdx="4" presStyleCnt="6">
        <dgm:presLayoutVars>
          <dgm:bulletEnabled val="1"/>
        </dgm:presLayoutVars>
      </dgm:prSet>
      <dgm:spPr/>
    </dgm:pt>
    <dgm:pt modelId="{2F90AAD5-3F0C-4C68-B409-6F0CA9D9662D}" type="pres">
      <dgm:prSet presAssocID="{C1BCEED3-5BD8-4418-A2D0-FB26145071FB}" presName="parSpace" presStyleCnt="0"/>
      <dgm:spPr/>
    </dgm:pt>
    <dgm:pt modelId="{FA752890-290C-4752-BA69-7F041BEEEB96}" type="pres">
      <dgm:prSet presAssocID="{5FD12F37-8723-4221-B10C-0EC63FBA05EC}" presName="parTxOnly" presStyleLbl="node1" presStyleIdx="5" presStyleCnt="6">
        <dgm:presLayoutVars>
          <dgm:bulletEnabled val="1"/>
        </dgm:presLayoutVars>
      </dgm:prSet>
      <dgm:spPr/>
    </dgm:pt>
  </dgm:ptLst>
  <dgm:cxnLst>
    <dgm:cxn modelId="{990B9605-BB88-4A29-A2D3-B78F1B2F7568}" type="presOf" srcId="{702D244D-3CAD-48D2-8148-89D7A948829A}" destId="{C058DDE2-7A2C-438E-98D1-62AF7A204071}" srcOrd="0" destOrd="0" presId="urn:microsoft.com/office/officeart/2005/8/layout/hChevron3"/>
    <dgm:cxn modelId="{BB61DF07-263A-408F-AB9D-169DEF25BA49}" srcId="{6FAF0E77-3B96-459B-8219-E263BFD166BB}" destId="{702D244D-3CAD-48D2-8148-89D7A948829A}" srcOrd="1" destOrd="0" parTransId="{B5A33B88-F160-4078-AC34-D3364005CDA4}" sibTransId="{724C7FFA-7CE1-4FE5-8482-42B4574C8EEC}"/>
    <dgm:cxn modelId="{15D1EB12-DF21-4BBE-99E5-42FC3728FCFD}" type="presOf" srcId="{8A3BE581-7334-4FC2-A091-7DCDE90B1814}" destId="{0E7717DE-4590-40EA-A0B0-7B06FD8DF8F8}" srcOrd="0" destOrd="0" presId="urn:microsoft.com/office/officeart/2005/8/layout/hChevron3"/>
    <dgm:cxn modelId="{84144637-1E4C-41D0-89EE-F7A7C32E007B}" type="presOf" srcId="{6FAF0E77-3B96-459B-8219-E263BFD166BB}" destId="{459A3F38-C80A-44EB-B87A-364B8C1EADB4}" srcOrd="0" destOrd="0" presId="urn:microsoft.com/office/officeart/2005/8/layout/hChevron3"/>
    <dgm:cxn modelId="{EA462562-00E7-4D50-B393-3800A7652A10}" srcId="{6FAF0E77-3B96-459B-8219-E263BFD166BB}" destId="{5FD12F37-8723-4221-B10C-0EC63FBA05EC}" srcOrd="5" destOrd="0" parTransId="{4CFC1139-0D2A-4D39-852D-BBCEDCA8B4E8}" sibTransId="{D1CF42E2-A289-4805-8673-BB1E93BB08EC}"/>
    <dgm:cxn modelId="{51F0C846-BFDC-4FD7-B922-577DDCD46001}" type="presOf" srcId="{C65D4AE1-5DDE-4BC3-AD77-CFA3AA55A9DE}" destId="{F5F6907B-C47C-4C48-B45A-CC6C175B83B1}" srcOrd="0" destOrd="0" presId="urn:microsoft.com/office/officeart/2005/8/layout/hChevron3"/>
    <dgm:cxn modelId="{2543FF6B-CDE5-4615-A453-827302A0448A}" srcId="{6FAF0E77-3B96-459B-8219-E263BFD166BB}" destId="{AAD463D7-289A-42AC-9640-2C321C7B8E34}" srcOrd="0" destOrd="0" parTransId="{72E3FD22-86D7-4EDB-82F8-42F1F65C3316}" sibTransId="{ABA0F1AB-872E-4C29-986E-000804425F09}"/>
    <dgm:cxn modelId="{12E44876-EA71-4927-9FD6-E6EB3C98CEEA}" type="presOf" srcId="{1C0816EB-1696-4FA5-A103-9400108E9F64}" destId="{B5CABB96-D07C-4BDB-855E-30EDCD546571}" srcOrd="0" destOrd="0" presId="urn:microsoft.com/office/officeart/2005/8/layout/hChevron3"/>
    <dgm:cxn modelId="{6BB1AB8C-9144-4B32-9224-070D187C3029}" srcId="{6FAF0E77-3B96-459B-8219-E263BFD166BB}" destId="{8A3BE581-7334-4FC2-A091-7DCDE90B1814}" srcOrd="4" destOrd="0" parTransId="{A652B1E6-4CBE-4C1E-B1F4-EA6A363A6E0C}" sibTransId="{C1BCEED3-5BD8-4418-A2D0-FB26145071FB}"/>
    <dgm:cxn modelId="{29E29EAF-0C01-4BEB-A58D-E6E8CBA8D410}" type="presOf" srcId="{AAD463D7-289A-42AC-9640-2C321C7B8E34}" destId="{FCFACA3B-1CE5-4C6E-908F-DECA55479CEE}" srcOrd="0" destOrd="0" presId="urn:microsoft.com/office/officeart/2005/8/layout/hChevron3"/>
    <dgm:cxn modelId="{B0848DD7-A701-4421-9F08-5FC770DF442D}" srcId="{6FAF0E77-3B96-459B-8219-E263BFD166BB}" destId="{C65D4AE1-5DDE-4BC3-AD77-CFA3AA55A9DE}" srcOrd="2" destOrd="0" parTransId="{06BA54CA-3978-413B-84B8-B84BCBD6C56C}" sibTransId="{AAFDA29B-5174-46D8-8065-218AD94082A8}"/>
    <dgm:cxn modelId="{CCDC52D8-D6A0-4D7A-A095-79A914DC9C93}" srcId="{6FAF0E77-3B96-459B-8219-E263BFD166BB}" destId="{1C0816EB-1696-4FA5-A103-9400108E9F64}" srcOrd="3" destOrd="0" parTransId="{CD7F00D2-4EA7-4568-8069-0A226AD9B869}" sibTransId="{13687A5A-1168-446E-97B2-F081BB077017}"/>
    <dgm:cxn modelId="{541016D9-C51C-4A51-9C91-B1C4BF6D35D9}" type="presOf" srcId="{5FD12F37-8723-4221-B10C-0EC63FBA05EC}" destId="{FA752890-290C-4752-BA69-7F041BEEEB96}" srcOrd="0" destOrd="0" presId="urn:microsoft.com/office/officeart/2005/8/layout/hChevron3"/>
    <dgm:cxn modelId="{890BDAF6-2804-45F1-89E5-4D3EADB3525A}" type="presParOf" srcId="{459A3F38-C80A-44EB-B87A-364B8C1EADB4}" destId="{FCFACA3B-1CE5-4C6E-908F-DECA55479CEE}" srcOrd="0" destOrd="0" presId="urn:microsoft.com/office/officeart/2005/8/layout/hChevron3"/>
    <dgm:cxn modelId="{814ECEA0-687D-4286-85A7-05A6F8B67D77}" type="presParOf" srcId="{459A3F38-C80A-44EB-B87A-364B8C1EADB4}" destId="{984489F4-D09F-492E-BA60-3B84052EED89}" srcOrd="1" destOrd="0" presId="urn:microsoft.com/office/officeart/2005/8/layout/hChevron3"/>
    <dgm:cxn modelId="{F061F3C6-5564-46FF-AA02-FF4C8ED7D2CD}" type="presParOf" srcId="{459A3F38-C80A-44EB-B87A-364B8C1EADB4}" destId="{C058DDE2-7A2C-438E-98D1-62AF7A204071}" srcOrd="2" destOrd="0" presId="urn:microsoft.com/office/officeart/2005/8/layout/hChevron3"/>
    <dgm:cxn modelId="{2691A9FB-C77F-4B7D-9A83-C5CBDCAB4183}" type="presParOf" srcId="{459A3F38-C80A-44EB-B87A-364B8C1EADB4}" destId="{9B6EEE55-03A8-4690-B7C1-78C0D1C62048}" srcOrd="3" destOrd="0" presId="urn:microsoft.com/office/officeart/2005/8/layout/hChevron3"/>
    <dgm:cxn modelId="{B8061569-4113-47FC-9C05-4B32589C3A83}" type="presParOf" srcId="{459A3F38-C80A-44EB-B87A-364B8C1EADB4}" destId="{F5F6907B-C47C-4C48-B45A-CC6C175B83B1}" srcOrd="4" destOrd="0" presId="urn:microsoft.com/office/officeart/2005/8/layout/hChevron3"/>
    <dgm:cxn modelId="{5C9E8AA0-0AE1-4DCF-B49D-469F7CE69A40}" type="presParOf" srcId="{459A3F38-C80A-44EB-B87A-364B8C1EADB4}" destId="{91B40097-DE1D-4F3A-9EF2-0C3BA620CF29}" srcOrd="5" destOrd="0" presId="urn:microsoft.com/office/officeart/2005/8/layout/hChevron3"/>
    <dgm:cxn modelId="{DC921F66-E53C-4A62-9BD2-E2C84D1C8AC5}" type="presParOf" srcId="{459A3F38-C80A-44EB-B87A-364B8C1EADB4}" destId="{B5CABB96-D07C-4BDB-855E-30EDCD546571}" srcOrd="6" destOrd="0" presId="urn:microsoft.com/office/officeart/2005/8/layout/hChevron3"/>
    <dgm:cxn modelId="{0C96FEEF-D09F-4954-831B-F6B2138AA48D}" type="presParOf" srcId="{459A3F38-C80A-44EB-B87A-364B8C1EADB4}" destId="{0752EF7D-3471-4CAE-9C6C-A461A96C7BE9}" srcOrd="7" destOrd="0" presId="urn:microsoft.com/office/officeart/2005/8/layout/hChevron3"/>
    <dgm:cxn modelId="{C248C46E-5BB5-4534-98A0-06EE3C876875}" type="presParOf" srcId="{459A3F38-C80A-44EB-B87A-364B8C1EADB4}" destId="{0E7717DE-4590-40EA-A0B0-7B06FD8DF8F8}" srcOrd="8" destOrd="0" presId="urn:microsoft.com/office/officeart/2005/8/layout/hChevron3"/>
    <dgm:cxn modelId="{42B11FBA-1C43-42BF-B051-17BC1CB6D0F6}" type="presParOf" srcId="{459A3F38-C80A-44EB-B87A-364B8C1EADB4}" destId="{2F90AAD5-3F0C-4C68-B409-6F0CA9D9662D}" srcOrd="9" destOrd="0" presId="urn:microsoft.com/office/officeart/2005/8/layout/hChevron3"/>
    <dgm:cxn modelId="{20F40CFD-DEAE-4CD4-96A6-A15A555D3AE4}" type="presParOf" srcId="{459A3F38-C80A-44EB-B87A-364B8C1EADB4}" destId="{FA752890-290C-4752-BA69-7F041BEEEB96}" srcOrd="10"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FAF0E77-3B96-459B-8219-E263BFD166BB}" type="doc">
      <dgm:prSet loTypeId="urn:microsoft.com/office/officeart/2005/8/layout/hChevron3" loCatId="process" qsTypeId="urn:microsoft.com/office/officeart/2005/8/quickstyle/simple1" qsCatId="simple" csTypeId="urn:microsoft.com/office/officeart/2005/8/colors/accent1_2" csCatId="accent1" phldr="1"/>
      <dgm:spPr/>
    </dgm:pt>
    <dgm:pt modelId="{AAD463D7-289A-42AC-9640-2C321C7B8E34}">
      <dgm:prSet phldrT="[Text]" custT="1"/>
      <dgm:spPr>
        <a:solidFill>
          <a:srgbClr val="005035">
            <a:alpha val="50196"/>
          </a:srgbClr>
        </a:solidFill>
      </dgm:spPr>
      <dgm:t>
        <a:bodyPr/>
        <a:lstStyle/>
        <a:p>
          <a:r>
            <a:rPr lang="en-US" sz="1600" b="1" i="0" dirty="0">
              <a:latin typeface="Calibri" panose="020F0502020204030204" pitchFamily="34" charset="0"/>
              <a:ea typeface="Calibri" panose="020F0502020204030204" pitchFamily="34" charset="0"/>
              <a:cs typeface="Calibri" panose="020F0502020204030204" pitchFamily="34" charset="0"/>
            </a:rPr>
            <a:t>Chunking</a:t>
          </a:r>
        </a:p>
      </dgm:t>
    </dgm:pt>
    <dgm:pt modelId="{72E3FD22-86D7-4EDB-82F8-42F1F65C3316}" type="parTrans" cxnId="{2543FF6B-CDE5-4615-A453-827302A0448A}">
      <dgm:prSet/>
      <dgm:spPr/>
      <dgm:t>
        <a:bodyPr/>
        <a:lstStyle/>
        <a:p>
          <a:endParaRPr lang="en-US"/>
        </a:p>
      </dgm:t>
    </dgm:pt>
    <dgm:pt modelId="{ABA0F1AB-872E-4C29-986E-000804425F09}" type="sibTrans" cxnId="{2543FF6B-CDE5-4615-A453-827302A0448A}">
      <dgm:prSet/>
      <dgm:spPr/>
      <dgm:t>
        <a:bodyPr/>
        <a:lstStyle/>
        <a:p>
          <a:endParaRPr lang="en-US"/>
        </a:p>
      </dgm:t>
    </dgm:pt>
    <dgm:pt modelId="{702D244D-3CAD-48D2-8148-89D7A948829A}">
      <dgm:prSet phldrT="[Text]" custT="1"/>
      <dgm:spPr>
        <a:solidFill>
          <a:srgbClr val="005035">
            <a:alpha val="50000"/>
          </a:srgbClr>
        </a:solidFill>
      </dgm:spPr>
      <dgm:t>
        <a:bodyPr/>
        <a:lstStyle/>
        <a:p>
          <a:r>
            <a:rPr lang="en-US" sz="1600" dirty="0">
              <a:latin typeface="Calibri" panose="020F0502020204030204" pitchFamily="34" charset="0"/>
              <a:ea typeface="Calibri" panose="020F0502020204030204" pitchFamily="34" charset="0"/>
              <a:cs typeface="Calibri" panose="020F0502020204030204" pitchFamily="34" charset="0"/>
            </a:rPr>
            <a:t>Embedding</a:t>
          </a:r>
        </a:p>
      </dgm:t>
    </dgm:pt>
    <dgm:pt modelId="{B5A33B88-F160-4078-AC34-D3364005CDA4}" type="parTrans" cxnId="{BB61DF07-263A-408F-AB9D-169DEF25BA49}">
      <dgm:prSet/>
      <dgm:spPr/>
      <dgm:t>
        <a:bodyPr/>
        <a:lstStyle/>
        <a:p>
          <a:endParaRPr lang="en-US"/>
        </a:p>
      </dgm:t>
    </dgm:pt>
    <dgm:pt modelId="{724C7FFA-7CE1-4FE5-8482-42B4574C8EEC}" type="sibTrans" cxnId="{BB61DF07-263A-408F-AB9D-169DEF25BA49}">
      <dgm:prSet/>
      <dgm:spPr/>
      <dgm:t>
        <a:bodyPr/>
        <a:lstStyle/>
        <a:p>
          <a:endParaRPr lang="en-US"/>
        </a:p>
      </dgm:t>
    </dgm:pt>
    <dgm:pt modelId="{C65D4AE1-5DDE-4BC3-AD77-CFA3AA55A9DE}">
      <dgm:prSet phldrT="[Text]" custT="1"/>
      <dgm:spPr>
        <a:solidFill>
          <a:srgbClr val="005035">
            <a:alpha val="50000"/>
          </a:srgbClr>
        </a:solidFill>
      </dgm:spPr>
      <dgm:t>
        <a:bodyPr/>
        <a:lstStyle/>
        <a:p>
          <a:r>
            <a:rPr lang="en-US" sz="1600" dirty="0">
              <a:latin typeface="Calibri" panose="020F0502020204030204" pitchFamily="34" charset="0"/>
              <a:ea typeface="Calibri" panose="020F0502020204030204" pitchFamily="34" charset="0"/>
              <a:cs typeface="Calibri" panose="020F0502020204030204" pitchFamily="34" charset="0"/>
            </a:rPr>
            <a:t>Indexing</a:t>
          </a:r>
        </a:p>
      </dgm:t>
    </dgm:pt>
    <dgm:pt modelId="{06BA54CA-3978-413B-84B8-B84BCBD6C56C}" type="parTrans" cxnId="{B0848DD7-A701-4421-9F08-5FC770DF442D}">
      <dgm:prSet/>
      <dgm:spPr/>
      <dgm:t>
        <a:bodyPr/>
        <a:lstStyle/>
        <a:p>
          <a:endParaRPr lang="en-US"/>
        </a:p>
      </dgm:t>
    </dgm:pt>
    <dgm:pt modelId="{AAFDA29B-5174-46D8-8065-218AD94082A8}" type="sibTrans" cxnId="{B0848DD7-A701-4421-9F08-5FC770DF442D}">
      <dgm:prSet/>
      <dgm:spPr/>
      <dgm:t>
        <a:bodyPr/>
        <a:lstStyle/>
        <a:p>
          <a:endParaRPr lang="en-US"/>
        </a:p>
      </dgm:t>
    </dgm:pt>
    <dgm:pt modelId="{1C0816EB-1696-4FA5-A103-9400108E9F64}">
      <dgm:prSet/>
      <dgm:spPr>
        <a:solidFill>
          <a:srgbClr val="005035">
            <a:alpha val="50000"/>
          </a:srgbClr>
        </a:solidFill>
      </dgm:spPr>
      <dgm:t>
        <a:bodyPr/>
        <a:lstStyle/>
        <a:p>
          <a:r>
            <a:rPr lang="en-US" dirty="0"/>
            <a:t>Retrieval</a:t>
          </a:r>
        </a:p>
      </dgm:t>
    </dgm:pt>
    <dgm:pt modelId="{CD7F00D2-4EA7-4568-8069-0A226AD9B869}" type="parTrans" cxnId="{CCDC52D8-D6A0-4D7A-A095-79A914DC9C93}">
      <dgm:prSet/>
      <dgm:spPr/>
      <dgm:t>
        <a:bodyPr/>
        <a:lstStyle/>
        <a:p>
          <a:endParaRPr lang="en-US"/>
        </a:p>
      </dgm:t>
    </dgm:pt>
    <dgm:pt modelId="{13687A5A-1168-446E-97B2-F081BB077017}" type="sibTrans" cxnId="{CCDC52D8-D6A0-4D7A-A095-79A914DC9C93}">
      <dgm:prSet/>
      <dgm:spPr/>
      <dgm:t>
        <a:bodyPr/>
        <a:lstStyle/>
        <a:p>
          <a:endParaRPr lang="en-US"/>
        </a:p>
      </dgm:t>
    </dgm:pt>
    <dgm:pt modelId="{8A3BE581-7334-4FC2-A091-7DCDE90B1814}">
      <dgm:prSet/>
      <dgm:spPr>
        <a:solidFill>
          <a:srgbClr val="005035"/>
        </a:solidFill>
      </dgm:spPr>
      <dgm:t>
        <a:bodyPr/>
        <a:lstStyle/>
        <a:p>
          <a:r>
            <a:rPr lang="en-US" dirty="0"/>
            <a:t>Augmentation</a:t>
          </a:r>
        </a:p>
      </dgm:t>
    </dgm:pt>
    <dgm:pt modelId="{A652B1E6-4CBE-4C1E-B1F4-EA6A363A6E0C}" type="parTrans" cxnId="{6BB1AB8C-9144-4B32-9224-070D187C3029}">
      <dgm:prSet/>
      <dgm:spPr/>
      <dgm:t>
        <a:bodyPr/>
        <a:lstStyle/>
        <a:p>
          <a:endParaRPr lang="en-US"/>
        </a:p>
      </dgm:t>
    </dgm:pt>
    <dgm:pt modelId="{C1BCEED3-5BD8-4418-A2D0-FB26145071FB}" type="sibTrans" cxnId="{6BB1AB8C-9144-4B32-9224-070D187C3029}">
      <dgm:prSet/>
      <dgm:spPr/>
      <dgm:t>
        <a:bodyPr/>
        <a:lstStyle/>
        <a:p>
          <a:endParaRPr lang="en-US"/>
        </a:p>
      </dgm:t>
    </dgm:pt>
    <dgm:pt modelId="{5FD12F37-8723-4221-B10C-0EC63FBA05EC}">
      <dgm:prSet/>
      <dgm:spPr>
        <a:solidFill>
          <a:srgbClr val="005035">
            <a:alpha val="50000"/>
          </a:srgbClr>
        </a:solidFill>
      </dgm:spPr>
      <dgm:t>
        <a:bodyPr/>
        <a:lstStyle/>
        <a:p>
          <a:r>
            <a:rPr lang="en-US" dirty="0"/>
            <a:t>Generation</a:t>
          </a:r>
        </a:p>
      </dgm:t>
    </dgm:pt>
    <dgm:pt modelId="{4CFC1139-0D2A-4D39-852D-BBCEDCA8B4E8}" type="parTrans" cxnId="{EA462562-00E7-4D50-B393-3800A7652A10}">
      <dgm:prSet/>
      <dgm:spPr/>
      <dgm:t>
        <a:bodyPr/>
        <a:lstStyle/>
        <a:p>
          <a:endParaRPr lang="en-US"/>
        </a:p>
      </dgm:t>
    </dgm:pt>
    <dgm:pt modelId="{D1CF42E2-A289-4805-8673-BB1E93BB08EC}" type="sibTrans" cxnId="{EA462562-00E7-4D50-B393-3800A7652A10}">
      <dgm:prSet/>
      <dgm:spPr/>
      <dgm:t>
        <a:bodyPr/>
        <a:lstStyle/>
        <a:p>
          <a:endParaRPr lang="en-US"/>
        </a:p>
      </dgm:t>
    </dgm:pt>
    <dgm:pt modelId="{459A3F38-C80A-44EB-B87A-364B8C1EADB4}" type="pres">
      <dgm:prSet presAssocID="{6FAF0E77-3B96-459B-8219-E263BFD166BB}" presName="Name0" presStyleCnt="0">
        <dgm:presLayoutVars>
          <dgm:dir/>
          <dgm:resizeHandles val="exact"/>
        </dgm:presLayoutVars>
      </dgm:prSet>
      <dgm:spPr/>
    </dgm:pt>
    <dgm:pt modelId="{FCFACA3B-1CE5-4C6E-908F-DECA55479CEE}" type="pres">
      <dgm:prSet presAssocID="{AAD463D7-289A-42AC-9640-2C321C7B8E34}" presName="parTxOnly" presStyleLbl="node1" presStyleIdx="0" presStyleCnt="6">
        <dgm:presLayoutVars>
          <dgm:bulletEnabled val="1"/>
        </dgm:presLayoutVars>
      </dgm:prSet>
      <dgm:spPr/>
    </dgm:pt>
    <dgm:pt modelId="{984489F4-D09F-492E-BA60-3B84052EED89}" type="pres">
      <dgm:prSet presAssocID="{ABA0F1AB-872E-4C29-986E-000804425F09}" presName="parSpace" presStyleCnt="0"/>
      <dgm:spPr/>
    </dgm:pt>
    <dgm:pt modelId="{C058DDE2-7A2C-438E-98D1-62AF7A204071}" type="pres">
      <dgm:prSet presAssocID="{702D244D-3CAD-48D2-8148-89D7A948829A}" presName="parTxOnly" presStyleLbl="node1" presStyleIdx="1" presStyleCnt="6">
        <dgm:presLayoutVars>
          <dgm:bulletEnabled val="1"/>
        </dgm:presLayoutVars>
      </dgm:prSet>
      <dgm:spPr/>
    </dgm:pt>
    <dgm:pt modelId="{9B6EEE55-03A8-4690-B7C1-78C0D1C62048}" type="pres">
      <dgm:prSet presAssocID="{724C7FFA-7CE1-4FE5-8482-42B4574C8EEC}" presName="parSpace" presStyleCnt="0"/>
      <dgm:spPr/>
    </dgm:pt>
    <dgm:pt modelId="{F5F6907B-C47C-4C48-B45A-CC6C175B83B1}" type="pres">
      <dgm:prSet presAssocID="{C65D4AE1-5DDE-4BC3-AD77-CFA3AA55A9DE}" presName="parTxOnly" presStyleLbl="node1" presStyleIdx="2" presStyleCnt="6">
        <dgm:presLayoutVars>
          <dgm:bulletEnabled val="1"/>
        </dgm:presLayoutVars>
      </dgm:prSet>
      <dgm:spPr/>
    </dgm:pt>
    <dgm:pt modelId="{91B40097-DE1D-4F3A-9EF2-0C3BA620CF29}" type="pres">
      <dgm:prSet presAssocID="{AAFDA29B-5174-46D8-8065-218AD94082A8}" presName="parSpace" presStyleCnt="0"/>
      <dgm:spPr/>
    </dgm:pt>
    <dgm:pt modelId="{B5CABB96-D07C-4BDB-855E-30EDCD546571}" type="pres">
      <dgm:prSet presAssocID="{1C0816EB-1696-4FA5-A103-9400108E9F64}" presName="parTxOnly" presStyleLbl="node1" presStyleIdx="3" presStyleCnt="6" custLinFactNeighborX="0">
        <dgm:presLayoutVars>
          <dgm:bulletEnabled val="1"/>
        </dgm:presLayoutVars>
      </dgm:prSet>
      <dgm:spPr/>
    </dgm:pt>
    <dgm:pt modelId="{0752EF7D-3471-4CAE-9C6C-A461A96C7BE9}" type="pres">
      <dgm:prSet presAssocID="{13687A5A-1168-446E-97B2-F081BB077017}" presName="parSpace" presStyleCnt="0"/>
      <dgm:spPr/>
    </dgm:pt>
    <dgm:pt modelId="{0E7717DE-4590-40EA-A0B0-7B06FD8DF8F8}" type="pres">
      <dgm:prSet presAssocID="{8A3BE581-7334-4FC2-A091-7DCDE90B1814}" presName="parTxOnly" presStyleLbl="node1" presStyleIdx="4" presStyleCnt="6">
        <dgm:presLayoutVars>
          <dgm:bulletEnabled val="1"/>
        </dgm:presLayoutVars>
      </dgm:prSet>
      <dgm:spPr/>
    </dgm:pt>
    <dgm:pt modelId="{2F90AAD5-3F0C-4C68-B409-6F0CA9D9662D}" type="pres">
      <dgm:prSet presAssocID="{C1BCEED3-5BD8-4418-A2D0-FB26145071FB}" presName="parSpace" presStyleCnt="0"/>
      <dgm:spPr/>
    </dgm:pt>
    <dgm:pt modelId="{FA752890-290C-4752-BA69-7F041BEEEB96}" type="pres">
      <dgm:prSet presAssocID="{5FD12F37-8723-4221-B10C-0EC63FBA05EC}" presName="parTxOnly" presStyleLbl="node1" presStyleIdx="5" presStyleCnt="6">
        <dgm:presLayoutVars>
          <dgm:bulletEnabled val="1"/>
        </dgm:presLayoutVars>
      </dgm:prSet>
      <dgm:spPr/>
    </dgm:pt>
  </dgm:ptLst>
  <dgm:cxnLst>
    <dgm:cxn modelId="{990B9605-BB88-4A29-A2D3-B78F1B2F7568}" type="presOf" srcId="{702D244D-3CAD-48D2-8148-89D7A948829A}" destId="{C058DDE2-7A2C-438E-98D1-62AF7A204071}" srcOrd="0" destOrd="0" presId="urn:microsoft.com/office/officeart/2005/8/layout/hChevron3"/>
    <dgm:cxn modelId="{BB61DF07-263A-408F-AB9D-169DEF25BA49}" srcId="{6FAF0E77-3B96-459B-8219-E263BFD166BB}" destId="{702D244D-3CAD-48D2-8148-89D7A948829A}" srcOrd="1" destOrd="0" parTransId="{B5A33B88-F160-4078-AC34-D3364005CDA4}" sibTransId="{724C7FFA-7CE1-4FE5-8482-42B4574C8EEC}"/>
    <dgm:cxn modelId="{15D1EB12-DF21-4BBE-99E5-42FC3728FCFD}" type="presOf" srcId="{8A3BE581-7334-4FC2-A091-7DCDE90B1814}" destId="{0E7717DE-4590-40EA-A0B0-7B06FD8DF8F8}" srcOrd="0" destOrd="0" presId="urn:microsoft.com/office/officeart/2005/8/layout/hChevron3"/>
    <dgm:cxn modelId="{84144637-1E4C-41D0-89EE-F7A7C32E007B}" type="presOf" srcId="{6FAF0E77-3B96-459B-8219-E263BFD166BB}" destId="{459A3F38-C80A-44EB-B87A-364B8C1EADB4}" srcOrd="0" destOrd="0" presId="urn:microsoft.com/office/officeart/2005/8/layout/hChevron3"/>
    <dgm:cxn modelId="{EA462562-00E7-4D50-B393-3800A7652A10}" srcId="{6FAF0E77-3B96-459B-8219-E263BFD166BB}" destId="{5FD12F37-8723-4221-B10C-0EC63FBA05EC}" srcOrd="5" destOrd="0" parTransId="{4CFC1139-0D2A-4D39-852D-BBCEDCA8B4E8}" sibTransId="{D1CF42E2-A289-4805-8673-BB1E93BB08EC}"/>
    <dgm:cxn modelId="{51F0C846-BFDC-4FD7-B922-577DDCD46001}" type="presOf" srcId="{C65D4AE1-5DDE-4BC3-AD77-CFA3AA55A9DE}" destId="{F5F6907B-C47C-4C48-B45A-CC6C175B83B1}" srcOrd="0" destOrd="0" presId="urn:microsoft.com/office/officeart/2005/8/layout/hChevron3"/>
    <dgm:cxn modelId="{2543FF6B-CDE5-4615-A453-827302A0448A}" srcId="{6FAF0E77-3B96-459B-8219-E263BFD166BB}" destId="{AAD463D7-289A-42AC-9640-2C321C7B8E34}" srcOrd="0" destOrd="0" parTransId="{72E3FD22-86D7-4EDB-82F8-42F1F65C3316}" sibTransId="{ABA0F1AB-872E-4C29-986E-000804425F09}"/>
    <dgm:cxn modelId="{12E44876-EA71-4927-9FD6-E6EB3C98CEEA}" type="presOf" srcId="{1C0816EB-1696-4FA5-A103-9400108E9F64}" destId="{B5CABB96-D07C-4BDB-855E-30EDCD546571}" srcOrd="0" destOrd="0" presId="urn:microsoft.com/office/officeart/2005/8/layout/hChevron3"/>
    <dgm:cxn modelId="{6BB1AB8C-9144-4B32-9224-070D187C3029}" srcId="{6FAF0E77-3B96-459B-8219-E263BFD166BB}" destId="{8A3BE581-7334-4FC2-A091-7DCDE90B1814}" srcOrd="4" destOrd="0" parTransId="{A652B1E6-4CBE-4C1E-B1F4-EA6A363A6E0C}" sibTransId="{C1BCEED3-5BD8-4418-A2D0-FB26145071FB}"/>
    <dgm:cxn modelId="{29E29EAF-0C01-4BEB-A58D-E6E8CBA8D410}" type="presOf" srcId="{AAD463D7-289A-42AC-9640-2C321C7B8E34}" destId="{FCFACA3B-1CE5-4C6E-908F-DECA55479CEE}" srcOrd="0" destOrd="0" presId="urn:microsoft.com/office/officeart/2005/8/layout/hChevron3"/>
    <dgm:cxn modelId="{B0848DD7-A701-4421-9F08-5FC770DF442D}" srcId="{6FAF0E77-3B96-459B-8219-E263BFD166BB}" destId="{C65D4AE1-5DDE-4BC3-AD77-CFA3AA55A9DE}" srcOrd="2" destOrd="0" parTransId="{06BA54CA-3978-413B-84B8-B84BCBD6C56C}" sibTransId="{AAFDA29B-5174-46D8-8065-218AD94082A8}"/>
    <dgm:cxn modelId="{CCDC52D8-D6A0-4D7A-A095-79A914DC9C93}" srcId="{6FAF0E77-3B96-459B-8219-E263BFD166BB}" destId="{1C0816EB-1696-4FA5-A103-9400108E9F64}" srcOrd="3" destOrd="0" parTransId="{CD7F00D2-4EA7-4568-8069-0A226AD9B869}" sibTransId="{13687A5A-1168-446E-97B2-F081BB077017}"/>
    <dgm:cxn modelId="{541016D9-C51C-4A51-9C91-B1C4BF6D35D9}" type="presOf" srcId="{5FD12F37-8723-4221-B10C-0EC63FBA05EC}" destId="{FA752890-290C-4752-BA69-7F041BEEEB96}" srcOrd="0" destOrd="0" presId="urn:microsoft.com/office/officeart/2005/8/layout/hChevron3"/>
    <dgm:cxn modelId="{890BDAF6-2804-45F1-89E5-4D3EADB3525A}" type="presParOf" srcId="{459A3F38-C80A-44EB-B87A-364B8C1EADB4}" destId="{FCFACA3B-1CE5-4C6E-908F-DECA55479CEE}" srcOrd="0" destOrd="0" presId="urn:microsoft.com/office/officeart/2005/8/layout/hChevron3"/>
    <dgm:cxn modelId="{814ECEA0-687D-4286-85A7-05A6F8B67D77}" type="presParOf" srcId="{459A3F38-C80A-44EB-B87A-364B8C1EADB4}" destId="{984489F4-D09F-492E-BA60-3B84052EED89}" srcOrd="1" destOrd="0" presId="urn:microsoft.com/office/officeart/2005/8/layout/hChevron3"/>
    <dgm:cxn modelId="{F061F3C6-5564-46FF-AA02-FF4C8ED7D2CD}" type="presParOf" srcId="{459A3F38-C80A-44EB-B87A-364B8C1EADB4}" destId="{C058DDE2-7A2C-438E-98D1-62AF7A204071}" srcOrd="2" destOrd="0" presId="urn:microsoft.com/office/officeart/2005/8/layout/hChevron3"/>
    <dgm:cxn modelId="{2691A9FB-C77F-4B7D-9A83-C5CBDCAB4183}" type="presParOf" srcId="{459A3F38-C80A-44EB-B87A-364B8C1EADB4}" destId="{9B6EEE55-03A8-4690-B7C1-78C0D1C62048}" srcOrd="3" destOrd="0" presId="urn:microsoft.com/office/officeart/2005/8/layout/hChevron3"/>
    <dgm:cxn modelId="{B8061569-4113-47FC-9C05-4B32589C3A83}" type="presParOf" srcId="{459A3F38-C80A-44EB-B87A-364B8C1EADB4}" destId="{F5F6907B-C47C-4C48-B45A-CC6C175B83B1}" srcOrd="4" destOrd="0" presId="urn:microsoft.com/office/officeart/2005/8/layout/hChevron3"/>
    <dgm:cxn modelId="{5C9E8AA0-0AE1-4DCF-B49D-469F7CE69A40}" type="presParOf" srcId="{459A3F38-C80A-44EB-B87A-364B8C1EADB4}" destId="{91B40097-DE1D-4F3A-9EF2-0C3BA620CF29}" srcOrd="5" destOrd="0" presId="urn:microsoft.com/office/officeart/2005/8/layout/hChevron3"/>
    <dgm:cxn modelId="{DC921F66-E53C-4A62-9BD2-E2C84D1C8AC5}" type="presParOf" srcId="{459A3F38-C80A-44EB-B87A-364B8C1EADB4}" destId="{B5CABB96-D07C-4BDB-855E-30EDCD546571}" srcOrd="6" destOrd="0" presId="urn:microsoft.com/office/officeart/2005/8/layout/hChevron3"/>
    <dgm:cxn modelId="{0C96FEEF-D09F-4954-831B-F6B2138AA48D}" type="presParOf" srcId="{459A3F38-C80A-44EB-B87A-364B8C1EADB4}" destId="{0752EF7D-3471-4CAE-9C6C-A461A96C7BE9}" srcOrd="7" destOrd="0" presId="urn:microsoft.com/office/officeart/2005/8/layout/hChevron3"/>
    <dgm:cxn modelId="{C248C46E-5BB5-4534-98A0-06EE3C876875}" type="presParOf" srcId="{459A3F38-C80A-44EB-B87A-364B8C1EADB4}" destId="{0E7717DE-4590-40EA-A0B0-7B06FD8DF8F8}" srcOrd="8" destOrd="0" presId="urn:microsoft.com/office/officeart/2005/8/layout/hChevron3"/>
    <dgm:cxn modelId="{42B11FBA-1C43-42BF-B051-17BC1CB6D0F6}" type="presParOf" srcId="{459A3F38-C80A-44EB-B87A-364B8C1EADB4}" destId="{2F90AAD5-3F0C-4C68-B409-6F0CA9D9662D}" srcOrd="9" destOrd="0" presId="urn:microsoft.com/office/officeart/2005/8/layout/hChevron3"/>
    <dgm:cxn modelId="{20F40CFD-DEAE-4CD4-96A6-A15A555D3AE4}" type="presParOf" srcId="{459A3F38-C80A-44EB-B87A-364B8C1EADB4}" destId="{FA752890-290C-4752-BA69-7F041BEEEB96}" srcOrd="10"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FAF0E77-3B96-459B-8219-E263BFD166BB}" type="doc">
      <dgm:prSet loTypeId="urn:microsoft.com/office/officeart/2005/8/layout/hChevron3" loCatId="process" qsTypeId="urn:microsoft.com/office/officeart/2005/8/quickstyle/simple1" qsCatId="simple" csTypeId="urn:microsoft.com/office/officeart/2005/8/colors/accent1_2" csCatId="accent1" phldr="1"/>
      <dgm:spPr/>
    </dgm:pt>
    <dgm:pt modelId="{AAD463D7-289A-42AC-9640-2C321C7B8E34}">
      <dgm:prSet phldrT="[Text]" custT="1"/>
      <dgm:spPr>
        <a:solidFill>
          <a:srgbClr val="005035">
            <a:alpha val="50196"/>
          </a:srgbClr>
        </a:solidFill>
      </dgm:spPr>
      <dgm:t>
        <a:bodyPr/>
        <a:lstStyle/>
        <a:p>
          <a:r>
            <a:rPr lang="en-US" sz="1600" b="1" i="0" dirty="0">
              <a:latin typeface="Calibri" panose="020F0502020204030204" pitchFamily="34" charset="0"/>
              <a:ea typeface="Calibri" panose="020F0502020204030204" pitchFamily="34" charset="0"/>
              <a:cs typeface="Calibri" panose="020F0502020204030204" pitchFamily="34" charset="0"/>
            </a:rPr>
            <a:t>Chunking</a:t>
          </a:r>
        </a:p>
      </dgm:t>
    </dgm:pt>
    <dgm:pt modelId="{72E3FD22-86D7-4EDB-82F8-42F1F65C3316}" type="parTrans" cxnId="{2543FF6B-CDE5-4615-A453-827302A0448A}">
      <dgm:prSet/>
      <dgm:spPr/>
      <dgm:t>
        <a:bodyPr/>
        <a:lstStyle/>
        <a:p>
          <a:endParaRPr lang="en-US"/>
        </a:p>
      </dgm:t>
    </dgm:pt>
    <dgm:pt modelId="{ABA0F1AB-872E-4C29-986E-000804425F09}" type="sibTrans" cxnId="{2543FF6B-CDE5-4615-A453-827302A0448A}">
      <dgm:prSet/>
      <dgm:spPr/>
      <dgm:t>
        <a:bodyPr/>
        <a:lstStyle/>
        <a:p>
          <a:endParaRPr lang="en-US"/>
        </a:p>
      </dgm:t>
    </dgm:pt>
    <dgm:pt modelId="{702D244D-3CAD-48D2-8148-89D7A948829A}">
      <dgm:prSet phldrT="[Text]" custT="1"/>
      <dgm:spPr>
        <a:solidFill>
          <a:srgbClr val="005035">
            <a:alpha val="50000"/>
          </a:srgbClr>
        </a:solidFill>
      </dgm:spPr>
      <dgm:t>
        <a:bodyPr/>
        <a:lstStyle/>
        <a:p>
          <a:r>
            <a:rPr lang="en-US" sz="1600" dirty="0">
              <a:latin typeface="Calibri" panose="020F0502020204030204" pitchFamily="34" charset="0"/>
              <a:ea typeface="Calibri" panose="020F0502020204030204" pitchFamily="34" charset="0"/>
              <a:cs typeface="Calibri" panose="020F0502020204030204" pitchFamily="34" charset="0"/>
            </a:rPr>
            <a:t>Embedding</a:t>
          </a:r>
        </a:p>
      </dgm:t>
    </dgm:pt>
    <dgm:pt modelId="{B5A33B88-F160-4078-AC34-D3364005CDA4}" type="parTrans" cxnId="{BB61DF07-263A-408F-AB9D-169DEF25BA49}">
      <dgm:prSet/>
      <dgm:spPr/>
      <dgm:t>
        <a:bodyPr/>
        <a:lstStyle/>
        <a:p>
          <a:endParaRPr lang="en-US"/>
        </a:p>
      </dgm:t>
    </dgm:pt>
    <dgm:pt modelId="{724C7FFA-7CE1-4FE5-8482-42B4574C8EEC}" type="sibTrans" cxnId="{BB61DF07-263A-408F-AB9D-169DEF25BA49}">
      <dgm:prSet/>
      <dgm:spPr/>
      <dgm:t>
        <a:bodyPr/>
        <a:lstStyle/>
        <a:p>
          <a:endParaRPr lang="en-US"/>
        </a:p>
      </dgm:t>
    </dgm:pt>
    <dgm:pt modelId="{C65D4AE1-5DDE-4BC3-AD77-CFA3AA55A9DE}">
      <dgm:prSet phldrT="[Text]" custT="1"/>
      <dgm:spPr>
        <a:solidFill>
          <a:srgbClr val="005035">
            <a:alpha val="50000"/>
          </a:srgbClr>
        </a:solidFill>
      </dgm:spPr>
      <dgm:t>
        <a:bodyPr/>
        <a:lstStyle/>
        <a:p>
          <a:r>
            <a:rPr lang="en-US" sz="1600" dirty="0">
              <a:latin typeface="Calibri" panose="020F0502020204030204" pitchFamily="34" charset="0"/>
              <a:ea typeface="Calibri" panose="020F0502020204030204" pitchFamily="34" charset="0"/>
              <a:cs typeface="Calibri" panose="020F0502020204030204" pitchFamily="34" charset="0"/>
            </a:rPr>
            <a:t>Indexing</a:t>
          </a:r>
        </a:p>
      </dgm:t>
    </dgm:pt>
    <dgm:pt modelId="{06BA54CA-3978-413B-84B8-B84BCBD6C56C}" type="parTrans" cxnId="{B0848DD7-A701-4421-9F08-5FC770DF442D}">
      <dgm:prSet/>
      <dgm:spPr/>
      <dgm:t>
        <a:bodyPr/>
        <a:lstStyle/>
        <a:p>
          <a:endParaRPr lang="en-US"/>
        </a:p>
      </dgm:t>
    </dgm:pt>
    <dgm:pt modelId="{AAFDA29B-5174-46D8-8065-218AD94082A8}" type="sibTrans" cxnId="{B0848DD7-A701-4421-9F08-5FC770DF442D}">
      <dgm:prSet/>
      <dgm:spPr/>
      <dgm:t>
        <a:bodyPr/>
        <a:lstStyle/>
        <a:p>
          <a:endParaRPr lang="en-US"/>
        </a:p>
      </dgm:t>
    </dgm:pt>
    <dgm:pt modelId="{1C0816EB-1696-4FA5-A103-9400108E9F64}">
      <dgm:prSet/>
      <dgm:spPr>
        <a:solidFill>
          <a:srgbClr val="005035">
            <a:alpha val="50000"/>
          </a:srgbClr>
        </a:solidFill>
      </dgm:spPr>
      <dgm:t>
        <a:bodyPr/>
        <a:lstStyle/>
        <a:p>
          <a:r>
            <a:rPr lang="en-US" dirty="0"/>
            <a:t>Retrieval</a:t>
          </a:r>
        </a:p>
      </dgm:t>
    </dgm:pt>
    <dgm:pt modelId="{CD7F00D2-4EA7-4568-8069-0A226AD9B869}" type="parTrans" cxnId="{CCDC52D8-D6A0-4D7A-A095-79A914DC9C93}">
      <dgm:prSet/>
      <dgm:spPr/>
      <dgm:t>
        <a:bodyPr/>
        <a:lstStyle/>
        <a:p>
          <a:endParaRPr lang="en-US"/>
        </a:p>
      </dgm:t>
    </dgm:pt>
    <dgm:pt modelId="{13687A5A-1168-446E-97B2-F081BB077017}" type="sibTrans" cxnId="{CCDC52D8-D6A0-4D7A-A095-79A914DC9C93}">
      <dgm:prSet/>
      <dgm:spPr/>
      <dgm:t>
        <a:bodyPr/>
        <a:lstStyle/>
        <a:p>
          <a:endParaRPr lang="en-US"/>
        </a:p>
      </dgm:t>
    </dgm:pt>
    <dgm:pt modelId="{8A3BE581-7334-4FC2-A091-7DCDE90B1814}">
      <dgm:prSet/>
      <dgm:spPr>
        <a:solidFill>
          <a:srgbClr val="005035">
            <a:alpha val="50196"/>
          </a:srgbClr>
        </a:solidFill>
      </dgm:spPr>
      <dgm:t>
        <a:bodyPr/>
        <a:lstStyle/>
        <a:p>
          <a:r>
            <a:rPr lang="en-US" dirty="0"/>
            <a:t>Augmentation</a:t>
          </a:r>
        </a:p>
      </dgm:t>
    </dgm:pt>
    <dgm:pt modelId="{A652B1E6-4CBE-4C1E-B1F4-EA6A363A6E0C}" type="parTrans" cxnId="{6BB1AB8C-9144-4B32-9224-070D187C3029}">
      <dgm:prSet/>
      <dgm:spPr/>
      <dgm:t>
        <a:bodyPr/>
        <a:lstStyle/>
        <a:p>
          <a:endParaRPr lang="en-US"/>
        </a:p>
      </dgm:t>
    </dgm:pt>
    <dgm:pt modelId="{C1BCEED3-5BD8-4418-A2D0-FB26145071FB}" type="sibTrans" cxnId="{6BB1AB8C-9144-4B32-9224-070D187C3029}">
      <dgm:prSet/>
      <dgm:spPr/>
      <dgm:t>
        <a:bodyPr/>
        <a:lstStyle/>
        <a:p>
          <a:endParaRPr lang="en-US"/>
        </a:p>
      </dgm:t>
    </dgm:pt>
    <dgm:pt modelId="{5FD12F37-8723-4221-B10C-0EC63FBA05EC}">
      <dgm:prSet/>
      <dgm:spPr>
        <a:solidFill>
          <a:srgbClr val="005035"/>
        </a:solidFill>
      </dgm:spPr>
      <dgm:t>
        <a:bodyPr/>
        <a:lstStyle/>
        <a:p>
          <a:r>
            <a:rPr lang="en-US" dirty="0"/>
            <a:t>Generation</a:t>
          </a:r>
        </a:p>
      </dgm:t>
    </dgm:pt>
    <dgm:pt modelId="{4CFC1139-0D2A-4D39-852D-BBCEDCA8B4E8}" type="parTrans" cxnId="{EA462562-00E7-4D50-B393-3800A7652A10}">
      <dgm:prSet/>
      <dgm:spPr/>
      <dgm:t>
        <a:bodyPr/>
        <a:lstStyle/>
        <a:p>
          <a:endParaRPr lang="en-US"/>
        </a:p>
      </dgm:t>
    </dgm:pt>
    <dgm:pt modelId="{D1CF42E2-A289-4805-8673-BB1E93BB08EC}" type="sibTrans" cxnId="{EA462562-00E7-4D50-B393-3800A7652A10}">
      <dgm:prSet/>
      <dgm:spPr/>
      <dgm:t>
        <a:bodyPr/>
        <a:lstStyle/>
        <a:p>
          <a:endParaRPr lang="en-US"/>
        </a:p>
      </dgm:t>
    </dgm:pt>
    <dgm:pt modelId="{459A3F38-C80A-44EB-B87A-364B8C1EADB4}" type="pres">
      <dgm:prSet presAssocID="{6FAF0E77-3B96-459B-8219-E263BFD166BB}" presName="Name0" presStyleCnt="0">
        <dgm:presLayoutVars>
          <dgm:dir/>
          <dgm:resizeHandles val="exact"/>
        </dgm:presLayoutVars>
      </dgm:prSet>
      <dgm:spPr/>
    </dgm:pt>
    <dgm:pt modelId="{FCFACA3B-1CE5-4C6E-908F-DECA55479CEE}" type="pres">
      <dgm:prSet presAssocID="{AAD463D7-289A-42AC-9640-2C321C7B8E34}" presName="parTxOnly" presStyleLbl="node1" presStyleIdx="0" presStyleCnt="6">
        <dgm:presLayoutVars>
          <dgm:bulletEnabled val="1"/>
        </dgm:presLayoutVars>
      </dgm:prSet>
      <dgm:spPr/>
    </dgm:pt>
    <dgm:pt modelId="{984489F4-D09F-492E-BA60-3B84052EED89}" type="pres">
      <dgm:prSet presAssocID="{ABA0F1AB-872E-4C29-986E-000804425F09}" presName="parSpace" presStyleCnt="0"/>
      <dgm:spPr/>
    </dgm:pt>
    <dgm:pt modelId="{C058DDE2-7A2C-438E-98D1-62AF7A204071}" type="pres">
      <dgm:prSet presAssocID="{702D244D-3CAD-48D2-8148-89D7A948829A}" presName="parTxOnly" presStyleLbl="node1" presStyleIdx="1" presStyleCnt="6">
        <dgm:presLayoutVars>
          <dgm:bulletEnabled val="1"/>
        </dgm:presLayoutVars>
      </dgm:prSet>
      <dgm:spPr/>
    </dgm:pt>
    <dgm:pt modelId="{9B6EEE55-03A8-4690-B7C1-78C0D1C62048}" type="pres">
      <dgm:prSet presAssocID="{724C7FFA-7CE1-4FE5-8482-42B4574C8EEC}" presName="parSpace" presStyleCnt="0"/>
      <dgm:spPr/>
    </dgm:pt>
    <dgm:pt modelId="{F5F6907B-C47C-4C48-B45A-CC6C175B83B1}" type="pres">
      <dgm:prSet presAssocID="{C65D4AE1-5DDE-4BC3-AD77-CFA3AA55A9DE}" presName="parTxOnly" presStyleLbl="node1" presStyleIdx="2" presStyleCnt="6">
        <dgm:presLayoutVars>
          <dgm:bulletEnabled val="1"/>
        </dgm:presLayoutVars>
      </dgm:prSet>
      <dgm:spPr/>
    </dgm:pt>
    <dgm:pt modelId="{91B40097-DE1D-4F3A-9EF2-0C3BA620CF29}" type="pres">
      <dgm:prSet presAssocID="{AAFDA29B-5174-46D8-8065-218AD94082A8}" presName="parSpace" presStyleCnt="0"/>
      <dgm:spPr/>
    </dgm:pt>
    <dgm:pt modelId="{B5CABB96-D07C-4BDB-855E-30EDCD546571}" type="pres">
      <dgm:prSet presAssocID="{1C0816EB-1696-4FA5-A103-9400108E9F64}" presName="parTxOnly" presStyleLbl="node1" presStyleIdx="3" presStyleCnt="6" custLinFactNeighborX="0">
        <dgm:presLayoutVars>
          <dgm:bulletEnabled val="1"/>
        </dgm:presLayoutVars>
      </dgm:prSet>
      <dgm:spPr/>
    </dgm:pt>
    <dgm:pt modelId="{0752EF7D-3471-4CAE-9C6C-A461A96C7BE9}" type="pres">
      <dgm:prSet presAssocID="{13687A5A-1168-446E-97B2-F081BB077017}" presName="parSpace" presStyleCnt="0"/>
      <dgm:spPr/>
    </dgm:pt>
    <dgm:pt modelId="{0E7717DE-4590-40EA-A0B0-7B06FD8DF8F8}" type="pres">
      <dgm:prSet presAssocID="{8A3BE581-7334-4FC2-A091-7DCDE90B1814}" presName="parTxOnly" presStyleLbl="node1" presStyleIdx="4" presStyleCnt="6">
        <dgm:presLayoutVars>
          <dgm:bulletEnabled val="1"/>
        </dgm:presLayoutVars>
      </dgm:prSet>
      <dgm:spPr/>
    </dgm:pt>
    <dgm:pt modelId="{2F90AAD5-3F0C-4C68-B409-6F0CA9D9662D}" type="pres">
      <dgm:prSet presAssocID="{C1BCEED3-5BD8-4418-A2D0-FB26145071FB}" presName="parSpace" presStyleCnt="0"/>
      <dgm:spPr/>
    </dgm:pt>
    <dgm:pt modelId="{FA752890-290C-4752-BA69-7F041BEEEB96}" type="pres">
      <dgm:prSet presAssocID="{5FD12F37-8723-4221-B10C-0EC63FBA05EC}" presName="parTxOnly" presStyleLbl="node1" presStyleIdx="5" presStyleCnt="6">
        <dgm:presLayoutVars>
          <dgm:bulletEnabled val="1"/>
        </dgm:presLayoutVars>
      </dgm:prSet>
      <dgm:spPr/>
    </dgm:pt>
  </dgm:ptLst>
  <dgm:cxnLst>
    <dgm:cxn modelId="{990B9605-BB88-4A29-A2D3-B78F1B2F7568}" type="presOf" srcId="{702D244D-3CAD-48D2-8148-89D7A948829A}" destId="{C058DDE2-7A2C-438E-98D1-62AF7A204071}" srcOrd="0" destOrd="0" presId="urn:microsoft.com/office/officeart/2005/8/layout/hChevron3"/>
    <dgm:cxn modelId="{BB61DF07-263A-408F-AB9D-169DEF25BA49}" srcId="{6FAF0E77-3B96-459B-8219-E263BFD166BB}" destId="{702D244D-3CAD-48D2-8148-89D7A948829A}" srcOrd="1" destOrd="0" parTransId="{B5A33B88-F160-4078-AC34-D3364005CDA4}" sibTransId="{724C7FFA-7CE1-4FE5-8482-42B4574C8EEC}"/>
    <dgm:cxn modelId="{15D1EB12-DF21-4BBE-99E5-42FC3728FCFD}" type="presOf" srcId="{8A3BE581-7334-4FC2-A091-7DCDE90B1814}" destId="{0E7717DE-4590-40EA-A0B0-7B06FD8DF8F8}" srcOrd="0" destOrd="0" presId="urn:microsoft.com/office/officeart/2005/8/layout/hChevron3"/>
    <dgm:cxn modelId="{84144637-1E4C-41D0-89EE-F7A7C32E007B}" type="presOf" srcId="{6FAF0E77-3B96-459B-8219-E263BFD166BB}" destId="{459A3F38-C80A-44EB-B87A-364B8C1EADB4}" srcOrd="0" destOrd="0" presId="urn:microsoft.com/office/officeart/2005/8/layout/hChevron3"/>
    <dgm:cxn modelId="{EA462562-00E7-4D50-B393-3800A7652A10}" srcId="{6FAF0E77-3B96-459B-8219-E263BFD166BB}" destId="{5FD12F37-8723-4221-B10C-0EC63FBA05EC}" srcOrd="5" destOrd="0" parTransId="{4CFC1139-0D2A-4D39-852D-BBCEDCA8B4E8}" sibTransId="{D1CF42E2-A289-4805-8673-BB1E93BB08EC}"/>
    <dgm:cxn modelId="{51F0C846-BFDC-4FD7-B922-577DDCD46001}" type="presOf" srcId="{C65D4AE1-5DDE-4BC3-AD77-CFA3AA55A9DE}" destId="{F5F6907B-C47C-4C48-B45A-CC6C175B83B1}" srcOrd="0" destOrd="0" presId="urn:microsoft.com/office/officeart/2005/8/layout/hChevron3"/>
    <dgm:cxn modelId="{2543FF6B-CDE5-4615-A453-827302A0448A}" srcId="{6FAF0E77-3B96-459B-8219-E263BFD166BB}" destId="{AAD463D7-289A-42AC-9640-2C321C7B8E34}" srcOrd="0" destOrd="0" parTransId="{72E3FD22-86D7-4EDB-82F8-42F1F65C3316}" sibTransId="{ABA0F1AB-872E-4C29-986E-000804425F09}"/>
    <dgm:cxn modelId="{12E44876-EA71-4927-9FD6-E6EB3C98CEEA}" type="presOf" srcId="{1C0816EB-1696-4FA5-A103-9400108E9F64}" destId="{B5CABB96-D07C-4BDB-855E-30EDCD546571}" srcOrd="0" destOrd="0" presId="urn:microsoft.com/office/officeart/2005/8/layout/hChevron3"/>
    <dgm:cxn modelId="{6BB1AB8C-9144-4B32-9224-070D187C3029}" srcId="{6FAF0E77-3B96-459B-8219-E263BFD166BB}" destId="{8A3BE581-7334-4FC2-A091-7DCDE90B1814}" srcOrd="4" destOrd="0" parTransId="{A652B1E6-4CBE-4C1E-B1F4-EA6A363A6E0C}" sibTransId="{C1BCEED3-5BD8-4418-A2D0-FB26145071FB}"/>
    <dgm:cxn modelId="{29E29EAF-0C01-4BEB-A58D-E6E8CBA8D410}" type="presOf" srcId="{AAD463D7-289A-42AC-9640-2C321C7B8E34}" destId="{FCFACA3B-1CE5-4C6E-908F-DECA55479CEE}" srcOrd="0" destOrd="0" presId="urn:microsoft.com/office/officeart/2005/8/layout/hChevron3"/>
    <dgm:cxn modelId="{B0848DD7-A701-4421-9F08-5FC770DF442D}" srcId="{6FAF0E77-3B96-459B-8219-E263BFD166BB}" destId="{C65D4AE1-5DDE-4BC3-AD77-CFA3AA55A9DE}" srcOrd="2" destOrd="0" parTransId="{06BA54CA-3978-413B-84B8-B84BCBD6C56C}" sibTransId="{AAFDA29B-5174-46D8-8065-218AD94082A8}"/>
    <dgm:cxn modelId="{CCDC52D8-D6A0-4D7A-A095-79A914DC9C93}" srcId="{6FAF0E77-3B96-459B-8219-E263BFD166BB}" destId="{1C0816EB-1696-4FA5-A103-9400108E9F64}" srcOrd="3" destOrd="0" parTransId="{CD7F00D2-4EA7-4568-8069-0A226AD9B869}" sibTransId="{13687A5A-1168-446E-97B2-F081BB077017}"/>
    <dgm:cxn modelId="{541016D9-C51C-4A51-9C91-B1C4BF6D35D9}" type="presOf" srcId="{5FD12F37-8723-4221-B10C-0EC63FBA05EC}" destId="{FA752890-290C-4752-BA69-7F041BEEEB96}" srcOrd="0" destOrd="0" presId="urn:microsoft.com/office/officeart/2005/8/layout/hChevron3"/>
    <dgm:cxn modelId="{890BDAF6-2804-45F1-89E5-4D3EADB3525A}" type="presParOf" srcId="{459A3F38-C80A-44EB-B87A-364B8C1EADB4}" destId="{FCFACA3B-1CE5-4C6E-908F-DECA55479CEE}" srcOrd="0" destOrd="0" presId="urn:microsoft.com/office/officeart/2005/8/layout/hChevron3"/>
    <dgm:cxn modelId="{814ECEA0-687D-4286-85A7-05A6F8B67D77}" type="presParOf" srcId="{459A3F38-C80A-44EB-B87A-364B8C1EADB4}" destId="{984489F4-D09F-492E-BA60-3B84052EED89}" srcOrd="1" destOrd="0" presId="urn:microsoft.com/office/officeart/2005/8/layout/hChevron3"/>
    <dgm:cxn modelId="{F061F3C6-5564-46FF-AA02-FF4C8ED7D2CD}" type="presParOf" srcId="{459A3F38-C80A-44EB-B87A-364B8C1EADB4}" destId="{C058DDE2-7A2C-438E-98D1-62AF7A204071}" srcOrd="2" destOrd="0" presId="urn:microsoft.com/office/officeart/2005/8/layout/hChevron3"/>
    <dgm:cxn modelId="{2691A9FB-C77F-4B7D-9A83-C5CBDCAB4183}" type="presParOf" srcId="{459A3F38-C80A-44EB-B87A-364B8C1EADB4}" destId="{9B6EEE55-03A8-4690-B7C1-78C0D1C62048}" srcOrd="3" destOrd="0" presId="urn:microsoft.com/office/officeart/2005/8/layout/hChevron3"/>
    <dgm:cxn modelId="{B8061569-4113-47FC-9C05-4B32589C3A83}" type="presParOf" srcId="{459A3F38-C80A-44EB-B87A-364B8C1EADB4}" destId="{F5F6907B-C47C-4C48-B45A-CC6C175B83B1}" srcOrd="4" destOrd="0" presId="urn:microsoft.com/office/officeart/2005/8/layout/hChevron3"/>
    <dgm:cxn modelId="{5C9E8AA0-0AE1-4DCF-B49D-469F7CE69A40}" type="presParOf" srcId="{459A3F38-C80A-44EB-B87A-364B8C1EADB4}" destId="{91B40097-DE1D-4F3A-9EF2-0C3BA620CF29}" srcOrd="5" destOrd="0" presId="urn:microsoft.com/office/officeart/2005/8/layout/hChevron3"/>
    <dgm:cxn modelId="{DC921F66-E53C-4A62-9BD2-E2C84D1C8AC5}" type="presParOf" srcId="{459A3F38-C80A-44EB-B87A-364B8C1EADB4}" destId="{B5CABB96-D07C-4BDB-855E-30EDCD546571}" srcOrd="6" destOrd="0" presId="urn:microsoft.com/office/officeart/2005/8/layout/hChevron3"/>
    <dgm:cxn modelId="{0C96FEEF-D09F-4954-831B-F6B2138AA48D}" type="presParOf" srcId="{459A3F38-C80A-44EB-B87A-364B8C1EADB4}" destId="{0752EF7D-3471-4CAE-9C6C-A461A96C7BE9}" srcOrd="7" destOrd="0" presId="urn:microsoft.com/office/officeart/2005/8/layout/hChevron3"/>
    <dgm:cxn modelId="{C248C46E-5BB5-4534-98A0-06EE3C876875}" type="presParOf" srcId="{459A3F38-C80A-44EB-B87A-364B8C1EADB4}" destId="{0E7717DE-4590-40EA-A0B0-7B06FD8DF8F8}" srcOrd="8" destOrd="0" presId="urn:microsoft.com/office/officeart/2005/8/layout/hChevron3"/>
    <dgm:cxn modelId="{42B11FBA-1C43-42BF-B051-17BC1CB6D0F6}" type="presParOf" srcId="{459A3F38-C80A-44EB-B87A-364B8C1EADB4}" destId="{2F90AAD5-3F0C-4C68-B409-6F0CA9D9662D}" srcOrd="9" destOrd="0" presId="urn:microsoft.com/office/officeart/2005/8/layout/hChevron3"/>
    <dgm:cxn modelId="{20F40CFD-DEAE-4CD4-96A6-A15A555D3AE4}" type="presParOf" srcId="{459A3F38-C80A-44EB-B87A-364B8C1EADB4}" destId="{FA752890-290C-4752-BA69-7F041BEEEB96}" srcOrd="10"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7CB2AA-33F0-4C84-9E41-7389773858DF}"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B00FF817-FC77-4405-98EA-DDCCB46F0091}">
      <dgm:prSet phldrT="[Text]" custT="1"/>
      <dgm:spPr/>
      <dgm:t>
        <a:bodyPr/>
        <a:lstStyle/>
        <a:p>
          <a:r>
            <a:rPr lang="en-US" sz="1400" b="1" dirty="0">
              <a:latin typeface="Calibri" panose="020F0502020204030204" pitchFamily="34" charset="0"/>
              <a:ea typeface="Calibri" panose="020F0502020204030204" pitchFamily="34" charset="0"/>
              <a:cs typeface="Calibri" panose="020F0502020204030204" pitchFamily="34" charset="0"/>
            </a:rPr>
            <a:t>Manual Indexing and Card Catalogs</a:t>
          </a:r>
        </a:p>
        <a:p>
          <a:r>
            <a:rPr lang="en-US" sz="1400" b="1" dirty="0">
              <a:latin typeface="Calibri" panose="020F0502020204030204" pitchFamily="34" charset="0"/>
              <a:ea typeface="Calibri" panose="020F0502020204030204" pitchFamily="34" charset="0"/>
              <a:cs typeface="Calibri" panose="020F0502020204030204" pitchFamily="34" charset="0"/>
            </a:rPr>
            <a:t>(Pre-Digital Era)</a:t>
          </a:r>
        </a:p>
      </dgm:t>
    </dgm:pt>
    <dgm:pt modelId="{0766D1C0-760B-45D0-9ABB-718E42F54B4B}" type="parTrans" cxnId="{79442D51-965F-4343-8234-1AC1F9F22FFF}">
      <dgm:prSet/>
      <dgm:spPr/>
      <dgm:t>
        <a:bodyPr/>
        <a:lstStyle/>
        <a:p>
          <a:endParaRPr lang="en-US"/>
        </a:p>
      </dgm:t>
    </dgm:pt>
    <dgm:pt modelId="{E49C7405-DE9B-46C7-ABC0-CF39FEF86C9C}" type="sibTrans" cxnId="{79442D51-965F-4343-8234-1AC1F9F22FFF}">
      <dgm:prSet/>
      <dgm:spPr/>
      <dgm:t>
        <a:bodyPr/>
        <a:lstStyle/>
        <a:p>
          <a:endParaRPr lang="en-US"/>
        </a:p>
      </dgm:t>
    </dgm:pt>
    <dgm:pt modelId="{35EB7620-482A-46AF-A6F4-947841BD5E21}">
      <dgm:prSet phldrT="[Text]" custT="1"/>
      <dgm:spPr/>
      <dgm:t>
        <a:bodyPr/>
        <a:lstStyle/>
        <a:p>
          <a:r>
            <a:rPr lang="en-US" sz="1400" b="1" dirty="0">
              <a:latin typeface="Calibri" panose="020F0502020204030204" pitchFamily="34" charset="0"/>
              <a:ea typeface="Calibri" panose="020F0502020204030204" pitchFamily="34" charset="0"/>
              <a:cs typeface="Calibri" panose="020F0502020204030204" pitchFamily="34" charset="0"/>
            </a:rPr>
            <a:t>Keyword-Based Search</a:t>
          </a:r>
        </a:p>
        <a:p>
          <a:r>
            <a:rPr lang="en-US" sz="1400" b="1" dirty="0">
              <a:latin typeface="Calibri" panose="020F0502020204030204" pitchFamily="34" charset="0"/>
              <a:ea typeface="Calibri" panose="020F0502020204030204" pitchFamily="34" charset="0"/>
              <a:cs typeface="Calibri" panose="020F0502020204030204" pitchFamily="34" charset="0"/>
            </a:rPr>
            <a:t>(1960s-1980s)</a:t>
          </a:r>
        </a:p>
      </dgm:t>
    </dgm:pt>
    <dgm:pt modelId="{4C91BC39-3D34-4726-B002-CA55BD7CF1D2}" type="parTrans" cxnId="{22B721FA-A2CF-4115-A49E-00293B070741}">
      <dgm:prSet/>
      <dgm:spPr/>
      <dgm:t>
        <a:bodyPr/>
        <a:lstStyle/>
        <a:p>
          <a:endParaRPr lang="en-US"/>
        </a:p>
      </dgm:t>
    </dgm:pt>
    <dgm:pt modelId="{C212869E-73CE-40D2-A755-B057409D45EF}" type="sibTrans" cxnId="{22B721FA-A2CF-4115-A49E-00293B070741}">
      <dgm:prSet/>
      <dgm:spPr/>
      <dgm:t>
        <a:bodyPr/>
        <a:lstStyle/>
        <a:p>
          <a:endParaRPr lang="en-US"/>
        </a:p>
      </dgm:t>
    </dgm:pt>
    <dgm:pt modelId="{03C090BF-AD1C-4F8E-8EBA-F6D027258367}">
      <dgm:prSet phldrT="[Text]" custT="1"/>
      <dgm:spPr/>
      <dgm:t>
        <a:bodyPr/>
        <a:lstStyle/>
        <a:p>
          <a:r>
            <a:rPr lang="en-US" sz="1400" b="1" dirty="0">
              <a:latin typeface="Calibri" panose="020F0502020204030204" pitchFamily="34" charset="0"/>
              <a:ea typeface="Calibri" panose="020F0502020204030204" pitchFamily="34" charset="0"/>
              <a:cs typeface="Calibri" panose="020F0502020204030204" pitchFamily="34" charset="0"/>
            </a:rPr>
            <a:t>Vector Space Models</a:t>
          </a:r>
        </a:p>
        <a:p>
          <a:r>
            <a:rPr lang="en-US" sz="1400" b="1" dirty="0">
              <a:latin typeface="Calibri" panose="020F0502020204030204" pitchFamily="34" charset="0"/>
              <a:ea typeface="Calibri" panose="020F0502020204030204" pitchFamily="34" charset="0"/>
              <a:cs typeface="Calibri" panose="020F0502020204030204" pitchFamily="34" charset="0"/>
            </a:rPr>
            <a:t>(1970s-1990s)</a:t>
          </a:r>
        </a:p>
      </dgm:t>
    </dgm:pt>
    <dgm:pt modelId="{54E1253F-232A-4D52-BB16-F382C27B524E}" type="parTrans" cxnId="{EE1033BB-84DD-470A-9B27-D3EF4DFCA123}">
      <dgm:prSet/>
      <dgm:spPr/>
      <dgm:t>
        <a:bodyPr/>
        <a:lstStyle/>
        <a:p>
          <a:endParaRPr lang="en-US"/>
        </a:p>
      </dgm:t>
    </dgm:pt>
    <dgm:pt modelId="{DA3C55C9-4BCE-4AA5-9AF1-A8ED1233328D}" type="sibTrans" cxnId="{EE1033BB-84DD-470A-9B27-D3EF4DFCA123}">
      <dgm:prSet/>
      <dgm:spPr/>
      <dgm:t>
        <a:bodyPr/>
        <a:lstStyle/>
        <a:p>
          <a:endParaRPr lang="en-US"/>
        </a:p>
      </dgm:t>
    </dgm:pt>
    <dgm:pt modelId="{5DCBC737-DC18-45F7-9BCA-B6380915C11B}">
      <dgm:prSet custT="1"/>
      <dgm:spPr/>
      <dgm:t>
        <a:bodyPr/>
        <a:lstStyle/>
        <a:p>
          <a:r>
            <a:rPr lang="en-US" sz="1400" b="1" dirty="0">
              <a:latin typeface="Calibri" panose="020F0502020204030204" pitchFamily="34" charset="0"/>
              <a:ea typeface="Calibri" panose="020F0502020204030204" pitchFamily="34" charset="0"/>
              <a:cs typeface="Calibri" panose="020F0502020204030204" pitchFamily="34" charset="0"/>
            </a:rPr>
            <a:t>Probabilistic Models</a:t>
          </a:r>
        </a:p>
        <a:p>
          <a:r>
            <a:rPr lang="en-US" sz="1400" b="1" dirty="0">
              <a:latin typeface="Calibri" panose="020F0502020204030204" pitchFamily="34" charset="0"/>
              <a:ea typeface="Calibri" panose="020F0502020204030204" pitchFamily="34" charset="0"/>
              <a:cs typeface="Calibri" panose="020F0502020204030204" pitchFamily="34" charset="0"/>
            </a:rPr>
            <a:t>(1990s-2000s)</a:t>
          </a:r>
        </a:p>
      </dgm:t>
    </dgm:pt>
    <dgm:pt modelId="{989107F6-89C8-4339-9090-F6206FE6A0C5}" type="parTrans" cxnId="{B3A212B6-5903-4300-A86D-C945F779948A}">
      <dgm:prSet/>
      <dgm:spPr/>
      <dgm:t>
        <a:bodyPr/>
        <a:lstStyle/>
        <a:p>
          <a:endParaRPr lang="en-US"/>
        </a:p>
      </dgm:t>
    </dgm:pt>
    <dgm:pt modelId="{2E4BF068-419A-4588-BD13-965C07234AA1}" type="sibTrans" cxnId="{B3A212B6-5903-4300-A86D-C945F779948A}">
      <dgm:prSet/>
      <dgm:spPr/>
      <dgm:t>
        <a:bodyPr/>
        <a:lstStyle/>
        <a:p>
          <a:endParaRPr lang="en-US"/>
        </a:p>
      </dgm:t>
    </dgm:pt>
    <dgm:pt modelId="{0471B8A0-7EAE-4ED8-A833-2DE9C0220F65}">
      <dgm:prSet custT="1"/>
      <dgm:spPr/>
      <dgm:t>
        <a:bodyPr/>
        <a:lstStyle/>
        <a:p>
          <a:r>
            <a:rPr lang="en-US" sz="1400" b="1" dirty="0">
              <a:latin typeface="Calibri" panose="020F0502020204030204" pitchFamily="34" charset="0"/>
              <a:ea typeface="Calibri" panose="020F0502020204030204" pitchFamily="34" charset="0"/>
              <a:cs typeface="Calibri" panose="020F0502020204030204" pitchFamily="34" charset="0"/>
            </a:rPr>
            <a:t>Neural Network Information Retrieval</a:t>
          </a:r>
        </a:p>
        <a:p>
          <a:r>
            <a:rPr lang="en-US" sz="1400" b="1" dirty="0">
              <a:latin typeface="Calibri" panose="020F0502020204030204" pitchFamily="34" charset="0"/>
              <a:ea typeface="Calibri" panose="020F0502020204030204" pitchFamily="34" charset="0"/>
              <a:cs typeface="Calibri" panose="020F0502020204030204" pitchFamily="34" charset="0"/>
            </a:rPr>
            <a:t>(2010s)</a:t>
          </a:r>
        </a:p>
      </dgm:t>
    </dgm:pt>
    <dgm:pt modelId="{4112E757-664C-4824-9E0E-9210454FA047}" type="parTrans" cxnId="{B4727CEE-D5AF-4ADF-8111-42BEA92504B2}">
      <dgm:prSet/>
      <dgm:spPr/>
      <dgm:t>
        <a:bodyPr/>
        <a:lstStyle/>
        <a:p>
          <a:endParaRPr lang="en-US"/>
        </a:p>
      </dgm:t>
    </dgm:pt>
    <dgm:pt modelId="{11C5233C-3062-463D-95DD-F19B438FAA0C}" type="sibTrans" cxnId="{B4727CEE-D5AF-4ADF-8111-42BEA92504B2}">
      <dgm:prSet/>
      <dgm:spPr/>
      <dgm:t>
        <a:bodyPr/>
        <a:lstStyle/>
        <a:p>
          <a:endParaRPr lang="en-US"/>
        </a:p>
      </dgm:t>
    </dgm:pt>
    <dgm:pt modelId="{853AE6BC-2D7F-439C-9007-AF2F87493E0A}">
      <dgm:prSet custT="1"/>
      <dgm:spPr/>
      <dgm:t>
        <a:bodyPr/>
        <a:lstStyle/>
        <a:p>
          <a:r>
            <a:rPr lang="en-US" sz="1400" b="1" dirty="0">
              <a:latin typeface="Calibri" panose="020F0502020204030204" pitchFamily="34" charset="0"/>
              <a:ea typeface="Calibri" panose="020F0502020204030204" pitchFamily="34" charset="0"/>
              <a:cs typeface="Calibri" panose="020F0502020204030204" pitchFamily="34" charset="0"/>
            </a:rPr>
            <a:t>Transformer-Based Retrieval</a:t>
          </a:r>
        </a:p>
        <a:p>
          <a:r>
            <a:rPr lang="en-US" sz="1400" b="1" dirty="0">
              <a:latin typeface="Calibri" panose="020F0502020204030204" pitchFamily="34" charset="0"/>
              <a:ea typeface="Calibri" panose="020F0502020204030204" pitchFamily="34" charset="0"/>
              <a:cs typeface="Calibri" panose="020F0502020204030204" pitchFamily="34" charset="0"/>
            </a:rPr>
            <a:t>(2020s)</a:t>
          </a:r>
        </a:p>
      </dgm:t>
    </dgm:pt>
    <dgm:pt modelId="{3C01A6B3-1B6A-40EB-B924-24360F63DC79}" type="parTrans" cxnId="{D2A82FB9-BDCC-4B8A-A1B3-8ABE19937E77}">
      <dgm:prSet/>
      <dgm:spPr/>
      <dgm:t>
        <a:bodyPr/>
        <a:lstStyle/>
        <a:p>
          <a:endParaRPr lang="en-US"/>
        </a:p>
      </dgm:t>
    </dgm:pt>
    <dgm:pt modelId="{E73D5991-3461-456C-9C84-3703E8F6F127}" type="sibTrans" cxnId="{D2A82FB9-BDCC-4B8A-A1B3-8ABE19937E77}">
      <dgm:prSet/>
      <dgm:spPr/>
      <dgm:t>
        <a:bodyPr/>
        <a:lstStyle/>
        <a:p>
          <a:endParaRPr lang="en-US"/>
        </a:p>
      </dgm:t>
    </dgm:pt>
    <dgm:pt modelId="{E4CECC1C-152A-4689-868E-EC32384A0B4E}" type="pres">
      <dgm:prSet presAssocID="{737CB2AA-33F0-4C84-9E41-7389773858DF}" presName="Name0" presStyleCnt="0">
        <dgm:presLayoutVars>
          <dgm:dir/>
          <dgm:resizeHandles val="exact"/>
        </dgm:presLayoutVars>
      </dgm:prSet>
      <dgm:spPr/>
    </dgm:pt>
    <dgm:pt modelId="{3F7E39D1-5AEF-47C5-929E-1D3076D6C148}" type="pres">
      <dgm:prSet presAssocID="{737CB2AA-33F0-4C84-9E41-7389773858DF}" presName="arrow" presStyleLbl="bgShp" presStyleIdx="0" presStyleCnt="1" custLinFactNeighborX="-104" custLinFactNeighborY="-1971"/>
      <dgm:spPr>
        <a:solidFill>
          <a:srgbClr val="899064"/>
        </a:solidFill>
      </dgm:spPr>
    </dgm:pt>
    <dgm:pt modelId="{689AA9B6-F2E0-43EB-A558-8E2ED1E694F1}" type="pres">
      <dgm:prSet presAssocID="{737CB2AA-33F0-4C84-9E41-7389773858DF}" presName="points" presStyleCnt="0"/>
      <dgm:spPr/>
    </dgm:pt>
    <dgm:pt modelId="{2388F027-8150-4843-A2C2-7C571ED1064E}" type="pres">
      <dgm:prSet presAssocID="{B00FF817-FC77-4405-98EA-DDCCB46F0091}" presName="compositeA" presStyleCnt="0"/>
      <dgm:spPr/>
    </dgm:pt>
    <dgm:pt modelId="{025BE519-480F-4B68-A67C-7CEB1D0E7719}" type="pres">
      <dgm:prSet presAssocID="{B00FF817-FC77-4405-98EA-DDCCB46F0091}" presName="textA" presStyleLbl="revTx" presStyleIdx="0" presStyleCnt="6">
        <dgm:presLayoutVars>
          <dgm:bulletEnabled val="1"/>
        </dgm:presLayoutVars>
      </dgm:prSet>
      <dgm:spPr/>
    </dgm:pt>
    <dgm:pt modelId="{F2C5901E-9BF5-409B-8A9C-7505BB06AD31}" type="pres">
      <dgm:prSet presAssocID="{B00FF817-FC77-4405-98EA-DDCCB46F0091}" presName="circleA" presStyleLbl="node1" presStyleIdx="0" presStyleCnt="6"/>
      <dgm:spPr>
        <a:solidFill>
          <a:srgbClr val="005035"/>
        </a:solidFill>
      </dgm:spPr>
    </dgm:pt>
    <dgm:pt modelId="{6F3318B9-21C2-49DB-BADD-A7898262D498}" type="pres">
      <dgm:prSet presAssocID="{B00FF817-FC77-4405-98EA-DDCCB46F0091}" presName="spaceA" presStyleCnt="0"/>
      <dgm:spPr/>
    </dgm:pt>
    <dgm:pt modelId="{116AFFE7-8C2E-4145-81CA-79AE89C26CF0}" type="pres">
      <dgm:prSet presAssocID="{E49C7405-DE9B-46C7-ABC0-CF39FEF86C9C}" presName="space" presStyleCnt="0"/>
      <dgm:spPr/>
    </dgm:pt>
    <dgm:pt modelId="{311C3064-0BBB-4572-AB97-478D0BD97007}" type="pres">
      <dgm:prSet presAssocID="{35EB7620-482A-46AF-A6F4-947841BD5E21}" presName="compositeB" presStyleCnt="0"/>
      <dgm:spPr/>
    </dgm:pt>
    <dgm:pt modelId="{64F39D06-753F-4014-A368-8B15D20D1BEA}" type="pres">
      <dgm:prSet presAssocID="{35EB7620-482A-46AF-A6F4-947841BD5E21}" presName="textB" presStyleLbl="revTx" presStyleIdx="1" presStyleCnt="6">
        <dgm:presLayoutVars>
          <dgm:bulletEnabled val="1"/>
        </dgm:presLayoutVars>
      </dgm:prSet>
      <dgm:spPr/>
    </dgm:pt>
    <dgm:pt modelId="{0FEA6775-CA9F-4498-8671-D29F7D2D081B}" type="pres">
      <dgm:prSet presAssocID="{35EB7620-482A-46AF-A6F4-947841BD5E21}" presName="circleB" presStyleLbl="node1" presStyleIdx="1" presStyleCnt="6"/>
      <dgm:spPr>
        <a:solidFill>
          <a:srgbClr val="005035"/>
        </a:solidFill>
      </dgm:spPr>
    </dgm:pt>
    <dgm:pt modelId="{0C39F363-5613-4321-856F-308A448A4A99}" type="pres">
      <dgm:prSet presAssocID="{35EB7620-482A-46AF-A6F4-947841BD5E21}" presName="spaceB" presStyleCnt="0"/>
      <dgm:spPr/>
    </dgm:pt>
    <dgm:pt modelId="{9691D4C5-ADB3-418A-9059-E1DB1A0E9A4F}" type="pres">
      <dgm:prSet presAssocID="{C212869E-73CE-40D2-A755-B057409D45EF}" presName="space" presStyleCnt="0"/>
      <dgm:spPr/>
    </dgm:pt>
    <dgm:pt modelId="{AEA3052C-F972-4E84-9712-06D09E4270A1}" type="pres">
      <dgm:prSet presAssocID="{03C090BF-AD1C-4F8E-8EBA-F6D027258367}" presName="compositeA" presStyleCnt="0"/>
      <dgm:spPr/>
    </dgm:pt>
    <dgm:pt modelId="{36EE686B-6DFA-4ABB-B590-0E2BEA7F1C5F}" type="pres">
      <dgm:prSet presAssocID="{03C090BF-AD1C-4F8E-8EBA-F6D027258367}" presName="textA" presStyleLbl="revTx" presStyleIdx="2" presStyleCnt="6">
        <dgm:presLayoutVars>
          <dgm:bulletEnabled val="1"/>
        </dgm:presLayoutVars>
      </dgm:prSet>
      <dgm:spPr/>
    </dgm:pt>
    <dgm:pt modelId="{077A9783-CC39-45F8-AB5E-4433671B7D3F}" type="pres">
      <dgm:prSet presAssocID="{03C090BF-AD1C-4F8E-8EBA-F6D027258367}" presName="circleA" presStyleLbl="node1" presStyleIdx="2" presStyleCnt="6"/>
      <dgm:spPr>
        <a:solidFill>
          <a:srgbClr val="005035"/>
        </a:solidFill>
      </dgm:spPr>
    </dgm:pt>
    <dgm:pt modelId="{43C9AF71-00FA-4CCB-87F0-E58AC67BDD99}" type="pres">
      <dgm:prSet presAssocID="{03C090BF-AD1C-4F8E-8EBA-F6D027258367}" presName="spaceA" presStyleCnt="0"/>
      <dgm:spPr/>
    </dgm:pt>
    <dgm:pt modelId="{74D7D386-7E0B-45B1-A017-4600CF82B301}" type="pres">
      <dgm:prSet presAssocID="{DA3C55C9-4BCE-4AA5-9AF1-A8ED1233328D}" presName="space" presStyleCnt="0"/>
      <dgm:spPr/>
    </dgm:pt>
    <dgm:pt modelId="{755F37DF-DBBE-4D3F-ACE7-FF7AC142CF1B}" type="pres">
      <dgm:prSet presAssocID="{5DCBC737-DC18-45F7-9BCA-B6380915C11B}" presName="compositeB" presStyleCnt="0"/>
      <dgm:spPr/>
    </dgm:pt>
    <dgm:pt modelId="{E3655ABE-499C-4A2E-B9B7-021E3E988AF7}" type="pres">
      <dgm:prSet presAssocID="{5DCBC737-DC18-45F7-9BCA-B6380915C11B}" presName="textB" presStyleLbl="revTx" presStyleIdx="3" presStyleCnt="6">
        <dgm:presLayoutVars>
          <dgm:bulletEnabled val="1"/>
        </dgm:presLayoutVars>
      </dgm:prSet>
      <dgm:spPr/>
    </dgm:pt>
    <dgm:pt modelId="{E965D448-6D46-449B-B21E-8E3A6BBCC3FB}" type="pres">
      <dgm:prSet presAssocID="{5DCBC737-DC18-45F7-9BCA-B6380915C11B}" presName="circleB" presStyleLbl="node1" presStyleIdx="3" presStyleCnt="6"/>
      <dgm:spPr>
        <a:solidFill>
          <a:srgbClr val="005035"/>
        </a:solidFill>
      </dgm:spPr>
    </dgm:pt>
    <dgm:pt modelId="{7DA99619-511C-459F-B56B-A7D171B6C820}" type="pres">
      <dgm:prSet presAssocID="{5DCBC737-DC18-45F7-9BCA-B6380915C11B}" presName="spaceB" presStyleCnt="0"/>
      <dgm:spPr/>
    </dgm:pt>
    <dgm:pt modelId="{6157CC6E-DB35-4E80-8E04-4F5A7877E5A9}" type="pres">
      <dgm:prSet presAssocID="{2E4BF068-419A-4588-BD13-965C07234AA1}" presName="space" presStyleCnt="0"/>
      <dgm:spPr/>
    </dgm:pt>
    <dgm:pt modelId="{26B1C506-2B93-4DAD-9C08-BB912180B10D}" type="pres">
      <dgm:prSet presAssocID="{0471B8A0-7EAE-4ED8-A833-2DE9C0220F65}" presName="compositeA" presStyleCnt="0"/>
      <dgm:spPr/>
    </dgm:pt>
    <dgm:pt modelId="{98C1E991-1906-49C8-B0C2-27A63DA7FB26}" type="pres">
      <dgm:prSet presAssocID="{0471B8A0-7EAE-4ED8-A833-2DE9C0220F65}" presName="textA" presStyleLbl="revTx" presStyleIdx="4" presStyleCnt="6">
        <dgm:presLayoutVars>
          <dgm:bulletEnabled val="1"/>
        </dgm:presLayoutVars>
      </dgm:prSet>
      <dgm:spPr/>
    </dgm:pt>
    <dgm:pt modelId="{82FD9A32-4451-4CCB-AB0F-D56F7CF815EB}" type="pres">
      <dgm:prSet presAssocID="{0471B8A0-7EAE-4ED8-A833-2DE9C0220F65}" presName="circleA" presStyleLbl="node1" presStyleIdx="4" presStyleCnt="6"/>
      <dgm:spPr>
        <a:solidFill>
          <a:srgbClr val="005035"/>
        </a:solidFill>
      </dgm:spPr>
    </dgm:pt>
    <dgm:pt modelId="{4AE900B3-53F3-4EA3-9119-E8DB1C535CA2}" type="pres">
      <dgm:prSet presAssocID="{0471B8A0-7EAE-4ED8-A833-2DE9C0220F65}" presName="spaceA" presStyleCnt="0"/>
      <dgm:spPr/>
    </dgm:pt>
    <dgm:pt modelId="{A501CA78-9676-4816-AC43-34BB9B0B09CF}" type="pres">
      <dgm:prSet presAssocID="{11C5233C-3062-463D-95DD-F19B438FAA0C}" presName="space" presStyleCnt="0"/>
      <dgm:spPr/>
    </dgm:pt>
    <dgm:pt modelId="{88314ECA-1DDF-423F-9F19-9C8EA1C4EACB}" type="pres">
      <dgm:prSet presAssocID="{853AE6BC-2D7F-439C-9007-AF2F87493E0A}" presName="compositeB" presStyleCnt="0"/>
      <dgm:spPr/>
    </dgm:pt>
    <dgm:pt modelId="{494719EF-D9DC-4DA9-9584-537172FA12DA}" type="pres">
      <dgm:prSet presAssocID="{853AE6BC-2D7F-439C-9007-AF2F87493E0A}" presName="textB" presStyleLbl="revTx" presStyleIdx="5" presStyleCnt="6">
        <dgm:presLayoutVars>
          <dgm:bulletEnabled val="1"/>
        </dgm:presLayoutVars>
      </dgm:prSet>
      <dgm:spPr/>
    </dgm:pt>
    <dgm:pt modelId="{83E32D5B-DFDB-4ECB-B3F5-8C28FD5B950B}" type="pres">
      <dgm:prSet presAssocID="{853AE6BC-2D7F-439C-9007-AF2F87493E0A}" presName="circleB" presStyleLbl="node1" presStyleIdx="5" presStyleCnt="6"/>
      <dgm:spPr>
        <a:solidFill>
          <a:srgbClr val="005035"/>
        </a:solidFill>
      </dgm:spPr>
    </dgm:pt>
    <dgm:pt modelId="{EBB28B9E-7808-4F62-BDAC-C4EBA4DA8266}" type="pres">
      <dgm:prSet presAssocID="{853AE6BC-2D7F-439C-9007-AF2F87493E0A}" presName="spaceB" presStyleCnt="0"/>
      <dgm:spPr/>
    </dgm:pt>
  </dgm:ptLst>
  <dgm:cxnLst>
    <dgm:cxn modelId="{F1A64944-E808-4D73-887A-4374280C7D96}" type="presOf" srcId="{737CB2AA-33F0-4C84-9E41-7389773858DF}" destId="{E4CECC1C-152A-4689-868E-EC32384A0B4E}" srcOrd="0" destOrd="0" presId="urn:microsoft.com/office/officeart/2005/8/layout/hProcess11"/>
    <dgm:cxn modelId="{BF3F3747-BC53-4CA0-B90A-AFDD64258379}" type="presOf" srcId="{03C090BF-AD1C-4F8E-8EBA-F6D027258367}" destId="{36EE686B-6DFA-4ABB-B590-0E2BEA7F1C5F}" srcOrd="0" destOrd="0" presId="urn:microsoft.com/office/officeart/2005/8/layout/hProcess11"/>
    <dgm:cxn modelId="{79442D51-965F-4343-8234-1AC1F9F22FFF}" srcId="{737CB2AA-33F0-4C84-9E41-7389773858DF}" destId="{B00FF817-FC77-4405-98EA-DDCCB46F0091}" srcOrd="0" destOrd="0" parTransId="{0766D1C0-760B-45D0-9ABB-718E42F54B4B}" sibTransId="{E49C7405-DE9B-46C7-ABC0-CF39FEF86C9C}"/>
    <dgm:cxn modelId="{B3A212B6-5903-4300-A86D-C945F779948A}" srcId="{737CB2AA-33F0-4C84-9E41-7389773858DF}" destId="{5DCBC737-DC18-45F7-9BCA-B6380915C11B}" srcOrd="3" destOrd="0" parTransId="{989107F6-89C8-4339-9090-F6206FE6A0C5}" sibTransId="{2E4BF068-419A-4588-BD13-965C07234AA1}"/>
    <dgm:cxn modelId="{D2A82FB9-BDCC-4B8A-A1B3-8ABE19937E77}" srcId="{737CB2AA-33F0-4C84-9E41-7389773858DF}" destId="{853AE6BC-2D7F-439C-9007-AF2F87493E0A}" srcOrd="5" destOrd="0" parTransId="{3C01A6B3-1B6A-40EB-B924-24360F63DC79}" sibTransId="{E73D5991-3461-456C-9C84-3703E8F6F127}"/>
    <dgm:cxn modelId="{EE1033BB-84DD-470A-9B27-D3EF4DFCA123}" srcId="{737CB2AA-33F0-4C84-9E41-7389773858DF}" destId="{03C090BF-AD1C-4F8E-8EBA-F6D027258367}" srcOrd="2" destOrd="0" parTransId="{54E1253F-232A-4D52-BB16-F382C27B524E}" sibTransId="{DA3C55C9-4BCE-4AA5-9AF1-A8ED1233328D}"/>
    <dgm:cxn modelId="{7A5D48BB-4C13-4440-9954-FFA04762C229}" type="presOf" srcId="{35EB7620-482A-46AF-A6F4-947841BD5E21}" destId="{64F39D06-753F-4014-A368-8B15D20D1BEA}" srcOrd="0" destOrd="0" presId="urn:microsoft.com/office/officeart/2005/8/layout/hProcess11"/>
    <dgm:cxn modelId="{B9AEE8BB-2839-4DFE-BCB5-F03075FDDBDE}" type="presOf" srcId="{0471B8A0-7EAE-4ED8-A833-2DE9C0220F65}" destId="{98C1E991-1906-49C8-B0C2-27A63DA7FB26}" srcOrd="0" destOrd="0" presId="urn:microsoft.com/office/officeart/2005/8/layout/hProcess11"/>
    <dgm:cxn modelId="{E2D19BBC-3E4C-4CD4-8E3F-5DAA2F8D02B3}" type="presOf" srcId="{853AE6BC-2D7F-439C-9007-AF2F87493E0A}" destId="{494719EF-D9DC-4DA9-9584-537172FA12DA}" srcOrd="0" destOrd="0" presId="urn:microsoft.com/office/officeart/2005/8/layout/hProcess11"/>
    <dgm:cxn modelId="{7F4700C6-30BD-4770-B081-1D4BCEEECFA3}" type="presOf" srcId="{5DCBC737-DC18-45F7-9BCA-B6380915C11B}" destId="{E3655ABE-499C-4A2E-B9B7-021E3E988AF7}" srcOrd="0" destOrd="0" presId="urn:microsoft.com/office/officeart/2005/8/layout/hProcess11"/>
    <dgm:cxn modelId="{B4727CEE-D5AF-4ADF-8111-42BEA92504B2}" srcId="{737CB2AA-33F0-4C84-9E41-7389773858DF}" destId="{0471B8A0-7EAE-4ED8-A833-2DE9C0220F65}" srcOrd="4" destOrd="0" parTransId="{4112E757-664C-4824-9E0E-9210454FA047}" sibTransId="{11C5233C-3062-463D-95DD-F19B438FAA0C}"/>
    <dgm:cxn modelId="{22B721FA-A2CF-4115-A49E-00293B070741}" srcId="{737CB2AA-33F0-4C84-9E41-7389773858DF}" destId="{35EB7620-482A-46AF-A6F4-947841BD5E21}" srcOrd="1" destOrd="0" parTransId="{4C91BC39-3D34-4726-B002-CA55BD7CF1D2}" sibTransId="{C212869E-73CE-40D2-A755-B057409D45EF}"/>
    <dgm:cxn modelId="{79B776FF-BD07-404B-92FC-591DC9D98196}" type="presOf" srcId="{B00FF817-FC77-4405-98EA-DDCCB46F0091}" destId="{025BE519-480F-4B68-A67C-7CEB1D0E7719}" srcOrd="0" destOrd="0" presId="urn:microsoft.com/office/officeart/2005/8/layout/hProcess11"/>
    <dgm:cxn modelId="{0380C67F-1FE1-4D6E-9801-37415211FAFE}" type="presParOf" srcId="{E4CECC1C-152A-4689-868E-EC32384A0B4E}" destId="{3F7E39D1-5AEF-47C5-929E-1D3076D6C148}" srcOrd="0" destOrd="0" presId="urn:microsoft.com/office/officeart/2005/8/layout/hProcess11"/>
    <dgm:cxn modelId="{419E7A3C-E1CB-4353-BB7C-5C94D53F7F89}" type="presParOf" srcId="{E4CECC1C-152A-4689-868E-EC32384A0B4E}" destId="{689AA9B6-F2E0-43EB-A558-8E2ED1E694F1}" srcOrd="1" destOrd="0" presId="urn:microsoft.com/office/officeart/2005/8/layout/hProcess11"/>
    <dgm:cxn modelId="{9EF67C79-0A2E-45EA-856E-4094117BDB21}" type="presParOf" srcId="{689AA9B6-F2E0-43EB-A558-8E2ED1E694F1}" destId="{2388F027-8150-4843-A2C2-7C571ED1064E}" srcOrd="0" destOrd="0" presId="urn:microsoft.com/office/officeart/2005/8/layout/hProcess11"/>
    <dgm:cxn modelId="{C9A74273-3C6A-4046-8FB1-69990A9141F3}" type="presParOf" srcId="{2388F027-8150-4843-A2C2-7C571ED1064E}" destId="{025BE519-480F-4B68-A67C-7CEB1D0E7719}" srcOrd="0" destOrd="0" presId="urn:microsoft.com/office/officeart/2005/8/layout/hProcess11"/>
    <dgm:cxn modelId="{F2777E81-EB01-4E2B-800A-A1FC00AF3F30}" type="presParOf" srcId="{2388F027-8150-4843-A2C2-7C571ED1064E}" destId="{F2C5901E-9BF5-409B-8A9C-7505BB06AD31}" srcOrd="1" destOrd="0" presId="urn:microsoft.com/office/officeart/2005/8/layout/hProcess11"/>
    <dgm:cxn modelId="{F79A6DD7-C756-44F6-8243-0D123139CC8F}" type="presParOf" srcId="{2388F027-8150-4843-A2C2-7C571ED1064E}" destId="{6F3318B9-21C2-49DB-BADD-A7898262D498}" srcOrd="2" destOrd="0" presId="urn:microsoft.com/office/officeart/2005/8/layout/hProcess11"/>
    <dgm:cxn modelId="{3C18F345-41E3-4D7B-812F-94510C77F260}" type="presParOf" srcId="{689AA9B6-F2E0-43EB-A558-8E2ED1E694F1}" destId="{116AFFE7-8C2E-4145-81CA-79AE89C26CF0}" srcOrd="1" destOrd="0" presId="urn:microsoft.com/office/officeart/2005/8/layout/hProcess11"/>
    <dgm:cxn modelId="{29587E4E-7AFA-47FA-A99B-45FF0D424AC6}" type="presParOf" srcId="{689AA9B6-F2E0-43EB-A558-8E2ED1E694F1}" destId="{311C3064-0BBB-4572-AB97-478D0BD97007}" srcOrd="2" destOrd="0" presId="urn:microsoft.com/office/officeart/2005/8/layout/hProcess11"/>
    <dgm:cxn modelId="{294D7954-E726-43C4-9C61-21D53083B4AE}" type="presParOf" srcId="{311C3064-0BBB-4572-AB97-478D0BD97007}" destId="{64F39D06-753F-4014-A368-8B15D20D1BEA}" srcOrd="0" destOrd="0" presId="urn:microsoft.com/office/officeart/2005/8/layout/hProcess11"/>
    <dgm:cxn modelId="{10F461FF-9DE8-4255-81D9-6C7AC5606195}" type="presParOf" srcId="{311C3064-0BBB-4572-AB97-478D0BD97007}" destId="{0FEA6775-CA9F-4498-8671-D29F7D2D081B}" srcOrd="1" destOrd="0" presId="urn:microsoft.com/office/officeart/2005/8/layout/hProcess11"/>
    <dgm:cxn modelId="{84674DBB-64C9-4DF7-828B-E46F1A5491D7}" type="presParOf" srcId="{311C3064-0BBB-4572-AB97-478D0BD97007}" destId="{0C39F363-5613-4321-856F-308A448A4A99}" srcOrd="2" destOrd="0" presId="urn:microsoft.com/office/officeart/2005/8/layout/hProcess11"/>
    <dgm:cxn modelId="{2348D43E-32B8-47BE-9A26-210CE1A071F9}" type="presParOf" srcId="{689AA9B6-F2E0-43EB-A558-8E2ED1E694F1}" destId="{9691D4C5-ADB3-418A-9059-E1DB1A0E9A4F}" srcOrd="3" destOrd="0" presId="urn:microsoft.com/office/officeart/2005/8/layout/hProcess11"/>
    <dgm:cxn modelId="{2BB725BE-8680-4937-8E77-7DF418F5A295}" type="presParOf" srcId="{689AA9B6-F2E0-43EB-A558-8E2ED1E694F1}" destId="{AEA3052C-F972-4E84-9712-06D09E4270A1}" srcOrd="4" destOrd="0" presId="urn:microsoft.com/office/officeart/2005/8/layout/hProcess11"/>
    <dgm:cxn modelId="{17FDD61E-3C11-46DB-80E6-1C6AEE2F1641}" type="presParOf" srcId="{AEA3052C-F972-4E84-9712-06D09E4270A1}" destId="{36EE686B-6DFA-4ABB-B590-0E2BEA7F1C5F}" srcOrd="0" destOrd="0" presId="urn:microsoft.com/office/officeart/2005/8/layout/hProcess11"/>
    <dgm:cxn modelId="{92194D3A-4DB9-462E-A83F-450F38CDA450}" type="presParOf" srcId="{AEA3052C-F972-4E84-9712-06D09E4270A1}" destId="{077A9783-CC39-45F8-AB5E-4433671B7D3F}" srcOrd="1" destOrd="0" presId="urn:microsoft.com/office/officeart/2005/8/layout/hProcess11"/>
    <dgm:cxn modelId="{91A0E71B-2C5C-458A-8E80-303E1863CFC6}" type="presParOf" srcId="{AEA3052C-F972-4E84-9712-06D09E4270A1}" destId="{43C9AF71-00FA-4CCB-87F0-E58AC67BDD99}" srcOrd="2" destOrd="0" presId="urn:microsoft.com/office/officeart/2005/8/layout/hProcess11"/>
    <dgm:cxn modelId="{10D4ECAB-AEE0-447C-8DFD-19CDE0E12A4E}" type="presParOf" srcId="{689AA9B6-F2E0-43EB-A558-8E2ED1E694F1}" destId="{74D7D386-7E0B-45B1-A017-4600CF82B301}" srcOrd="5" destOrd="0" presId="urn:microsoft.com/office/officeart/2005/8/layout/hProcess11"/>
    <dgm:cxn modelId="{B130F54E-43FA-4453-98FC-A67B10B97E2E}" type="presParOf" srcId="{689AA9B6-F2E0-43EB-A558-8E2ED1E694F1}" destId="{755F37DF-DBBE-4D3F-ACE7-FF7AC142CF1B}" srcOrd="6" destOrd="0" presId="urn:microsoft.com/office/officeart/2005/8/layout/hProcess11"/>
    <dgm:cxn modelId="{C284AF9E-BCA9-4DB2-97A7-F8EC61DA17BF}" type="presParOf" srcId="{755F37DF-DBBE-4D3F-ACE7-FF7AC142CF1B}" destId="{E3655ABE-499C-4A2E-B9B7-021E3E988AF7}" srcOrd="0" destOrd="0" presId="urn:microsoft.com/office/officeart/2005/8/layout/hProcess11"/>
    <dgm:cxn modelId="{50A341E1-D066-4A55-B07F-FC28110DD0AA}" type="presParOf" srcId="{755F37DF-DBBE-4D3F-ACE7-FF7AC142CF1B}" destId="{E965D448-6D46-449B-B21E-8E3A6BBCC3FB}" srcOrd="1" destOrd="0" presId="urn:microsoft.com/office/officeart/2005/8/layout/hProcess11"/>
    <dgm:cxn modelId="{7A977746-7334-42C9-98EB-C1CC3FE508AB}" type="presParOf" srcId="{755F37DF-DBBE-4D3F-ACE7-FF7AC142CF1B}" destId="{7DA99619-511C-459F-B56B-A7D171B6C820}" srcOrd="2" destOrd="0" presId="urn:microsoft.com/office/officeart/2005/8/layout/hProcess11"/>
    <dgm:cxn modelId="{F8BBF724-2079-4925-A6F8-39550DF387D3}" type="presParOf" srcId="{689AA9B6-F2E0-43EB-A558-8E2ED1E694F1}" destId="{6157CC6E-DB35-4E80-8E04-4F5A7877E5A9}" srcOrd="7" destOrd="0" presId="urn:microsoft.com/office/officeart/2005/8/layout/hProcess11"/>
    <dgm:cxn modelId="{4624BBA6-365E-4050-A05F-CA1025AE97D6}" type="presParOf" srcId="{689AA9B6-F2E0-43EB-A558-8E2ED1E694F1}" destId="{26B1C506-2B93-4DAD-9C08-BB912180B10D}" srcOrd="8" destOrd="0" presId="urn:microsoft.com/office/officeart/2005/8/layout/hProcess11"/>
    <dgm:cxn modelId="{7E973893-231F-47E6-81BE-53536F25C61C}" type="presParOf" srcId="{26B1C506-2B93-4DAD-9C08-BB912180B10D}" destId="{98C1E991-1906-49C8-B0C2-27A63DA7FB26}" srcOrd="0" destOrd="0" presId="urn:microsoft.com/office/officeart/2005/8/layout/hProcess11"/>
    <dgm:cxn modelId="{4BD3711A-178D-47D5-8088-2DCBA1CF0CD9}" type="presParOf" srcId="{26B1C506-2B93-4DAD-9C08-BB912180B10D}" destId="{82FD9A32-4451-4CCB-AB0F-D56F7CF815EB}" srcOrd="1" destOrd="0" presId="urn:microsoft.com/office/officeart/2005/8/layout/hProcess11"/>
    <dgm:cxn modelId="{4B9A52CC-5596-490F-A374-C70D268975B2}" type="presParOf" srcId="{26B1C506-2B93-4DAD-9C08-BB912180B10D}" destId="{4AE900B3-53F3-4EA3-9119-E8DB1C535CA2}" srcOrd="2" destOrd="0" presId="urn:microsoft.com/office/officeart/2005/8/layout/hProcess11"/>
    <dgm:cxn modelId="{CF1FF80C-95A3-4335-8EBD-73D7BF497B04}" type="presParOf" srcId="{689AA9B6-F2E0-43EB-A558-8E2ED1E694F1}" destId="{A501CA78-9676-4816-AC43-34BB9B0B09CF}" srcOrd="9" destOrd="0" presId="urn:microsoft.com/office/officeart/2005/8/layout/hProcess11"/>
    <dgm:cxn modelId="{A7FF3AA2-7F1F-41E6-AACB-FBD5EF7CEB2F}" type="presParOf" srcId="{689AA9B6-F2E0-43EB-A558-8E2ED1E694F1}" destId="{88314ECA-1DDF-423F-9F19-9C8EA1C4EACB}" srcOrd="10" destOrd="0" presId="urn:microsoft.com/office/officeart/2005/8/layout/hProcess11"/>
    <dgm:cxn modelId="{C9CEA6D2-5E3E-4C73-80E1-3225819667D0}" type="presParOf" srcId="{88314ECA-1DDF-423F-9F19-9C8EA1C4EACB}" destId="{494719EF-D9DC-4DA9-9584-537172FA12DA}" srcOrd="0" destOrd="0" presId="urn:microsoft.com/office/officeart/2005/8/layout/hProcess11"/>
    <dgm:cxn modelId="{CEB5EB0C-9EF6-4960-A0B4-9B2AF0F2F2F0}" type="presParOf" srcId="{88314ECA-1DDF-423F-9F19-9C8EA1C4EACB}" destId="{83E32D5B-DFDB-4ECB-B3F5-8C28FD5B950B}" srcOrd="1" destOrd="0" presId="urn:microsoft.com/office/officeart/2005/8/layout/hProcess11"/>
    <dgm:cxn modelId="{3B66EFE3-0479-4E70-82D9-90BB280595A5}" type="presParOf" srcId="{88314ECA-1DDF-423F-9F19-9C8EA1C4EACB}" destId="{EBB28B9E-7808-4F62-BDAC-C4EBA4DA8266}"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AF0E77-3B96-459B-8219-E263BFD166BB}" type="doc">
      <dgm:prSet loTypeId="urn:microsoft.com/office/officeart/2005/8/layout/hChevron3" loCatId="process" qsTypeId="urn:microsoft.com/office/officeart/2005/8/quickstyle/simple1" qsCatId="simple" csTypeId="urn:microsoft.com/office/officeart/2005/8/colors/accent1_2" csCatId="accent1" phldr="1"/>
      <dgm:spPr/>
    </dgm:pt>
    <dgm:pt modelId="{AAD463D7-289A-42AC-9640-2C321C7B8E34}">
      <dgm:prSet phldrT="[Text]" custT="1"/>
      <dgm:spPr>
        <a:solidFill>
          <a:srgbClr val="005035"/>
        </a:solidFill>
      </dgm:spPr>
      <dgm:t>
        <a:bodyPr/>
        <a:lstStyle/>
        <a:p>
          <a:r>
            <a:rPr lang="en-US" sz="1600" b="1" i="0" dirty="0">
              <a:latin typeface="Calibri" panose="020F0502020204030204" pitchFamily="34" charset="0"/>
              <a:ea typeface="Calibri" panose="020F0502020204030204" pitchFamily="34" charset="0"/>
              <a:cs typeface="Calibri" panose="020F0502020204030204" pitchFamily="34" charset="0"/>
            </a:rPr>
            <a:t>Chunking</a:t>
          </a:r>
        </a:p>
      </dgm:t>
    </dgm:pt>
    <dgm:pt modelId="{72E3FD22-86D7-4EDB-82F8-42F1F65C3316}" type="parTrans" cxnId="{2543FF6B-CDE5-4615-A453-827302A0448A}">
      <dgm:prSet/>
      <dgm:spPr/>
      <dgm:t>
        <a:bodyPr/>
        <a:lstStyle/>
        <a:p>
          <a:endParaRPr lang="en-US"/>
        </a:p>
      </dgm:t>
    </dgm:pt>
    <dgm:pt modelId="{ABA0F1AB-872E-4C29-986E-000804425F09}" type="sibTrans" cxnId="{2543FF6B-CDE5-4615-A453-827302A0448A}">
      <dgm:prSet/>
      <dgm:spPr/>
      <dgm:t>
        <a:bodyPr/>
        <a:lstStyle/>
        <a:p>
          <a:endParaRPr lang="en-US"/>
        </a:p>
      </dgm:t>
    </dgm:pt>
    <dgm:pt modelId="{702D244D-3CAD-48D2-8148-89D7A948829A}">
      <dgm:prSet phldrT="[Text]" custT="1"/>
      <dgm:spPr>
        <a:solidFill>
          <a:srgbClr val="005035">
            <a:alpha val="50000"/>
          </a:srgbClr>
        </a:solidFill>
      </dgm:spPr>
      <dgm:t>
        <a:bodyPr/>
        <a:lstStyle/>
        <a:p>
          <a:r>
            <a:rPr lang="en-US" sz="1600" dirty="0">
              <a:latin typeface="Calibri" panose="020F0502020204030204" pitchFamily="34" charset="0"/>
              <a:ea typeface="Calibri" panose="020F0502020204030204" pitchFamily="34" charset="0"/>
              <a:cs typeface="Calibri" panose="020F0502020204030204" pitchFamily="34" charset="0"/>
            </a:rPr>
            <a:t>Embedding</a:t>
          </a:r>
        </a:p>
      </dgm:t>
    </dgm:pt>
    <dgm:pt modelId="{B5A33B88-F160-4078-AC34-D3364005CDA4}" type="parTrans" cxnId="{BB61DF07-263A-408F-AB9D-169DEF25BA49}">
      <dgm:prSet/>
      <dgm:spPr/>
      <dgm:t>
        <a:bodyPr/>
        <a:lstStyle/>
        <a:p>
          <a:endParaRPr lang="en-US"/>
        </a:p>
      </dgm:t>
    </dgm:pt>
    <dgm:pt modelId="{724C7FFA-7CE1-4FE5-8482-42B4574C8EEC}" type="sibTrans" cxnId="{BB61DF07-263A-408F-AB9D-169DEF25BA49}">
      <dgm:prSet/>
      <dgm:spPr/>
      <dgm:t>
        <a:bodyPr/>
        <a:lstStyle/>
        <a:p>
          <a:endParaRPr lang="en-US"/>
        </a:p>
      </dgm:t>
    </dgm:pt>
    <dgm:pt modelId="{C65D4AE1-5DDE-4BC3-AD77-CFA3AA55A9DE}">
      <dgm:prSet phldrT="[Text]" custT="1"/>
      <dgm:spPr>
        <a:solidFill>
          <a:srgbClr val="005035">
            <a:alpha val="50000"/>
          </a:srgbClr>
        </a:solidFill>
      </dgm:spPr>
      <dgm:t>
        <a:bodyPr/>
        <a:lstStyle/>
        <a:p>
          <a:r>
            <a:rPr lang="en-US" sz="1600" dirty="0">
              <a:latin typeface="Calibri" panose="020F0502020204030204" pitchFamily="34" charset="0"/>
              <a:ea typeface="Calibri" panose="020F0502020204030204" pitchFamily="34" charset="0"/>
              <a:cs typeface="Calibri" panose="020F0502020204030204" pitchFamily="34" charset="0"/>
            </a:rPr>
            <a:t>Indexing</a:t>
          </a:r>
        </a:p>
      </dgm:t>
    </dgm:pt>
    <dgm:pt modelId="{06BA54CA-3978-413B-84B8-B84BCBD6C56C}" type="parTrans" cxnId="{B0848DD7-A701-4421-9F08-5FC770DF442D}">
      <dgm:prSet/>
      <dgm:spPr/>
      <dgm:t>
        <a:bodyPr/>
        <a:lstStyle/>
        <a:p>
          <a:endParaRPr lang="en-US"/>
        </a:p>
      </dgm:t>
    </dgm:pt>
    <dgm:pt modelId="{AAFDA29B-5174-46D8-8065-218AD94082A8}" type="sibTrans" cxnId="{B0848DD7-A701-4421-9F08-5FC770DF442D}">
      <dgm:prSet/>
      <dgm:spPr/>
      <dgm:t>
        <a:bodyPr/>
        <a:lstStyle/>
        <a:p>
          <a:endParaRPr lang="en-US"/>
        </a:p>
      </dgm:t>
    </dgm:pt>
    <dgm:pt modelId="{1C0816EB-1696-4FA5-A103-9400108E9F64}">
      <dgm:prSet/>
      <dgm:spPr>
        <a:solidFill>
          <a:srgbClr val="005035">
            <a:alpha val="50000"/>
          </a:srgbClr>
        </a:solidFill>
      </dgm:spPr>
      <dgm:t>
        <a:bodyPr/>
        <a:lstStyle/>
        <a:p>
          <a:r>
            <a:rPr lang="en-US" dirty="0"/>
            <a:t>Retrieval</a:t>
          </a:r>
        </a:p>
      </dgm:t>
    </dgm:pt>
    <dgm:pt modelId="{CD7F00D2-4EA7-4568-8069-0A226AD9B869}" type="parTrans" cxnId="{CCDC52D8-D6A0-4D7A-A095-79A914DC9C93}">
      <dgm:prSet/>
      <dgm:spPr/>
      <dgm:t>
        <a:bodyPr/>
        <a:lstStyle/>
        <a:p>
          <a:endParaRPr lang="en-US"/>
        </a:p>
      </dgm:t>
    </dgm:pt>
    <dgm:pt modelId="{13687A5A-1168-446E-97B2-F081BB077017}" type="sibTrans" cxnId="{CCDC52D8-D6A0-4D7A-A095-79A914DC9C93}">
      <dgm:prSet/>
      <dgm:spPr/>
      <dgm:t>
        <a:bodyPr/>
        <a:lstStyle/>
        <a:p>
          <a:endParaRPr lang="en-US"/>
        </a:p>
      </dgm:t>
    </dgm:pt>
    <dgm:pt modelId="{8A3BE581-7334-4FC2-A091-7DCDE90B1814}">
      <dgm:prSet/>
      <dgm:spPr>
        <a:solidFill>
          <a:srgbClr val="005035">
            <a:alpha val="50000"/>
          </a:srgbClr>
        </a:solidFill>
      </dgm:spPr>
      <dgm:t>
        <a:bodyPr/>
        <a:lstStyle/>
        <a:p>
          <a:r>
            <a:rPr lang="en-US" dirty="0"/>
            <a:t>Augmentation</a:t>
          </a:r>
        </a:p>
      </dgm:t>
    </dgm:pt>
    <dgm:pt modelId="{A652B1E6-4CBE-4C1E-B1F4-EA6A363A6E0C}" type="parTrans" cxnId="{6BB1AB8C-9144-4B32-9224-070D187C3029}">
      <dgm:prSet/>
      <dgm:spPr/>
      <dgm:t>
        <a:bodyPr/>
        <a:lstStyle/>
        <a:p>
          <a:endParaRPr lang="en-US"/>
        </a:p>
      </dgm:t>
    </dgm:pt>
    <dgm:pt modelId="{C1BCEED3-5BD8-4418-A2D0-FB26145071FB}" type="sibTrans" cxnId="{6BB1AB8C-9144-4B32-9224-070D187C3029}">
      <dgm:prSet/>
      <dgm:spPr/>
      <dgm:t>
        <a:bodyPr/>
        <a:lstStyle/>
        <a:p>
          <a:endParaRPr lang="en-US"/>
        </a:p>
      </dgm:t>
    </dgm:pt>
    <dgm:pt modelId="{5FD12F37-8723-4221-B10C-0EC63FBA05EC}">
      <dgm:prSet/>
      <dgm:spPr>
        <a:solidFill>
          <a:srgbClr val="005035">
            <a:alpha val="50000"/>
          </a:srgbClr>
        </a:solidFill>
      </dgm:spPr>
      <dgm:t>
        <a:bodyPr/>
        <a:lstStyle/>
        <a:p>
          <a:r>
            <a:rPr lang="en-US" dirty="0"/>
            <a:t>Generation</a:t>
          </a:r>
        </a:p>
      </dgm:t>
    </dgm:pt>
    <dgm:pt modelId="{4CFC1139-0D2A-4D39-852D-BBCEDCA8B4E8}" type="parTrans" cxnId="{EA462562-00E7-4D50-B393-3800A7652A10}">
      <dgm:prSet/>
      <dgm:spPr/>
      <dgm:t>
        <a:bodyPr/>
        <a:lstStyle/>
        <a:p>
          <a:endParaRPr lang="en-US"/>
        </a:p>
      </dgm:t>
    </dgm:pt>
    <dgm:pt modelId="{D1CF42E2-A289-4805-8673-BB1E93BB08EC}" type="sibTrans" cxnId="{EA462562-00E7-4D50-B393-3800A7652A10}">
      <dgm:prSet/>
      <dgm:spPr/>
      <dgm:t>
        <a:bodyPr/>
        <a:lstStyle/>
        <a:p>
          <a:endParaRPr lang="en-US"/>
        </a:p>
      </dgm:t>
    </dgm:pt>
    <dgm:pt modelId="{459A3F38-C80A-44EB-B87A-364B8C1EADB4}" type="pres">
      <dgm:prSet presAssocID="{6FAF0E77-3B96-459B-8219-E263BFD166BB}" presName="Name0" presStyleCnt="0">
        <dgm:presLayoutVars>
          <dgm:dir/>
          <dgm:resizeHandles val="exact"/>
        </dgm:presLayoutVars>
      </dgm:prSet>
      <dgm:spPr/>
    </dgm:pt>
    <dgm:pt modelId="{FCFACA3B-1CE5-4C6E-908F-DECA55479CEE}" type="pres">
      <dgm:prSet presAssocID="{AAD463D7-289A-42AC-9640-2C321C7B8E34}" presName="parTxOnly" presStyleLbl="node1" presStyleIdx="0" presStyleCnt="6">
        <dgm:presLayoutVars>
          <dgm:bulletEnabled val="1"/>
        </dgm:presLayoutVars>
      </dgm:prSet>
      <dgm:spPr/>
    </dgm:pt>
    <dgm:pt modelId="{984489F4-D09F-492E-BA60-3B84052EED89}" type="pres">
      <dgm:prSet presAssocID="{ABA0F1AB-872E-4C29-986E-000804425F09}" presName="parSpace" presStyleCnt="0"/>
      <dgm:spPr/>
    </dgm:pt>
    <dgm:pt modelId="{C058DDE2-7A2C-438E-98D1-62AF7A204071}" type="pres">
      <dgm:prSet presAssocID="{702D244D-3CAD-48D2-8148-89D7A948829A}" presName="parTxOnly" presStyleLbl="node1" presStyleIdx="1" presStyleCnt="6">
        <dgm:presLayoutVars>
          <dgm:bulletEnabled val="1"/>
        </dgm:presLayoutVars>
      </dgm:prSet>
      <dgm:spPr/>
    </dgm:pt>
    <dgm:pt modelId="{9B6EEE55-03A8-4690-B7C1-78C0D1C62048}" type="pres">
      <dgm:prSet presAssocID="{724C7FFA-7CE1-4FE5-8482-42B4574C8EEC}" presName="parSpace" presStyleCnt="0"/>
      <dgm:spPr/>
    </dgm:pt>
    <dgm:pt modelId="{F5F6907B-C47C-4C48-B45A-CC6C175B83B1}" type="pres">
      <dgm:prSet presAssocID="{C65D4AE1-5DDE-4BC3-AD77-CFA3AA55A9DE}" presName="parTxOnly" presStyleLbl="node1" presStyleIdx="2" presStyleCnt="6">
        <dgm:presLayoutVars>
          <dgm:bulletEnabled val="1"/>
        </dgm:presLayoutVars>
      </dgm:prSet>
      <dgm:spPr/>
    </dgm:pt>
    <dgm:pt modelId="{91B40097-DE1D-4F3A-9EF2-0C3BA620CF29}" type="pres">
      <dgm:prSet presAssocID="{AAFDA29B-5174-46D8-8065-218AD94082A8}" presName="parSpace" presStyleCnt="0"/>
      <dgm:spPr/>
    </dgm:pt>
    <dgm:pt modelId="{B5CABB96-D07C-4BDB-855E-30EDCD546571}" type="pres">
      <dgm:prSet presAssocID="{1C0816EB-1696-4FA5-A103-9400108E9F64}" presName="parTxOnly" presStyleLbl="node1" presStyleIdx="3" presStyleCnt="6" custLinFactNeighborX="0">
        <dgm:presLayoutVars>
          <dgm:bulletEnabled val="1"/>
        </dgm:presLayoutVars>
      </dgm:prSet>
      <dgm:spPr/>
    </dgm:pt>
    <dgm:pt modelId="{0752EF7D-3471-4CAE-9C6C-A461A96C7BE9}" type="pres">
      <dgm:prSet presAssocID="{13687A5A-1168-446E-97B2-F081BB077017}" presName="parSpace" presStyleCnt="0"/>
      <dgm:spPr/>
    </dgm:pt>
    <dgm:pt modelId="{0E7717DE-4590-40EA-A0B0-7B06FD8DF8F8}" type="pres">
      <dgm:prSet presAssocID="{8A3BE581-7334-4FC2-A091-7DCDE90B1814}" presName="parTxOnly" presStyleLbl="node1" presStyleIdx="4" presStyleCnt="6">
        <dgm:presLayoutVars>
          <dgm:bulletEnabled val="1"/>
        </dgm:presLayoutVars>
      </dgm:prSet>
      <dgm:spPr/>
    </dgm:pt>
    <dgm:pt modelId="{2F90AAD5-3F0C-4C68-B409-6F0CA9D9662D}" type="pres">
      <dgm:prSet presAssocID="{C1BCEED3-5BD8-4418-A2D0-FB26145071FB}" presName="parSpace" presStyleCnt="0"/>
      <dgm:spPr/>
    </dgm:pt>
    <dgm:pt modelId="{FA752890-290C-4752-BA69-7F041BEEEB96}" type="pres">
      <dgm:prSet presAssocID="{5FD12F37-8723-4221-B10C-0EC63FBA05EC}" presName="parTxOnly" presStyleLbl="node1" presStyleIdx="5" presStyleCnt="6">
        <dgm:presLayoutVars>
          <dgm:bulletEnabled val="1"/>
        </dgm:presLayoutVars>
      </dgm:prSet>
      <dgm:spPr/>
    </dgm:pt>
  </dgm:ptLst>
  <dgm:cxnLst>
    <dgm:cxn modelId="{990B9605-BB88-4A29-A2D3-B78F1B2F7568}" type="presOf" srcId="{702D244D-3CAD-48D2-8148-89D7A948829A}" destId="{C058DDE2-7A2C-438E-98D1-62AF7A204071}" srcOrd="0" destOrd="0" presId="urn:microsoft.com/office/officeart/2005/8/layout/hChevron3"/>
    <dgm:cxn modelId="{BB61DF07-263A-408F-AB9D-169DEF25BA49}" srcId="{6FAF0E77-3B96-459B-8219-E263BFD166BB}" destId="{702D244D-3CAD-48D2-8148-89D7A948829A}" srcOrd="1" destOrd="0" parTransId="{B5A33B88-F160-4078-AC34-D3364005CDA4}" sibTransId="{724C7FFA-7CE1-4FE5-8482-42B4574C8EEC}"/>
    <dgm:cxn modelId="{15D1EB12-DF21-4BBE-99E5-42FC3728FCFD}" type="presOf" srcId="{8A3BE581-7334-4FC2-A091-7DCDE90B1814}" destId="{0E7717DE-4590-40EA-A0B0-7B06FD8DF8F8}" srcOrd="0" destOrd="0" presId="urn:microsoft.com/office/officeart/2005/8/layout/hChevron3"/>
    <dgm:cxn modelId="{84144637-1E4C-41D0-89EE-F7A7C32E007B}" type="presOf" srcId="{6FAF0E77-3B96-459B-8219-E263BFD166BB}" destId="{459A3F38-C80A-44EB-B87A-364B8C1EADB4}" srcOrd="0" destOrd="0" presId="urn:microsoft.com/office/officeart/2005/8/layout/hChevron3"/>
    <dgm:cxn modelId="{EA462562-00E7-4D50-B393-3800A7652A10}" srcId="{6FAF0E77-3B96-459B-8219-E263BFD166BB}" destId="{5FD12F37-8723-4221-B10C-0EC63FBA05EC}" srcOrd="5" destOrd="0" parTransId="{4CFC1139-0D2A-4D39-852D-BBCEDCA8B4E8}" sibTransId="{D1CF42E2-A289-4805-8673-BB1E93BB08EC}"/>
    <dgm:cxn modelId="{51F0C846-BFDC-4FD7-B922-577DDCD46001}" type="presOf" srcId="{C65D4AE1-5DDE-4BC3-AD77-CFA3AA55A9DE}" destId="{F5F6907B-C47C-4C48-B45A-CC6C175B83B1}" srcOrd="0" destOrd="0" presId="urn:microsoft.com/office/officeart/2005/8/layout/hChevron3"/>
    <dgm:cxn modelId="{2543FF6B-CDE5-4615-A453-827302A0448A}" srcId="{6FAF0E77-3B96-459B-8219-E263BFD166BB}" destId="{AAD463D7-289A-42AC-9640-2C321C7B8E34}" srcOrd="0" destOrd="0" parTransId="{72E3FD22-86D7-4EDB-82F8-42F1F65C3316}" sibTransId="{ABA0F1AB-872E-4C29-986E-000804425F09}"/>
    <dgm:cxn modelId="{12E44876-EA71-4927-9FD6-E6EB3C98CEEA}" type="presOf" srcId="{1C0816EB-1696-4FA5-A103-9400108E9F64}" destId="{B5CABB96-D07C-4BDB-855E-30EDCD546571}" srcOrd="0" destOrd="0" presId="urn:microsoft.com/office/officeart/2005/8/layout/hChevron3"/>
    <dgm:cxn modelId="{6BB1AB8C-9144-4B32-9224-070D187C3029}" srcId="{6FAF0E77-3B96-459B-8219-E263BFD166BB}" destId="{8A3BE581-7334-4FC2-A091-7DCDE90B1814}" srcOrd="4" destOrd="0" parTransId="{A652B1E6-4CBE-4C1E-B1F4-EA6A363A6E0C}" sibTransId="{C1BCEED3-5BD8-4418-A2D0-FB26145071FB}"/>
    <dgm:cxn modelId="{29E29EAF-0C01-4BEB-A58D-E6E8CBA8D410}" type="presOf" srcId="{AAD463D7-289A-42AC-9640-2C321C7B8E34}" destId="{FCFACA3B-1CE5-4C6E-908F-DECA55479CEE}" srcOrd="0" destOrd="0" presId="urn:microsoft.com/office/officeart/2005/8/layout/hChevron3"/>
    <dgm:cxn modelId="{B0848DD7-A701-4421-9F08-5FC770DF442D}" srcId="{6FAF0E77-3B96-459B-8219-E263BFD166BB}" destId="{C65D4AE1-5DDE-4BC3-AD77-CFA3AA55A9DE}" srcOrd="2" destOrd="0" parTransId="{06BA54CA-3978-413B-84B8-B84BCBD6C56C}" sibTransId="{AAFDA29B-5174-46D8-8065-218AD94082A8}"/>
    <dgm:cxn modelId="{CCDC52D8-D6A0-4D7A-A095-79A914DC9C93}" srcId="{6FAF0E77-3B96-459B-8219-E263BFD166BB}" destId="{1C0816EB-1696-4FA5-A103-9400108E9F64}" srcOrd="3" destOrd="0" parTransId="{CD7F00D2-4EA7-4568-8069-0A226AD9B869}" sibTransId="{13687A5A-1168-446E-97B2-F081BB077017}"/>
    <dgm:cxn modelId="{541016D9-C51C-4A51-9C91-B1C4BF6D35D9}" type="presOf" srcId="{5FD12F37-8723-4221-B10C-0EC63FBA05EC}" destId="{FA752890-290C-4752-BA69-7F041BEEEB96}" srcOrd="0" destOrd="0" presId="urn:microsoft.com/office/officeart/2005/8/layout/hChevron3"/>
    <dgm:cxn modelId="{890BDAF6-2804-45F1-89E5-4D3EADB3525A}" type="presParOf" srcId="{459A3F38-C80A-44EB-B87A-364B8C1EADB4}" destId="{FCFACA3B-1CE5-4C6E-908F-DECA55479CEE}" srcOrd="0" destOrd="0" presId="urn:microsoft.com/office/officeart/2005/8/layout/hChevron3"/>
    <dgm:cxn modelId="{814ECEA0-687D-4286-85A7-05A6F8B67D77}" type="presParOf" srcId="{459A3F38-C80A-44EB-B87A-364B8C1EADB4}" destId="{984489F4-D09F-492E-BA60-3B84052EED89}" srcOrd="1" destOrd="0" presId="urn:microsoft.com/office/officeart/2005/8/layout/hChevron3"/>
    <dgm:cxn modelId="{F061F3C6-5564-46FF-AA02-FF4C8ED7D2CD}" type="presParOf" srcId="{459A3F38-C80A-44EB-B87A-364B8C1EADB4}" destId="{C058DDE2-7A2C-438E-98D1-62AF7A204071}" srcOrd="2" destOrd="0" presId="urn:microsoft.com/office/officeart/2005/8/layout/hChevron3"/>
    <dgm:cxn modelId="{2691A9FB-C77F-4B7D-9A83-C5CBDCAB4183}" type="presParOf" srcId="{459A3F38-C80A-44EB-B87A-364B8C1EADB4}" destId="{9B6EEE55-03A8-4690-B7C1-78C0D1C62048}" srcOrd="3" destOrd="0" presId="urn:microsoft.com/office/officeart/2005/8/layout/hChevron3"/>
    <dgm:cxn modelId="{B8061569-4113-47FC-9C05-4B32589C3A83}" type="presParOf" srcId="{459A3F38-C80A-44EB-B87A-364B8C1EADB4}" destId="{F5F6907B-C47C-4C48-B45A-CC6C175B83B1}" srcOrd="4" destOrd="0" presId="urn:microsoft.com/office/officeart/2005/8/layout/hChevron3"/>
    <dgm:cxn modelId="{5C9E8AA0-0AE1-4DCF-B49D-469F7CE69A40}" type="presParOf" srcId="{459A3F38-C80A-44EB-B87A-364B8C1EADB4}" destId="{91B40097-DE1D-4F3A-9EF2-0C3BA620CF29}" srcOrd="5" destOrd="0" presId="urn:microsoft.com/office/officeart/2005/8/layout/hChevron3"/>
    <dgm:cxn modelId="{DC921F66-E53C-4A62-9BD2-E2C84D1C8AC5}" type="presParOf" srcId="{459A3F38-C80A-44EB-B87A-364B8C1EADB4}" destId="{B5CABB96-D07C-4BDB-855E-30EDCD546571}" srcOrd="6" destOrd="0" presId="urn:microsoft.com/office/officeart/2005/8/layout/hChevron3"/>
    <dgm:cxn modelId="{0C96FEEF-D09F-4954-831B-F6B2138AA48D}" type="presParOf" srcId="{459A3F38-C80A-44EB-B87A-364B8C1EADB4}" destId="{0752EF7D-3471-4CAE-9C6C-A461A96C7BE9}" srcOrd="7" destOrd="0" presId="urn:microsoft.com/office/officeart/2005/8/layout/hChevron3"/>
    <dgm:cxn modelId="{C248C46E-5BB5-4534-98A0-06EE3C876875}" type="presParOf" srcId="{459A3F38-C80A-44EB-B87A-364B8C1EADB4}" destId="{0E7717DE-4590-40EA-A0B0-7B06FD8DF8F8}" srcOrd="8" destOrd="0" presId="urn:microsoft.com/office/officeart/2005/8/layout/hChevron3"/>
    <dgm:cxn modelId="{42B11FBA-1C43-42BF-B051-17BC1CB6D0F6}" type="presParOf" srcId="{459A3F38-C80A-44EB-B87A-364B8C1EADB4}" destId="{2F90AAD5-3F0C-4C68-B409-6F0CA9D9662D}" srcOrd="9" destOrd="0" presId="urn:microsoft.com/office/officeart/2005/8/layout/hChevron3"/>
    <dgm:cxn modelId="{20F40CFD-DEAE-4CD4-96A6-A15A555D3AE4}" type="presParOf" srcId="{459A3F38-C80A-44EB-B87A-364B8C1EADB4}" destId="{FA752890-290C-4752-BA69-7F041BEEEB96}" srcOrd="10" destOrd="0" presId="urn:microsoft.com/office/officeart/2005/8/layout/hChevron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FAF0E77-3B96-459B-8219-E263BFD166BB}" type="doc">
      <dgm:prSet loTypeId="urn:microsoft.com/office/officeart/2005/8/layout/hChevron3" loCatId="process" qsTypeId="urn:microsoft.com/office/officeart/2005/8/quickstyle/simple1" qsCatId="simple" csTypeId="urn:microsoft.com/office/officeart/2005/8/colors/accent1_2" csCatId="accent1" phldr="1"/>
      <dgm:spPr/>
    </dgm:pt>
    <dgm:pt modelId="{AAD463D7-289A-42AC-9640-2C321C7B8E34}">
      <dgm:prSet phldrT="[Text]" custT="1"/>
      <dgm:spPr>
        <a:solidFill>
          <a:srgbClr val="005035"/>
        </a:solidFill>
      </dgm:spPr>
      <dgm:t>
        <a:bodyPr/>
        <a:lstStyle/>
        <a:p>
          <a:r>
            <a:rPr lang="en-US" sz="1600" b="1" i="0" dirty="0">
              <a:latin typeface="Calibri" panose="020F0502020204030204" pitchFamily="34" charset="0"/>
              <a:ea typeface="Calibri" panose="020F0502020204030204" pitchFamily="34" charset="0"/>
              <a:cs typeface="Calibri" panose="020F0502020204030204" pitchFamily="34" charset="0"/>
            </a:rPr>
            <a:t>Chunking</a:t>
          </a:r>
        </a:p>
      </dgm:t>
    </dgm:pt>
    <dgm:pt modelId="{72E3FD22-86D7-4EDB-82F8-42F1F65C3316}" type="parTrans" cxnId="{2543FF6B-CDE5-4615-A453-827302A0448A}">
      <dgm:prSet/>
      <dgm:spPr/>
      <dgm:t>
        <a:bodyPr/>
        <a:lstStyle/>
        <a:p>
          <a:endParaRPr lang="en-US"/>
        </a:p>
      </dgm:t>
    </dgm:pt>
    <dgm:pt modelId="{ABA0F1AB-872E-4C29-986E-000804425F09}" type="sibTrans" cxnId="{2543FF6B-CDE5-4615-A453-827302A0448A}">
      <dgm:prSet/>
      <dgm:spPr/>
      <dgm:t>
        <a:bodyPr/>
        <a:lstStyle/>
        <a:p>
          <a:endParaRPr lang="en-US"/>
        </a:p>
      </dgm:t>
    </dgm:pt>
    <dgm:pt modelId="{702D244D-3CAD-48D2-8148-89D7A948829A}">
      <dgm:prSet phldrT="[Text]" custT="1"/>
      <dgm:spPr>
        <a:solidFill>
          <a:srgbClr val="005035">
            <a:alpha val="50000"/>
          </a:srgbClr>
        </a:solidFill>
      </dgm:spPr>
      <dgm:t>
        <a:bodyPr/>
        <a:lstStyle/>
        <a:p>
          <a:r>
            <a:rPr lang="en-US" sz="1600" dirty="0">
              <a:latin typeface="Calibri" panose="020F0502020204030204" pitchFamily="34" charset="0"/>
              <a:ea typeface="Calibri" panose="020F0502020204030204" pitchFamily="34" charset="0"/>
              <a:cs typeface="Calibri" panose="020F0502020204030204" pitchFamily="34" charset="0"/>
            </a:rPr>
            <a:t>Embedding</a:t>
          </a:r>
        </a:p>
      </dgm:t>
    </dgm:pt>
    <dgm:pt modelId="{B5A33B88-F160-4078-AC34-D3364005CDA4}" type="parTrans" cxnId="{BB61DF07-263A-408F-AB9D-169DEF25BA49}">
      <dgm:prSet/>
      <dgm:spPr/>
      <dgm:t>
        <a:bodyPr/>
        <a:lstStyle/>
        <a:p>
          <a:endParaRPr lang="en-US"/>
        </a:p>
      </dgm:t>
    </dgm:pt>
    <dgm:pt modelId="{724C7FFA-7CE1-4FE5-8482-42B4574C8EEC}" type="sibTrans" cxnId="{BB61DF07-263A-408F-AB9D-169DEF25BA49}">
      <dgm:prSet/>
      <dgm:spPr/>
      <dgm:t>
        <a:bodyPr/>
        <a:lstStyle/>
        <a:p>
          <a:endParaRPr lang="en-US"/>
        </a:p>
      </dgm:t>
    </dgm:pt>
    <dgm:pt modelId="{C65D4AE1-5DDE-4BC3-AD77-CFA3AA55A9DE}">
      <dgm:prSet phldrT="[Text]" custT="1"/>
      <dgm:spPr>
        <a:solidFill>
          <a:srgbClr val="005035">
            <a:alpha val="50000"/>
          </a:srgbClr>
        </a:solidFill>
      </dgm:spPr>
      <dgm:t>
        <a:bodyPr/>
        <a:lstStyle/>
        <a:p>
          <a:r>
            <a:rPr lang="en-US" sz="1600" dirty="0">
              <a:latin typeface="Calibri" panose="020F0502020204030204" pitchFamily="34" charset="0"/>
              <a:ea typeface="Calibri" panose="020F0502020204030204" pitchFamily="34" charset="0"/>
              <a:cs typeface="Calibri" panose="020F0502020204030204" pitchFamily="34" charset="0"/>
            </a:rPr>
            <a:t>Indexing</a:t>
          </a:r>
        </a:p>
      </dgm:t>
    </dgm:pt>
    <dgm:pt modelId="{06BA54CA-3978-413B-84B8-B84BCBD6C56C}" type="parTrans" cxnId="{B0848DD7-A701-4421-9F08-5FC770DF442D}">
      <dgm:prSet/>
      <dgm:spPr/>
      <dgm:t>
        <a:bodyPr/>
        <a:lstStyle/>
        <a:p>
          <a:endParaRPr lang="en-US"/>
        </a:p>
      </dgm:t>
    </dgm:pt>
    <dgm:pt modelId="{AAFDA29B-5174-46D8-8065-218AD94082A8}" type="sibTrans" cxnId="{B0848DD7-A701-4421-9F08-5FC770DF442D}">
      <dgm:prSet/>
      <dgm:spPr/>
      <dgm:t>
        <a:bodyPr/>
        <a:lstStyle/>
        <a:p>
          <a:endParaRPr lang="en-US"/>
        </a:p>
      </dgm:t>
    </dgm:pt>
    <dgm:pt modelId="{1C0816EB-1696-4FA5-A103-9400108E9F64}">
      <dgm:prSet/>
      <dgm:spPr>
        <a:solidFill>
          <a:srgbClr val="005035">
            <a:alpha val="50000"/>
          </a:srgbClr>
        </a:solidFill>
      </dgm:spPr>
      <dgm:t>
        <a:bodyPr/>
        <a:lstStyle/>
        <a:p>
          <a:r>
            <a:rPr lang="en-US" dirty="0"/>
            <a:t>Retrieval</a:t>
          </a:r>
        </a:p>
      </dgm:t>
    </dgm:pt>
    <dgm:pt modelId="{CD7F00D2-4EA7-4568-8069-0A226AD9B869}" type="parTrans" cxnId="{CCDC52D8-D6A0-4D7A-A095-79A914DC9C93}">
      <dgm:prSet/>
      <dgm:spPr/>
      <dgm:t>
        <a:bodyPr/>
        <a:lstStyle/>
        <a:p>
          <a:endParaRPr lang="en-US"/>
        </a:p>
      </dgm:t>
    </dgm:pt>
    <dgm:pt modelId="{13687A5A-1168-446E-97B2-F081BB077017}" type="sibTrans" cxnId="{CCDC52D8-D6A0-4D7A-A095-79A914DC9C93}">
      <dgm:prSet/>
      <dgm:spPr/>
      <dgm:t>
        <a:bodyPr/>
        <a:lstStyle/>
        <a:p>
          <a:endParaRPr lang="en-US"/>
        </a:p>
      </dgm:t>
    </dgm:pt>
    <dgm:pt modelId="{8A3BE581-7334-4FC2-A091-7DCDE90B1814}">
      <dgm:prSet/>
      <dgm:spPr>
        <a:solidFill>
          <a:srgbClr val="005035">
            <a:alpha val="50000"/>
          </a:srgbClr>
        </a:solidFill>
      </dgm:spPr>
      <dgm:t>
        <a:bodyPr/>
        <a:lstStyle/>
        <a:p>
          <a:r>
            <a:rPr lang="en-US" dirty="0"/>
            <a:t>Augmentation</a:t>
          </a:r>
        </a:p>
      </dgm:t>
    </dgm:pt>
    <dgm:pt modelId="{A652B1E6-4CBE-4C1E-B1F4-EA6A363A6E0C}" type="parTrans" cxnId="{6BB1AB8C-9144-4B32-9224-070D187C3029}">
      <dgm:prSet/>
      <dgm:spPr/>
      <dgm:t>
        <a:bodyPr/>
        <a:lstStyle/>
        <a:p>
          <a:endParaRPr lang="en-US"/>
        </a:p>
      </dgm:t>
    </dgm:pt>
    <dgm:pt modelId="{C1BCEED3-5BD8-4418-A2D0-FB26145071FB}" type="sibTrans" cxnId="{6BB1AB8C-9144-4B32-9224-070D187C3029}">
      <dgm:prSet/>
      <dgm:spPr/>
      <dgm:t>
        <a:bodyPr/>
        <a:lstStyle/>
        <a:p>
          <a:endParaRPr lang="en-US"/>
        </a:p>
      </dgm:t>
    </dgm:pt>
    <dgm:pt modelId="{5FD12F37-8723-4221-B10C-0EC63FBA05EC}">
      <dgm:prSet/>
      <dgm:spPr>
        <a:solidFill>
          <a:srgbClr val="005035">
            <a:alpha val="50000"/>
          </a:srgbClr>
        </a:solidFill>
      </dgm:spPr>
      <dgm:t>
        <a:bodyPr/>
        <a:lstStyle/>
        <a:p>
          <a:r>
            <a:rPr lang="en-US" dirty="0"/>
            <a:t>Generation</a:t>
          </a:r>
        </a:p>
      </dgm:t>
    </dgm:pt>
    <dgm:pt modelId="{4CFC1139-0D2A-4D39-852D-BBCEDCA8B4E8}" type="parTrans" cxnId="{EA462562-00E7-4D50-B393-3800A7652A10}">
      <dgm:prSet/>
      <dgm:spPr/>
      <dgm:t>
        <a:bodyPr/>
        <a:lstStyle/>
        <a:p>
          <a:endParaRPr lang="en-US"/>
        </a:p>
      </dgm:t>
    </dgm:pt>
    <dgm:pt modelId="{D1CF42E2-A289-4805-8673-BB1E93BB08EC}" type="sibTrans" cxnId="{EA462562-00E7-4D50-B393-3800A7652A10}">
      <dgm:prSet/>
      <dgm:spPr/>
      <dgm:t>
        <a:bodyPr/>
        <a:lstStyle/>
        <a:p>
          <a:endParaRPr lang="en-US"/>
        </a:p>
      </dgm:t>
    </dgm:pt>
    <dgm:pt modelId="{459A3F38-C80A-44EB-B87A-364B8C1EADB4}" type="pres">
      <dgm:prSet presAssocID="{6FAF0E77-3B96-459B-8219-E263BFD166BB}" presName="Name0" presStyleCnt="0">
        <dgm:presLayoutVars>
          <dgm:dir/>
          <dgm:resizeHandles val="exact"/>
        </dgm:presLayoutVars>
      </dgm:prSet>
      <dgm:spPr/>
    </dgm:pt>
    <dgm:pt modelId="{FCFACA3B-1CE5-4C6E-908F-DECA55479CEE}" type="pres">
      <dgm:prSet presAssocID="{AAD463D7-289A-42AC-9640-2C321C7B8E34}" presName="parTxOnly" presStyleLbl="node1" presStyleIdx="0" presStyleCnt="6">
        <dgm:presLayoutVars>
          <dgm:bulletEnabled val="1"/>
        </dgm:presLayoutVars>
      </dgm:prSet>
      <dgm:spPr/>
    </dgm:pt>
    <dgm:pt modelId="{984489F4-D09F-492E-BA60-3B84052EED89}" type="pres">
      <dgm:prSet presAssocID="{ABA0F1AB-872E-4C29-986E-000804425F09}" presName="parSpace" presStyleCnt="0"/>
      <dgm:spPr/>
    </dgm:pt>
    <dgm:pt modelId="{C058DDE2-7A2C-438E-98D1-62AF7A204071}" type="pres">
      <dgm:prSet presAssocID="{702D244D-3CAD-48D2-8148-89D7A948829A}" presName="parTxOnly" presStyleLbl="node1" presStyleIdx="1" presStyleCnt="6">
        <dgm:presLayoutVars>
          <dgm:bulletEnabled val="1"/>
        </dgm:presLayoutVars>
      </dgm:prSet>
      <dgm:spPr/>
    </dgm:pt>
    <dgm:pt modelId="{9B6EEE55-03A8-4690-B7C1-78C0D1C62048}" type="pres">
      <dgm:prSet presAssocID="{724C7FFA-7CE1-4FE5-8482-42B4574C8EEC}" presName="parSpace" presStyleCnt="0"/>
      <dgm:spPr/>
    </dgm:pt>
    <dgm:pt modelId="{F5F6907B-C47C-4C48-B45A-CC6C175B83B1}" type="pres">
      <dgm:prSet presAssocID="{C65D4AE1-5DDE-4BC3-AD77-CFA3AA55A9DE}" presName="parTxOnly" presStyleLbl="node1" presStyleIdx="2" presStyleCnt="6">
        <dgm:presLayoutVars>
          <dgm:bulletEnabled val="1"/>
        </dgm:presLayoutVars>
      </dgm:prSet>
      <dgm:spPr/>
    </dgm:pt>
    <dgm:pt modelId="{91B40097-DE1D-4F3A-9EF2-0C3BA620CF29}" type="pres">
      <dgm:prSet presAssocID="{AAFDA29B-5174-46D8-8065-218AD94082A8}" presName="parSpace" presStyleCnt="0"/>
      <dgm:spPr/>
    </dgm:pt>
    <dgm:pt modelId="{B5CABB96-D07C-4BDB-855E-30EDCD546571}" type="pres">
      <dgm:prSet presAssocID="{1C0816EB-1696-4FA5-A103-9400108E9F64}" presName="parTxOnly" presStyleLbl="node1" presStyleIdx="3" presStyleCnt="6" custLinFactNeighborX="0">
        <dgm:presLayoutVars>
          <dgm:bulletEnabled val="1"/>
        </dgm:presLayoutVars>
      </dgm:prSet>
      <dgm:spPr/>
    </dgm:pt>
    <dgm:pt modelId="{0752EF7D-3471-4CAE-9C6C-A461A96C7BE9}" type="pres">
      <dgm:prSet presAssocID="{13687A5A-1168-446E-97B2-F081BB077017}" presName="parSpace" presStyleCnt="0"/>
      <dgm:spPr/>
    </dgm:pt>
    <dgm:pt modelId="{0E7717DE-4590-40EA-A0B0-7B06FD8DF8F8}" type="pres">
      <dgm:prSet presAssocID="{8A3BE581-7334-4FC2-A091-7DCDE90B1814}" presName="parTxOnly" presStyleLbl="node1" presStyleIdx="4" presStyleCnt="6">
        <dgm:presLayoutVars>
          <dgm:bulletEnabled val="1"/>
        </dgm:presLayoutVars>
      </dgm:prSet>
      <dgm:spPr/>
    </dgm:pt>
    <dgm:pt modelId="{2F90AAD5-3F0C-4C68-B409-6F0CA9D9662D}" type="pres">
      <dgm:prSet presAssocID="{C1BCEED3-5BD8-4418-A2D0-FB26145071FB}" presName="parSpace" presStyleCnt="0"/>
      <dgm:spPr/>
    </dgm:pt>
    <dgm:pt modelId="{FA752890-290C-4752-BA69-7F041BEEEB96}" type="pres">
      <dgm:prSet presAssocID="{5FD12F37-8723-4221-B10C-0EC63FBA05EC}" presName="parTxOnly" presStyleLbl="node1" presStyleIdx="5" presStyleCnt="6">
        <dgm:presLayoutVars>
          <dgm:bulletEnabled val="1"/>
        </dgm:presLayoutVars>
      </dgm:prSet>
      <dgm:spPr/>
    </dgm:pt>
  </dgm:ptLst>
  <dgm:cxnLst>
    <dgm:cxn modelId="{990B9605-BB88-4A29-A2D3-B78F1B2F7568}" type="presOf" srcId="{702D244D-3CAD-48D2-8148-89D7A948829A}" destId="{C058DDE2-7A2C-438E-98D1-62AF7A204071}" srcOrd="0" destOrd="0" presId="urn:microsoft.com/office/officeart/2005/8/layout/hChevron3"/>
    <dgm:cxn modelId="{BB61DF07-263A-408F-AB9D-169DEF25BA49}" srcId="{6FAF0E77-3B96-459B-8219-E263BFD166BB}" destId="{702D244D-3CAD-48D2-8148-89D7A948829A}" srcOrd="1" destOrd="0" parTransId="{B5A33B88-F160-4078-AC34-D3364005CDA4}" sibTransId="{724C7FFA-7CE1-4FE5-8482-42B4574C8EEC}"/>
    <dgm:cxn modelId="{15D1EB12-DF21-4BBE-99E5-42FC3728FCFD}" type="presOf" srcId="{8A3BE581-7334-4FC2-A091-7DCDE90B1814}" destId="{0E7717DE-4590-40EA-A0B0-7B06FD8DF8F8}" srcOrd="0" destOrd="0" presId="urn:microsoft.com/office/officeart/2005/8/layout/hChevron3"/>
    <dgm:cxn modelId="{84144637-1E4C-41D0-89EE-F7A7C32E007B}" type="presOf" srcId="{6FAF0E77-3B96-459B-8219-E263BFD166BB}" destId="{459A3F38-C80A-44EB-B87A-364B8C1EADB4}" srcOrd="0" destOrd="0" presId="urn:microsoft.com/office/officeart/2005/8/layout/hChevron3"/>
    <dgm:cxn modelId="{EA462562-00E7-4D50-B393-3800A7652A10}" srcId="{6FAF0E77-3B96-459B-8219-E263BFD166BB}" destId="{5FD12F37-8723-4221-B10C-0EC63FBA05EC}" srcOrd="5" destOrd="0" parTransId="{4CFC1139-0D2A-4D39-852D-BBCEDCA8B4E8}" sibTransId="{D1CF42E2-A289-4805-8673-BB1E93BB08EC}"/>
    <dgm:cxn modelId="{51F0C846-BFDC-4FD7-B922-577DDCD46001}" type="presOf" srcId="{C65D4AE1-5DDE-4BC3-AD77-CFA3AA55A9DE}" destId="{F5F6907B-C47C-4C48-B45A-CC6C175B83B1}" srcOrd="0" destOrd="0" presId="urn:microsoft.com/office/officeart/2005/8/layout/hChevron3"/>
    <dgm:cxn modelId="{2543FF6B-CDE5-4615-A453-827302A0448A}" srcId="{6FAF0E77-3B96-459B-8219-E263BFD166BB}" destId="{AAD463D7-289A-42AC-9640-2C321C7B8E34}" srcOrd="0" destOrd="0" parTransId="{72E3FD22-86D7-4EDB-82F8-42F1F65C3316}" sibTransId="{ABA0F1AB-872E-4C29-986E-000804425F09}"/>
    <dgm:cxn modelId="{12E44876-EA71-4927-9FD6-E6EB3C98CEEA}" type="presOf" srcId="{1C0816EB-1696-4FA5-A103-9400108E9F64}" destId="{B5CABB96-D07C-4BDB-855E-30EDCD546571}" srcOrd="0" destOrd="0" presId="urn:microsoft.com/office/officeart/2005/8/layout/hChevron3"/>
    <dgm:cxn modelId="{6BB1AB8C-9144-4B32-9224-070D187C3029}" srcId="{6FAF0E77-3B96-459B-8219-E263BFD166BB}" destId="{8A3BE581-7334-4FC2-A091-7DCDE90B1814}" srcOrd="4" destOrd="0" parTransId="{A652B1E6-4CBE-4C1E-B1F4-EA6A363A6E0C}" sibTransId="{C1BCEED3-5BD8-4418-A2D0-FB26145071FB}"/>
    <dgm:cxn modelId="{29E29EAF-0C01-4BEB-A58D-E6E8CBA8D410}" type="presOf" srcId="{AAD463D7-289A-42AC-9640-2C321C7B8E34}" destId="{FCFACA3B-1CE5-4C6E-908F-DECA55479CEE}" srcOrd="0" destOrd="0" presId="urn:microsoft.com/office/officeart/2005/8/layout/hChevron3"/>
    <dgm:cxn modelId="{B0848DD7-A701-4421-9F08-5FC770DF442D}" srcId="{6FAF0E77-3B96-459B-8219-E263BFD166BB}" destId="{C65D4AE1-5DDE-4BC3-AD77-CFA3AA55A9DE}" srcOrd="2" destOrd="0" parTransId="{06BA54CA-3978-413B-84B8-B84BCBD6C56C}" sibTransId="{AAFDA29B-5174-46D8-8065-218AD94082A8}"/>
    <dgm:cxn modelId="{CCDC52D8-D6A0-4D7A-A095-79A914DC9C93}" srcId="{6FAF0E77-3B96-459B-8219-E263BFD166BB}" destId="{1C0816EB-1696-4FA5-A103-9400108E9F64}" srcOrd="3" destOrd="0" parTransId="{CD7F00D2-4EA7-4568-8069-0A226AD9B869}" sibTransId="{13687A5A-1168-446E-97B2-F081BB077017}"/>
    <dgm:cxn modelId="{541016D9-C51C-4A51-9C91-B1C4BF6D35D9}" type="presOf" srcId="{5FD12F37-8723-4221-B10C-0EC63FBA05EC}" destId="{FA752890-290C-4752-BA69-7F041BEEEB96}" srcOrd="0" destOrd="0" presId="urn:microsoft.com/office/officeart/2005/8/layout/hChevron3"/>
    <dgm:cxn modelId="{890BDAF6-2804-45F1-89E5-4D3EADB3525A}" type="presParOf" srcId="{459A3F38-C80A-44EB-B87A-364B8C1EADB4}" destId="{FCFACA3B-1CE5-4C6E-908F-DECA55479CEE}" srcOrd="0" destOrd="0" presId="urn:microsoft.com/office/officeart/2005/8/layout/hChevron3"/>
    <dgm:cxn modelId="{814ECEA0-687D-4286-85A7-05A6F8B67D77}" type="presParOf" srcId="{459A3F38-C80A-44EB-B87A-364B8C1EADB4}" destId="{984489F4-D09F-492E-BA60-3B84052EED89}" srcOrd="1" destOrd="0" presId="urn:microsoft.com/office/officeart/2005/8/layout/hChevron3"/>
    <dgm:cxn modelId="{F061F3C6-5564-46FF-AA02-FF4C8ED7D2CD}" type="presParOf" srcId="{459A3F38-C80A-44EB-B87A-364B8C1EADB4}" destId="{C058DDE2-7A2C-438E-98D1-62AF7A204071}" srcOrd="2" destOrd="0" presId="urn:microsoft.com/office/officeart/2005/8/layout/hChevron3"/>
    <dgm:cxn modelId="{2691A9FB-C77F-4B7D-9A83-C5CBDCAB4183}" type="presParOf" srcId="{459A3F38-C80A-44EB-B87A-364B8C1EADB4}" destId="{9B6EEE55-03A8-4690-B7C1-78C0D1C62048}" srcOrd="3" destOrd="0" presId="urn:microsoft.com/office/officeart/2005/8/layout/hChevron3"/>
    <dgm:cxn modelId="{B8061569-4113-47FC-9C05-4B32589C3A83}" type="presParOf" srcId="{459A3F38-C80A-44EB-B87A-364B8C1EADB4}" destId="{F5F6907B-C47C-4C48-B45A-CC6C175B83B1}" srcOrd="4" destOrd="0" presId="urn:microsoft.com/office/officeart/2005/8/layout/hChevron3"/>
    <dgm:cxn modelId="{5C9E8AA0-0AE1-4DCF-B49D-469F7CE69A40}" type="presParOf" srcId="{459A3F38-C80A-44EB-B87A-364B8C1EADB4}" destId="{91B40097-DE1D-4F3A-9EF2-0C3BA620CF29}" srcOrd="5" destOrd="0" presId="urn:microsoft.com/office/officeart/2005/8/layout/hChevron3"/>
    <dgm:cxn modelId="{DC921F66-E53C-4A62-9BD2-E2C84D1C8AC5}" type="presParOf" srcId="{459A3F38-C80A-44EB-B87A-364B8C1EADB4}" destId="{B5CABB96-D07C-4BDB-855E-30EDCD546571}" srcOrd="6" destOrd="0" presId="urn:microsoft.com/office/officeart/2005/8/layout/hChevron3"/>
    <dgm:cxn modelId="{0C96FEEF-D09F-4954-831B-F6B2138AA48D}" type="presParOf" srcId="{459A3F38-C80A-44EB-B87A-364B8C1EADB4}" destId="{0752EF7D-3471-4CAE-9C6C-A461A96C7BE9}" srcOrd="7" destOrd="0" presId="urn:microsoft.com/office/officeart/2005/8/layout/hChevron3"/>
    <dgm:cxn modelId="{C248C46E-5BB5-4534-98A0-06EE3C876875}" type="presParOf" srcId="{459A3F38-C80A-44EB-B87A-364B8C1EADB4}" destId="{0E7717DE-4590-40EA-A0B0-7B06FD8DF8F8}" srcOrd="8" destOrd="0" presId="urn:microsoft.com/office/officeart/2005/8/layout/hChevron3"/>
    <dgm:cxn modelId="{42B11FBA-1C43-42BF-B051-17BC1CB6D0F6}" type="presParOf" srcId="{459A3F38-C80A-44EB-B87A-364B8C1EADB4}" destId="{2F90AAD5-3F0C-4C68-B409-6F0CA9D9662D}" srcOrd="9" destOrd="0" presId="urn:microsoft.com/office/officeart/2005/8/layout/hChevron3"/>
    <dgm:cxn modelId="{20F40CFD-DEAE-4CD4-96A6-A15A555D3AE4}" type="presParOf" srcId="{459A3F38-C80A-44EB-B87A-364B8C1EADB4}" destId="{FA752890-290C-4752-BA69-7F041BEEEB96}"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FAF0E77-3B96-459B-8219-E263BFD166BB}" type="doc">
      <dgm:prSet loTypeId="urn:microsoft.com/office/officeart/2005/8/layout/hChevron3" loCatId="process" qsTypeId="urn:microsoft.com/office/officeart/2005/8/quickstyle/simple1" qsCatId="simple" csTypeId="urn:microsoft.com/office/officeart/2005/8/colors/accent1_2" csCatId="accent1" phldr="1"/>
      <dgm:spPr/>
    </dgm:pt>
    <dgm:pt modelId="{AAD463D7-289A-42AC-9640-2C321C7B8E34}">
      <dgm:prSet phldrT="[Text]" custT="1"/>
      <dgm:spPr>
        <a:solidFill>
          <a:srgbClr val="005035"/>
        </a:solidFill>
      </dgm:spPr>
      <dgm:t>
        <a:bodyPr/>
        <a:lstStyle/>
        <a:p>
          <a:r>
            <a:rPr lang="en-US" sz="1600" b="1" i="0" dirty="0">
              <a:latin typeface="Calibri" panose="020F0502020204030204" pitchFamily="34" charset="0"/>
              <a:ea typeface="Calibri" panose="020F0502020204030204" pitchFamily="34" charset="0"/>
              <a:cs typeface="Calibri" panose="020F0502020204030204" pitchFamily="34" charset="0"/>
            </a:rPr>
            <a:t>Chunking</a:t>
          </a:r>
        </a:p>
      </dgm:t>
    </dgm:pt>
    <dgm:pt modelId="{72E3FD22-86D7-4EDB-82F8-42F1F65C3316}" type="parTrans" cxnId="{2543FF6B-CDE5-4615-A453-827302A0448A}">
      <dgm:prSet/>
      <dgm:spPr/>
      <dgm:t>
        <a:bodyPr/>
        <a:lstStyle/>
        <a:p>
          <a:endParaRPr lang="en-US"/>
        </a:p>
      </dgm:t>
    </dgm:pt>
    <dgm:pt modelId="{ABA0F1AB-872E-4C29-986E-000804425F09}" type="sibTrans" cxnId="{2543FF6B-CDE5-4615-A453-827302A0448A}">
      <dgm:prSet/>
      <dgm:spPr/>
      <dgm:t>
        <a:bodyPr/>
        <a:lstStyle/>
        <a:p>
          <a:endParaRPr lang="en-US"/>
        </a:p>
      </dgm:t>
    </dgm:pt>
    <dgm:pt modelId="{702D244D-3CAD-48D2-8148-89D7A948829A}">
      <dgm:prSet phldrT="[Text]" custT="1"/>
      <dgm:spPr>
        <a:solidFill>
          <a:srgbClr val="005035">
            <a:alpha val="50000"/>
          </a:srgbClr>
        </a:solidFill>
      </dgm:spPr>
      <dgm:t>
        <a:bodyPr/>
        <a:lstStyle/>
        <a:p>
          <a:r>
            <a:rPr lang="en-US" sz="1600" dirty="0">
              <a:latin typeface="Calibri" panose="020F0502020204030204" pitchFamily="34" charset="0"/>
              <a:ea typeface="Calibri" panose="020F0502020204030204" pitchFamily="34" charset="0"/>
              <a:cs typeface="Calibri" panose="020F0502020204030204" pitchFamily="34" charset="0"/>
            </a:rPr>
            <a:t>Embedding</a:t>
          </a:r>
        </a:p>
      </dgm:t>
    </dgm:pt>
    <dgm:pt modelId="{B5A33B88-F160-4078-AC34-D3364005CDA4}" type="parTrans" cxnId="{BB61DF07-263A-408F-AB9D-169DEF25BA49}">
      <dgm:prSet/>
      <dgm:spPr/>
      <dgm:t>
        <a:bodyPr/>
        <a:lstStyle/>
        <a:p>
          <a:endParaRPr lang="en-US"/>
        </a:p>
      </dgm:t>
    </dgm:pt>
    <dgm:pt modelId="{724C7FFA-7CE1-4FE5-8482-42B4574C8EEC}" type="sibTrans" cxnId="{BB61DF07-263A-408F-AB9D-169DEF25BA49}">
      <dgm:prSet/>
      <dgm:spPr/>
      <dgm:t>
        <a:bodyPr/>
        <a:lstStyle/>
        <a:p>
          <a:endParaRPr lang="en-US"/>
        </a:p>
      </dgm:t>
    </dgm:pt>
    <dgm:pt modelId="{C65D4AE1-5DDE-4BC3-AD77-CFA3AA55A9DE}">
      <dgm:prSet phldrT="[Text]" custT="1"/>
      <dgm:spPr>
        <a:solidFill>
          <a:srgbClr val="005035">
            <a:alpha val="50000"/>
          </a:srgbClr>
        </a:solidFill>
      </dgm:spPr>
      <dgm:t>
        <a:bodyPr/>
        <a:lstStyle/>
        <a:p>
          <a:r>
            <a:rPr lang="en-US" sz="1600" dirty="0">
              <a:latin typeface="Calibri" panose="020F0502020204030204" pitchFamily="34" charset="0"/>
              <a:ea typeface="Calibri" panose="020F0502020204030204" pitchFamily="34" charset="0"/>
              <a:cs typeface="Calibri" panose="020F0502020204030204" pitchFamily="34" charset="0"/>
            </a:rPr>
            <a:t>Indexing</a:t>
          </a:r>
        </a:p>
      </dgm:t>
    </dgm:pt>
    <dgm:pt modelId="{06BA54CA-3978-413B-84B8-B84BCBD6C56C}" type="parTrans" cxnId="{B0848DD7-A701-4421-9F08-5FC770DF442D}">
      <dgm:prSet/>
      <dgm:spPr/>
      <dgm:t>
        <a:bodyPr/>
        <a:lstStyle/>
        <a:p>
          <a:endParaRPr lang="en-US"/>
        </a:p>
      </dgm:t>
    </dgm:pt>
    <dgm:pt modelId="{AAFDA29B-5174-46D8-8065-218AD94082A8}" type="sibTrans" cxnId="{B0848DD7-A701-4421-9F08-5FC770DF442D}">
      <dgm:prSet/>
      <dgm:spPr/>
      <dgm:t>
        <a:bodyPr/>
        <a:lstStyle/>
        <a:p>
          <a:endParaRPr lang="en-US"/>
        </a:p>
      </dgm:t>
    </dgm:pt>
    <dgm:pt modelId="{1C0816EB-1696-4FA5-A103-9400108E9F64}">
      <dgm:prSet/>
      <dgm:spPr>
        <a:solidFill>
          <a:srgbClr val="005035">
            <a:alpha val="50000"/>
          </a:srgbClr>
        </a:solidFill>
      </dgm:spPr>
      <dgm:t>
        <a:bodyPr/>
        <a:lstStyle/>
        <a:p>
          <a:r>
            <a:rPr lang="en-US" dirty="0"/>
            <a:t>Retrieval</a:t>
          </a:r>
        </a:p>
      </dgm:t>
    </dgm:pt>
    <dgm:pt modelId="{CD7F00D2-4EA7-4568-8069-0A226AD9B869}" type="parTrans" cxnId="{CCDC52D8-D6A0-4D7A-A095-79A914DC9C93}">
      <dgm:prSet/>
      <dgm:spPr/>
      <dgm:t>
        <a:bodyPr/>
        <a:lstStyle/>
        <a:p>
          <a:endParaRPr lang="en-US"/>
        </a:p>
      </dgm:t>
    </dgm:pt>
    <dgm:pt modelId="{13687A5A-1168-446E-97B2-F081BB077017}" type="sibTrans" cxnId="{CCDC52D8-D6A0-4D7A-A095-79A914DC9C93}">
      <dgm:prSet/>
      <dgm:spPr/>
      <dgm:t>
        <a:bodyPr/>
        <a:lstStyle/>
        <a:p>
          <a:endParaRPr lang="en-US"/>
        </a:p>
      </dgm:t>
    </dgm:pt>
    <dgm:pt modelId="{8A3BE581-7334-4FC2-A091-7DCDE90B1814}">
      <dgm:prSet/>
      <dgm:spPr>
        <a:solidFill>
          <a:srgbClr val="005035">
            <a:alpha val="50000"/>
          </a:srgbClr>
        </a:solidFill>
      </dgm:spPr>
      <dgm:t>
        <a:bodyPr/>
        <a:lstStyle/>
        <a:p>
          <a:r>
            <a:rPr lang="en-US" dirty="0"/>
            <a:t>Augmentation</a:t>
          </a:r>
        </a:p>
      </dgm:t>
    </dgm:pt>
    <dgm:pt modelId="{A652B1E6-4CBE-4C1E-B1F4-EA6A363A6E0C}" type="parTrans" cxnId="{6BB1AB8C-9144-4B32-9224-070D187C3029}">
      <dgm:prSet/>
      <dgm:spPr/>
      <dgm:t>
        <a:bodyPr/>
        <a:lstStyle/>
        <a:p>
          <a:endParaRPr lang="en-US"/>
        </a:p>
      </dgm:t>
    </dgm:pt>
    <dgm:pt modelId="{C1BCEED3-5BD8-4418-A2D0-FB26145071FB}" type="sibTrans" cxnId="{6BB1AB8C-9144-4B32-9224-070D187C3029}">
      <dgm:prSet/>
      <dgm:spPr/>
      <dgm:t>
        <a:bodyPr/>
        <a:lstStyle/>
        <a:p>
          <a:endParaRPr lang="en-US"/>
        </a:p>
      </dgm:t>
    </dgm:pt>
    <dgm:pt modelId="{5FD12F37-8723-4221-B10C-0EC63FBA05EC}">
      <dgm:prSet/>
      <dgm:spPr>
        <a:solidFill>
          <a:srgbClr val="005035">
            <a:alpha val="50000"/>
          </a:srgbClr>
        </a:solidFill>
      </dgm:spPr>
      <dgm:t>
        <a:bodyPr/>
        <a:lstStyle/>
        <a:p>
          <a:r>
            <a:rPr lang="en-US" dirty="0"/>
            <a:t>Generation</a:t>
          </a:r>
        </a:p>
      </dgm:t>
    </dgm:pt>
    <dgm:pt modelId="{4CFC1139-0D2A-4D39-852D-BBCEDCA8B4E8}" type="parTrans" cxnId="{EA462562-00E7-4D50-B393-3800A7652A10}">
      <dgm:prSet/>
      <dgm:spPr/>
      <dgm:t>
        <a:bodyPr/>
        <a:lstStyle/>
        <a:p>
          <a:endParaRPr lang="en-US"/>
        </a:p>
      </dgm:t>
    </dgm:pt>
    <dgm:pt modelId="{D1CF42E2-A289-4805-8673-BB1E93BB08EC}" type="sibTrans" cxnId="{EA462562-00E7-4D50-B393-3800A7652A10}">
      <dgm:prSet/>
      <dgm:spPr/>
      <dgm:t>
        <a:bodyPr/>
        <a:lstStyle/>
        <a:p>
          <a:endParaRPr lang="en-US"/>
        </a:p>
      </dgm:t>
    </dgm:pt>
    <dgm:pt modelId="{459A3F38-C80A-44EB-B87A-364B8C1EADB4}" type="pres">
      <dgm:prSet presAssocID="{6FAF0E77-3B96-459B-8219-E263BFD166BB}" presName="Name0" presStyleCnt="0">
        <dgm:presLayoutVars>
          <dgm:dir/>
          <dgm:resizeHandles val="exact"/>
        </dgm:presLayoutVars>
      </dgm:prSet>
      <dgm:spPr/>
    </dgm:pt>
    <dgm:pt modelId="{FCFACA3B-1CE5-4C6E-908F-DECA55479CEE}" type="pres">
      <dgm:prSet presAssocID="{AAD463D7-289A-42AC-9640-2C321C7B8E34}" presName="parTxOnly" presStyleLbl="node1" presStyleIdx="0" presStyleCnt="6">
        <dgm:presLayoutVars>
          <dgm:bulletEnabled val="1"/>
        </dgm:presLayoutVars>
      </dgm:prSet>
      <dgm:spPr/>
    </dgm:pt>
    <dgm:pt modelId="{984489F4-D09F-492E-BA60-3B84052EED89}" type="pres">
      <dgm:prSet presAssocID="{ABA0F1AB-872E-4C29-986E-000804425F09}" presName="parSpace" presStyleCnt="0"/>
      <dgm:spPr/>
    </dgm:pt>
    <dgm:pt modelId="{C058DDE2-7A2C-438E-98D1-62AF7A204071}" type="pres">
      <dgm:prSet presAssocID="{702D244D-3CAD-48D2-8148-89D7A948829A}" presName="parTxOnly" presStyleLbl="node1" presStyleIdx="1" presStyleCnt="6">
        <dgm:presLayoutVars>
          <dgm:bulletEnabled val="1"/>
        </dgm:presLayoutVars>
      </dgm:prSet>
      <dgm:spPr/>
    </dgm:pt>
    <dgm:pt modelId="{9B6EEE55-03A8-4690-B7C1-78C0D1C62048}" type="pres">
      <dgm:prSet presAssocID="{724C7FFA-7CE1-4FE5-8482-42B4574C8EEC}" presName="parSpace" presStyleCnt="0"/>
      <dgm:spPr/>
    </dgm:pt>
    <dgm:pt modelId="{F5F6907B-C47C-4C48-B45A-CC6C175B83B1}" type="pres">
      <dgm:prSet presAssocID="{C65D4AE1-5DDE-4BC3-AD77-CFA3AA55A9DE}" presName="parTxOnly" presStyleLbl="node1" presStyleIdx="2" presStyleCnt="6">
        <dgm:presLayoutVars>
          <dgm:bulletEnabled val="1"/>
        </dgm:presLayoutVars>
      </dgm:prSet>
      <dgm:spPr/>
    </dgm:pt>
    <dgm:pt modelId="{91B40097-DE1D-4F3A-9EF2-0C3BA620CF29}" type="pres">
      <dgm:prSet presAssocID="{AAFDA29B-5174-46D8-8065-218AD94082A8}" presName="parSpace" presStyleCnt="0"/>
      <dgm:spPr/>
    </dgm:pt>
    <dgm:pt modelId="{B5CABB96-D07C-4BDB-855E-30EDCD546571}" type="pres">
      <dgm:prSet presAssocID="{1C0816EB-1696-4FA5-A103-9400108E9F64}" presName="parTxOnly" presStyleLbl="node1" presStyleIdx="3" presStyleCnt="6" custLinFactNeighborX="0">
        <dgm:presLayoutVars>
          <dgm:bulletEnabled val="1"/>
        </dgm:presLayoutVars>
      </dgm:prSet>
      <dgm:spPr/>
    </dgm:pt>
    <dgm:pt modelId="{0752EF7D-3471-4CAE-9C6C-A461A96C7BE9}" type="pres">
      <dgm:prSet presAssocID="{13687A5A-1168-446E-97B2-F081BB077017}" presName="parSpace" presStyleCnt="0"/>
      <dgm:spPr/>
    </dgm:pt>
    <dgm:pt modelId="{0E7717DE-4590-40EA-A0B0-7B06FD8DF8F8}" type="pres">
      <dgm:prSet presAssocID="{8A3BE581-7334-4FC2-A091-7DCDE90B1814}" presName="parTxOnly" presStyleLbl="node1" presStyleIdx="4" presStyleCnt="6">
        <dgm:presLayoutVars>
          <dgm:bulletEnabled val="1"/>
        </dgm:presLayoutVars>
      </dgm:prSet>
      <dgm:spPr/>
    </dgm:pt>
    <dgm:pt modelId="{2F90AAD5-3F0C-4C68-B409-6F0CA9D9662D}" type="pres">
      <dgm:prSet presAssocID="{C1BCEED3-5BD8-4418-A2D0-FB26145071FB}" presName="parSpace" presStyleCnt="0"/>
      <dgm:spPr/>
    </dgm:pt>
    <dgm:pt modelId="{FA752890-290C-4752-BA69-7F041BEEEB96}" type="pres">
      <dgm:prSet presAssocID="{5FD12F37-8723-4221-B10C-0EC63FBA05EC}" presName="parTxOnly" presStyleLbl="node1" presStyleIdx="5" presStyleCnt="6">
        <dgm:presLayoutVars>
          <dgm:bulletEnabled val="1"/>
        </dgm:presLayoutVars>
      </dgm:prSet>
      <dgm:spPr/>
    </dgm:pt>
  </dgm:ptLst>
  <dgm:cxnLst>
    <dgm:cxn modelId="{990B9605-BB88-4A29-A2D3-B78F1B2F7568}" type="presOf" srcId="{702D244D-3CAD-48D2-8148-89D7A948829A}" destId="{C058DDE2-7A2C-438E-98D1-62AF7A204071}" srcOrd="0" destOrd="0" presId="urn:microsoft.com/office/officeart/2005/8/layout/hChevron3"/>
    <dgm:cxn modelId="{BB61DF07-263A-408F-AB9D-169DEF25BA49}" srcId="{6FAF0E77-3B96-459B-8219-E263BFD166BB}" destId="{702D244D-3CAD-48D2-8148-89D7A948829A}" srcOrd="1" destOrd="0" parTransId="{B5A33B88-F160-4078-AC34-D3364005CDA4}" sibTransId="{724C7FFA-7CE1-4FE5-8482-42B4574C8EEC}"/>
    <dgm:cxn modelId="{15D1EB12-DF21-4BBE-99E5-42FC3728FCFD}" type="presOf" srcId="{8A3BE581-7334-4FC2-A091-7DCDE90B1814}" destId="{0E7717DE-4590-40EA-A0B0-7B06FD8DF8F8}" srcOrd="0" destOrd="0" presId="urn:microsoft.com/office/officeart/2005/8/layout/hChevron3"/>
    <dgm:cxn modelId="{84144637-1E4C-41D0-89EE-F7A7C32E007B}" type="presOf" srcId="{6FAF0E77-3B96-459B-8219-E263BFD166BB}" destId="{459A3F38-C80A-44EB-B87A-364B8C1EADB4}" srcOrd="0" destOrd="0" presId="urn:microsoft.com/office/officeart/2005/8/layout/hChevron3"/>
    <dgm:cxn modelId="{EA462562-00E7-4D50-B393-3800A7652A10}" srcId="{6FAF0E77-3B96-459B-8219-E263BFD166BB}" destId="{5FD12F37-8723-4221-B10C-0EC63FBA05EC}" srcOrd="5" destOrd="0" parTransId="{4CFC1139-0D2A-4D39-852D-BBCEDCA8B4E8}" sibTransId="{D1CF42E2-A289-4805-8673-BB1E93BB08EC}"/>
    <dgm:cxn modelId="{51F0C846-BFDC-4FD7-B922-577DDCD46001}" type="presOf" srcId="{C65D4AE1-5DDE-4BC3-AD77-CFA3AA55A9DE}" destId="{F5F6907B-C47C-4C48-B45A-CC6C175B83B1}" srcOrd="0" destOrd="0" presId="urn:microsoft.com/office/officeart/2005/8/layout/hChevron3"/>
    <dgm:cxn modelId="{2543FF6B-CDE5-4615-A453-827302A0448A}" srcId="{6FAF0E77-3B96-459B-8219-E263BFD166BB}" destId="{AAD463D7-289A-42AC-9640-2C321C7B8E34}" srcOrd="0" destOrd="0" parTransId="{72E3FD22-86D7-4EDB-82F8-42F1F65C3316}" sibTransId="{ABA0F1AB-872E-4C29-986E-000804425F09}"/>
    <dgm:cxn modelId="{12E44876-EA71-4927-9FD6-E6EB3C98CEEA}" type="presOf" srcId="{1C0816EB-1696-4FA5-A103-9400108E9F64}" destId="{B5CABB96-D07C-4BDB-855E-30EDCD546571}" srcOrd="0" destOrd="0" presId="urn:microsoft.com/office/officeart/2005/8/layout/hChevron3"/>
    <dgm:cxn modelId="{6BB1AB8C-9144-4B32-9224-070D187C3029}" srcId="{6FAF0E77-3B96-459B-8219-E263BFD166BB}" destId="{8A3BE581-7334-4FC2-A091-7DCDE90B1814}" srcOrd="4" destOrd="0" parTransId="{A652B1E6-4CBE-4C1E-B1F4-EA6A363A6E0C}" sibTransId="{C1BCEED3-5BD8-4418-A2D0-FB26145071FB}"/>
    <dgm:cxn modelId="{29E29EAF-0C01-4BEB-A58D-E6E8CBA8D410}" type="presOf" srcId="{AAD463D7-289A-42AC-9640-2C321C7B8E34}" destId="{FCFACA3B-1CE5-4C6E-908F-DECA55479CEE}" srcOrd="0" destOrd="0" presId="urn:microsoft.com/office/officeart/2005/8/layout/hChevron3"/>
    <dgm:cxn modelId="{B0848DD7-A701-4421-9F08-5FC770DF442D}" srcId="{6FAF0E77-3B96-459B-8219-E263BFD166BB}" destId="{C65D4AE1-5DDE-4BC3-AD77-CFA3AA55A9DE}" srcOrd="2" destOrd="0" parTransId="{06BA54CA-3978-413B-84B8-B84BCBD6C56C}" sibTransId="{AAFDA29B-5174-46D8-8065-218AD94082A8}"/>
    <dgm:cxn modelId="{CCDC52D8-D6A0-4D7A-A095-79A914DC9C93}" srcId="{6FAF0E77-3B96-459B-8219-E263BFD166BB}" destId="{1C0816EB-1696-4FA5-A103-9400108E9F64}" srcOrd="3" destOrd="0" parTransId="{CD7F00D2-4EA7-4568-8069-0A226AD9B869}" sibTransId="{13687A5A-1168-446E-97B2-F081BB077017}"/>
    <dgm:cxn modelId="{541016D9-C51C-4A51-9C91-B1C4BF6D35D9}" type="presOf" srcId="{5FD12F37-8723-4221-B10C-0EC63FBA05EC}" destId="{FA752890-290C-4752-BA69-7F041BEEEB96}" srcOrd="0" destOrd="0" presId="urn:microsoft.com/office/officeart/2005/8/layout/hChevron3"/>
    <dgm:cxn modelId="{890BDAF6-2804-45F1-89E5-4D3EADB3525A}" type="presParOf" srcId="{459A3F38-C80A-44EB-B87A-364B8C1EADB4}" destId="{FCFACA3B-1CE5-4C6E-908F-DECA55479CEE}" srcOrd="0" destOrd="0" presId="urn:microsoft.com/office/officeart/2005/8/layout/hChevron3"/>
    <dgm:cxn modelId="{814ECEA0-687D-4286-85A7-05A6F8B67D77}" type="presParOf" srcId="{459A3F38-C80A-44EB-B87A-364B8C1EADB4}" destId="{984489F4-D09F-492E-BA60-3B84052EED89}" srcOrd="1" destOrd="0" presId="urn:microsoft.com/office/officeart/2005/8/layout/hChevron3"/>
    <dgm:cxn modelId="{F061F3C6-5564-46FF-AA02-FF4C8ED7D2CD}" type="presParOf" srcId="{459A3F38-C80A-44EB-B87A-364B8C1EADB4}" destId="{C058DDE2-7A2C-438E-98D1-62AF7A204071}" srcOrd="2" destOrd="0" presId="urn:microsoft.com/office/officeart/2005/8/layout/hChevron3"/>
    <dgm:cxn modelId="{2691A9FB-C77F-4B7D-9A83-C5CBDCAB4183}" type="presParOf" srcId="{459A3F38-C80A-44EB-B87A-364B8C1EADB4}" destId="{9B6EEE55-03A8-4690-B7C1-78C0D1C62048}" srcOrd="3" destOrd="0" presId="urn:microsoft.com/office/officeart/2005/8/layout/hChevron3"/>
    <dgm:cxn modelId="{B8061569-4113-47FC-9C05-4B32589C3A83}" type="presParOf" srcId="{459A3F38-C80A-44EB-B87A-364B8C1EADB4}" destId="{F5F6907B-C47C-4C48-B45A-CC6C175B83B1}" srcOrd="4" destOrd="0" presId="urn:microsoft.com/office/officeart/2005/8/layout/hChevron3"/>
    <dgm:cxn modelId="{5C9E8AA0-0AE1-4DCF-B49D-469F7CE69A40}" type="presParOf" srcId="{459A3F38-C80A-44EB-B87A-364B8C1EADB4}" destId="{91B40097-DE1D-4F3A-9EF2-0C3BA620CF29}" srcOrd="5" destOrd="0" presId="urn:microsoft.com/office/officeart/2005/8/layout/hChevron3"/>
    <dgm:cxn modelId="{DC921F66-E53C-4A62-9BD2-E2C84D1C8AC5}" type="presParOf" srcId="{459A3F38-C80A-44EB-B87A-364B8C1EADB4}" destId="{B5CABB96-D07C-4BDB-855E-30EDCD546571}" srcOrd="6" destOrd="0" presId="urn:microsoft.com/office/officeart/2005/8/layout/hChevron3"/>
    <dgm:cxn modelId="{0C96FEEF-D09F-4954-831B-F6B2138AA48D}" type="presParOf" srcId="{459A3F38-C80A-44EB-B87A-364B8C1EADB4}" destId="{0752EF7D-3471-4CAE-9C6C-A461A96C7BE9}" srcOrd="7" destOrd="0" presId="urn:microsoft.com/office/officeart/2005/8/layout/hChevron3"/>
    <dgm:cxn modelId="{C248C46E-5BB5-4534-98A0-06EE3C876875}" type="presParOf" srcId="{459A3F38-C80A-44EB-B87A-364B8C1EADB4}" destId="{0E7717DE-4590-40EA-A0B0-7B06FD8DF8F8}" srcOrd="8" destOrd="0" presId="urn:microsoft.com/office/officeart/2005/8/layout/hChevron3"/>
    <dgm:cxn modelId="{42B11FBA-1C43-42BF-B051-17BC1CB6D0F6}" type="presParOf" srcId="{459A3F38-C80A-44EB-B87A-364B8C1EADB4}" destId="{2F90AAD5-3F0C-4C68-B409-6F0CA9D9662D}" srcOrd="9" destOrd="0" presId="urn:microsoft.com/office/officeart/2005/8/layout/hChevron3"/>
    <dgm:cxn modelId="{20F40CFD-DEAE-4CD4-96A6-A15A555D3AE4}" type="presParOf" srcId="{459A3F38-C80A-44EB-B87A-364B8C1EADB4}" destId="{FA752890-290C-4752-BA69-7F041BEEEB96}"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FAF0E77-3B96-459B-8219-E263BFD166BB}" type="doc">
      <dgm:prSet loTypeId="urn:microsoft.com/office/officeart/2005/8/layout/hChevron3" loCatId="process" qsTypeId="urn:microsoft.com/office/officeart/2005/8/quickstyle/simple1" qsCatId="simple" csTypeId="urn:microsoft.com/office/officeart/2005/8/colors/accent1_2" csCatId="accent1" phldr="1"/>
      <dgm:spPr/>
    </dgm:pt>
    <dgm:pt modelId="{AAD463D7-289A-42AC-9640-2C321C7B8E34}">
      <dgm:prSet phldrT="[Text]" custT="1"/>
      <dgm:spPr>
        <a:solidFill>
          <a:srgbClr val="005035">
            <a:alpha val="50000"/>
          </a:srgbClr>
        </a:solidFill>
      </dgm:spPr>
      <dgm:t>
        <a:bodyPr/>
        <a:lstStyle/>
        <a:p>
          <a:r>
            <a:rPr lang="en-US" sz="1600" b="1" i="0" dirty="0">
              <a:latin typeface="Calibri" panose="020F0502020204030204" pitchFamily="34" charset="0"/>
              <a:ea typeface="Calibri" panose="020F0502020204030204" pitchFamily="34" charset="0"/>
              <a:cs typeface="Calibri" panose="020F0502020204030204" pitchFamily="34" charset="0"/>
            </a:rPr>
            <a:t>Chunking</a:t>
          </a:r>
        </a:p>
      </dgm:t>
    </dgm:pt>
    <dgm:pt modelId="{72E3FD22-86D7-4EDB-82F8-42F1F65C3316}" type="parTrans" cxnId="{2543FF6B-CDE5-4615-A453-827302A0448A}">
      <dgm:prSet/>
      <dgm:spPr/>
      <dgm:t>
        <a:bodyPr/>
        <a:lstStyle/>
        <a:p>
          <a:endParaRPr lang="en-US"/>
        </a:p>
      </dgm:t>
    </dgm:pt>
    <dgm:pt modelId="{ABA0F1AB-872E-4C29-986E-000804425F09}" type="sibTrans" cxnId="{2543FF6B-CDE5-4615-A453-827302A0448A}">
      <dgm:prSet/>
      <dgm:spPr/>
      <dgm:t>
        <a:bodyPr/>
        <a:lstStyle/>
        <a:p>
          <a:endParaRPr lang="en-US"/>
        </a:p>
      </dgm:t>
    </dgm:pt>
    <dgm:pt modelId="{702D244D-3CAD-48D2-8148-89D7A948829A}">
      <dgm:prSet phldrT="[Text]" custT="1"/>
      <dgm:spPr>
        <a:solidFill>
          <a:srgbClr val="005035"/>
        </a:solidFill>
      </dgm:spPr>
      <dgm:t>
        <a:bodyPr/>
        <a:lstStyle/>
        <a:p>
          <a:r>
            <a:rPr lang="en-US" sz="1600" dirty="0">
              <a:latin typeface="Calibri" panose="020F0502020204030204" pitchFamily="34" charset="0"/>
              <a:ea typeface="Calibri" panose="020F0502020204030204" pitchFamily="34" charset="0"/>
              <a:cs typeface="Calibri" panose="020F0502020204030204" pitchFamily="34" charset="0"/>
            </a:rPr>
            <a:t>Embedding</a:t>
          </a:r>
        </a:p>
      </dgm:t>
    </dgm:pt>
    <dgm:pt modelId="{B5A33B88-F160-4078-AC34-D3364005CDA4}" type="parTrans" cxnId="{BB61DF07-263A-408F-AB9D-169DEF25BA49}">
      <dgm:prSet/>
      <dgm:spPr/>
      <dgm:t>
        <a:bodyPr/>
        <a:lstStyle/>
        <a:p>
          <a:endParaRPr lang="en-US"/>
        </a:p>
      </dgm:t>
    </dgm:pt>
    <dgm:pt modelId="{724C7FFA-7CE1-4FE5-8482-42B4574C8EEC}" type="sibTrans" cxnId="{BB61DF07-263A-408F-AB9D-169DEF25BA49}">
      <dgm:prSet/>
      <dgm:spPr/>
      <dgm:t>
        <a:bodyPr/>
        <a:lstStyle/>
        <a:p>
          <a:endParaRPr lang="en-US"/>
        </a:p>
      </dgm:t>
    </dgm:pt>
    <dgm:pt modelId="{C65D4AE1-5DDE-4BC3-AD77-CFA3AA55A9DE}">
      <dgm:prSet phldrT="[Text]" custT="1"/>
      <dgm:spPr>
        <a:solidFill>
          <a:srgbClr val="005035">
            <a:alpha val="50000"/>
          </a:srgbClr>
        </a:solidFill>
      </dgm:spPr>
      <dgm:t>
        <a:bodyPr/>
        <a:lstStyle/>
        <a:p>
          <a:r>
            <a:rPr lang="en-US" sz="1600" dirty="0">
              <a:latin typeface="Calibri" panose="020F0502020204030204" pitchFamily="34" charset="0"/>
              <a:ea typeface="Calibri" panose="020F0502020204030204" pitchFamily="34" charset="0"/>
              <a:cs typeface="Calibri" panose="020F0502020204030204" pitchFamily="34" charset="0"/>
            </a:rPr>
            <a:t>Indexing</a:t>
          </a:r>
        </a:p>
      </dgm:t>
    </dgm:pt>
    <dgm:pt modelId="{06BA54CA-3978-413B-84B8-B84BCBD6C56C}" type="parTrans" cxnId="{B0848DD7-A701-4421-9F08-5FC770DF442D}">
      <dgm:prSet/>
      <dgm:spPr/>
      <dgm:t>
        <a:bodyPr/>
        <a:lstStyle/>
        <a:p>
          <a:endParaRPr lang="en-US"/>
        </a:p>
      </dgm:t>
    </dgm:pt>
    <dgm:pt modelId="{AAFDA29B-5174-46D8-8065-218AD94082A8}" type="sibTrans" cxnId="{B0848DD7-A701-4421-9F08-5FC770DF442D}">
      <dgm:prSet/>
      <dgm:spPr/>
      <dgm:t>
        <a:bodyPr/>
        <a:lstStyle/>
        <a:p>
          <a:endParaRPr lang="en-US"/>
        </a:p>
      </dgm:t>
    </dgm:pt>
    <dgm:pt modelId="{1C0816EB-1696-4FA5-A103-9400108E9F64}">
      <dgm:prSet/>
      <dgm:spPr>
        <a:solidFill>
          <a:srgbClr val="005035">
            <a:alpha val="50000"/>
          </a:srgbClr>
        </a:solidFill>
      </dgm:spPr>
      <dgm:t>
        <a:bodyPr/>
        <a:lstStyle/>
        <a:p>
          <a:r>
            <a:rPr lang="en-US" dirty="0"/>
            <a:t>Retrieval</a:t>
          </a:r>
        </a:p>
      </dgm:t>
    </dgm:pt>
    <dgm:pt modelId="{CD7F00D2-4EA7-4568-8069-0A226AD9B869}" type="parTrans" cxnId="{CCDC52D8-D6A0-4D7A-A095-79A914DC9C93}">
      <dgm:prSet/>
      <dgm:spPr/>
      <dgm:t>
        <a:bodyPr/>
        <a:lstStyle/>
        <a:p>
          <a:endParaRPr lang="en-US"/>
        </a:p>
      </dgm:t>
    </dgm:pt>
    <dgm:pt modelId="{13687A5A-1168-446E-97B2-F081BB077017}" type="sibTrans" cxnId="{CCDC52D8-D6A0-4D7A-A095-79A914DC9C93}">
      <dgm:prSet/>
      <dgm:spPr/>
      <dgm:t>
        <a:bodyPr/>
        <a:lstStyle/>
        <a:p>
          <a:endParaRPr lang="en-US"/>
        </a:p>
      </dgm:t>
    </dgm:pt>
    <dgm:pt modelId="{8A3BE581-7334-4FC2-A091-7DCDE90B1814}">
      <dgm:prSet/>
      <dgm:spPr>
        <a:solidFill>
          <a:srgbClr val="005035">
            <a:alpha val="50000"/>
          </a:srgbClr>
        </a:solidFill>
      </dgm:spPr>
      <dgm:t>
        <a:bodyPr/>
        <a:lstStyle/>
        <a:p>
          <a:r>
            <a:rPr lang="en-US" dirty="0"/>
            <a:t>Augmentation</a:t>
          </a:r>
        </a:p>
      </dgm:t>
    </dgm:pt>
    <dgm:pt modelId="{A652B1E6-4CBE-4C1E-B1F4-EA6A363A6E0C}" type="parTrans" cxnId="{6BB1AB8C-9144-4B32-9224-070D187C3029}">
      <dgm:prSet/>
      <dgm:spPr/>
      <dgm:t>
        <a:bodyPr/>
        <a:lstStyle/>
        <a:p>
          <a:endParaRPr lang="en-US"/>
        </a:p>
      </dgm:t>
    </dgm:pt>
    <dgm:pt modelId="{C1BCEED3-5BD8-4418-A2D0-FB26145071FB}" type="sibTrans" cxnId="{6BB1AB8C-9144-4B32-9224-070D187C3029}">
      <dgm:prSet/>
      <dgm:spPr/>
      <dgm:t>
        <a:bodyPr/>
        <a:lstStyle/>
        <a:p>
          <a:endParaRPr lang="en-US"/>
        </a:p>
      </dgm:t>
    </dgm:pt>
    <dgm:pt modelId="{5FD12F37-8723-4221-B10C-0EC63FBA05EC}">
      <dgm:prSet/>
      <dgm:spPr>
        <a:solidFill>
          <a:srgbClr val="005035">
            <a:alpha val="50000"/>
          </a:srgbClr>
        </a:solidFill>
      </dgm:spPr>
      <dgm:t>
        <a:bodyPr/>
        <a:lstStyle/>
        <a:p>
          <a:r>
            <a:rPr lang="en-US" dirty="0"/>
            <a:t>Generation</a:t>
          </a:r>
        </a:p>
      </dgm:t>
    </dgm:pt>
    <dgm:pt modelId="{4CFC1139-0D2A-4D39-852D-BBCEDCA8B4E8}" type="parTrans" cxnId="{EA462562-00E7-4D50-B393-3800A7652A10}">
      <dgm:prSet/>
      <dgm:spPr/>
      <dgm:t>
        <a:bodyPr/>
        <a:lstStyle/>
        <a:p>
          <a:endParaRPr lang="en-US"/>
        </a:p>
      </dgm:t>
    </dgm:pt>
    <dgm:pt modelId="{D1CF42E2-A289-4805-8673-BB1E93BB08EC}" type="sibTrans" cxnId="{EA462562-00E7-4D50-B393-3800A7652A10}">
      <dgm:prSet/>
      <dgm:spPr/>
      <dgm:t>
        <a:bodyPr/>
        <a:lstStyle/>
        <a:p>
          <a:endParaRPr lang="en-US"/>
        </a:p>
      </dgm:t>
    </dgm:pt>
    <dgm:pt modelId="{459A3F38-C80A-44EB-B87A-364B8C1EADB4}" type="pres">
      <dgm:prSet presAssocID="{6FAF0E77-3B96-459B-8219-E263BFD166BB}" presName="Name0" presStyleCnt="0">
        <dgm:presLayoutVars>
          <dgm:dir/>
          <dgm:resizeHandles val="exact"/>
        </dgm:presLayoutVars>
      </dgm:prSet>
      <dgm:spPr/>
    </dgm:pt>
    <dgm:pt modelId="{FCFACA3B-1CE5-4C6E-908F-DECA55479CEE}" type="pres">
      <dgm:prSet presAssocID="{AAD463D7-289A-42AC-9640-2C321C7B8E34}" presName="parTxOnly" presStyleLbl="node1" presStyleIdx="0" presStyleCnt="6">
        <dgm:presLayoutVars>
          <dgm:bulletEnabled val="1"/>
        </dgm:presLayoutVars>
      </dgm:prSet>
      <dgm:spPr/>
    </dgm:pt>
    <dgm:pt modelId="{984489F4-D09F-492E-BA60-3B84052EED89}" type="pres">
      <dgm:prSet presAssocID="{ABA0F1AB-872E-4C29-986E-000804425F09}" presName="parSpace" presStyleCnt="0"/>
      <dgm:spPr/>
    </dgm:pt>
    <dgm:pt modelId="{C058DDE2-7A2C-438E-98D1-62AF7A204071}" type="pres">
      <dgm:prSet presAssocID="{702D244D-3CAD-48D2-8148-89D7A948829A}" presName="parTxOnly" presStyleLbl="node1" presStyleIdx="1" presStyleCnt="6">
        <dgm:presLayoutVars>
          <dgm:bulletEnabled val="1"/>
        </dgm:presLayoutVars>
      </dgm:prSet>
      <dgm:spPr/>
    </dgm:pt>
    <dgm:pt modelId="{9B6EEE55-03A8-4690-B7C1-78C0D1C62048}" type="pres">
      <dgm:prSet presAssocID="{724C7FFA-7CE1-4FE5-8482-42B4574C8EEC}" presName="parSpace" presStyleCnt="0"/>
      <dgm:spPr/>
    </dgm:pt>
    <dgm:pt modelId="{F5F6907B-C47C-4C48-B45A-CC6C175B83B1}" type="pres">
      <dgm:prSet presAssocID="{C65D4AE1-5DDE-4BC3-AD77-CFA3AA55A9DE}" presName="parTxOnly" presStyleLbl="node1" presStyleIdx="2" presStyleCnt="6">
        <dgm:presLayoutVars>
          <dgm:bulletEnabled val="1"/>
        </dgm:presLayoutVars>
      </dgm:prSet>
      <dgm:spPr/>
    </dgm:pt>
    <dgm:pt modelId="{91B40097-DE1D-4F3A-9EF2-0C3BA620CF29}" type="pres">
      <dgm:prSet presAssocID="{AAFDA29B-5174-46D8-8065-218AD94082A8}" presName="parSpace" presStyleCnt="0"/>
      <dgm:spPr/>
    </dgm:pt>
    <dgm:pt modelId="{B5CABB96-D07C-4BDB-855E-30EDCD546571}" type="pres">
      <dgm:prSet presAssocID="{1C0816EB-1696-4FA5-A103-9400108E9F64}" presName="parTxOnly" presStyleLbl="node1" presStyleIdx="3" presStyleCnt="6" custLinFactNeighborX="0">
        <dgm:presLayoutVars>
          <dgm:bulletEnabled val="1"/>
        </dgm:presLayoutVars>
      </dgm:prSet>
      <dgm:spPr/>
    </dgm:pt>
    <dgm:pt modelId="{0752EF7D-3471-4CAE-9C6C-A461A96C7BE9}" type="pres">
      <dgm:prSet presAssocID="{13687A5A-1168-446E-97B2-F081BB077017}" presName="parSpace" presStyleCnt="0"/>
      <dgm:spPr/>
    </dgm:pt>
    <dgm:pt modelId="{0E7717DE-4590-40EA-A0B0-7B06FD8DF8F8}" type="pres">
      <dgm:prSet presAssocID="{8A3BE581-7334-4FC2-A091-7DCDE90B1814}" presName="parTxOnly" presStyleLbl="node1" presStyleIdx="4" presStyleCnt="6">
        <dgm:presLayoutVars>
          <dgm:bulletEnabled val="1"/>
        </dgm:presLayoutVars>
      </dgm:prSet>
      <dgm:spPr/>
    </dgm:pt>
    <dgm:pt modelId="{2F90AAD5-3F0C-4C68-B409-6F0CA9D9662D}" type="pres">
      <dgm:prSet presAssocID="{C1BCEED3-5BD8-4418-A2D0-FB26145071FB}" presName="parSpace" presStyleCnt="0"/>
      <dgm:spPr/>
    </dgm:pt>
    <dgm:pt modelId="{FA752890-290C-4752-BA69-7F041BEEEB96}" type="pres">
      <dgm:prSet presAssocID="{5FD12F37-8723-4221-B10C-0EC63FBA05EC}" presName="parTxOnly" presStyleLbl="node1" presStyleIdx="5" presStyleCnt="6">
        <dgm:presLayoutVars>
          <dgm:bulletEnabled val="1"/>
        </dgm:presLayoutVars>
      </dgm:prSet>
      <dgm:spPr/>
    </dgm:pt>
  </dgm:ptLst>
  <dgm:cxnLst>
    <dgm:cxn modelId="{990B9605-BB88-4A29-A2D3-B78F1B2F7568}" type="presOf" srcId="{702D244D-3CAD-48D2-8148-89D7A948829A}" destId="{C058DDE2-7A2C-438E-98D1-62AF7A204071}" srcOrd="0" destOrd="0" presId="urn:microsoft.com/office/officeart/2005/8/layout/hChevron3"/>
    <dgm:cxn modelId="{BB61DF07-263A-408F-AB9D-169DEF25BA49}" srcId="{6FAF0E77-3B96-459B-8219-E263BFD166BB}" destId="{702D244D-3CAD-48D2-8148-89D7A948829A}" srcOrd="1" destOrd="0" parTransId="{B5A33B88-F160-4078-AC34-D3364005CDA4}" sibTransId="{724C7FFA-7CE1-4FE5-8482-42B4574C8EEC}"/>
    <dgm:cxn modelId="{15D1EB12-DF21-4BBE-99E5-42FC3728FCFD}" type="presOf" srcId="{8A3BE581-7334-4FC2-A091-7DCDE90B1814}" destId="{0E7717DE-4590-40EA-A0B0-7B06FD8DF8F8}" srcOrd="0" destOrd="0" presId="urn:microsoft.com/office/officeart/2005/8/layout/hChevron3"/>
    <dgm:cxn modelId="{84144637-1E4C-41D0-89EE-F7A7C32E007B}" type="presOf" srcId="{6FAF0E77-3B96-459B-8219-E263BFD166BB}" destId="{459A3F38-C80A-44EB-B87A-364B8C1EADB4}" srcOrd="0" destOrd="0" presId="urn:microsoft.com/office/officeart/2005/8/layout/hChevron3"/>
    <dgm:cxn modelId="{EA462562-00E7-4D50-B393-3800A7652A10}" srcId="{6FAF0E77-3B96-459B-8219-E263BFD166BB}" destId="{5FD12F37-8723-4221-B10C-0EC63FBA05EC}" srcOrd="5" destOrd="0" parTransId="{4CFC1139-0D2A-4D39-852D-BBCEDCA8B4E8}" sibTransId="{D1CF42E2-A289-4805-8673-BB1E93BB08EC}"/>
    <dgm:cxn modelId="{51F0C846-BFDC-4FD7-B922-577DDCD46001}" type="presOf" srcId="{C65D4AE1-5DDE-4BC3-AD77-CFA3AA55A9DE}" destId="{F5F6907B-C47C-4C48-B45A-CC6C175B83B1}" srcOrd="0" destOrd="0" presId="urn:microsoft.com/office/officeart/2005/8/layout/hChevron3"/>
    <dgm:cxn modelId="{2543FF6B-CDE5-4615-A453-827302A0448A}" srcId="{6FAF0E77-3B96-459B-8219-E263BFD166BB}" destId="{AAD463D7-289A-42AC-9640-2C321C7B8E34}" srcOrd="0" destOrd="0" parTransId="{72E3FD22-86D7-4EDB-82F8-42F1F65C3316}" sibTransId="{ABA0F1AB-872E-4C29-986E-000804425F09}"/>
    <dgm:cxn modelId="{12E44876-EA71-4927-9FD6-E6EB3C98CEEA}" type="presOf" srcId="{1C0816EB-1696-4FA5-A103-9400108E9F64}" destId="{B5CABB96-D07C-4BDB-855E-30EDCD546571}" srcOrd="0" destOrd="0" presId="urn:microsoft.com/office/officeart/2005/8/layout/hChevron3"/>
    <dgm:cxn modelId="{6BB1AB8C-9144-4B32-9224-070D187C3029}" srcId="{6FAF0E77-3B96-459B-8219-E263BFD166BB}" destId="{8A3BE581-7334-4FC2-A091-7DCDE90B1814}" srcOrd="4" destOrd="0" parTransId="{A652B1E6-4CBE-4C1E-B1F4-EA6A363A6E0C}" sibTransId="{C1BCEED3-5BD8-4418-A2D0-FB26145071FB}"/>
    <dgm:cxn modelId="{29E29EAF-0C01-4BEB-A58D-E6E8CBA8D410}" type="presOf" srcId="{AAD463D7-289A-42AC-9640-2C321C7B8E34}" destId="{FCFACA3B-1CE5-4C6E-908F-DECA55479CEE}" srcOrd="0" destOrd="0" presId="urn:microsoft.com/office/officeart/2005/8/layout/hChevron3"/>
    <dgm:cxn modelId="{B0848DD7-A701-4421-9F08-5FC770DF442D}" srcId="{6FAF0E77-3B96-459B-8219-E263BFD166BB}" destId="{C65D4AE1-5DDE-4BC3-AD77-CFA3AA55A9DE}" srcOrd="2" destOrd="0" parTransId="{06BA54CA-3978-413B-84B8-B84BCBD6C56C}" sibTransId="{AAFDA29B-5174-46D8-8065-218AD94082A8}"/>
    <dgm:cxn modelId="{CCDC52D8-D6A0-4D7A-A095-79A914DC9C93}" srcId="{6FAF0E77-3B96-459B-8219-E263BFD166BB}" destId="{1C0816EB-1696-4FA5-A103-9400108E9F64}" srcOrd="3" destOrd="0" parTransId="{CD7F00D2-4EA7-4568-8069-0A226AD9B869}" sibTransId="{13687A5A-1168-446E-97B2-F081BB077017}"/>
    <dgm:cxn modelId="{541016D9-C51C-4A51-9C91-B1C4BF6D35D9}" type="presOf" srcId="{5FD12F37-8723-4221-B10C-0EC63FBA05EC}" destId="{FA752890-290C-4752-BA69-7F041BEEEB96}" srcOrd="0" destOrd="0" presId="urn:microsoft.com/office/officeart/2005/8/layout/hChevron3"/>
    <dgm:cxn modelId="{890BDAF6-2804-45F1-89E5-4D3EADB3525A}" type="presParOf" srcId="{459A3F38-C80A-44EB-B87A-364B8C1EADB4}" destId="{FCFACA3B-1CE5-4C6E-908F-DECA55479CEE}" srcOrd="0" destOrd="0" presId="urn:microsoft.com/office/officeart/2005/8/layout/hChevron3"/>
    <dgm:cxn modelId="{814ECEA0-687D-4286-85A7-05A6F8B67D77}" type="presParOf" srcId="{459A3F38-C80A-44EB-B87A-364B8C1EADB4}" destId="{984489F4-D09F-492E-BA60-3B84052EED89}" srcOrd="1" destOrd="0" presId="urn:microsoft.com/office/officeart/2005/8/layout/hChevron3"/>
    <dgm:cxn modelId="{F061F3C6-5564-46FF-AA02-FF4C8ED7D2CD}" type="presParOf" srcId="{459A3F38-C80A-44EB-B87A-364B8C1EADB4}" destId="{C058DDE2-7A2C-438E-98D1-62AF7A204071}" srcOrd="2" destOrd="0" presId="urn:microsoft.com/office/officeart/2005/8/layout/hChevron3"/>
    <dgm:cxn modelId="{2691A9FB-C77F-4B7D-9A83-C5CBDCAB4183}" type="presParOf" srcId="{459A3F38-C80A-44EB-B87A-364B8C1EADB4}" destId="{9B6EEE55-03A8-4690-B7C1-78C0D1C62048}" srcOrd="3" destOrd="0" presId="urn:microsoft.com/office/officeart/2005/8/layout/hChevron3"/>
    <dgm:cxn modelId="{B8061569-4113-47FC-9C05-4B32589C3A83}" type="presParOf" srcId="{459A3F38-C80A-44EB-B87A-364B8C1EADB4}" destId="{F5F6907B-C47C-4C48-B45A-CC6C175B83B1}" srcOrd="4" destOrd="0" presId="urn:microsoft.com/office/officeart/2005/8/layout/hChevron3"/>
    <dgm:cxn modelId="{5C9E8AA0-0AE1-4DCF-B49D-469F7CE69A40}" type="presParOf" srcId="{459A3F38-C80A-44EB-B87A-364B8C1EADB4}" destId="{91B40097-DE1D-4F3A-9EF2-0C3BA620CF29}" srcOrd="5" destOrd="0" presId="urn:microsoft.com/office/officeart/2005/8/layout/hChevron3"/>
    <dgm:cxn modelId="{DC921F66-E53C-4A62-9BD2-E2C84D1C8AC5}" type="presParOf" srcId="{459A3F38-C80A-44EB-B87A-364B8C1EADB4}" destId="{B5CABB96-D07C-4BDB-855E-30EDCD546571}" srcOrd="6" destOrd="0" presId="urn:microsoft.com/office/officeart/2005/8/layout/hChevron3"/>
    <dgm:cxn modelId="{0C96FEEF-D09F-4954-831B-F6B2138AA48D}" type="presParOf" srcId="{459A3F38-C80A-44EB-B87A-364B8C1EADB4}" destId="{0752EF7D-3471-4CAE-9C6C-A461A96C7BE9}" srcOrd="7" destOrd="0" presId="urn:microsoft.com/office/officeart/2005/8/layout/hChevron3"/>
    <dgm:cxn modelId="{C248C46E-5BB5-4534-98A0-06EE3C876875}" type="presParOf" srcId="{459A3F38-C80A-44EB-B87A-364B8C1EADB4}" destId="{0E7717DE-4590-40EA-A0B0-7B06FD8DF8F8}" srcOrd="8" destOrd="0" presId="urn:microsoft.com/office/officeart/2005/8/layout/hChevron3"/>
    <dgm:cxn modelId="{42B11FBA-1C43-42BF-B051-17BC1CB6D0F6}" type="presParOf" srcId="{459A3F38-C80A-44EB-B87A-364B8C1EADB4}" destId="{2F90AAD5-3F0C-4C68-B409-6F0CA9D9662D}" srcOrd="9" destOrd="0" presId="urn:microsoft.com/office/officeart/2005/8/layout/hChevron3"/>
    <dgm:cxn modelId="{20F40CFD-DEAE-4CD4-96A6-A15A555D3AE4}" type="presParOf" srcId="{459A3F38-C80A-44EB-B87A-364B8C1EADB4}" destId="{FA752890-290C-4752-BA69-7F041BEEEB96}" srcOrd="10"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FAF0E77-3B96-459B-8219-E263BFD166BB}" type="doc">
      <dgm:prSet loTypeId="urn:microsoft.com/office/officeart/2005/8/layout/hChevron3" loCatId="process" qsTypeId="urn:microsoft.com/office/officeart/2005/8/quickstyle/simple1" qsCatId="simple" csTypeId="urn:microsoft.com/office/officeart/2005/8/colors/accent1_2" csCatId="accent1" phldr="1"/>
      <dgm:spPr/>
    </dgm:pt>
    <dgm:pt modelId="{AAD463D7-289A-42AC-9640-2C321C7B8E34}">
      <dgm:prSet phldrT="[Text]" custT="1"/>
      <dgm:spPr>
        <a:solidFill>
          <a:srgbClr val="005035">
            <a:alpha val="50000"/>
          </a:srgbClr>
        </a:solidFill>
      </dgm:spPr>
      <dgm:t>
        <a:bodyPr/>
        <a:lstStyle/>
        <a:p>
          <a:r>
            <a:rPr lang="en-US" sz="1600" b="1" i="0" dirty="0">
              <a:latin typeface="Calibri" panose="020F0502020204030204" pitchFamily="34" charset="0"/>
              <a:ea typeface="Calibri" panose="020F0502020204030204" pitchFamily="34" charset="0"/>
              <a:cs typeface="Calibri" panose="020F0502020204030204" pitchFamily="34" charset="0"/>
            </a:rPr>
            <a:t>Chunking</a:t>
          </a:r>
        </a:p>
      </dgm:t>
    </dgm:pt>
    <dgm:pt modelId="{72E3FD22-86D7-4EDB-82F8-42F1F65C3316}" type="parTrans" cxnId="{2543FF6B-CDE5-4615-A453-827302A0448A}">
      <dgm:prSet/>
      <dgm:spPr/>
      <dgm:t>
        <a:bodyPr/>
        <a:lstStyle/>
        <a:p>
          <a:endParaRPr lang="en-US"/>
        </a:p>
      </dgm:t>
    </dgm:pt>
    <dgm:pt modelId="{ABA0F1AB-872E-4C29-986E-000804425F09}" type="sibTrans" cxnId="{2543FF6B-CDE5-4615-A453-827302A0448A}">
      <dgm:prSet/>
      <dgm:spPr/>
      <dgm:t>
        <a:bodyPr/>
        <a:lstStyle/>
        <a:p>
          <a:endParaRPr lang="en-US"/>
        </a:p>
      </dgm:t>
    </dgm:pt>
    <dgm:pt modelId="{702D244D-3CAD-48D2-8148-89D7A948829A}">
      <dgm:prSet phldrT="[Text]" custT="1"/>
      <dgm:spPr>
        <a:solidFill>
          <a:srgbClr val="005035"/>
        </a:solidFill>
      </dgm:spPr>
      <dgm:t>
        <a:bodyPr/>
        <a:lstStyle/>
        <a:p>
          <a:r>
            <a:rPr lang="en-US" sz="1600" dirty="0">
              <a:latin typeface="Calibri" panose="020F0502020204030204" pitchFamily="34" charset="0"/>
              <a:ea typeface="Calibri" panose="020F0502020204030204" pitchFamily="34" charset="0"/>
              <a:cs typeface="Calibri" panose="020F0502020204030204" pitchFamily="34" charset="0"/>
            </a:rPr>
            <a:t>Embedding</a:t>
          </a:r>
        </a:p>
      </dgm:t>
    </dgm:pt>
    <dgm:pt modelId="{B5A33B88-F160-4078-AC34-D3364005CDA4}" type="parTrans" cxnId="{BB61DF07-263A-408F-AB9D-169DEF25BA49}">
      <dgm:prSet/>
      <dgm:spPr/>
      <dgm:t>
        <a:bodyPr/>
        <a:lstStyle/>
        <a:p>
          <a:endParaRPr lang="en-US"/>
        </a:p>
      </dgm:t>
    </dgm:pt>
    <dgm:pt modelId="{724C7FFA-7CE1-4FE5-8482-42B4574C8EEC}" type="sibTrans" cxnId="{BB61DF07-263A-408F-AB9D-169DEF25BA49}">
      <dgm:prSet/>
      <dgm:spPr/>
      <dgm:t>
        <a:bodyPr/>
        <a:lstStyle/>
        <a:p>
          <a:endParaRPr lang="en-US"/>
        </a:p>
      </dgm:t>
    </dgm:pt>
    <dgm:pt modelId="{C65D4AE1-5DDE-4BC3-AD77-CFA3AA55A9DE}">
      <dgm:prSet phldrT="[Text]" custT="1"/>
      <dgm:spPr>
        <a:solidFill>
          <a:srgbClr val="005035">
            <a:alpha val="50000"/>
          </a:srgbClr>
        </a:solidFill>
      </dgm:spPr>
      <dgm:t>
        <a:bodyPr/>
        <a:lstStyle/>
        <a:p>
          <a:r>
            <a:rPr lang="en-US" sz="1600" dirty="0">
              <a:latin typeface="Calibri" panose="020F0502020204030204" pitchFamily="34" charset="0"/>
              <a:ea typeface="Calibri" panose="020F0502020204030204" pitchFamily="34" charset="0"/>
              <a:cs typeface="Calibri" panose="020F0502020204030204" pitchFamily="34" charset="0"/>
            </a:rPr>
            <a:t>Indexing</a:t>
          </a:r>
        </a:p>
      </dgm:t>
    </dgm:pt>
    <dgm:pt modelId="{06BA54CA-3978-413B-84B8-B84BCBD6C56C}" type="parTrans" cxnId="{B0848DD7-A701-4421-9F08-5FC770DF442D}">
      <dgm:prSet/>
      <dgm:spPr/>
      <dgm:t>
        <a:bodyPr/>
        <a:lstStyle/>
        <a:p>
          <a:endParaRPr lang="en-US"/>
        </a:p>
      </dgm:t>
    </dgm:pt>
    <dgm:pt modelId="{AAFDA29B-5174-46D8-8065-218AD94082A8}" type="sibTrans" cxnId="{B0848DD7-A701-4421-9F08-5FC770DF442D}">
      <dgm:prSet/>
      <dgm:spPr/>
      <dgm:t>
        <a:bodyPr/>
        <a:lstStyle/>
        <a:p>
          <a:endParaRPr lang="en-US"/>
        </a:p>
      </dgm:t>
    </dgm:pt>
    <dgm:pt modelId="{1C0816EB-1696-4FA5-A103-9400108E9F64}">
      <dgm:prSet/>
      <dgm:spPr>
        <a:solidFill>
          <a:srgbClr val="005035">
            <a:alpha val="50000"/>
          </a:srgbClr>
        </a:solidFill>
      </dgm:spPr>
      <dgm:t>
        <a:bodyPr/>
        <a:lstStyle/>
        <a:p>
          <a:r>
            <a:rPr lang="en-US" dirty="0"/>
            <a:t>Retrieval</a:t>
          </a:r>
        </a:p>
      </dgm:t>
    </dgm:pt>
    <dgm:pt modelId="{CD7F00D2-4EA7-4568-8069-0A226AD9B869}" type="parTrans" cxnId="{CCDC52D8-D6A0-4D7A-A095-79A914DC9C93}">
      <dgm:prSet/>
      <dgm:spPr/>
      <dgm:t>
        <a:bodyPr/>
        <a:lstStyle/>
        <a:p>
          <a:endParaRPr lang="en-US"/>
        </a:p>
      </dgm:t>
    </dgm:pt>
    <dgm:pt modelId="{13687A5A-1168-446E-97B2-F081BB077017}" type="sibTrans" cxnId="{CCDC52D8-D6A0-4D7A-A095-79A914DC9C93}">
      <dgm:prSet/>
      <dgm:spPr/>
      <dgm:t>
        <a:bodyPr/>
        <a:lstStyle/>
        <a:p>
          <a:endParaRPr lang="en-US"/>
        </a:p>
      </dgm:t>
    </dgm:pt>
    <dgm:pt modelId="{8A3BE581-7334-4FC2-A091-7DCDE90B1814}">
      <dgm:prSet/>
      <dgm:spPr>
        <a:solidFill>
          <a:srgbClr val="005035">
            <a:alpha val="50000"/>
          </a:srgbClr>
        </a:solidFill>
      </dgm:spPr>
      <dgm:t>
        <a:bodyPr/>
        <a:lstStyle/>
        <a:p>
          <a:r>
            <a:rPr lang="en-US" dirty="0"/>
            <a:t>Augmentation</a:t>
          </a:r>
        </a:p>
      </dgm:t>
    </dgm:pt>
    <dgm:pt modelId="{A652B1E6-4CBE-4C1E-B1F4-EA6A363A6E0C}" type="parTrans" cxnId="{6BB1AB8C-9144-4B32-9224-070D187C3029}">
      <dgm:prSet/>
      <dgm:spPr/>
      <dgm:t>
        <a:bodyPr/>
        <a:lstStyle/>
        <a:p>
          <a:endParaRPr lang="en-US"/>
        </a:p>
      </dgm:t>
    </dgm:pt>
    <dgm:pt modelId="{C1BCEED3-5BD8-4418-A2D0-FB26145071FB}" type="sibTrans" cxnId="{6BB1AB8C-9144-4B32-9224-070D187C3029}">
      <dgm:prSet/>
      <dgm:spPr/>
      <dgm:t>
        <a:bodyPr/>
        <a:lstStyle/>
        <a:p>
          <a:endParaRPr lang="en-US"/>
        </a:p>
      </dgm:t>
    </dgm:pt>
    <dgm:pt modelId="{5FD12F37-8723-4221-B10C-0EC63FBA05EC}">
      <dgm:prSet/>
      <dgm:spPr>
        <a:solidFill>
          <a:srgbClr val="005035">
            <a:alpha val="50000"/>
          </a:srgbClr>
        </a:solidFill>
      </dgm:spPr>
      <dgm:t>
        <a:bodyPr/>
        <a:lstStyle/>
        <a:p>
          <a:r>
            <a:rPr lang="en-US" dirty="0"/>
            <a:t>Generation</a:t>
          </a:r>
        </a:p>
      </dgm:t>
    </dgm:pt>
    <dgm:pt modelId="{4CFC1139-0D2A-4D39-852D-BBCEDCA8B4E8}" type="parTrans" cxnId="{EA462562-00E7-4D50-B393-3800A7652A10}">
      <dgm:prSet/>
      <dgm:spPr/>
      <dgm:t>
        <a:bodyPr/>
        <a:lstStyle/>
        <a:p>
          <a:endParaRPr lang="en-US"/>
        </a:p>
      </dgm:t>
    </dgm:pt>
    <dgm:pt modelId="{D1CF42E2-A289-4805-8673-BB1E93BB08EC}" type="sibTrans" cxnId="{EA462562-00E7-4D50-B393-3800A7652A10}">
      <dgm:prSet/>
      <dgm:spPr/>
      <dgm:t>
        <a:bodyPr/>
        <a:lstStyle/>
        <a:p>
          <a:endParaRPr lang="en-US"/>
        </a:p>
      </dgm:t>
    </dgm:pt>
    <dgm:pt modelId="{459A3F38-C80A-44EB-B87A-364B8C1EADB4}" type="pres">
      <dgm:prSet presAssocID="{6FAF0E77-3B96-459B-8219-E263BFD166BB}" presName="Name0" presStyleCnt="0">
        <dgm:presLayoutVars>
          <dgm:dir/>
          <dgm:resizeHandles val="exact"/>
        </dgm:presLayoutVars>
      </dgm:prSet>
      <dgm:spPr/>
    </dgm:pt>
    <dgm:pt modelId="{FCFACA3B-1CE5-4C6E-908F-DECA55479CEE}" type="pres">
      <dgm:prSet presAssocID="{AAD463D7-289A-42AC-9640-2C321C7B8E34}" presName="parTxOnly" presStyleLbl="node1" presStyleIdx="0" presStyleCnt="6">
        <dgm:presLayoutVars>
          <dgm:bulletEnabled val="1"/>
        </dgm:presLayoutVars>
      </dgm:prSet>
      <dgm:spPr/>
    </dgm:pt>
    <dgm:pt modelId="{984489F4-D09F-492E-BA60-3B84052EED89}" type="pres">
      <dgm:prSet presAssocID="{ABA0F1AB-872E-4C29-986E-000804425F09}" presName="parSpace" presStyleCnt="0"/>
      <dgm:spPr/>
    </dgm:pt>
    <dgm:pt modelId="{C058DDE2-7A2C-438E-98D1-62AF7A204071}" type="pres">
      <dgm:prSet presAssocID="{702D244D-3CAD-48D2-8148-89D7A948829A}" presName="parTxOnly" presStyleLbl="node1" presStyleIdx="1" presStyleCnt="6">
        <dgm:presLayoutVars>
          <dgm:bulletEnabled val="1"/>
        </dgm:presLayoutVars>
      </dgm:prSet>
      <dgm:spPr/>
    </dgm:pt>
    <dgm:pt modelId="{9B6EEE55-03A8-4690-B7C1-78C0D1C62048}" type="pres">
      <dgm:prSet presAssocID="{724C7FFA-7CE1-4FE5-8482-42B4574C8EEC}" presName="parSpace" presStyleCnt="0"/>
      <dgm:spPr/>
    </dgm:pt>
    <dgm:pt modelId="{F5F6907B-C47C-4C48-B45A-CC6C175B83B1}" type="pres">
      <dgm:prSet presAssocID="{C65D4AE1-5DDE-4BC3-AD77-CFA3AA55A9DE}" presName="parTxOnly" presStyleLbl="node1" presStyleIdx="2" presStyleCnt="6">
        <dgm:presLayoutVars>
          <dgm:bulletEnabled val="1"/>
        </dgm:presLayoutVars>
      </dgm:prSet>
      <dgm:spPr/>
    </dgm:pt>
    <dgm:pt modelId="{91B40097-DE1D-4F3A-9EF2-0C3BA620CF29}" type="pres">
      <dgm:prSet presAssocID="{AAFDA29B-5174-46D8-8065-218AD94082A8}" presName="parSpace" presStyleCnt="0"/>
      <dgm:spPr/>
    </dgm:pt>
    <dgm:pt modelId="{B5CABB96-D07C-4BDB-855E-30EDCD546571}" type="pres">
      <dgm:prSet presAssocID="{1C0816EB-1696-4FA5-A103-9400108E9F64}" presName="parTxOnly" presStyleLbl="node1" presStyleIdx="3" presStyleCnt="6" custLinFactNeighborX="0">
        <dgm:presLayoutVars>
          <dgm:bulletEnabled val="1"/>
        </dgm:presLayoutVars>
      </dgm:prSet>
      <dgm:spPr/>
    </dgm:pt>
    <dgm:pt modelId="{0752EF7D-3471-4CAE-9C6C-A461A96C7BE9}" type="pres">
      <dgm:prSet presAssocID="{13687A5A-1168-446E-97B2-F081BB077017}" presName="parSpace" presStyleCnt="0"/>
      <dgm:spPr/>
    </dgm:pt>
    <dgm:pt modelId="{0E7717DE-4590-40EA-A0B0-7B06FD8DF8F8}" type="pres">
      <dgm:prSet presAssocID="{8A3BE581-7334-4FC2-A091-7DCDE90B1814}" presName="parTxOnly" presStyleLbl="node1" presStyleIdx="4" presStyleCnt="6">
        <dgm:presLayoutVars>
          <dgm:bulletEnabled val="1"/>
        </dgm:presLayoutVars>
      </dgm:prSet>
      <dgm:spPr/>
    </dgm:pt>
    <dgm:pt modelId="{2F90AAD5-3F0C-4C68-B409-6F0CA9D9662D}" type="pres">
      <dgm:prSet presAssocID="{C1BCEED3-5BD8-4418-A2D0-FB26145071FB}" presName="parSpace" presStyleCnt="0"/>
      <dgm:spPr/>
    </dgm:pt>
    <dgm:pt modelId="{FA752890-290C-4752-BA69-7F041BEEEB96}" type="pres">
      <dgm:prSet presAssocID="{5FD12F37-8723-4221-B10C-0EC63FBA05EC}" presName="parTxOnly" presStyleLbl="node1" presStyleIdx="5" presStyleCnt="6">
        <dgm:presLayoutVars>
          <dgm:bulletEnabled val="1"/>
        </dgm:presLayoutVars>
      </dgm:prSet>
      <dgm:spPr/>
    </dgm:pt>
  </dgm:ptLst>
  <dgm:cxnLst>
    <dgm:cxn modelId="{990B9605-BB88-4A29-A2D3-B78F1B2F7568}" type="presOf" srcId="{702D244D-3CAD-48D2-8148-89D7A948829A}" destId="{C058DDE2-7A2C-438E-98D1-62AF7A204071}" srcOrd="0" destOrd="0" presId="urn:microsoft.com/office/officeart/2005/8/layout/hChevron3"/>
    <dgm:cxn modelId="{BB61DF07-263A-408F-AB9D-169DEF25BA49}" srcId="{6FAF0E77-3B96-459B-8219-E263BFD166BB}" destId="{702D244D-3CAD-48D2-8148-89D7A948829A}" srcOrd="1" destOrd="0" parTransId="{B5A33B88-F160-4078-AC34-D3364005CDA4}" sibTransId="{724C7FFA-7CE1-4FE5-8482-42B4574C8EEC}"/>
    <dgm:cxn modelId="{15D1EB12-DF21-4BBE-99E5-42FC3728FCFD}" type="presOf" srcId="{8A3BE581-7334-4FC2-A091-7DCDE90B1814}" destId="{0E7717DE-4590-40EA-A0B0-7B06FD8DF8F8}" srcOrd="0" destOrd="0" presId="urn:microsoft.com/office/officeart/2005/8/layout/hChevron3"/>
    <dgm:cxn modelId="{84144637-1E4C-41D0-89EE-F7A7C32E007B}" type="presOf" srcId="{6FAF0E77-3B96-459B-8219-E263BFD166BB}" destId="{459A3F38-C80A-44EB-B87A-364B8C1EADB4}" srcOrd="0" destOrd="0" presId="urn:microsoft.com/office/officeart/2005/8/layout/hChevron3"/>
    <dgm:cxn modelId="{EA462562-00E7-4D50-B393-3800A7652A10}" srcId="{6FAF0E77-3B96-459B-8219-E263BFD166BB}" destId="{5FD12F37-8723-4221-B10C-0EC63FBA05EC}" srcOrd="5" destOrd="0" parTransId="{4CFC1139-0D2A-4D39-852D-BBCEDCA8B4E8}" sibTransId="{D1CF42E2-A289-4805-8673-BB1E93BB08EC}"/>
    <dgm:cxn modelId="{51F0C846-BFDC-4FD7-B922-577DDCD46001}" type="presOf" srcId="{C65D4AE1-5DDE-4BC3-AD77-CFA3AA55A9DE}" destId="{F5F6907B-C47C-4C48-B45A-CC6C175B83B1}" srcOrd="0" destOrd="0" presId="urn:microsoft.com/office/officeart/2005/8/layout/hChevron3"/>
    <dgm:cxn modelId="{2543FF6B-CDE5-4615-A453-827302A0448A}" srcId="{6FAF0E77-3B96-459B-8219-E263BFD166BB}" destId="{AAD463D7-289A-42AC-9640-2C321C7B8E34}" srcOrd="0" destOrd="0" parTransId="{72E3FD22-86D7-4EDB-82F8-42F1F65C3316}" sibTransId="{ABA0F1AB-872E-4C29-986E-000804425F09}"/>
    <dgm:cxn modelId="{12E44876-EA71-4927-9FD6-E6EB3C98CEEA}" type="presOf" srcId="{1C0816EB-1696-4FA5-A103-9400108E9F64}" destId="{B5CABB96-D07C-4BDB-855E-30EDCD546571}" srcOrd="0" destOrd="0" presId="urn:microsoft.com/office/officeart/2005/8/layout/hChevron3"/>
    <dgm:cxn modelId="{6BB1AB8C-9144-4B32-9224-070D187C3029}" srcId="{6FAF0E77-3B96-459B-8219-E263BFD166BB}" destId="{8A3BE581-7334-4FC2-A091-7DCDE90B1814}" srcOrd="4" destOrd="0" parTransId="{A652B1E6-4CBE-4C1E-B1F4-EA6A363A6E0C}" sibTransId="{C1BCEED3-5BD8-4418-A2D0-FB26145071FB}"/>
    <dgm:cxn modelId="{29E29EAF-0C01-4BEB-A58D-E6E8CBA8D410}" type="presOf" srcId="{AAD463D7-289A-42AC-9640-2C321C7B8E34}" destId="{FCFACA3B-1CE5-4C6E-908F-DECA55479CEE}" srcOrd="0" destOrd="0" presId="urn:microsoft.com/office/officeart/2005/8/layout/hChevron3"/>
    <dgm:cxn modelId="{B0848DD7-A701-4421-9F08-5FC770DF442D}" srcId="{6FAF0E77-3B96-459B-8219-E263BFD166BB}" destId="{C65D4AE1-5DDE-4BC3-AD77-CFA3AA55A9DE}" srcOrd="2" destOrd="0" parTransId="{06BA54CA-3978-413B-84B8-B84BCBD6C56C}" sibTransId="{AAFDA29B-5174-46D8-8065-218AD94082A8}"/>
    <dgm:cxn modelId="{CCDC52D8-D6A0-4D7A-A095-79A914DC9C93}" srcId="{6FAF0E77-3B96-459B-8219-E263BFD166BB}" destId="{1C0816EB-1696-4FA5-A103-9400108E9F64}" srcOrd="3" destOrd="0" parTransId="{CD7F00D2-4EA7-4568-8069-0A226AD9B869}" sibTransId="{13687A5A-1168-446E-97B2-F081BB077017}"/>
    <dgm:cxn modelId="{541016D9-C51C-4A51-9C91-B1C4BF6D35D9}" type="presOf" srcId="{5FD12F37-8723-4221-B10C-0EC63FBA05EC}" destId="{FA752890-290C-4752-BA69-7F041BEEEB96}" srcOrd="0" destOrd="0" presId="urn:microsoft.com/office/officeart/2005/8/layout/hChevron3"/>
    <dgm:cxn modelId="{890BDAF6-2804-45F1-89E5-4D3EADB3525A}" type="presParOf" srcId="{459A3F38-C80A-44EB-B87A-364B8C1EADB4}" destId="{FCFACA3B-1CE5-4C6E-908F-DECA55479CEE}" srcOrd="0" destOrd="0" presId="urn:microsoft.com/office/officeart/2005/8/layout/hChevron3"/>
    <dgm:cxn modelId="{814ECEA0-687D-4286-85A7-05A6F8B67D77}" type="presParOf" srcId="{459A3F38-C80A-44EB-B87A-364B8C1EADB4}" destId="{984489F4-D09F-492E-BA60-3B84052EED89}" srcOrd="1" destOrd="0" presId="urn:microsoft.com/office/officeart/2005/8/layout/hChevron3"/>
    <dgm:cxn modelId="{F061F3C6-5564-46FF-AA02-FF4C8ED7D2CD}" type="presParOf" srcId="{459A3F38-C80A-44EB-B87A-364B8C1EADB4}" destId="{C058DDE2-7A2C-438E-98D1-62AF7A204071}" srcOrd="2" destOrd="0" presId="urn:microsoft.com/office/officeart/2005/8/layout/hChevron3"/>
    <dgm:cxn modelId="{2691A9FB-C77F-4B7D-9A83-C5CBDCAB4183}" type="presParOf" srcId="{459A3F38-C80A-44EB-B87A-364B8C1EADB4}" destId="{9B6EEE55-03A8-4690-B7C1-78C0D1C62048}" srcOrd="3" destOrd="0" presId="urn:microsoft.com/office/officeart/2005/8/layout/hChevron3"/>
    <dgm:cxn modelId="{B8061569-4113-47FC-9C05-4B32589C3A83}" type="presParOf" srcId="{459A3F38-C80A-44EB-B87A-364B8C1EADB4}" destId="{F5F6907B-C47C-4C48-B45A-CC6C175B83B1}" srcOrd="4" destOrd="0" presId="urn:microsoft.com/office/officeart/2005/8/layout/hChevron3"/>
    <dgm:cxn modelId="{5C9E8AA0-0AE1-4DCF-B49D-469F7CE69A40}" type="presParOf" srcId="{459A3F38-C80A-44EB-B87A-364B8C1EADB4}" destId="{91B40097-DE1D-4F3A-9EF2-0C3BA620CF29}" srcOrd="5" destOrd="0" presId="urn:microsoft.com/office/officeart/2005/8/layout/hChevron3"/>
    <dgm:cxn modelId="{DC921F66-E53C-4A62-9BD2-E2C84D1C8AC5}" type="presParOf" srcId="{459A3F38-C80A-44EB-B87A-364B8C1EADB4}" destId="{B5CABB96-D07C-4BDB-855E-30EDCD546571}" srcOrd="6" destOrd="0" presId="urn:microsoft.com/office/officeart/2005/8/layout/hChevron3"/>
    <dgm:cxn modelId="{0C96FEEF-D09F-4954-831B-F6B2138AA48D}" type="presParOf" srcId="{459A3F38-C80A-44EB-B87A-364B8C1EADB4}" destId="{0752EF7D-3471-4CAE-9C6C-A461A96C7BE9}" srcOrd="7" destOrd="0" presId="urn:microsoft.com/office/officeart/2005/8/layout/hChevron3"/>
    <dgm:cxn modelId="{C248C46E-5BB5-4534-98A0-06EE3C876875}" type="presParOf" srcId="{459A3F38-C80A-44EB-B87A-364B8C1EADB4}" destId="{0E7717DE-4590-40EA-A0B0-7B06FD8DF8F8}" srcOrd="8" destOrd="0" presId="urn:microsoft.com/office/officeart/2005/8/layout/hChevron3"/>
    <dgm:cxn modelId="{42B11FBA-1C43-42BF-B051-17BC1CB6D0F6}" type="presParOf" srcId="{459A3F38-C80A-44EB-B87A-364B8C1EADB4}" destId="{2F90AAD5-3F0C-4C68-B409-6F0CA9D9662D}" srcOrd="9" destOrd="0" presId="urn:microsoft.com/office/officeart/2005/8/layout/hChevron3"/>
    <dgm:cxn modelId="{20F40CFD-DEAE-4CD4-96A6-A15A555D3AE4}" type="presParOf" srcId="{459A3F38-C80A-44EB-B87A-364B8C1EADB4}" destId="{FA752890-290C-4752-BA69-7F041BEEEB96}"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FAF0E77-3B96-459B-8219-E263BFD166BB}" type="doc">
      <dgm:prSet loTypeId="urn:microsoft.com/office/officeart/2005/8/layout/hChevron3" loCatId="process" qsTypeId="urn:microsoft.com/office/officeart/2005/8/quickstyle/simple1" qsCatId="simple" csTypeId="urn:microsoft.com/office/officeart/2005/8/colors/accent1_2" csCatId="accent1" phldr="1"/>
      <dgm:spPr/>
    </dgm:pt>
    <dgm:pt modelId="{AAD463D7-289A-42AC-9640-2C321C7B8E34}">
      <dgm:prSet phldrT="[Text]" custT="1"/>
      <dgm:spPr>
        <a:solidFill>
          <a:srgbClr val="005035">
            <a:alpha val="50000"/>
          </a:srgbClr>
        </a:solidFill>
      </dgm:spPr>
      <dgm:t>
        <a:bodyPr/>
        <a:lstStyle/>
        <a:p>
          <a:r>
            <a:rPr lang="en-US" sz="1600" b="1" i="0" dirty="0">
              <a:latin typeface="Calibri" panose="020F0502020204030204" pitchFamily="34" charset="0"/>
              <a:ea typeface="Calibri" panose="020F0502020204030204" pitchFamily="34" charset="0"/>
              <a:cs typeface="Calibri" panose="020F0502020204030204" pitchFamily="34" charset="0"/>
            </a:rPr>
            <a:t>Chunking</a:t>
          </a:r>
        </a:p>
      </dgm:t>
    </dgm:pt>
    <dgm:pt modelId="{72E3FD22-86D7-4EDB-82F8-42F1F65C3316}" type="parTrans" cxnId="{2543FF6B-CDE5-4615-A453-827302A0448A}">
      <dgm:prSet/>
      <dgm:spPr/>
      <dgm:t>
        <a:bodyPr/>
        <a:lstStyle/>
        <a:p>
          <a:endParaRPr lang="en-US"/>
        </a:p>
      </dgm:t>
    </dgm:pt>
    <dgm:pt modelId="{ABA0F1AB-872E-4C29-986E-000804425F09}" type="sibTrans" cxnId="{2543FF6B-CDE5-4615-A453-827302A0448A}">
      <dgm:prSet/>
      <dgm:spPr/>
      <dgm:t>
        <a:bodyPr/>
        <a:lstStyle/>
        <a:p>
          <a:endParaRPr lang="en-US"/>
        </a:p>
      </dgm:t>
    </dgm:pt>
    <dgm:pt modelId="{702D244D-3CAD-48D2-8148-89D7A948829A}">
      <dgm:prSet phldrT="[Text]" custT="1"/>
      <dgm:spPr>
        <a:solidFill>
          <a:srgbClr val="005035"/>
        </a:solidFill>
      </dgm:spPr>
      <dgm:t>
        <a:bodyPr/>
        <a:lstStyle/>
        <a:p>
          <a:r>
            <a:rPr lang="en-US" sz="1600" dirty="0">
              <a:latin typeface="Calibri" panose="020F0502020204030204" pitchFamily="34" charset="0"/>
              <a:ea typeface="Calibri" panose="020F0502020204030204" pitchFamily="34" charset="0"/>
              <a:cs typeface="Calibri" panose="020F0502020204030204" pitchFamily="34" charset="0"/>
            </a:rPr>
            <a:t>Embedding</a:t>
          </a:r>
        </a:p>
      </dgm:t>
    </dgm:pt>
    <dgm:pt modelId="{B5A33B88-F160-4078-AC34-D3364005CDA4}" type="parTrans" cxnId="{BB61DF07-263A-408F-AB9D-169DEF25BA49}">
      <dgm:prSet/>
      <dgm:spPr/>
      <dgm:t>
        <a:bodyPr/>
        <a:lstStyle/>
        <a:p>
          <a:endParaRPr lang="en-US"/>
        </a:p>
      </dgm:t>
    </dgm:pt>
    <dgm:pt modelId="{724C7FFA-7CE1-4FE5-8482-42B4574C8EEC}" type="sibTrans" cxnId="{BB61DF07-263A-408F-AB9D-169DEF25BA49}">
      <dgm:prSet/>
      <dgm:spPr/>
      <dgm:t>
        <a:bodyPr/>
        <a:lstStyle/>
        <a:p>
          <a:endParaRPr lang="en-US"/>
        </a:p>
      </dgm:t>
    </dgm:pt>
    <dgm:pt modelId="{C65D4AE1-5DDE-4BC3-AD77-CFA3AA55A9DE}">
      <dgm:prSet phldrT="[Text]" custT="1"/>
      <dgm:spPr>
        <a:solidFill>
          <a:srgbClr val="005035">
            <a:alpha val="50000"/>
          </a:srgbClr>
        </a:solidFill>
      </dgm:spPr>
      <dgm:t>
        <a:bodyPr/>
        <a:lstStyle/>
        <a:p>
          <a:r>
            <a:rPr lang="en-US" sz="1600" dirty="0">
              <a:latin typeface="Calibri" panose="020F0502020204030204" pitchFamily="34" charset="0"/>
              <a:ea typeface="Calibri" panose="020F0502020204030204" pitchFamily="34" charset="0"/>
              <a:cs typeface="Calibri" panose="020F0502020204030204" pitchFamily="34" charset="0"/>
            </a:rPr>
            <a:t>Indexing</a:t>
          </a:r>
        </a:p>
      </dgm:t>
    </dgm:pt>
    <dgm:pt modelId="{06BA54CA-3978-413B-84B8-B84BCBD6C56C}" type="parTrans" cxnId="{B0848DD7-A701-4421-9F08-5FC770DF442D}">
      <dgm:prSet/>
      <dgm:spPr/>
      <dgm:t>
        <a:bodyPr/>
        <a:lstStyle/>
        <a:p>
          <a:endParaRPr lang="en-US"/>
        </a:p>
      </dgm:t>
    </dgm:pt>
    <dgm:pt modelId="{AAFDA29B-5174-46D8-8065-218AD94082A8}" type="sibTrans" cxnId="{B0848DD7-A701-4421-9F08-5FC770DF442D}">
      <dgm:prSet/>
      <dgm:spPr/>
      <dgm:t>
        <a:bodyPr/>
        <a:lstStyle/>
        <a:p>
          <a:endParaRPr lang="en-US"/>
        </a:p>
      </dgm:t>
    </dgm:pt>
    <dgm:pt modelId="{1C0816EB-1696-4FA5-A103-9400108E9F64}">
      <dgm:prSet/>
      <dgm:spPr>
        <a:solidFill>
          <a:srgbClr val="005035">
            <a:alpha val="50000"/>
          </a:srgbClr>
        </a:solidFill>
      </dgm:spPr>
      <dgm:t>
        <a:bodyPr/>
        <a:lstStyle/>
        <a:p>
          <a:r>
            <a:rPr lang="en-US" dirty="0"/>
            <a:t>Retrieval</a:t>
          </a:r>
        </a:p>
      </dgm:t>
    </dgm:pt>
    <dgm:pt modelId="{CD7F00D2-4EA7-4568-8069-0A226AD9B869}" type="parTrans" cxnId="{CCDC52D8-D6A0-4D7A-A095-79A914DC9C93}">
      <dgm:prSet/>
      <dgm:spPr/>
      <dgm:t>
        <a:bodyPr/>
        <a:lstStyle/>
        <a:p>
          <a:endParaRPr lang="en-US"/>
        </a:p>
      </dgm:t>
    </dgm:pt>
    <dgm:pt modelId="{13687A5A-1168-446E-97B2-F081BB077017}" type="sibTrans" cxnId="{CCDC52D8-D6A0-4D7A-A095-79A914DC9C93}">
      <dgm:prSet/>
      <dgm:spPr/>
      <dgm:t>
        <a:bodyPr/>
        <a:lstStyle/>
        <a:p>
          <a:endParaRPr lang="en-US"/>
        </a:p>
      </dgm:t>
    </dgm:pt>
    <dgm:pt modelId="{8A3BE581-7334-4FC2-A091-7DCDE90B1814}">
      <dgm:prSet/>
      <dgm:spPr>
        <a:solidFill>
          <a:srgbClr val="005035">
            <a:alpha val="50000"/>
          </a:srgbClr>
        </a:solidFill>
      </dgm:spPr>
      <dgm:t>
        <a:bodyPr/>
        <a:lstStyle/>
        <a:p>
          <a:r>
            <a:rPr lang="en-US" dirty="0"/>
            <a:t>Augmentation</a:t>
          </a:r>
        </a:p>
      </dgm:t>
    </dgm:pt>
    <dgm:pt modelId="{A652B1E6-4CBE-4C1E-B1F4-EA6A363A6E0C}" type="parTrans" cxnId="{6BB1AB8C-9144-4B32-9224-070D187C3029}">
      <dgm:prSet/>
      <dgm:spPr/>
      <dgm:t>
        <a:bodyPr/>
        <a:lstStyle/>
        <a:p>
          <a:endParaRPr lang="en-US"/>
        </a:p>
      </dgm:t>
    </dgm:pt>
    <dgm:pt modelId="{C1BCEED3-5BD8-4418-A2D0-FB26145071FB}" type="sibTrans" cxnId="{6BB1AB8C-9144-4B32-9224-070D187C3029}">
      <dgm:prSet/>
      <dgm:spPr/>
      <dgm:t>
        <a:bodyPr/>
        <a:lstStyle/>
        <a:p>
          <a:endParaRPr lang="en-US"/>
        </a:p>
      </dgm:t>
    </dgm:pt>
    <dgm:pt modelId="{5FD12F37-8723-4221-B10C-0EC63FBA05EC}">
      <dgm:prSet/>
      <dgm:spPr>
        <a:solidFill>
          <a:srgbClr val="005035">
            <a:alpha val="50000"/>
          </a:srgbClr>
        </a:solidFill>
      </dgm:spPr>
      <dgm:t>
        <a:bodyPr/>
        <a:lstStyle/>
        <a:p>
          <a:r>
            <a:rPr lang="en-US" dirty="0"/>
            <a:t>Generation</a:t>
          </a:r>
        </a:p>
      </dgm:t>
    </dgm:pt>
    <dgm:pt modelId="{4CFC1139-0D2A-4D39-852D-BBCEDCA8B4E8}" type="parTrans" cxnId="{EA462562-00E7-4D50-B393-3800A7652A10}">
      <dgm:prSet/>
      <dgm:spPr/>
      <dgm:t>
        <a:bodyPr/>
        <a:lstStyle/>
        <a:p>
          <a:endParaRPr lang="en-US"/>
        </a:p>
      </dgm:t>
    </dgm:pt>
    <dgm:pt modelId="{D1CF42E2-A289-4805-8673-BB1E93BB08EC}" type="sibTrans" cxnId="{EA462562-00E7-4D50-B393-3800A7652A10}">
      <dgm:prSet/>
      <dgm:spPr/>
      <dgm:t>
        <a:bodyPr/>
        <a:lstStyle/>
        <a:p>
          <a:endParaRPr lang="en-US"/>
        </a:p>
      </dgm:t>
    </dgm:pt>
    <dgm:pt modelId="{459A3F38-C80A-44EB-B87A-364B8C1EADB4}" type="pres">
      <dgm:prSet presAssocID="{6FAF0E77-3B96-459B-8219-E263BFD166BB}" presName="Name0" presStyleCnt="0">
        <dgm:presLayoutVars>
          <dgm:dir/>
          <dgm:resizeHandles val="exact"/>
        </dgm:presLayoutVars>
      </dgm:prSet>
      <dgm:spPr/>
    </dgm:pt>
    <dgm:pt modelId="{FCFACA3B-1CE5-4C6E-908F-DECA55479CEE}" type="pres">
      <dgm:prSet presAssocID="{AAD463D7-289A-42AC-9640-2C321C7B8E34}" presName="parTxOnly" presStyleLbl="node1" presStyleIdx="0" presStyleCnt="6">
        <dgm:presLayoutVars>
          <dgm:bulletEnabled val="1"/>
        </dgm:presLayoutVars>
      </dgm:prSet>
      <dgm:spPr/>
    </dgm:pt>
    <dgm:pt modelId="{984489F4-D09F-492E-BA60-3B84052EED89}" type="pres">
      <dgm:prSet presAssocID="{ABA0F1AB-872E-4C29-986E-000804425F09}" presName="parSpace" presStyleCnt="0"/>
      <dgm:spPr/>
    </dgm:pt>
    <dgm:pt modelId="{C058DDE2-7A2C-438E-98D1-62AF7A204071}" type="pres">
      <dgm:prSet presAssocID="{702D244D-3CAD-48D2-8148-89D7A948829A}" presName="parTxOnly" presStyleLbl="node1" presStyleIdx="1" presStyleCnt="6">
        <dgm:presLayoutVars>
          <dgm:bulletEnabled val="1"/>
        </dgm:presLayoutVars>
      </dgm:prSet>
      <dgm:spPr/>
    </dgm:pt>
    <dgm:pt modelId="{9B6EEE55-03A8-4690-B7C1-78C0D1C62048}" type="pres">
      <dgm:prSet presAssocID="{724C7FFA-7CE1-4FE5-8482-42B4574C8EEC}" presName="parSpace" presStyleCnt="0"/>
      <dgm:spPr/>
    </dgm:pt>
    <dgm:pt modelId="{F5F6907B-C47C-4C48-B45A-CC6C175B83B1}" type="pres">
      <dgm:prSet presAssocID="{C65D4AE1-5DDE-4BC3-AD77-CFA3AA55A9DE}" presName="parTxOnly" presStyleLbl="node1" presStyleIdx="2" presStyleCnt="6">
        <dgm:presLayoutVars>
          <dgm:bulletEnabled val="1"/>
        </dgm:presLayoutVars>
      </dgm:prSet>
      <dgm:spPr/>
    </dgm:pt>
    <dgm:pt modelId="{91B40097-DE1D-4F3A-9EF2-0C3BA620CF29}" type="pres">
      <dgm:prSet presAssocID="{AAFDA29B-5174-46D8-8065-218AD94082A8}" presName="parSpace" presStyleCnt="0"/>
      <dgm:spPr/>
    </dgm:pt>
    <dgm:pt modelId="{B5CABB96-D07C-4BDB-855E-30EDCD546571}" type="pres">
      <dgm:prSet presAssocID="{1C0816EB-1696-4FA5-A103-9400108E9F64}" presName="parTxOnly" presStyleLbl="node1" presStyleIdx="3" presStyleCnt="6" custLinFactNeighborX="0">
        <dgm:presLayoutVars>
          <dgm:bulletEnabled val="1"/>
        </dgm:presLayoutVars>
      </dgm:prSet>
      <dgm:spPr/>
    </dgm:pt>
    <dgm:pt modelId="{0752EF7D-3471-4CAE-9C6C-A461A96C7BE9}" type="pres">
      <dgm:prSet presAssocID="{13687A5A-1168-446E-97B2-F081BB077017}" presName="parSpace" presStyleCnt="0"/>
      <dgm:spPr/>
    </dgm:pt>
    <dgm:pt modelId="{0E7717DE-4590-40EA-A0B0-7B06FD8DF8F8}" type="pres">
      <dgm:prSet presAssocID="{8A3BE581-7334-4FC2-A091-7DCDE90B1814}" presName="parTxOnly" presStyleLbl="node1" presStyleIdx="4" presStyleCnt="6">
        <dgm:presLayoutVars>
          <dgm:bulletEnabled val="1"/>
        </dgm:presLayoutVars>
      </dgm:prSet>
      <dgm:spPr/>
    </dgm:pt>
    <dgm:pt modelId="{2F90AAD5-3F0C-4C68-B409-6F0CA9D9662D}" type="pres">
      <dgm:prSet presAssocID="{C1BCEED3-5BD8-4418-A2D0-FB26145071FB}" presName="parSpace" presStyleCnt="0"/>
      <dgm:spPr/>
    </dgm:pt>
    <dgm:pt modelId="{FA752890-290C-4752-BA69-7F041BEEEB96}" type="pres">
      <dgm:prSet presAssocID="{5FD12F37-8723-4221-B10C-0EC63FBA05EC}" presName="parTxOnly" presStyleLbl="node1" presStyleIdx="5" presStyleCnt="6">
        <dgm:presLayoutVars>
          <dgm:bulletEnabled val="1"/>
        </dgm:presLayoutVars>
      </dgm:prSet>
      <dgm:spPr/>
    </dgm:pt>
  </dgm:ptLst>
  <dgm:cxnLst>
    <dgm:cxn modelId="{990B9605-BB88-4A29-A2D3-B78F1B2F7568}" type="presOf" srcId="{702D244D-3CAD-48D2-8148-89D7A948829A}" destId="{C058DDE2-7A2C-438E-98D1-62AF7A204071}" srcOrd="0" destOrd="0" presId="urn:microsoft.com/office/officeart/2005/8/layout/hChevron3"/>
    <dgm:cxn modelId="{BB61DF07-263A-408F-AB9D-169DEF25BA49}" srcId="{6FAF0E77-3B96-459B-8219-E263BFD166BB}" destId="{702D244D-3CAD-48D2-8148-89D7A948829A}" srcOrd="1" destOrd="0" parTransId="{B5A33B88-F160-4078-AC34-D3364005CDA4}" sibTransId="{724C7FFA-7CE1-4FE5-8482-42B4574C8EEC}"/>
    <dgm:cxn modelId="{15D1EB12-DF21-4BBE-99E5-42FC3728FCFD}" type="presOf" srcId="{8A3BE581-7334-4FC2-A091-7DCDE90B1814}" destId="{0E7717DE-4590-40EA-A0B0-7B06FD8DF8F8}" srcOrd="0" destOrd="0" presId="urn:microsoft.com/office/officeart/2005/8/layout/hChevron3"/>
    <dgm:cxn modelId="{84144637-1E4C-41D0-89EE-F7A7C32E007B}" type="presOf" srcId="{6FAF0E77-3B96-459B-8219-E263BFD166BB}" destId="{459A3F38-C80A-44EB-B87A-364B8C1EADB4}" srcOrd="0" destOrd="0" presId="urn:microsoft.com/office/officeart/2005/8/layout/hChevron3"/>
    <dgm:cxn modelId="{EA462562-00E7-4D50-B393-3800A7652A10}" srcId="{6FAF0E77-3B96-459B-8219-E263BFD166BB}" destId="{5FD12F37-8723-4221-B10C-0EC63FBA05EC}" srcOrd="5" destOrd="0" parTransId="{4CFC1139-0D2A-4D39-852D-BBCEDCA8B4E8}" sibTransId="{D1CF42E2-A289-4805-8673-BB1E93BB08EC}"/>
    <dgm:cxn modelId="{51F0C846-BFDC-4FD7-B922-577DDCD46001}" type="presOf" srcId="{C65D4AE1-5DDE-4BC3-AD77-CFA3AA55A9DE}" destId="{F5F6907B-C47C-4C48-B45A-CC6C175B83B1}" srcOrd="0" destOrd="0" presId="urn:microsoft.com/office/officeart/2005/8/layout/hChevron3"/>
    <dgm:cxn modelId="{2543FF6B-CDE5-4615-A453-827302A0448A}" srcId="{6FAF0E77-3B96-459B-8219-E263BFD166BB}" destId="{AAD463D7-289A-42AC-9640-2C321C7B8E34}" srcOrd="0" destOrd="0" parTransId="{72E3FD22-86D7-4EDB-82F8-42F1F65C3316}" sibTransId="{ABA0F1AB-872E-4C29-986E-000804425F09}"/>
    <dgm:cxn modelId="{12E44876-EA71-4927-9FD6-E6EB3C98CEEA}" type="presOf" srcId="{1C0816EB-1696-4FA5-A103-9400108E9F64}" destId="{B5CABB96-D07C-4BDB-855E-30EDCD546571}" srcOrd="0" destOrd="0" presId="urn:microsoft.com/office/officeart/2005/8/layout/hChevron3"/>
    <dgm:cxn modelId="{6BB1AB8C-9144-4B32-9224-070D187C3029}" srcId="{6FAF0E77-3B96-459B-8219-E263BFD166BB}" destId="{8A3BE581-7334-4FC2-A091-7DCDE90B1814}" srcOrd="4" destOrd="0" parTransId="{A652B1E6-4CBE-4C1E-B1F4-EA6A363A6E0C}" sibTransId="{C1BCEED3-5BD8-4418-A2D0-FB26145071FB}"/>
    <dgm:cxn modelId="{29E29EAF-0C01-4BEB-A58D-E6E8CBA8D410}" type="presOf" srcId="{AAD463D7-289A-42AC-9640-2C321C7B8E34}" destId="{FCFACA3B-1CE5-4C6E-908F-DECA55479CEE}" srcOrd="0" destOrd="0" presId="urn:microsoft.com/office/officeart/2005/8/layout/hChevron3"/>
    <dgm:cxn modelId="{B0848DD7-A701-4421-9F08-5FC770DF442D}" srcId="{6FAF0E77-3B96-459B-8219-E263BFD166BB}" destId="{C65D4AE1-5DDE-4BC3-AD77-CFA3AA55A9DE}" srcOrd="2" destOrd="0" parTransId="{06BA54CA-3978-413B-84B8-B84BCBD6C56C}" sibTransId="{AAFDA29B-5174-46D8-8065-218AD94082A8}"/>
    <dgm:cxn modelId="{CCDC52D8-D6A0-4D7A-A095-79A914DC9C93}" srcId="{6FAF0E77-3B96-459B-8219-E263BFD166BB}" destId="{1C0816EB-1696-4FA5-A103-9400108E9F64}" srcOrd="3" destOrd="0" parTransId="{CD7F00D2-4EA7-4568-8069-0A226AD9B869}" sibTransId="{13687A5A-1168-446E-97B2-F081BB077017}"/>
    <dgm:cxn modelId="{541016D9-C51C-4A51-9C91-B1C4BF6D35D9}" type="presOf" srcId="{5FD12F37-8723-4221-B10C-0EC63FBA05EC}" destId="{FA752890-290C-4752-BA69-7F041BEEEB96}" srcOrd="0" destOrd="0" presId="urn:microsoft.com/office/officeart/2005/8/layout/hChevron3"/>
    <dgm:cxn modelId="{890BDAF6-2804-45F1-89E5-4D3EADB3525A}" type="presParOf" srcId="{459A3F38-C80A-44EB-B87A-364B8C1EADB4}" destId="{FCFACA3B-1CE5-4C6E-908F-DECA55479CEE}" srcOrd="0" destOrd="0" presId="urn:microsoft.com/office/officeart/2005/8/layout/hChevron3"/>
    <dgm:cxn modelId="{814ECEA0-687D-4286-85A7-05A6F8B67D77}" type="presParOf" srcId="{459A3F38-C80A-44EB-B87A-364B8C1EADB4}" destId="{984489F4-D09F-492E-BA60-3B84052EED89}" srcOrd="1" destOrd="0" presId="urn:microsoft.com/office/officeart/2005/8/layout/hChevron3"/>
    <dgm:cxn modelId="{F061F3C6-5564-46FF-AA02-FF4C8ED7D2CD}" type="presParOf" srcId="{459A3F38-C80A-44EB-B87A-364B8C1EADB4}" destId="{C058DDE2-7A2C-438E-98D1-62AF7A204071}" srcOrd="2" destOrd="0" presId="urn:microsoft.com/office/officeart/2005/8/layout/hChevron3"/>
    <dgm:cxn modelId="{2691A9FB-C77F-4B7D-9A83-C5CBDCAB4183}" type="presParOf" srcId="{459A3F38-C80A-44EB-B87A-364B8C1EADB4}" destId="{9B6EEE55-03A8-4690-B7C1-78C0D1C62048}" srcOrd="3" destOrd="0" presId="urn:microsoft.com/office/officeart/2005/8/layout/hChevron3"/>
    <dgm:cxn modelId="{B8061569-4113-47FC-9C05-4B32589C3A83}" type="presParOf" srcId="{459A3F38-C80A-44EB-B87A-364B8C1EADB4}" destId="{F5F6907B-C47C-4C48-B45A-CC6C175B83B1}" srcOrd="4" destOrd="0" presId="urn:microsoft.com/office/officeart/2005/8/layout/hChevron3"/>
    <dgm:cxn modelId="{5C9E8AA0-0AE1-4DCF-B49D-469F7CE69A40}" type="presParOf" srcId="{459A3F38-C80A-44EB-B87A-364B8C1EADB4}" destId="{91B40097-DE1D-4F3A-9EF2-0C3BA620CF29}" srcOrd="5" destOrd="0" presId="urn:microsoft.com/office/officeart/2005/8/layout/hChevron3"/>
    <dgm:cxn modelId="{DC921F66-E53C-4A62-9BD2-E2C84D1C8AC5}" type="presParOf" srcId="{459A3F38-C80A-44EB-B87A-364B8C1EADB4}" destId="{B5CABB96-D07C-4BDB-855E-30EDCD546571}" srcOrd="6" destOrd="0" presId="urn:microsoft.com/office/officeart/2005/8/layout/hChevron3"/>
    <dgm:cxn modelId="{0C96FEEF-D09F-4954-831B-F6B2138AA48D}" type="presParOf" srcId="{459A3F38-C80A-44EB-B87A-364B8C1EADB4}" destId="{0752EF7D-3471-4CAE-9C6C-A461A96C7BE9}" srcOrd="7" destOrd="0" presId="urn:microsoft.com/office/officeart/2005/8/layout/hChevron3"/>
    <dgm:cxn modelId="{C248C46E-5BB5-4534-98A0-06EE3C876875}" type="presParOf" srcId="{459A3F38-C80A-44EB-B87A-364B8C1EADB4}" destId="{0E7717DE-4590-40EA-A0B0-7B06FD8DF8F8}" srcOrd="8" destOrd="0" presId="urn:microsoft.com/office/officeart/2005/8/layout/hChevron3"/>
    <dgm:cxn modelId="{42B11FBA-1C43-42BF-B051-17BC1CB6D0F6}" type="presParOf" srcId="{459A3F38-C80A-44EB-B87A-364B8C1EADB4}" destId="{2F90AAD5-3F0C-4C68-B409-6F0CA9D9662D}" srcOrd="9" destOrd="0" presId="urn:microsoft.com/office/officeart/2005/8/layout/hChevron3"/>
    <dgm:cxn modelId="{20F40CFD-DEAE-4CD4-96A6-A15A555D3AE4}" type="presParOf" srcId="{459A3F38-C80A-44EB-B87A-364B8C1EADB4}" destId="{FA752890-290C-4752-BA69-7F041BEEEB96}"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FAF0E77-3B96-459B-8219-E263BFD166BB}" type="doc">
      <dgm:prSet loTypeId="urn:microsoft.com/office/officeart/2005/8/layout/hChevron3" loCatId="process" qsTypeId="urn:microsoft.com/office/officeart/2005/8/quickstyle/simple1" qsCatId="simple" csTypeId="urn:microsoft.com/office/officeart/2005/8/colors/accent1_2" csCatId="accent1" phldr="1"/>
      <dgm:spPr/>
    </dgm:pt>
    <dgm:pt modelId="{AAD463D7-289A-42AC-9640-2C321C7B8E34}">
      <dgm:prSet phldrT="[Text]" custT="1"/>
      <dgm:spPr>
        <a:solidFill>
          <a:srgbClr val="005035">
            <a:alpha val="50000"/>
          </a:srgbClr>
        </a:solidFill>
      </dgm:spPr>
      <dgm:t>
        <a:bodyPr/>
        <a:lstStyle/>
        <a:p>
          <a:r>
            <a:rPr lang="en-US" sz="1600" b="1" i="0" dirty="0">
              <a:latin typeface="Calibri" panose="020F0502020204030204" pitchFamily="34" charset="0"/>
              <a:ea typeface="Calibri" panose="020F0502020204030204" pitchFamily="34" charset="0"/>
              <a:cs typeface="Calibri" panose="020F0502020204030204" pitchFamily="34" charset="0"/>
            </a:rPr>
            <a:t>Chunking</a:t>
          </a:r>
        </a:p>
      </dgm:t>
    </dgm:pt>
    <dgm:pt modelId="{72E3FD22-86D7-4EDB-82F8-42F1F65C3316}" type="parTrans" cxnId="{2543FF6B-CDE5-4615-A453-827302A0448A}">
      <dgm:prSet/>
      <dgm:spPr/>
      <dgm:t>
        <a:bodyPr/>
        <a:lstStyle/>
        <a:p>
          <a:endParaRPr lang="en-US"/>
        </a:p>
      </dgm:t>
    </dgm:pt>
    <dgm:pt modelId="{ABA0F1AB-872E-4C29-986E-000804425F09}" type="sibTrans" cxnId="{2543FF6B-CDE5-4615-A453-827302A0448A}">
      <dgm:prSet/>
      <dgm:spPr/>
      <dgm:t>
        <a:bodyPr/>
        <a:lstStyle/>
        <a:p>
          <a:endParaRPr lang="en-US"/>
        </a:p>
      </dgm:t>
    </dgm:pt>
    <dgm:pt modelId="{702D244D-3CAD-48D2-8148-89D7A948829A}">
      <dgm:prSet phldrT="[Text]" custT="1"/>
      <dgm:spPr>
        <a:solidFill>
          <a:srgbClr val="005035">
            <a:alpha val="50196"/>
          </a:srgbClr>
        </a:solidFill>
      </dgm:spPr>
      <dgm:t>
        <a:bodyPr/>
        <a:lstStyle/>
        <a:p>
          <a:r>
            <a:rPr lang="en-US" sz="1600" dirty="0">
              <a:latin typeface="Calibri" panose="020F0502020204030204" pitchFamily="34" charset="0"/>
              <a:ea typeface="Calibri" panose="020F0502020204030204" pitchFamily="34" charset="0"/>
              <a:cs typeface="Calibri" panose="020F0502020204030204" pitchFamily="34" charset="0"/>
            </a:rPr>
            <a:t>Embedding</a:t>
          </a:r>
        </a:p>
      </dgm:t>
    </dgm:pt>
    <dgm:pt modelId="{B5A33B88-F160-4078-AC34-D3364005CDA4}" type="parTrans" cxnId="{BB61DF07-263A-408F-AB9D-169DEF25BA49}">
      <dgm:prSet/>
      <dgm:spPr/>
      <dgm:t>
        <a:bodyPr/>
        <a:lstStyle/>
        <a:p>
          <a:endParaRPr lang="en-US"/>
        </a:p>
      </dgm:t>
    </dgm:pt>
    <dgm:pt modelId="{724C7FFA-7CE1-4FE5-8482-42B4574C8EEC}" type="sibTrans" cxnId="{BB61DF07-263A-408F-AB9D-169DEF25BA49}">
      <dgm:prSet/>
      <dgm:spPr/>
      <dgm:t>
        <a:bodyPr/>
        <a:lstStyle/>
        <a:p>
          <a:endParaRPr lang="en-US"/>
        </a:p>
      </dgm:t>
    </dgm:pt>
    <dgm:pt modelId="{C65D4AE1-5DDE-4BC3-AD77-CFA3AA55A9DE}">
      <dgm:prSet phldrT="[Text]" custT="1"/>
      <dgm:spPr>
        <a:solidFill>
          <a:srgbClr val="005035"/>
        </a:solidFill>
      </dgm:spPr>
      <dgm:t>
        <a:bodyPr/>
        <a:lstStyle/>
        <a:p>
          <a:r>
            <a:rPr lang="en-US" sz="1600" dirty="0">
              <a:latin typeface="Calibri" panose="020F0502020204030204" pitchFamily="34" charset="0"/>
              <a:ea typeface="Calibri" panose="020F0502020204030204" pitchFamily="34" charset="0"/>
              <a:cs typeface="Calibri" panose="020F0502020204030204" pitchFamily="34" charset="0"/>
            </a:rPr>
            <a:t>Indexing</a:t>
          </a:r>
        </a:p>
      </dgm:t>
    </dgm:pt>
    <dgm:pt modelId="{06BA54CA-3978-413B-84B8-B84BCBD6C56C}" type="parTrans" cxnId="{B0848DD7-A701-4421-9F08-5FC770DF442D}">
      <dgm:prSet/>
      <dgm:spPr/>
      <dgm:t>
        <a:bodyPr/>
        <a:lstStyle/>
        <a:p>
          <a:endParaRPr lang="en-US"/>
        </a:p>
      </dgm:t>
    </dgm:pt>
    <dgm:pt modelId="{AAFDA29B-5174-46D8-8065-218AD94082A8}" type="sibTrans" cxnId="{B0848DD7-A701-4421-9F08-5FC770DF442D}">
      <dgm:prSet/>
      <dgm:spPr/>
      <dgm:t>
        <a:bodyPr/>
        <a:lstStyle/>
        <a:p>
          <a:endParaRPr lang="en-US"/>
        </a:p>
      </dgm:t>
    </dgm:pt>
    <dgm:pt modelId="{1C0816EB-1696-4FA5-A103-9400108E9F64}">
      <dgm:prSet/>
      <dgm:spPr>
        <a:solidFill>
          <a:srgbClr val="005035">
            <a:alpha val="50000"/>
          </a:srgbClr>
        </a:solidFill>
      </dgm:spPr>
      <dgm:t>
        <a:bodyPr/>
        <a:lstStyle/>
        <a:p>
          <a:r>
            <a:rPr lang="en-US" dirty="0"/>
            <a:t>Retrieval</a:t>
          </a:r>
        </a:p>
      </dgm:t>
    </dgm:pt>
    <dgm:pt modelId="{CD7F00D2-4EA7-4568-8069-0A226AD9B869}" type="parTrans" cxnId="{CCDC52D8-D6A0-4D7A-A095-79A914DC9C93}">
      <dgm:prSet/>
      <dgm:spPr/>
      <dgm:t>
        <a:bodyPr/>
        <a:lstStyle/>
        <a:p>
          <a:endParaRPr lang="en-US"/>
        </a:p>
      </dgm:t>
    </dgm:pt>
    <dgm:pt modelId="{13687A5A-1168-446E-97B2-F081BB077017}" type="sibTrans" cxnId="{CCDC52D8-D6A0-4D7A-A095-79A914DC9C93}">
      <dgm:prSet/>
      <dgm:spPr/>
      <dgm:t>
        <a:bodyPr/>
        <a:lstStyle/>
        <a:p>
          <a:endParaRPr lang="en-US"/>
        </a:p>
      </dgm:t>
    </dgm:pt>
    <dgm:pt modelId="{8A3BE581-7334-4FC2-A091-7DCDE90B1814}">
      <dgm:prSet/>
      <dgm:spPr>
        <a:solidFill>
          <a:srgbClr val="005035">
            <a:alpha val="50000"/>
          </a:srgbClr>
        </a:solidFill>
      </dgm:spPr>
      <dgm:t>
        <a:bodyPr/>
        <a:lstStyle/>
        <a:p>
          <a:r>
            <a:rPr lang="en-US" dirty="0"/>
            <a:t>Augmentation</a:t>
          </a:r>
        </a:p>
      </dgm:t>
    </dgm:pt>
    <dgm:pt modelId="{A652B1E6-4CBE-4C1E-B1F4-EA6A363A6E0C}" type="parTrans" cxnId="{6BB1AB8C-9144-4B32-9224-070D187C3029}">
      <dgm:prSet/>
      <dgm:spPr/>
      <dgm:t>
        <a:bodyPr/>
        <a:lstStyle/>
        <a:p>
          <a:endParaRPr lang="en-US"/>
        </a:p>
      </dgm:t>
    </dgm:pt>
    <dgm:pt modelId="{C1BCEED3-5BD8-4418-A2D0-FB26145071FB}" type="sibTrans" cxnId="{6BB1AB8C-9144-4B32-9224-070D187C3029}">
      <dgm:prSet/>
      <dgm:spPr/>
      <dgm:t>
        <a:bodyPr/>
        <a:lstStyle/>
        <a:p>
          <a:endParaRPr lang="en-US"/>
        </a:p>
      </dgm:t>
    </dgm:pt>
    <dgm:pt modelId="{5FD12F37-8723-4221-B10C-0EC63FBA05EC}">
      <dgm:prSet/>
      <dgm:spPr>
        <a:solidFill>
          <a:srgbClr val="005035">
            <a:alpha val="50000"/>
          </a:srgbClr>
        </a:solidFill>
      </dgm:spPr>
      <dgm:t>
        <a:bodyPr/>
        <a:lstStyle/>
        <a:p>
          <a:r>
            <a:rPr lang="en-US" dirty="0"/>
            <a:t>Generation</a:t>
          </a:r>
        </a:p>
      </dgm:t>
    </dgm:pt>
    <dgm:pt modelId="{4CFC1139-0D2A-4D39-852D-BBCEDCA8B4E8}" type="parTrans" cxnId="{EA462562-00E7-4D50-B393-3800A7652A10}">
      <dgm:prSet/>
      <dgm:spPr/>
      <dgm:t>
        <a:bodyPr/>
        <a:lstStyle/>
        <a:p>
          <a:endParaRPr lang="en-US"/>
        </a:p>
      </dgm:t>
    </dgm:pt>
    <dgm:pt modelId="{D1CF42E2-A289-4805-8673-BB1E93BB08EC}" type="sibTrans" cxnId="{EA462562-00E7-4D50-B393-3800A7652A10}">
      <dgm:prSet/>
      <dgm:spPr/>
      <dgm:t>
        <a:bodyPr/>
        <a:lstStyle/>
        <a:p>
          <a:endParaRPr lang="en-US"/>
        </a:p>
      </dgm:t>
    </dgm:pt>
    <dgm:pt modelId="{459A3F38-C80A-44EB-B87A-364B8C1EADB4}" type="pres">
      <dgm:prSet presAssocID="{6FAF0E77-3B96-459B-8219-E263BFD166BB}" presName="Name0" presStyleCnt="0">
        <dgm:presLayoutVars>
          <dgm:dir/>
          <dgm:resizeHandles val="exact"/>
        </dgm:presLayoutVars>
      </dgm:prSet>
      <dgm:spPr/>
    </dgm:pt>
    <dgm:pt modelId="{FCFACA3B-1CE5-4C6E-908F-DECA55479CEE}" type="pres">
      <dgm:prSet presAssocID="{AAD463D7-289A-42AC-9640-2C321C7B8E34}" presName="parTxOnly" presStyleLbl="node1" presStyleIdx="0" presStyleCnt="6">
        <dgm:presLayoutVars>
          <dgm:bulletEnabled val="1"/>
        </dgm:presLayoutVars>
      </dgm:prSet>
      <dgm:spPr/>
    </dgm:pt>
    <dgm:pt modelId="{984489F4-D09F-492E-BA60-3B84052EED89}" type="pres">
      <dgm:prSet presAssocID="{ABA0F1AB-872E-4C29-986E-000804425F09}" presName="parSpace" presStyleCnt="0"/>
      <dgm:spPr/>
    </dgm:pt>
    <dgm:pt modelId="{C058DDE2-7A2C-438E-98D1-62AF7A204071}" type="pres">
      <dgm:prSet presAssocID="{702D244D-3CAD-48D2-8148-89D7A948829A}" presName="parTxOnly" presStyleLbl="node1" presStyleIdx="1" presStyleCnt="6">
        <dgm:presLayoutVars>
          <dgm:bulletEnabled val="1"/>
        </dgm:presLayoutVars>
      </dgm:prSet>
      <dgm:spPr/>
    </dgm:pt>
    <dgm:pt modelId="{9B6EEE55-03A8-4690-B7C1-78C0D1C62048}" type="pres">
      <dgm:prSet presAssocID="{724C7FFA-7CE1-4FE5-8482-42B4574C8EEC}" presName="parSpace" presStyleCnt="0"/>
      <dgm:spPr/>
    </dgm:pt>
    <dgm:pt modelId="{F5F6907B-C47C-4C48-B45A-CC6C175B83B1}" type="pres">
      <dgm:prSet presAssocID="{C65D4AE1-5DDE-4BC3-AD77-CFA3AA55A9DE}" presName="parTxOnly" presStyleLbl="node1" presStyleIdx="2" presStyleCnt="6">
        <dgm:presLayoutVars>
          <dgm:bulletEnabled val="1"/>
        </dgm:presLayoutVars>
      </dgm:prSet>
      <dgm:spPr/>
    </dgm:pt>
    <dgm:pt modelId="{91B40097-DE1D-4F3A-9EF2-0C3BA620CF29}" type="pres">
      <dgm:prSet presAssocID="{AAFDA29B-5174-46D8-8065-218AD94082A8}" presName="parSpace" presStyleCnt="0"/>
      <dgm:spPr/>
    </dgm:pt>
    <dgm:pt modelId="{B5CABB96-D07C-4BDB-855E-30EDCD546571}" type="pres">
      <dgm:prSet presAssocID="{1C0816EB-1696-4FA5-A103-9400108E9F64}" presName="parTxOnly" presStyleLbl="node1" presStyleIdx="3" presStyleCnt="6" custLinFactNeighborX="0">
        <dgm:presLayoutVars>
          <dgm:bulletEnabled val="1"/>
        </dgm:presLayoutVars>
      </dgm:prSet>
      <dgm:spPr/>
    </dgm:pt>
    <dgm:pt modelId="{0752EF7D-3471-4CAE-9C6C-A461A96C7BE9}" type="pres">
      <dgm:prSet presAssocID="{13687A5A-1168-446E-97B2-F081BB077017}" presName="parSpace" presStyleCnt="0"/>
      <dgm:spPr/>
    </dgm:pt>
    <dgm:pt modelId="{0E7717DE-4590-40EA-A0B0-7B06FD8DF8F8}" type="pres">
      <dgm:prSet presAssocID="{8A3BE581-7334-4FC2-A091-7DCDE90B1814}" presName="parTxOnly" presStyleLbl="node1" presStyleIdx="4" presStyleCnt="6">
        <dgm:presLayoutVars>
          <dgm:bulletEnabled val="1"/>
        </dgm:presLayoutVars>
      </dgm:prSet>
      <dgm:spPr/>
    </dgm:pt>
    <dgm:pt modelId="{2F90AAD5-3F0C-4C68-B409-6F0CA9D9662D}" type="pres">
      <dgm:prSet presAssocID="{C1BCEED3-5BD8-4418-A2D0-FB26145071FB}" presName="parSpace" presStyleCnt="0"/>
      <dgm:spPr/>
    </dgm:pt>
    <dgm:pt modelId="{FA752890-290C-4752-BA69-7F041BEEEB96}" type="pres">
      <dgm:prSet presAssocID="{5FD12F37-8723-4221-B10C-0EC63FBA05EC}" presName="parTxOnly" presStyleLbl="node1" presStyleIdx="5" presStyleCnt="6">
        <dgm:presLayoutVars>
          <dgm:bulletEnabled val="1"/>
        </dgm:presLayoutVars>
      </dgm:prSet>
      <dgm:spPr/>
    </dgm:pt>
  </dgm:ptLst>
  <dgm:cxnLst>
    <dgm:cxn modelId="{990B9605-BB88-4A29-A2D3-B78F1B2F7568}" type="presOf" srcId="{702D244D-3CAD-48D2-8148-89D7A948829A}" destId="{C058DDE2-7A2C-438E-98D1-62AF7A204071}" srcOrd="0" destOrd="0" presId="urn:microsoft.com/office/officeart/2005/8/layout/hChevron3"/>
    <dgm:cxn modelId="{BB61DF07-263A-408F-AB9D-169DEF25BA49}" srcId="{6FAF0E77-3B96-459B-8219-E263BFD166BB}" destId="{702D244D-3CAD-48D2-8148-89D7A948829A}" srcOrd="1" destOrd="0" parTransId="{B5A33B88-F160-4078-AC34-D3364005CDA4}" sibTransId="{724C7FFA-7CE1-4FE5-8482-42B4574C8EEC}"/>
    <dgm:cxn modelId="{15D1EB12-DF21-4BBE-99E5-42FC3728FCFD}" type="presOf" srcId="{8A3BE581-7334-4FC2-A091-7DCDE90B1814}" destId="{0E7717DE-4590-40EA-A0B0-7B06FD8DF8F8}" srcOrd="0" destOrd="0" presId="urn:microsoft.com/office/officeart/2005/8/layout/hChevron3"/>
    <dgm:cxn modelId="{84144637-1E4C-41D0-89EE-F7A7C32E007B}" type="presOf" srcId="{6FAF0E77-3B96-459B-8219-E263BFD166BB}" destId="{459A3F38-C80A-44EB-B87A-364B8C1EADB4}" srcOrd="0" destOrd="0" presId="urn:microsoft.com/office/officeart/2005/8/layout/hChevron3"/>
    <dgm:cxn modelId="{EA462562-00E7-4D50-B393-3800A7652A10}" srcId="{6FAF0E77-3B96-459B-8219-E263BFD166BB}" destId="{5FD12F37-8723-4221-B10C-0EC63FBA05EC}" srcOrd="5" destOrd="0" parTransId="{4CFC1139-0D2A-4D39-852D-BBCEDCA8B4E8}" sibTransId="{D1CF42E2-A289-4805-8673-BB1E93BB08EC}"/>
    <dgm:cxn modelId="{51F0C846-BFDC-4FD7-B922-577DDCD46001}" type="presOf" srcId="{C65D4AE1-5DDE-4BC3-AD77-CFA3AA55A9DE}" destId="{F5F6907B-C47C-4C48-B45A-CC6C175B83B1}" srcOrd="0" destOrd="0" presId="urn:microsoft.com/office/officeart/2005/8/layout/hChevron3"/>
    <dgm:cxn modelId="{2543FF6B-CDE5-4615-A453-827302A0448A}" srcId="{6FAF0E77-3B96-459B-8219-E263BFD166BB}" destId="{AAD463D7-289A-42AC-9640-2C321C7B8E34}" srcOrd="0" destOrd="0" parTransId="{72E3FD22-86D7-4EDB-82F8-42F1F65C3316}" sibTransId="{ABA0F1AB-872E-4C29-986E-000804425F09}"/>
    <dgm:cxn modelId="{12E44876-EA71-4927-9FD6-E6EB3C98CEEA}" type="presOf" srcId="{1C0816EB-1696-4FA5-A103-9400108E9F64}" destId="{B5CABB96-D07C-4BDB-855E-30EDCD546571}" srcOrd="0" destOrd="0" presId="urn:microsoft.com/office/officeart/2005/8/layout/hChevron3"/>
    <dgm:cxn modelId="{6BB1AB8C-9144-4B32-9224-070D187C3029}" srcId="{6FAF0E77-3B96-459B-8219-E263BFD166BB}" destId="{8A3BE581-7334-4FC2-A091-7DCDE90B1814}" srcOrd="4" destOrd="0" parTransId="{A652B1E6-4CBE-4C1E-B1F4-EA6A363A6E0C}" sibTransId="{C1BCEED3-5BD8-4418-A2D0-FB26145071FB}"/>
    <dgm:cxn modelId="{29E29EAF-0C01-4BEB-A58D-E6E8CBA8D410}" type="presOf" srcId="{AAD463D7-289A-42AC-9640-2C321C7B8E34}" destId="{FCFACA3B-1CE5-4C6E-908F-DECA55479CEE}" srcOrd="0" destOrd="0" presId="urn:microsoft.com/office/officeart/2005/8/layout/hChevron3"/>
    <dgm:cxn modelId="{B0848DD7-A701-4421-9F08-5FC770DF442D}" srcId="{6FAF0E77-3B96-459B-8219-E263BFD166BB}" destId="{C65D4AE1-5DDE-4BC3-AD77-CFA3AA55A9DE}" srcOrd="2" destOrd="0" parTransId="{06BA54CA-3978-413B-84B8-B84BCBD6C56C}" sibTransId="{AAFDA29B-5174-46D8-8065-218AD94082A8}"/>
    <dgm:cxn modelId="{CCDC52D8-D6A0-4D7A-A095-79A914DC9C93}" srcId="{6FAF0E77-3B96-459B-8219-E263BFD166BB}" destId="{1C0816EB-1696-4FA5-A103-9400108E9F64}" srcOrd="3" destOrd="0" parTransId="{CD7F00D2-4EA7-4568-8069-0A226AD9B869}" sibTransId="{13687A5A-1168-446E-97B2-F081BB077017}"/>
    <dgm:cxn modelId="{541016D9-C51C-4A51-9C91-B1C4BF6D35D9}" type="presOf" srcId="{5FD12F37-8723-4221-B10C-0EC63FBA05EC}" destId="{FA752890-290C-4752-BA69-7F041BEEEB96}" srcOrd="0" destOrd="0" presId="urn:microsoft.com/office/officeart/2005/8/layout/hChevron3"/>
    <dgm:cxn modelId="{890BDAF6-2804-45F1-89E5-4D3EADB3525A}" type="presParOf" srcId="{459A3F38-C80A-44EB-B87A-364B8C1EADB4}" destId="{FCFACA3B-1CE5-4C6E-908F-DECA55479CEE}" srcOrd="0" destOrd="0" presId="urn:microsoft.com/office/officeart/2005/8/layout/hChevron3"/>
    <dgm:cxn modelId="{814ECEA0-687D-4286-85A7-05A6F8B67D77}" type="presParOf" srcId="{459A3F38-C80A-44EB-B87A-364B8C1EADB4}" destId="{984489F4-D09F-492E-BA60-3B84052EED89}" srcOrd="1" destOrd="0" presId="urn:microsoft.com/office/officeart/2005/8/layout/hChevron3"/>
    <dgm:cxn modelId="{F061F3C6-5564-46FF-AA02-FF4C8ED7D2CD}" type="presParOf" srcId="{459A3F38-C80A-44EB-B87A-364B8C1EADB4}" destId="{C058DDE2-7A2C-438E-98D1-62AF7A204071}" srcOrd="2" destOrd="0" presId="urn:microsoft.com/office/officeart/2005/8/layout/hChevron3"/>
    <dgm:cxn modelId="{2691A9FB-C77F-4B7D-9A83-C5CBDCAB4183}" type="presParOf" srcId="{459A3F38-C80A-44EB-B87A-364B8C1EADB4}" destId="{9B6EEE55-03A8-4690-B7C1-78C0D1C62048}" srcOrd="3" destOrd="0" presId="urn:microsoft.com/office/officeart/2005/8/layout/hChevron3"/>
    <dgm:cxn modelId="{B8061569-4113-47FC-9C05-4B32589C3A83}" type="presParOf" srcId="{459A3F38-C80A-44EB-B87A-364B8C1EADB4}" destId="{F5F6907B-C47C-4C48-B45A-CC6C175B83B1}" srcOrd="4" destOrd="0" presId="urn:microsoft.com/office/officeart/2005/8/layout/hChevron3"/>
    <dgm:cxn modelId="{5C9E8AA0-0AE1-4DCF-B49D-469F7CE69A40}" type="presParOf" srcId="{459A3F38-C80A-44EB-B87A-364B8C1EADB4}" destId="{91B40097-DE1D-4F3A-9EF2-0C3BA620CF29}" srcOrd="5" destOrd="0" presId="urn:microsoft.com/office/officeart/2005/8/layout/hChevron3"/>
    <dgm:cxn modelId="{DC921F66-E53C-4A62-9BD2-E2C84D1C8AC5}" type="presParOf" srcId="{459A3F38-C80A-44EB-B87A-364B8C1EADB4}" destId="{B5CABB96-D07C-4BDB-855E-30EDCD546571}" srcOrd="6" destOrd="0" presId="urn:microsoft.com/office/officeart/2005/8/layout/hChevron3"/>
    <dgm:cxn modelId="{0C96FEEF-D09F-4954-831B-F6B2138AA48D}" type="presParOf" srcId="{459A3F38-C80A-44EB-B87A-364B8C1EADB4}" destId="{0752EF7D-3471-4CAE-9C6C-A461A96C7BE9}" srcOrd="7" destOrd="0" presId="urn:microsoft.com/office/officeart/2005/8/layout/hChevron3"/>
    <dgm:cxn modelId="{C248C46E-5BB5-4534-98A0-06EE3C876875}" type="presParOf" srcId="{459A3F38-C80A-44EB-B87A-364B8C1EADB4}" destId="{0E7717DE-4590-40EA-A0B0-7B06FD8DF8F8}" srcOrd="8" destOrd="0" presId="urn:microsoft.com/office/officeart/2005/8/layout/hChevron3"/>
    <dgm:cxn modelId="{42B11FBA-1C43-42BF-B051-17BC1CB6D0F6}" type="presParOf" srcId="{459A3F38-C80A-44EB-B87A-364B8C1EADB4}" destId="{2F90AAD5-3F0C-4C68-B409-6F0CA9D9662D}" srcOrd="9" destOrd="0" presId="urn:microsoft.com/office/officeart/2005/8/layout/hChevron3"/>
    <dgm:cxn modelId="{20F40CFD-DEAE-4CD4-96A6-A15A555D3AE4}" type="presParOf" srcId="{459A3F38-C80A-44EB-B87A-364B8C1EADB4}" destId="{FA752890-290C-4752-BA69-7F041BEEEB96}" srcOrd="1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97822E-E393-4E2E-8860-5359E197C12B}">
      <dsp:nvSpPr>
        <dsp:cNvPr id="0" name=""/>
        <dsp:cNvSpPr/>
      </dsp:nvSpPr>
      <dsp:spPr>
        <a:xfrm rot="5400000">
          <a:off x="4532652" y="-1895033"/>
          <a:ext cx="607709" cy="4552006"/>
        </a:xfrm>
        <a:prstGeom prst="round2SameRect">
          <a:avLst/>
        </a:prstGeom>
        <a:solidFill>
          <a:schemeClr val="lt1">
            <a:alpha val="90000"/>
            <a:tint val="40000"/>
            <a:hueOff val="0"/>
            <a:satOff val="0"/>
            <a:lumOff val="0"/>
            <a:alphaOff val="0"/>
          </a:schemeClr>
        </a:solidFill>
        <a:ln w="25400" cap="flat" cmpd="sng" algn="ctr">
          <a:solidFill>
            <a:schemeClr val="accent6">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ea typeface="Calibri" panose="020F0502020204030204" pitchFamily="34" charset="0"/>
              <a:cs typeface="Calibri" panose="020F0502020204030204" pitchFamily="34" charset="0"/>
            </a:rPr>
            <a:t>Input has token limit, so not scalable</a:t>
          </a:r>
        </a:p>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ea typeface="Calibri" panose="020F0502020204030204" pitchFamily="34" charset="0"/>
              <a:cs typeface="Calibri" panose="020F0502020204030204" pitchFamily="34" charset="0"/>
            </a:rPr>
            <a:t>If input is long, hard to identify relevant information</a:t>
          </a:r>
        </a:p>
      </dsp:txBody>
      <dsp:txXfrm rot="-5400000">
        <a:off x="2560504" y="106781"/>
        <a:ext cx="4522340" cy="548377"/>
      </dsp:txXfrm>
    </dsp:sp>
    <dsp:sp modelId="{FE4B2052-2699-436D-B0F1-58AD6D7A8423}">
      <dsp:nvSpPr>
        <dsp:cNvPr id="0" name=""/>
        <dsp:cNvSpPr/>
      </dsp:nvSpPr>
      <dsp:spPr>
        <a:xfrm>
          <a:off x="0" y="0"/>
          <a:ext cx="2560503" cy="759636"/>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Calibri" panose="020F0502020204030204" pitchFamily="34" charset="0"/>
              <a:ea typeface="Calibri" panose="020F0502020204030204" pitchFamily="34" charset="0"/>
              <a:cs typeface="Calibri" panose="020F0502020204030204" pitchFamily="34" charset="0"/>
            </a:rPr>
            <a:t>1. Input via prompt</a:t>
          </a:r>
        </a:p>
      </dsp:txBody>
      <dsp:txXfrm>
        <a:off x="37082" y="37082"/>
        <a:ext cx="2486339" cy="685472"/>
      </dsp:txXfrm>
    </dsp:sp>
    <dsp:sp modelId="{207F8575-40B1-412D-89D9-ABE2462594FD}">
      <dsp:nvSpPr>
        <dsp:cNvPr id="0" name=""/>
        <dsp:cNvSpPr/>
      </dsp:nvSpPr>
      <dsp:spPr>
        <a:xfrm rot="5400000">
          <a:off x="4532652" y="-1097415"/>
          <a:ext cx="607709" cy="4552006"/>
        </a:xfrm>
        <a:prstGeom prst="round2SameRect">
          <a:avLst/>
        </a:prstGeom>
        <a:solidFill>
          <a:schemeClr val="lt1">
            <a:alpha val="90000"/>
            <a:tint val="40000"/>
            <a:hueOff val="0"/>
            <a:satOff val="0"/>
            <a:lumOff val="0"/>
            <a:alphaOff val="0"/>
          </a:schemeClr>
        </a:solidFill>
        <a:ln w="25400" cap="flat" cmpd="sng" algn="ctr">
          <a:solidFill>
            <a:schemeClr val="accent6">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ea typeface="Calibri" panose="020F0502020204030204" pitchFamily="34" charset="0"/>
              <a:cs typeface="Calibri" panose="020F0502020204030204" pitchFamily="34" charset="0"/>
            </a:rPr>
            <a:t>Takes long time to train</a:t>
          </a:r>
        </a:p>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ea typeface="Calibri" panose="020F0502020204030204" pitchFamily="34" charset="0"/>
              <a:cs typeface="Calibri" panose="020F0502020204030204" pitchFamily="34" charset="0"/>
            </a:rPr>
            <a:t>High cost of computing</a:t>
          </a:r>
        </a:p>
      </dsp:txBody>
      <dsp:txXfrm rot="-5400000">
        <a:off x="2560504" y="904399"/>
        <a:ext cx="4522340" cy="548377"/>
      </dsp:txXfrm>
    </dsp:sp>
    <dsp:sp modelId="{E42509FA-2C53-4B13-B692-3F7BEBE534E1}">
      <dsp:nvSpPr>
        <dsp:cNvPr id="0" name=""/>
        <dsp:cNvSpPr/>
      </dsp:nvSpPr>
      <dsp:spPr>
        <a:xfrm>
          <a:off x="0" y="798769"/>
          <a:ext cx="2560503" cy="759636"/>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Calibri" panose="020F0502020204030204" pitchFamily="34" charset="0"/>
              <a:ea typeface="Calibri" panose="020F0502020204030204" pitchFamily="34" charset="0"/>
              <a:cs typeface="Calibri" panose="020F0502020204030204" pitchFamily="34" charset="0"/>
            </a:rPr>
            <a:t>2. Fine-tuning</a:t>
          </a:r>
        </a:p>
      </dsp:txBody>
      <dsp:txXfrm>
        <a:off x="37082" y="835851"/>
        <a:ext cx="2486339" cy="685472"/>
      </dsp:txXfrm>
    </dsp:sp>
    <dsp:sp modelId="{4D615296-23DA-4834-9391-4A2AD7987F40}">
      <dsp:nvSpPr>
        <dsp:cNvPr id="0" name=""/>
        <dsp:cNvSpPr/>
      </dsp:nvSpPr>
      <dsp:spPr>
        <a:xfrm rot="5400000">
          <a:off x="4532652" y="-299796"/>
          <a:ext cx="607709" cy="4552006"/>
        </a:xfrm>
        <a:prstGeom prst="round2SameRect">
          <a:avLst/>
        </a:prstGeom>
        <a:solidFill>
          <a:schemeClr val="lt1">
            <a:alpha val="90000"/>
            <a:tint val="40000"/>
            <a:hueOff val="0"/>
            <a:satOff val="0"/>
            <a:lumOff val="0"/>
            <a:alphaOff val="0"/>
          </a:schemeClr>
        </a:solidFill>
        <a:ln w="25400" cap="flat" cmpd="sng" algn="ctr">
          <a:solidFill>
            <a:schemeClr val="accent6">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ea typeface="Calibri" panose="020F0502020204030204" pitchFamily="34" charset="0"/>
              <a:cs typeface="Calibri" panose="020F0502020204030204" pitchFamily="34" charset="0"/>
            </a:rPr>
            <a:t>Provide LLM with access to domain-specific knowledge</a:t>
          </a:r>
        </a:p>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ea typeface="Calibri" panose="020F0502020204030204" pitchFamily="34" charset="0"/>
              <a:cs typeface="Calibri" panose="020F0502020204030204" pitchFamily="34" charset="0"/>
            </a:rPr>
            <a:t>Low cost of computing</a:t>
          </a:r>
        </a:p>
        <a:p>
          <a:pPr marL="114300" lvl="1" indent="-114300" algn="l" defTabSz="533400">
            <a:lnSpc>
              <a:spcPct val="90000"/>
            </a:lnSpc>
            <a:spcBef>
              <a:spcPct val="0"/>
            </a:spcBef>
            <a:spcAft>
              <a:spcPct val="15000"/>
            </a:spcAft>
            <a:buChar char="•"/>
          </a:pPr>
          <a:r>
            <a:rPr lang="en-US" sz="1200" kern="1200" dirty="0">
              <a:latin typeface="Calibri" panose="020F0502020204030204" pitchFamily="34" charset="0"/>
              <a:ea typeface="Calibri" panose="020F0502020204030204" pitchFamily="34" charset="0"/>
              <a:cs typeface="Calibri" panose="020F0502020204030204" pitchFamily="34" charset="0"/>
            </a:rPr>
            <a:t>Reduce hallucinations</a:t>
          </a:r>
        </a:p>
      </dsp:txBody>
      <dsp:txXfrm rot="-5400000">
        <a:off x="2560504" y="1702018"/>
        <a:ext cx="4522340" cy="548377"/>
      </dsp:txXfrm>
    </dsp:sp>
    <dsp:sp modelId="{E31E5BBD-5EC3-4CE5-9E9C-713BA79CF187}">
      <dsp:nvSpPr>
        <dsp:cNvPr id="0" name=""/>
        <dsp:cNvSpPr/>
      </dsp:nvSpPr>
      <dsp:spPr>
        <a:xfrm>
          <a:off x="0" y="1596388"/>
          <a:ext cx="2560503" cy="759636"/>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Calibri" panose="020F0502020204030204" pitchFamily="34" charset="0"/>
              <a:ea typeface="Calibri" panose="020F0502020204030204" pitchFamily="34" charset="0"/>
              <a:cs typeface="Calibri" panose="020F0502020204030204" pitchFamily="34" charset="0"/>
            </a:rPr>
            <a:t>3. RAG</a:t>
          </a:r>
        </a:p>
      </dsp:txBody>
      <dsp:txXfrm>
        <a:off x="37082" y="1633470"/>
        <a:ext cx="2486339" cy="68547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12340E-E3B6-4863-BB3A-6AD9A95C6A78}">
      <dsp:nvSpPr>
        <dsp:cNvPr id="0" name=""/>
        <dsp:cNvSpPr/>
      </dsp:nvSpPr>
      <dsp:spPr>
        <a:xfrm>
          <a:off x="2376127" y="1520894"/>
          <a:ext cx="1084397" cy="1084397"/>
        </a:xfrm>
        <a:prstGeom prst="ellipse">
          <a:avLst/>
        </a:prstGeom>
        <a:solidFill>
          <a:srgbClr val="89906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alibri" panose="020F0502020204030204" pitchFamily="34" charset="0"/>
              <a:ea typeface="Calibri" panose="020F0502020204030204" pitchFamily="34" charset="0"/>
              <a:cs typeface="Calibri" panose="020F0502020204030204" pitchFamily="34" charset="0"/>
            </a:rPr>
            <a:t>Vector DB Companies</a:t>
          </a:r>
        </a:p>
      </dsp:txBody>
      <dsp:txXfrm>
        <a:off x="2534933" y="1679700"/>
        <a:ext cx="766785" cy="766785"/>
      </dsp:txXfrm>
    </dsp:sp>
    <dsp:sp modelId="{125970DE-D2EF-4D48-8E5E-A8220A031459}">
      <dsp:nvSpPr>
        <dsp:cNvPr id="0" name=""/>
        <dsp:cNvSpPr/>
      </dsp:nvSpPr>
      <dsp:spPr>
        <a:xfrm rot="16200000">
          <a:off x="2803447" y="1126296"/>
          <a:ext cx="229758" cy="368695"/>
        </a:xfrm>
        <a:prstGeom prst="rightArrow">
          <a:avLst>
            <a:gd name="adj1" fmla="val 60000"/>
            <a:gd name="adj2" fmla="val 50000"/>
          </a:avLst>
        </a:prstGeom>
        <a:solidFill>
          <a:srgbClr val="A49665"/>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2837911" y="1234499"/>
        <a:ext cx="160831" cy="221217"/>
      </dsp:txXfrm>
    </dsp:sp>
    <dsp:sp modelId="{661DDB68-0D68-4C23-9B2F-4394CD4BA60D}">
      <dsp:nvSpPr>
        <dsp:cNvPr id="0" name=""/>
        <dsp:cNvSpPr/>
      </dsp:nvSpPr>
      <dsp:spPr>
        <a:xfrm>
          <a:off x="2376127" y="2990"/>
          <a:ext cx="1084397" cy="1084397"/>
        </a:xfrm>
        <a:prstGeom prst="ellipse">
          <a:avLst/>
        </a:prstGeom>
        <a:solidFill>
          <a:srgbClr val="00503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Calibri" panose="020F0502020204030204" pitchFamily="34" charset="0"/>
              <a:ea typeface="Calibri" panose="020F0502020204030204" pitchFamily="34" charset="0"/>
              <a:cs typeface="Calibri" panose="020F0502020204030204" pitchFamily="34" charset="0"/>
            </a:rPr>
            <a:t>Pinecone</a:t>
          </a:r>
        </a:p>
      </dsp:txBody>
      <dsp:txXfrm>
        <a:off x="2534933" y="161796"/>
        <a:ext cx="766785" cy="766785"/>
      </dsp:txXfrm>
    </dsp:sp>
    <dsp:sp modelId="{3C3CA67F-DAED-42AB-A33E-B412C873BECB}">
      <dsp:nvSpPr>
        <dsp:cNvPr id="0" name=""/>
        <dsp:cNvSpPr/>
      </dsp:nvSpPr>
      <dsp:spPr>
        <a:xfrm rot="20520000">
          <a:off x="3519069" y="1646225"/>
          <a:ext cx="229758" cy="368695"/>
        </a:xfrm>
        <a:prstGeom prst="rightArrow">
          <a:avLst>
            <a:gd name="adj1" fmla="val 60000"/>
            <a:gd name="adj2" fmla="val 50000"/>
          </a:avLst>
        </a:prstGeom>
        <a:solidFill>
          <a:srgbClr val="A49665"/>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520756" y="1730614"/>
        <a:ext cx="160831" cy="221217"/>
      </dsp:txXfrm>
    </dsp:sp>
    <dsp:sp modelId="{559886EB-5903-448D-AC9D-0CEF0C167DB6}">
      <dsp:nvSpPr>
        <dsp:cNvPr id="0" name=""/>
        <dsp:cNvSpPr/>
      </dsp:nvSpPr>
      <dsp:spPr>
        <a:xfrm>
          <a:off x="3819739" y="1051836"/>
          <a:ext cx="1084397" cy="1084397"/>
        </a:xfrm>
        <a:prstGeom prst="ellipse">
          <a:avLst/>
        </a:prstGeom>
        <a:solidFill>
          <a:srgbClr val="00503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Calibri" panose="020F0502020204030204" pitchFamily="34" charset="0"/>
              <a:ea typeface="Calibri" panose="020F0502020204030204" pitchFamily="34" charset="0"/>
              <a:cs typeface="Calibri" panose="020F0502020204030204" pitchFamily="34" charset="0"/>
            </a:rPr>
            <a:t>Chroma</a:t>
          </a:r>
        </a:p>
      </dsp:txBody>
      <dsp:txXfrm>
        <a:off x="3978545" y="1210642"/>
        <a:ext cx="766785" cy="766785"/>
      </dsp:txXfrm>
    </dsp:sp>
    <dsp:sp modelId="{9E80F5F1-39C1-4D79-A226-279FC4B5AE85}">
      <dsp:nvSpPr>
        <dsp:cNvPr id="0" name=""/>
        <dsp:cNvSpPr/>
      </dsp:nvSpPr>
      <dsp:spPr>
        <a:xfrm rot="3240000">
          <a:off x="3245725" y="2487489"/>
          <a:ext cx="229758" cy="368695"/>
        </a:xfrm>
        <a:prstGeom prst="rightArrow">
          <a:avLst>
            <a:gd name="adj1" fmla="val 60000"/>
            <a:gd name="adj2" fmla="val 50000"/>
          </a:avLst>
        </a:prstGeom>
        <a:solidFill>
          <a:srgbClr val="A49665"/>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259931" y="2533346"/>
        <a:ext cx="160831" cy="221217"/>
      </dsp:txXfrm>
    </dsp:sp>
    <dsp:sp modelId="{8A84B873-0B53-4460-B37E-4B01541032AD}">
      <dsp:nvSpPr>
        <dsp:cNvPr id="0" name=""/>
        <dsp:cNvSpPr/>
      </dsp:nvSpPr>
      <dsp:spPr>
        <a:xfrm>
          <a:off x="3268329" y="2748903"/>
          <a:ext cx="1084397" cy="1084397"/>
        </a:xfrm>
        <a:prstGeom prst="ellipse">
          <a:avLst/>
        </a:prstGeom>
        <a:solidFill>
          <a:srgbClr val="00503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err="1">
              <a:latin typeface="Calibri" panose="020F0502020204030204" pitchFamily="34" charset="0"/>
              <a:ea typeface="Calibri" panose="020F0502020204030204" pitchFamily="34" charset="0"/>
              <a:cs typeface="Calibri" panose="020F0502020204030204" pitchFamily="34" charset="0"/>
            </a:rPr>
            <a:t>Weaviate</a:t>
          </a:r>
          <a:endParaRPr lang="en-US" sz="1400" kern="1200" dirty="0">
            <a:latin typeface="Calibri" panose="020F0502020204030204" pitchFamily="34" charset="0"/>
            <a:ea typeface="Calibri" panose="020F0502020204030204" pitchFamily="34" charset="0"/>
            <a:cs typeface="Calibri" panose="020F0502020204030204" pitchFamily="34" charset="0"/>
          </a:endParaRPr>
        </a:p>
      </dsp:txBody>
      <dsp:txXfrm>
        <a:off x="3427135" y="2907709"/>
        <a:ext cx="766785" cy="766785"/>
      </dsp:txXfrm>
    </dsp:sp>
    <dsp:sp modelId="{AC62B414-08BA-43A3-8EF8-466DB10E8CF1}">
      <dsp:nvSpPr>
        <dsp:cNvPr id="0" name=""/>
        <dsp:cNvSpPr/>
      </dsp:nvSpPr>
      <dsp:spPr>
        <a:xfrm rot="7560000">
          <a:off x="2361168" y="2487489"/>
          <a:ext cx="229758" cy="368695"/>
        </a:xfrm>
        <a:prstGeom prst="rightArrow">
          <a:avLst>
            <a:gd name="adj1" fmla="val 60000"/>
            <a:gd name="adj2" fmla="val 50000"/>
          </a:avLst>
        </a:prstGeom>
        <a:solidFill>
          <a:srgbClr val="A49665"/>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2415889" y="2533346"/>
        <a:ext cx="160831" cy="221217"/>
      </dsp:txXfrm>
    </dsp:sp>
    <dsp:sp modelId="{C4AEED9D-7903-4AC9-BF4D-B3B28BF42753}">
      <dsp:nvSpPr>
        <dsp:cNvPr id="0" name=""/>
        <dsp:cNvSpPr/>
      </dsp:nvSpPr>
      <dsp:spPr>
        <a:xfrm>
          <a:off x="1483926" y="2748903"/>
          <a:ext cx="1084397" cy="1084397"/>
        </a:xfrm>
        <a:prstGeom prst="ellipse">
          <a:avLst/>
        </a:prstGeom>
        <a:solidFill>
          <a:srgbClr val="00503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Calibri" panose="020F0502020204030204" pitchFamily="34" charset="0"/>
              <a:ea typeface="Calibri" panose="020F0502020204030204" pitchFamily="34" charset="0"/>
              <a:cs typeface="Calibri" panose="020F0502020204030204" pitchFamily="34" charset="0"/>
            </a:rPr>
            <a:t>FAISS</a:t>
          </a:r>
        </a:p>
      </dsp:txBody>
      <dsp:txXfrm>
        <a:off x="1642732" y="2907709"/>
        <a:ext cx="766785" cy="766785"/>
      </dsp:txXfrm>
    </dsp:sp>
    <dsp:sp modelId="{B210A411-7A34-4301-A0CE-EF289005D159}">
      <dsp:nvSpPr>
        <dsp:cNvPr id="0" name=""/>
        <dsp:cNvSpPr/>
      </dsp:nvSpPr>
      <dsp:spPr>
        <a:xfrm rot="11880000">
          <a:off x="2087825" y="1646225"/>
          <a:ext cx="229758" cy="368695"/>
        </a:xfrm>
        <a:prstGeom prst="rightArrow">
          <a:avLst>
            <a:gd name="adj1" fmla="val 60000"/>
            <a:gd name="adj2" fmla="val 50000"/>
          </a:avLst>
        </a:prstGeom>
        <a:solidFill>
          <a:srgbClr val="A49665"/>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10800000">
        <a:off x="2155065" y="1730614"/>
        <a:ext cx="160831" cy="221217"/>
      </dsp:txXfrm>
    </dsp:sp>
    <dsp:sp modelId="{7E31EDD3-3D16-4F05-91EC-DEAA3483639D}">
      <dsp:nvSpPr>
        <dsp:cNvPr id="0" name=""/>
        <dsp:cNvSpPr/>
      </dsp:nvSpPr>
      <dsp:spPr>
        <a:xfrm>
          <a:off x="932515" y="1051836"/>
          <a:ext cx="1084397" cy="1084397"/>
        </a:xfrm>
        <a:prstGeom prst="ellipse">
          <a:avLst/>
        </a:prstGeom>
        <a:solidFill>
          <a:srgbClr val="00503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err="1">
              <a:latin typeface="Calibri" panose="020F0502020204030204" pitchFamily="34" charset="0"/>
              <a:ea typeface="Calibri" panose="020F0502020204030204" pitchFamily="34" charset="0"/>
              <a:cs typeface="Calibri" panose="020F0502020204030204" pitchFamily="34" charset="0"/>
            </a:rPr>
            <a:t>Zilliz</a:t>
          </a:r>
          <a:endParaRPr lang="en-US" sz="1400" kern="1200" dirty="0">
            <a:latin typeface="Calibri" panose="020F0502020204030204" pitchFamily="34" charset="0"/>
            <a:ea typeface="Calibri" panose="020F0502020204030204" pitchFamily="34" charset="0"/>
            <a:cs typeface="Calibri" panose="020F0502020204030204" pitchFamily="34" charset="0"/>
          </a:endParaRPr>
        </a:p>
      </dsp:txBody>
      <dsp:txXfrm>
        <a:off x="1091321" y="1210642"/>
        <a:ext cx="766785" cy="76678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FACA3B-1CE5-4C6E-908F-DECA55479CEE}">
      <dsp:nvSpPr>
        <dsp:cNvPr id="0" name=""/>
        <dsp:cNvSpPr/>
      </dsp:nvSpPr>
      <dsp:spPr>
        <a:xfrm>
          <a:off x="1152" y="0"/>
          <a:ext cx="1887127" cy="571412"/>
        </a:xfrm>
        <a:prstGeom prst="homePlate">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b="1" i="0" kern="1200" dirty="0">
              <a:latin typeface="Calibri" panose="020F0502020204030204" pitchFamily="34" charset="0"/>
              <a:ea typeface="Calibri" panose="020F0502020204030204" pitchFamily="34" charset="0"/>
              <a:cs typeface="Calibri" panose="020F0502020204030204" pitchFamily="34" charset="0"/>
            </a:rPr>
            <a:t>Chunking</a:t>
          </a:r>
        </a:p>
      </dsp:txBody>
      <dsp:txXfrm>
        <a:off x="1152" y="0"/>
        <a:ext cx="1744274" cy="571412"/>
      </dsp:txXfrm>
    </dsp:sp>
    <dsp:sp modelId="{C058DDE2-7A2C-438E-98D1-62AF7A204071}">
      <dsp:nvSpPr>
        <dsp:cNvPr id="0" name=""/>
        <dsp:cNvSpPr/>
      </dsp:nvSpPr>
      <dsp:spPr>
        <a:xfrm>
          <a:off x="1510854" y="0"/>
          <a:ext cx="1887127" cy="571412"/>
        </a:xfrm>
        <a:prstGeom prst="chevron">
          <a:avLst/>
        </a:prstGeom>
        <a:solidFill>
          <a:srgbClr val="005035">
            <a:alpha val="50196"/>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panose="020F0502020204030204" pitchFamily="34" charset="0"/>
              <a:ea typeface="Calibri" panose="020F0502020204030204" pitchFamily="34" charset="0"/>
              <a:cs typeface="Calibri" panose="020F0502020204030204" pitchFamily="34" charset="0"/>
            </a:rPr>
            <a:t>Embedding</a:t>
          </a:r>
        </a:p>
      </dsp:txBody>
      <dsp:txXfrm>
        <a:off x="1796560" y="0"/>
        <a:ext cx="1315715" cy="571412"/>
      </dsp:txXfrm>
    </dsp:sp>
    <dsp:sp modelId="{F5F6907B-C47C-4C48-B45A-CC6C175B83B1}">
      <dsp:nvSpPr>
        <dsp:cNvPr id="0" name=""/>
        <dsp:cNvSpPr/>
      </dsp:nvSpPr>
      <dsp:spPr>
        <a:xfrm>
          <a:off x="3020556" y="0"/>
          <a:ext cx="1887127" cy="571412"/>
        </a:xfrm>
        <a:prstGeom prst="chevron">
          <a:avLst/>
        </a:prstGeom>
        <a:solidFill>
          <a:srgbClr val="00503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panose="020F0502020204030204" pitchFamily="34" charset="0"/>
              <a:ea typeface="Calibri" panose="020F0502020204030204" pitchFamily="34" charset="0"/>
              <a:cs typeface="Calibri" panose="020F0502020204030204" pitchFamily="34" charset="0"/>
            </a:rPr>
            <a:t>Indexing</a:t>
          </a:r>
        </a:p>
      </dsp:txBody>
      <dsp:txXfrm>
        <a:off x="3306262" y="0"/>
        <a:ext cx="1315715" cy="571412"/>
      </dsp:txXfrm>
    </dsp:sp>
    <dsp:sp modelId="{B5CABB96-D07C-4BDB-855E-30EDCD546571}">
      <dsp:nvSpPr>
        <dsp:cNvPr id="0" name=""/>
        <dsp:cNvSpPr/>
      </dsp:nvSpPr>
      <dsp:spPr>
        <a:xfrm>
          <a:off x="4530258" y="0"/>
          <a:ext cx="1887127" cy="571412"/>
        </a:xfrm>
        <a:prstGeom prst="chevron">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t>Retrieval</a:t>
          </a:r>
        </a:p>
      </dsp:txBody>
      <dsp:txXfrm>
        <a:off x="4815964" y="0"/>
        <a:ext cx="1315715" cy="571412"/>
      </dsp:txXfrm>
    </dsp:sp>
    <dsp:sp modelId="{0E7717DE-4590-40EA-A0B0-7B06FD8DF8F8}">
      <dsp:nvSpPr>
        <dsp:cNvPr id="0" name=""/>
        <dsp:cNvSpPr/>
      </dsp:nvSpPr>
      <dsp:spPr>
        <a:xfrm>
          <a:off x="6039960" y="0"/>
          <a:ext cx="1887127" cy="571412"/>
        </a:xfrm>
        <a:prstGeom prst="chevron">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t>Augmentation</a:t>
          </a:r>
        </a:p>
      </dsp:txBody>
      <dsp:txXfrm>
        <a:off x="6325666" y="0"/>
        <a:ext cx="1315715" cy="571412"/>
      </dsp:txXfrm>
    </dsp:sp>
    <dsp:sp modelId="{FA752890-290C-4752-BA69-7F041BEEEB96}">
      <dsp:nvSpPr>
        <dsp:cNvPr id="0" name=""/>
        <dsp:cNvSpPr/>
      </dsp:nvSpPr>
      <dsp:spPr>
        <a:xfrm>
          <a:off x="7549663" y="0"/>
          <a:ext cx="1887127" cy="571412"/>
        </a:xfrm>
        <a:prstGeom prst="chevron">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t>Generation</a:t>
          </a:r>
        </a:p>
      </dsp:txBody>
      <dsp:txXfrm>
        <a:off x="7835369" y="0"/>
        <a:ext cx="1315715" cy="57141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FACA3B-1CE5-4C6E-908F-DECA55479CEE}">
      <dsp:nvSpPr>
        <dsp:cNvPr id="0" name=""/>
        <dsp:cNvSpPr/>
      </dsp:nvSpPr>
      <dsp:spPr>
        <a:xfrm>
          <a:off x="1152" y="0"/>
          <a:ext cx="1887127" cy="571412"/>
        </a:xfrm>
        <a:prstGeom prst="homePlate">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b="1" i="0" kern="1200" dirty="0">
              <a:latin typeface="Calibri" panose="020F0502020204030204" pitchFamily="34" charset="0"/>
              <a:ea typeface="Calibri" panose="020F0502020204030204" pitchFamily="34" charset="0"/>
              <a:cs typeface="Calibri" panose="020F0502020204030204" pitchFamily="34" charset="0"/>
            </a:rPr>
            <a:t>Chunking</a:t>
          </a:r>
        </a:p>
      </dsp:txBody>
      <dsp:txXfrm>
        <a:off x="1152" y="0"/>
        <a:ext cx="1744274" cy="571412"/>
      </dsp:txXfrm>
    </dsp:sp>
    <dsp:sp modelId="{C058DDE2-7A2C-438E-98D1-62AF7A204071}">
      <dsp:nvSpPr>
        <dsp:cNvPr id="0" name=""/>
        <dsp:cNvSpPr/>
      </dsp:nvSpPr>
      <dsp:spPr>
        <a:xfrm>
          <a:off x="1510854" y="0"/>
          <a:ext cx="1887127" cy="571412"/>
        </a:xfrm>
        <a:prstGeom prst="chevron">
          <a:avLst/>
        </a:prstGeom>
        <a:solidFill>
          <a:srgbClr val="005035">
            <a:alpha val="50196"/>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panose="020F0502020204030204" pitchFamily="34" charset="0"/>
              <a:ea typeface="Calibri" panose="020F0502020204030204" pitchFamily="34" charset="0"/>
              <a:cs typeface="Calibri" panose="020F0502020204030204" pitchFamily="34" charset="0"/>
            </a:rPr>
            <a:t>Embedding</a:t>
          </a:r>
        </a:p>
      </dsp:txBody>
      <dsp:txXfrm>
        <a:off x="1796560" y="0"/>
        <a:ext cx="1315715" cy="571412"/>
      </dsp:txXfrm>
    </dsp:sp>
    <dsp:sp modelId="{F5F6907B-C47C-4C48-B45A-CC6C175B83B1}">
      <dsp:nvSpPr>
        <dsp:cNvPr id="0" name=""/>
        <dsp:cNvSpPr/>
      </dsp:nvSpPr>
      <dsp:spPr>
        <a:xfrm>
          <a:off x="3020556" y="0"/>
          <a:ext cx="1887127" cy="571412"/>
        </a:xfrm>
        <a:prstGeom prst="chevron">
          <a:avLst/>
        </a:prstGeom>
        <a:solidFill>
          <a:srgbClr val="005035">
            <a:alpha val="50196"/>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panose="020F0502020204030204" pitchFamily="34" charset="0"/>
              <a:ea typeface="Calibri" panose="020F0502020204030204" pitchFamily="34" charset="0"/>
              <a:cs typeface="Calibri" panose="020F0502020204030204" pitchFamily="34" charset="0"/>
            </a:rPr>
            <a:t>Indexing</a:t>
          </a:r>
        </a:p>
      </dsp:txBody>
      <dsp:txXfrm>
        <a:off x="3306262" y="0"/>
        <a:ext cx="1315715" cy="571412"/>
      </dsp:txXfrm>
    </dsp:sp>
    <dsp:sp modelId="{B5CABB96-D07C-4BDB-855E-30EDCD546571}">
      <dsp:nvSpPr>
        <dsp:cNvPr id="0" name=""/>
        <dsp:cNvSpPr/>
      </dsp:nvSpPr>
      <dsp:spPr>
        <a:xfrm>
          <a:off x="4530258" y="0"/>
          <a:ext cx="1887127" cy="571412"/>
        </a:xfrm>
        <a:prstGeom prst="chevron">
          <a:avLst/>
        </a:prstGeom>
        <a:solidFill>
          <a:srgbClr val="00503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t>Retrieval</a:t>
          </a:r>
        </a:p>
      </dsp:txBody>
      <dsp:txXfrm>
        <a:off x="4815964" y="0"/>
        <a:ext cx="1315715" cy="571412"/>
      </dsp:txXfrm>
    </dsp:sp>
    <dsp:sp modelId="{0E7717DE-4590-40EA-A0B0-7B06FD8DF8F8}">
      <dsp:nvSpPr>
        <dsp:cNvPr id="0" name=""/>
        <dsp:cNvSpPr/>
      </dsp:nvSpPr>
      <dsp:spPr>
        <a:xfrm>
          <a:off x="6039960" y="0"/>
          <a:ext cx="1887127" cy="571412"/>
        </a:xfrm>
        <a:prstGeom prst="chevron">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t>Augmentation</a:t>
          </a:r>
        </a:p>
      </dsp:txBody>
      <dsp:txXfrm>
        <a:off x="6325666" y="0"/>
        <a:ext cx="1315715" cy="571412"/>
      </dsp:txXfrm>
    </dsp:sp>
    <dsp:sp modelId="{FA752890-290C-4752-BA69-7F041BEEEB96}">
      <dsp:nvSpPr>
        <dsp:cNvPr id="0" name=""/>
        <dsp:cNvSpPr/>
      </dsp:nvSpPr>
      <dsp:spPr>
        <a:xfrm>
          <a:off x="7549663" y="0"/>
          <a:ext cx="1887127" cy="571412"/>
        </a:xfrm>
        <a:prstGeom prst="chevron">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t>Generation</a:t>
          </a:r>
        </a:p>
      </dsp:txBody>
      <dsp:txXfrm>
        <a:off x="7835369" y="0"/>
        <a:ext cx="1315715" cy="57141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FACA3B-1CE5-4C6E-908F-DECA55479CEE}">
      <dsp:nvSpPr>
        <dsp:cNvPr id="0" name=""/>
        <dsp:cNvSpPr/>
      </dsp:nvSpPr>
      <dsp:spPr>
        <a:xfrm>
          <a:off x="1152" y="0"/>
          <a:ext cx="1887127" cy="571412"/>
        </a:xfrm>
        <a:prstGeom prst="homePlate">
          <a:avLst/>
        </a:prstGeom>
        <a:solidFill>
          <a:srgbClr val="005035">
            <a:alpha val="50196"/>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b="1" i="0" kern="1200" dirty="0">
              <a:latin typeface="Calibri" panose="020F0502020204030204" pitchFamily="34" charset="0"/>
              <a:ea typeface="Calibri" panose="020F0502020204030204" pitchFamily="34" charset="0"/>
              <a:cs typeface="Calibri" panose="020F0502020204030204" pitchFamily="34" charset="0"/>
            </a:rPr>
            <a:t>Chunking</a:t>
          </a:r>
        </a:p>
      </dsp:txBody>
      <dsp:txXfrm>
        <a:off x="1152" y="0"/>
        <a:ext cx="1744274" cy="571412"/>
      </dsp:txXfrm>
    </dsp:sp>
    <dsp:sp modelId="{C058DDE2-7A2C-438E-98D1-62AF7A204071}">
      <dsp:nvSpPr>
        <dsp:cNvPr id="0" name=""/>
        <dsp:cNvSpPr/>
      </dsp:nvSpPr>
      <dsp:spPr>
        <a:xfrm>
          <a:off x="1510854" y="0"/>
          <a:ext cx="1887127" cy="571412"/>
        </a:xfrm>
        <a:prstGeom prst="chevron">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panose="020F0502020204030204" pitchFamily="34" charset="0"/>
              <a:ea typeface="Calibri" panose="020F0502020204030204" pitchFamily="34" charset="0"/>
              <a:cs typeface="Calibri" panose="020F0502020204030204" pitchFamily="34" charset="0"/>
            </a:rPr>
            <a:t>Embedding</a:t>
          </a:r>
        </a:p>
      </dsp:txBody>
      <dsp:txXfrm>
        <a:off x="1796560" y="0"/>
        <a:ext cx="1315715" cy="571412"/>
      </dsp:txXfrm>
    </dsp:sp>
    <dsp:sp modelId="{F5F6907B-C47C-4C48-B45A-CC6C175B83B1}">
      <dsp:nvSpPr>
        <dsp:cNvPr id="0" name=""/>
        <dsp:cNvSpPr/>
      </dsp:nvSpPr>
      <dsp:spPr>
        <a:xfrm>
          <a:off x="3020556" y="0"/>
          <a:ext cx="1887127" cy="571412"/>
        </a:xfrm>
        <a:prstGeom prst="chevron">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panose="020F0502020204030204" pitchFamily="34" charset="0"/>
              <a:ea typeface="Calibri" panose="020F0502020204030204" pitchFamily="34" charset="0"/>
              <a:cs typeface="Calibri" panose="020F0502020204030204" pitchFamily="34" charset="0"/>
            </a:rPr>
            <a:t>Indexing</a:t>
          </a:r>
        </a:p>
      </dsp:txBody>
      <dsp:txXfrm>
        <a:off x="3306262" y="0"/>
        <a:ext cx="1315715" cy="571412"/>
      </dsp:txXfrm>
    </dsp:sp>
    <dsp:sp modelId="{B5CABB96-D07C-4BDB-855E-30EDCD546571}">
      <dsp:nvSpPr>
        <dsp:cNvPr id="0" name=""/>
        <dsp:cNvSpPr/>
      </dsp:nvSpPr>
      <dsp:spPr>
        <a:xfrm>
          <a:off x="4530258" y="0"/>
          <a:ext cx="1887127" cy="571412"/>
        </a:xfrm>
        <a:prstGeom prst="chevron">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t>Retrieval</a:t>
          </a:r>
        </a:p>
      </dsp:txBody>
      <dsp:txXfrm>
        <a:off x="4815964" y="0"/>
        <a:ext cx="1315715" cy="571412"/>
      </dsp:txXfrm>
    </dsp:sp>
    <dsp:sp modelId="{0E7717DE-4590-40EA-A0B0-7B06FD8DF8F8}">
      <dsp:nvSpPr>
        <dsp:cNvPr id="0" name=""/>
        <dsp:cNvSpPr/>
      </dsp:nvSpPr>
      <dsp:spPr>
        <a:xfrm>
          <a:off x="6039960" y="0"/>
          <a:ext cx="1887127" cy="571412"/>
        </a:xfrm>
        <a:prstGeom prst="chevron">
          <a:avLst/>
        </a:prstGeom>
        <a:solidFill>
          <a:srgbClr val="00503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t>Augmentation</a:t>
          </a:r>
        </a:p>
      </dsp:txBody>
      <dsp:txXfrm>
        <a:off x="6325666" y="0"/>
        <a:ext cx="1315715" cy="571412"/>
      </dsp:txXfrm>
    </dsp:sp>
    <dsp:sp modelId="{FA752890-290C-4752-BA69-7F041BEEEB96}">
      <dsp:nvSpPr>
        <dsp:cNvPr id="0" name=""/>
        <dsp:cNvSpPr/>
      </dsp:nvSpPr>
      <dsp:spPr>
        <a:xfrm>
          <a:off x="7549663" y="0"/>
          <a:ext cx="1887127" cy="571412"/>
        </a:xfrm>
        <a:prstGeom prst="chevron">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t>Generation</a:t>
          </a:r>
        </a:p>
      </dsp:txBody>
      <dsp:txXfrm>
        <a:off x="7835369" y="0"/>
        <a:ext cx="1315715" cy="57141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FACA3B-1CE5-4C6E-908F-DECA55479CEE}">
      <dsp:nvSpPr>
        <dsp:cNvPr id="0" name=""/>
        <dsp:cNvSpPr/>
      </dsp:nvSpPr>
      <dsp:spPr>
        <a:xfrm>
          <a:off x="1152" y="0"/>
          <a:ext cx="1887127" cy="571412"/>
        </a:xfrm>
        <a:prstGeom prst="homePlate">
          <a:avLst/>
        </a:prstGeom>
        <a:solidFill>
          <a:srgbClr val="005035">
            <a:alpha val="50196"/>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b="1" i="0" kern="1200" dirty="0">
              <a:latin typeface="Calibri" panose="020F0502020204030204" pitchFamily="34" charset="0"/>
              <a:ea typeface="Calibri" panose="020F0502020204030204" pitchFamily="34" charset="0"/>
              <a:cs typeface="Calibri" panose="020F0502020204030204" pitchFamily="34" charset="0"/>
            </a:rPr>
            <a:t>Chunking</a:t>
          </a:r>
        </a:p>
      </dsp:txBody>
      <dsp:txXfrm>
        <a:off x="1152" y="0"/>
        <a:ext cx="1744274" cy="571412"/>
      </dsp:txXfrm>
    </dsp:sp>
    <dsp:sp modelId="{C058DDE2-7A2C-438E-98D1-62AF7A204071}">
      <dsp:nvSpPr>
        <dsp:cNvPr id="0" name=""/>
        <dsp:cNvSpPr/>
      </dsp:nvSpPr>
      <dsp:spPr>
        <a:xfrm>
          <a:off x="1510854" y="0"/>
          <a:ext cx="1887127" cy="571412"/>
        </a:xfrm>
        <a:prstGeom prst="chevron">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panose="020F0502020204030204" pitchFamily="34" charset="0"/>
              <a:ea typeface="Calibri" panose="020F0502020204030204" pitchFamily="34" charset="0"/>
              <a:cs typeface="Calibri" panose="020F0502020204030204" pitchFamily="34" charset="0"/>
            </a:rPr>
            <a:t>Embedding</a:t>
          </a:r>
        </a:p>
      </dsp:txBody>
      <dsp:txXfrm>
        <a:off x="1796560" y="0"/>
        <a:ext cx="1315715" cy="571412"/>
      </dsp:txXfrm>
    </dsp:sp>
    <dsp:sp modelId="{F5F6907B-C47C-4C48-B45A-CC6C175B83B1}">
      <dsp:nvSpPr>
        <dsp:cNvPr id="0" name=""/>
        <dsp:cNvSpPr/>
      </dsp:nvSpPr>
      <dsp:spPr>
        <a:xfrm>
          <a:off x="3020556" y="0"/>
          <a:ext cx="1887127" cy="571412"/>
        </a:xfrm>
        <a:prstGeom prst="chevron">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panose="020F0502020204030204" pitchFamily="34" charset="0"/>
              <a:ea typeface="Calibri" panose="020F0502020204030204" pitchFamily="34" charset="0"/>
              <a:cs typeface="Calibri" panose="020F0502020204030204" pitchFamily="34" charset="0"/>
            </a:rPr>
            <a:t>Indexing</a:t>
          </a:r>
        </a:p>
      </dsp:txBody>
      <dsp:txXfrm>
        <a:off x="3306262" y="0"/>
        <a:ext cx="1315715" cy="571412"/>
      </dsp:txXfrm>
    </dsp:sp>
    <dsp:sp modelId="{B5CABB96-D07C-4BDB-855E-30EDCD546571}">
      <dsp:nvSpPr>
        <dsp:cNvPr id="0" name=""/>
        <dsp:cNvSpPr/>
      </dsp:nvSpPr>
      <dsp:spPr>
        <a:xfrm>
          <a:off x="4530258" y="0"/>
          <a:ext cx="1887127" cy="571412"/>
        </a:xfrm>
        <a:prstGeom prst="chevron">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t>Retrieval</a:t>
          </a:r>
        </a:p>
      </dsp:txBody>
      <dsp:txXfrm>
        <a:off x="4815964" y="0"/>
        <a:ext cx="1315715" cy="571412"/>
      </dsp:txXfrm>
    </dsp:sp>
    <dsp:sp modelId="{0E7717DE-4590-40EA-A0B0-7B06FD8DF8F8}">
      <dsp:nvSpPr>
        <dsp:cNvPr id="0" name=""/>
        <dsp:cNvSpPr/>
      </dsp:nvSpPr>
      <dsp:spPr>
        <a:xfrm>
          <a:off x="6039960" y="0"/>
          <a:ext cx="1887127" cy="571412"/>
        </a:xfrm>
        <a:prstGeom prst="chevron">
          <a:avLst/>
        </a:prstGeom>
        <a:solidFill>
          <a:srgbClr val="00503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t>Augmentation</a:t>
          </a:r>
        </a:p>
      </dsp:txBody>
      <dsp:txXfrm>
        <a:off x="6325666" y="0"/>
        <a:ext cx="1315715" cy="571412"/>
      </dsp:txXfrm>
    </dsp:sp>
    <dsp:sp modelId="{FA752890-290C-4752-BA69-7F041BEEEB96}">
      <dsp:nvSpPr>
        <dsp:cNvPr id="0" name=""/>
        <dsp:cNvSpPr/>
      </dsp:nvSpPr>
      <dsp:spPr>
        <a:xfrm>
          <a:off x="7549663" y="0"/>
          <a:ext cx="1887127" cy="571412"/>
        </a:xfrm>
        <a:prstGeom prst="chevron">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t>Generation</a:t>
          </a:r>
        </a:p>
      </dsp:txBody>
      <dsp:txXfrm>
        <a:off x="7835369" y="0"/>
        <a:ext cx="1315715" cy="57141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FACA3B-1CE5-4C6E-908F-DECA55479CEE}">
      <dsp:nvSpPr>
        <dsp:cNvPr id="0" name=""/>
        <dsp:cNvSpPr/>
      </dsp:nvSpPr>
      <dsp:spPr>
        <a:xfrm>
          <a:off x="1152" y="0"/>
          <a:ext cx="1887127" cy="571412"/>
        </a:xfrm>
        <a:prstGeom prst="homePlate">
          <a:avLst/>
        </a:prstGeom>
        <a:solidFill>
          <a:srgbClr val="005035">
            <a:alpha val="50196"/>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b="1" i="0" kern="1200" dirty="0">
              <a:latin typeface="Calibri" panose="020F0502020204030204" pitchFamily="34" charset="0"/>
              <a:ea typeface="Calibri" panose="020F0502020204030204" pitchFamily="34" charset="0"/>
              <a:cs typeface="Calibri" panose="020F0502020204030204" pitchFamily="34" charset="0"/>
            </a:rPr>
            <a:t>Chunking</a:t>
          </a:r>
        </a:p>
      </dsp:txBody>
      <dsp:txXfrm>
        <a:off x="1152" y="0"/>
        <a:ext cx="1744274" cy="571412"/>
      </dsp:txXfrm>
    </dsp:sp>
    <dsp:sp modelId="{C058DDE2-7A2C-438E-98D1-62AF7A204071}">
      <dsp:nvSpPr>
        <dsp:cNvPr id="0" name=""/>
        <dsp:cNvSpPr/>
      </dsp:nvSpPr>
      <dsp:spPr>
        <a:xfrm>
          <a:off x="1510854" y="0"/>
          <a:ext cx="1887127" cy="571412"/>
        </a:xfrm>
        <a:prstGeom prst="chevron">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panose="020F0502020204030204" pitchFamily="34" charset="0"/>
              <a:ea typeface="Calibri" panose="020F0502020204030204" pitchFamily="34" charset="0"/>
              <a:cs typeface="Calibri" panose="020F0502020204030204" pitchFamily="34" charset="0"/>
            </a:rPr>
            <a:t>Embedding</a:t>
          </a:r>
        </a:p>
      </dsp:txBody>
      <dsp:txXfrm>
        <a:off x="1796560" y="0"/>
        <a:ext cx="1315715" cy="571412"/>
      </dsp:txXfrm>
    </dsp:sp>
    <dsp:sp modelId="{F5F6907B-C47C-4C48-B45A-CC6C175B83B1}">
      <dsp:nvSpPr>
        <dsp:cNvPr id="0" name=""/>
        <dsp:cNvSpPr/>
      </dsp:nvSpPr>
      <dsp:spPr>
        <a:xfrm>
          <a:off x="3020556" y="0"/>
          <a:ext cx="1887127" cy="571412"/>
        </a:xfrm>
        <a:prstGeom prst="chevron">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panose="020F0502020204030204" pitchFamily="34" charset="0"/>
              <a:ea typeface="Calibri" panose="020F0502020204030204" pitchFamily="34" charset="0"/>
              <a:cs typeface="Calibri" panose="020F0502020204030204" pitchFamily="34" charset="0"/>
            </a:rPr>
            <a:t>Indexing</a:t>
          </a:r>
        </a:p>
      </dsp:txBody>
      <dsp:txXfrm>
        <a:off x="3306262" y="0"/>
        <a:ext cx="1315715" cy="571412"/>
      </dsp:txXfrm>
    </dsp:sp>
    <dsp:sp modelId="{B5CABB96-D07C-4BDB-855E-30EDCD546571}">
      <dsp:nvSpPr>
        <dsp:cNvPr id="0" name=""/>
        <dsp:cNvSpPr/>
      </dsp:nvSpPr>
      <dsp:spPr>
        <a:xfrm>
          <a:off x="4530258" y="0"/>
          <a:ext cx="1887127" cy="571412"/>
        </a:xfrm>
        <a:prstGeom prst="chevron">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t>Retrieval</a:t>
          </a:r>
        </a:p>
      </dsp:txBody>
      <dsp:txXfrm>
        <a:off x="4815964" y="0"/>
        <a:ext cx="1315715" cy="571412"/>
      </dsp:txXfrm>
    </dsp:sp>
    <dsp:sp modelId="{0E7717DE-4590-40EA-A0B0-7B06FD8DF8F8}">
      <dsp:nvSpPr>
        <dsp:cNvPr id="0" name=""/>
        <dsp:cNvSpPr/>
      </dsp:nvSpPr>
      <dsp:spPr>
        <a:xfrm>
          <a:off x="6039960" y="0"/>
          <a:ext cx="1887127" cy="571412"/>
        </a:xfrm>
        <a:prstGeom prst="chevron">
          <a:avLst/>
        </a:prstGeom>
        <a:solidFill>
          <a:srgbClr val="005035">
            <a:alpha val="50196"/>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t>Augmentation</a:t>
          </a:r>
        </a:p>
      </dsp:txBody>
      <dsp:txXfrm>
        <a:off x="6325666" y="0"/>
        <a:ext cx="1315715" cy="571412"/>
      </dsp:txXfrm>
    </dsp:sp>
    <dsp:sp modelId="{FA752890-290C-4752-BA69-7F041BEEEB96}">
      <dsp:nvSpPr>
        <dsp:cNvPr id="0" name=""/>
        <dsp:cNvSpPr/>
      </dsp:nvSpPr>
      <dsp:spPr>
        <a:xfrm>
          <a:off x="7549663" y="0"/>
          <a:ext cx="1887127" cy="571412"/>
        </a:xfrm>
        <a:prstGeom prst="chevron">
          <a:avLst/>
        </a:prstGeom>
        <a:solidFill>
          <a:srgbClr val="00503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t>Generation</a:t>
          </a:r>
        </a:p>
      </dsp:txBody>
      <dsp:txXfrm>
        <a:off x="7835369" y="0"/>
        <a:ext cx="1315715" cy="5714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7E39D1-5AEF-47C5-929E-1D3076D6C148}">
      <dsp:nvSpPr>
        <dsp:cNvPr id="0" name=""/>
        <dsp:cNvSpPr/>
      </dsp:nvSpPr>
      <dsp:spPr>
        <a:xfrm>
          <a:off x="0" y="1662827"/>
          <a:ext cx="11107435" cy="2276941"/>
        </a:xfrm>
        <a:prstGeom prst="notchedRightArrow">
          <a:avLst/>
        </a:prstGeom>
        <a:solidFill>
          <a:srgbClr val="899064"/>
        </a:solidFill>
        <a:ln>
          <a:noFill/>
        </a:ln>
        <a:effectLst/>
      </dsp:spPr>
      <dsp:style>
        <a:lnRef idx="0">
          <a:scrgbClr r="0" g="0" b="0"/>
        </a:lnRef>
        <a:fillRef idx="1">
          <a:scrgbClr r="0" g="0" b="0"/>
        </a:fillRef>
        <a:effectRef idx="0">
          <a:scrgbClr r="0" g="0" b="0"/>
        </a:effectRef>
        <a:fontRef idx="minor"/>
      </dsp:style>
    </dsp:sp>
    <dsp:sp modelId="{025BE519-480F-4B68-A67C-7CEB1D0E7719}">
      <dsp:nvSpPr>
        <dsp:cNvPr id="0" name=""/>
        <dsp:cNvSpPr/>
      </dsp:nvSpPr>
      <dsp:spPr>
        <a:xfrm>
          <a:off x="2745" y="0"/>
          <a:ext cx="1598592" cy="2276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b="1" kern="1200" dirty="0">
              <a:latin typeface="Calibri" panose="020F0502020204030204" pitchFamily="34" charset="0"/>
              <a:ea typeface="Calibri" panose="020F0502020204030204" pitchFamily="34" charset="0"/>
              <a:cs typeface="Calibri" panose="020F0502020204030204" pitchFamily="34" charset="0"/>
            </a:rPr>
            <a:t>Manual Indexing and Card Catalogs</a:t>
          </a:r>
        </a:p>
        <a:p>
          <a:pPr marL="0" lvl="0" indent="0" algn="ctr" defTabSz="622300">
            <a:lnSpc>
              <a:spcPct val="90000"/>
            </a:lnSpc>
            <a:spcBef>
              <a:spcPct val="0"/>
            </a:spcBef>
            <a:spcAft>
              <a:spcPct val="35000"/>
            </a:spcAft>
            <a:buNone/>
          </a:pPr>
          <a:r>
            <a:rPr lang="en-US" sz="1400" b="1" kern="1200" dirty="0">
              <a:latin typeface="Calibri" panose="020F0502020204030204" pitchFamily="34" charset="0"/>
              <a:ea typeface="Calibri" panose="020F0502020204030204" pitchFamily="34" charset="0"/>
              <a:cs typeface="Calibri" panose="020F0502020204030204" pitchFamily="34" charset="0"/>
            </a:rPr>
            <a:t>(Pre-Digital Era)</a:t>
          </a:r>
        </a:p>
      </dsp:txBody>
      <dsp:txXfrm>
        <a:off x="2745" y="0"/>
        <a:ext cx="1598592" cy="2276941"/>
      </dsp:txXfrm>
    </dsp:sp>
    <dsp:sp modelId="{F2C5901E-9BF5-409B-8A9C-7505BB06AD31}">
      <dsp:nvSpPr>
        <dsp:cNvPr id="0" name=""/>
        <dsp:cNvSpPr/>
      </dsp:nvSpPr>
      <dsp:spPr>
        <a:xfrm>
          <a:off x="517424" y="2561559"/>
          <a:ext cx="569235" cy="569235"/>
        </a:xfrm>
        <a:prstGeom prst="ellipse">
          <a:avLst/>
        </a:prstGeom>
        <a:solidFill>
          <a:srgbClr val="00503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F39D06-753F-4014-A368-8B15D20D1BEA}">
      <dsp:nvSpPr>
        <dsp:cNvPr id="0" name=""/>
        <dsp:cNvSpPr/>
      </dsp:nvSpPr>
      <dsp:spPr>
        <a:xfrm>
          <a:off x="1681267" y="3415412"/>
          <a:ext cx="1598592" cy="2276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b="1" kern="1200" dirty="0">
              <a:latin typeface="Calibri" panose="020F0502020204030204" pitchFamily="34" charset="0"/>
              <a:ea typeface="Calibri" panose="020F0502020204030204" pitchFamily="34" charset="0"/>
              <a:cs typeface="Calibri" panose="020F0502020204030204" pitchFamily="34" charset="0"/>
            </a:rPr>
            <a:t>Keyword-Based Search</a:t>
          </a:r>
        </a:p>
        <a:p>
          <a:pPr marL="0" lvl="0" indent="0" algn="ctr" defTabSz="622300">
            <a:lnSpc>
              <a:spcPct val="90000"/>
            </a:lnSpc>
            <a:spcBef>
              <a:spcPct val="0"/>
            </a:spcBef>
            <a:spcAft>
              <a:spcPct val="35000"/>
            </a:spcAft>
            <a:buNone/>
          </a:pPr>
          <a:r>
            <a:rPr lang="en-US" sz="1400" b="1" kern="1200" dirty="0">
              <a:latin typeface="Calibri" panose="020F0502020204030204" pitchFamily="34" charset="0"/>
              <a:ea typeface="Calibri" panose="020F0502020204030204" pitchFamily="34" charset="0"/>
              <a:cs typeface="Calibri" panose="020F0502020204030204" pitchFamily="34" charset="0"/>
            </a:rPr>
            <a:t>(1960s-1980s)</a:t>
          </a:r>
        </a:p>
      </dsp:txBody>
      <dsp:txXfrm>
        <a:off x="1681267" y="3415412"/>
        <a:ext cx="1598592" cy="2276941"/>
      </dsp:txXfrm>
    </dsp:sp>
    <dsp:sp modelId="{0FEA6775-CA9F-4498-8671-D29F7D2D081B}">
      <dsp:nvSpPr>
        <dsp:cNvPr id="0" name=""/>
        <dsp:cNvSpPr/>
      </dsp:nvSpPr>
      <dsp:spPr>
        <a:xfrm>
          <a:off x="2195945" y="2561559"/>
          <a:ext cx="569235" cy="569235"/>
        </a:xfrm>
        <a:prstGeom prst="ellipse">
          <a:avLst/>
        </a:prstGeom>
        <a:solidFill>
          <a:srgbClr val="00503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EE686B-6DFA-4ABB-B590-0E2BEA7F1C5F}">
      <dsp:nvSpPr>
        <dsp:cNvPr id="0" name=""/>
        <dsp:cNvSpPr/>
      </dsp:nvSpPr>
      <dsp:spPr>
        <a:xfrm>
          <a:off x="3359789" y="0"/>
          <a:ext cx="1598592" cy="2276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b="1" kern="1200" dirty="0">
              <a:latin typeface="Calibri" panose="020F0502020204030204" pitchFamily="34" charset="0"/>
              <a:ea typeface="Calibri" panose="020F0502020204030204" pitchFamily="34" charset="0"/>
              <a:cs typeface="Calibri" panose="020F0502020204030204" pitchFamily="34" charset="0"/>
            </a:rPr>
            <a:t>Vector Space Models</a:t>
          </a:r>
        </a:p>
        <a:p>
          <a:pPr marL="0" lvl="0" indent="0" algn="ctr" defTabSz="622300">
            <a:lnSpc>
              <a:spcPct val="90000"/>
            </a:lnSpc>
            <a:spcBef>
              <a:spcPct val="0"/>
            </a:spcBef>
            <a:spcAft>
              <a:spcPct val="35000"/>
            </a:spcAft>
            <a:buNone/>
          </a:pPr>
          <a:r>
            <a:rPr lang="en-US" sz="1400" b="1" kern="1200" dirty="0">
              <a:latin typeface="Calibri" panose="020F0502020204030204" pitchFamily="34" charset="0"/>
              <a:ea typeface="Calibri" panose="020F0502020204030204" pitchFamily="34" charset="0"/>
              <a:cs typeface="Calibri" panose="020F0502020204030204" pitchFamily="34" charset="0"/>
            </a:rPr>
            <a:t>(1970s-1990s)</a:t>
          </a:r>
        </a:p>
      </dsp:txBody>
      <dsp:txXfrm>
        <a:off x="3359789" y="0"/>
        <a:ext cx="1598592" cy="2276941"/>
      </dsp:txXfrm>
    </dsp:sp>
    <dsp:sp modelId="{077A9783-CC39-45F8-AB5E-4433671B7D3F}">
      <dsp:nvSpPr>
        <dsp:cNvPr id="0" name=""/>
        <dsp:cNvSpPr/>
      </dsp:nvSpPr>
      <dsp:spPr>
        <a:xfrm>
          <a:off x="3874467" y="2561559"/>
          <a:ext cx="569235" cy="569235"/>
        </a:xfrm>
        <a:prstGeom prst="ellipse">
          <a:avLst/>
        </a:prstGeom>
        <a:solidFill>
          <a:srgbClr val="00503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655ABE-499C-4A2E-B9B7-021E3E988AF7}">
      <dsp:nvSpPr>
        <dsp:cNvPr id="0" name=""/>
        <dsp:cNvSpPr/>
      </dsp:nvSpPr>
      <dsp:spPr>
        <a:xfrm>
          <a:off x="5038311" y="3415412"/>
          <a:ext cx="1598592" cy="2276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b="1" kern="1200" dirty="0">
              <a:latin typeface="Calibri" panose="020F0502020204030204" pitchFamily="34" charset="0"/>
              <a:ea typeface="Calibri" panose="020F0502020204030204" pitchFamily="34" charset="0"/>
              <a:cs typeface="Calibri" panose="020F0502020204030204" pitchFamily="34" charset="0"/>
            </a:rPr>
            <a:t>Probabilistic Models</a:t>
          </a:r>
        </a:p>
        <a:p>
          <a:pPr marL="0" lvl="0" indent="0" algn="ctr" defTabSz="622300">
            <a:lnSpc>
              <a:spcPct val="90000"/>
            </a:lnSpc>
            <a:spcBef>
              <a:spcPct val="0"/>
            </a:spcBef>
            <a:spcAft>
              <a:spcPct val="35000"/>
            </a:spcAft>
            <a:buNone/>
          </a:pPr>
          <a:r>
            <a:rPr lang="en-US" sz="1400" b="1" kern="1200" dirty="0">
              <a:latin typeface="Calibri" panose="020F0502020204030204" pitchFamily="34" charset="0"/>
              <a:ea typeface="Calibri" panose="020F0502020204030204" pitchFamily="34" charset="0"/>
              <a:cs typeface="Calibri" panose="020F0502020204030204" pitchFamily="34" charset="0"/>
            </a:rPr>
            <a:t>(1990s-2000s)</a:t>
          </a:r>
        </a:p>
      </dsp:txBody>
      <dsp:txXfrm>
        <a:off x="5038311" y="3415412"/>
        <a:ext cx="1598592" cy="2276941"/>
      </dsp:txXfrm>
    </dsp:sp>
    <dsp:sp modelId="{E965D448-6D46-449B-B21E-8E3A6BBCC3FB}">
      <dsp:nvSpPr>
        <dsp:cNvPr id="0" name=""/>
        <dsp:cNvSpPr/>
      </dsp:nvSpPr>
      <dsp:spPr>
        <a:xfrm>
          <a:off x="5552989" y="2561559"/>
          <a:ext cx="569235" cy="569235"/>
        </a:xfrm>
        <a:prstGeom prst="ellipse">
          <a:avLst/>
        </a:prstGeom>
        <a:solidFill>
          <a:srgbClr val="00503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C1E991-1906-49C8-B0C2-27A63DA7FB26}">
      <dsp:nvSpPr>
        <dsp:cNvPr id="0" name=""/>
        <dsp:cNvSpPr/>
      </dsp:nvSpPr>
      <dsp:spPr>
        <a:xfrm>
          <a:off x="6716832" y="0"/>
          <a:ext cx="1598592" cy="2276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b="1" kern="1200" dirty="0">
              <a:latin typeface="Calibri" panose="020F0502020204030204" pitchFamily="34" charset="0"/>
              <a:ea typeface="Calibri" panose="020F0502020204030204" pitchFamily="34" charset="0"/>
              <a:cs typeface="Calibri" panose="020F0502020204030204" pitchFamily="34" charset="0"/>
            </a:rPr>
            <a:t>Neural Network Information Retrieval</a:t>
          </a:r>
        </a:p>
        <a:p>
          <a:pPr marL="0" lvl="0" indent="0" algn="ctr" defTabSz="622300">
            <a:lnSpc>
              <a:spcPct val="90000"/>
            </a:lnSpc>
            <a:spcBef>
              <a:spcPct val="0"/>
            </a:spcBef>
            <a:spcAft>
              <a:spcPct val="35000"/>
            </a:spcAft>
            <a:buNone/>
          </a:pPr>
          <a:r>
            <a:rPr lang="en-US" sz="1400" b="1" kern="1200" dirty="0">
              <a:latin typeface="Calibri" panose="020F0502020204030204" pitchFamily="34" charset="0"/>
              <a:ea typeface="Calibri" panose="020F0502020204030204" pitchFamily="34" charset="0"/>
              <a:cs typeface="Calibri" panose="020F0502020204030204" pitchFamily="34" charset="0"/>
            </a:rPr>
            <a:t>(2010s)</a:t>
          </a:r>
        </a:p>
      </dsp:txBody>
      <dsp:txXfrm>
        <a:off x="6716832" y="0"/>
        <a:ext cx="1598592" cy="2276941"/>
      </dsp:txXfrm>
    </dsp:sp>
    <dsp:sp modelId="{82FD9A32-4451-4CCB-AB0F-D56F7CF815EB}">
      <dsp:nvSpPr>
        <dsp:cNvPr id="0" name=""/>
        <dsp:cNvSpPr/>
      </dsp:nvSpPr>
      <dsp:spPr>
        <a:xfrm>
          <a:off x="7231511" y="2561559"/>
          <a:ext cx="569235" cy="569235"/>
        </a:xfrm>
        <a:prstGeom prst="ellipse">
          <a:avLst/>
        </a:prstGeom>
        <a:solidFill>
          <a:srgbClr val="00503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4719EF-D9DC-4DA9-9584-537172FA12DA}">
      <dsp:nvSpPr>
        <dsp:cNvPr id="0" name=""/>
        <dsp:cNvSpPr/>
      </dsp:nvSpPr>
      <dsp:spPr>
        <a:xfrm>
          <a:off x="8395354" y="3415412"/>
          <a:ext cx="1598592" cy="22769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b="1" kern="1200" dirty="0">
              <a:latin typeface="Calibri" panose="020F0502020204030204" pitchFamily="34" charset="0"/>
              <a:ea typeface="Calibri" panose="020F0502020204030204" pitchFamily="34" charset="0"/>
              <a:cs typeface="Calibri" panose="020F0502020204030204" pitchFamily="34" charset="0"/>
            </a:rPr>
            <a:t>Transformer-Based Retrieval</a:t>
          </a:r>
        </a:p>
        <a:p>
          <a:pPr marL="0" lvl="0" indent="0" algn="ctr" defTabSz="622300">
            <a:lnSpc>
              <a:spcPct val="90000"/>
            </a:lnSpc>
            <a:spcBef>
              <a:spcPct val="0"/>
            </a:spcBef>
            <a:spcAft>
              <a:spcPct val="35000"/>
            </a:spcAft>
            <a:buNone/>
          </a:pPr>
          <a:r>
            <a:rPr lang="en-US" sz="1400" b="1" kern="1200" dirty="0">
              <a:latin typeface="Calibri" panose="020F0502020204030204" pitchFamily="34" charset="0"/>
              <a:ea typeface="Calibri" panose="020F0502020204030204" pitchFamily="34" charset="0"/>
              <a:cs typeface="Calibri" panose="020F0502020204030204" pitchFamily="34" charset="0"/>
            </a:rPr>
            <a:t>(2020s)</a:t>
          </a:r>
        </a:p>
      </dsp:txBody>
      <dsp:txXfrm>
        <a:off x="8395354" y="3415412"/>
        <a:ext cx="1598592" cy="2276941"/>
      </dsp:txXfrm>
    </dsp:sp>
    <dsp:sp modelId="{83E32D5B-DFDB-4ECB-B3F5-8C28FD5B950B}">
      <dsp:nvSpPr>
        <dsp:cNvPr id="0" name=""/>
        <dsp:cNvSpPr/>
      </dsp:nvSpPr>
      <dsp:spPr>
        <a:xfrm>
          <a:off x="8910032" y="2561559"/>
          <a:ext cx="569235" cy="569235"/>
        </a:xfrm>
        <a:prstGeom prst="ellipse">
          <a:avLst/>
        </a:prstGeom>
        <a:solidFill>
          <a:srgbClr val="00503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FACA3B-1CE5-4C6E-908F-DECA55479CEE}">
      <dsp:nvSpPr>
        <dsp:cNvPr id="0" name=""/>
        <dsp:cNvSpPr/>
      </dsp:nvSpPr>
      <dsp:spPr>
        <a:xfrm>
          <a:off x="1152" y="0"/>
          <a:ext cx="1887127" cy="571412"/>
        </a:xfrm>
        <a:prstGeom prst="homePlate">
          <a:avLst/>
        </a:prstGeom>
        <a:solidFill>
          <a:srgbClr val="00503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b="1" i="0" kern="1200" dirty="0">
              <a:latin typeface="Calibri" panose="020F0502020204030204" pitchFamily="34" charset="0"/>
              <a:ea typeface="Calibri" panose="020F0502020204030204" pitchFamily="34" charset="0"/>
              <a:cs typeface="Calibri" panose="020F0502020204030204" pitchFamily="34" charset="0"/>
            </a:rPr>
            <a:t>Chunking</a:t>
          </a:r>
        </a:p>
      </dsp:txBody>
      <dsp:txXfrm>
        <a:off x="1152" y="0"/>
        <a:ext cx="1744274" cy="571412"/>
      </dsp:txXfrm>
    </dsp:sp>
    <dsp:sp modelId="{C058DDE2-7A2C-438E-98D1-62AF7A204071}">
      <dsp:nvSpPr>
        <dsp:cNvPr id="0" name=""/>
        <dsp:cNvSpPr/>
      </dsp:nvSpPr>
      <dsp:spPr>
        <a:xfrm>
          <a:off x="1510854" y="0"/>
          <a:ext cx="1887127" cy="571412"/>
        </a:xfrm>
        <a:prstGeom prst="chevron">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panose="020F0502020204030204" pitchFamily="34" charset="0"/>
              <a:ea typeface="Calibri" panose="020F0502020204030204" pitchFamily="34" charset="0"/>
              <a:cs typeface="Calibri" panose="020F0502020204030204" pitchFamily="34" charset="0"/>
            </a:rPr>
            <a:t>Embedding</a:t>
          </a:r>
        </a:p>
      </dsp:txBody>
      <dsp:txXfrm>
        <a:off x="1796560" y="0"/>
        <a:ext cx="1315715" cy="571412"/>
      </dsp:txXfrm>
    </dsp:sp>
    <dsp:sp modelId="{F5F6907B-C47C-4C48-B45A-CC6C175B83B1}">
      <dsp:nvSpPr>
        <dsp:cNvPr id="0" name=""/>
        <dsp:cNvSpPr/>
      </dsp:nvSpPr>
      <dsp:spPr>
        <a:xfrm>
          <a:off x="3020556" y="0"/>
          <a:ext cx="1887127" cy="571412"/>
        </a:xfrm>
        <a:prstGeom prst="chevron">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panose="020F0502020204030204" pitchFamily="34" charset="0"/>
              <a:ea typeface="Calibri" panose="020F0502020204030204" pitchFamily="34" charset="0"/>
              <a:cs typeface="Calibri" panose="020F0502020204030204" pitchFamily="34" charset="0"/>
            </a:rPr>
            <a:t>Indexing</a:t>
          </a:r>
        </a:p>
      </dsp:txBody>
      <dsp:txXfrm>
        <a:off x="3306262" y="0"/>
        <a:ext cx="1315715" cy="571412"/>
      </dsp:txXfrm>
    </dsp:sp>
    <dsp:sp modelId="{B5CABB96-D07C-4BDB-855E-30EDCD546571}">
      <dsp:nvSpPr>
        <dsp:cNvPr id="0" name=""/>
        <dsp:cNvSpPr/>
      </dsp:nvSpPr>
      <dsp:spPr>
        <a:xfrm>
          <a:off x="4530258" y="0"/>
          <a:ext cx="1887127" cy="571412"/>
        </a:xfrm>
        <a:prstGeom prst="chevron">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t>Retrieval</a:t>
          </a:r>
        </a:p>
      </dsp:txBody>
      <dsp:txXfrm>
        <a:off x="4815964" y="0"/>
        <a:ext cx="1315715" cy="571412"/>
      </dsp:txXfrm>
    </dsp:sp>
    <dsp:sp modelId="{0E7717DE-4590-40EA-A0B0-7B06FD8DF8F8}">
      <dsp:nvSpPr>
        <dsp:cNvPr id="0" name=""/>
        <dsp:cNvSpPr/>
      </dsp:nvSpPr>
      <dsp:spPr>
        <a:xfrm>
          <a:off x="6039960" y="0"/>
          <a:ext cx="1887127" cy="571412"/>
        </a:xfrm>
        <a:prstGeom prst="chevron">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t>Augmentation</a:t>
          </a:r>
        </a:p>
      </dsp:txBody>
      <dsp:txXfrm>
        <a:off x="6325666" y="0"/>
        <a:ext cx="1315715" cy="571412"/>
      </dsp:txXfrm>
    </dsp:sp>
    <dsp:sp modelId="{FA752890-290C-4752-BA69-7F041BEEEB96}">
      <dsp:nvSpPr>
        <dsp:cNvPr id="0" name=""/>
        <dsp:cNvSpPr/>
      </dsp:nvSpPr>
      <dsp:spPr>
        <a:xfrm>
          <a:off x="7549663" y="0"/>
          <a:ext cx="1887127" cy="571412"/>
        </a:xfrm>
        <a:prstGeom prst="chevron">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t>Generation</a:t>
          </a:r>
        </a:p>
      </dsp:txBody>
      <dsp:txXfrm>
        <a:off x="7835369" y="0"/>
        <a:ext cx="1315715" cy="5714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FACA3B-1CE5-4C6E-908F-DECA55479CEE}">
      <dsp:nvSpPr>
        <dsp:cNvPr id="0" name=""/>
        <dsp:cNvSpPr/>
      </dsp:nvSpPr>
      <dsp:spPr>
        <a:xfrm>
          <a:off x="1152" y="0"/>
          <a:ext cx="1887127" cy="571412"/>
        </a:xfrm>
        <a:prstGeom prst="homePlate">
          <a:avLst/>
        </a:prstGeom>
        <a:solidFill>
          <a:srgbClr val="00503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b="1" i="0" kern="1200" dirty="0">
              <a:latin typeface="Calibri" panose="020F0502020204030204" pitchFamily="34" charset="0"/>
              <a:ea typeface="Calibri" panose="020F0502020204030204" pitchFamily="34" charset="0"/>
              <a:cs typeface="Calibri" panose="020F0502020204030204" pitchFamily="34" charset="0"/>
            </a:rPr>
            <a:t>Chunking</a:t>
          </a:r>
        </a:p>
      </dsp:txBody>
      <dsp:txXfrm>
        <a:off x="1152" y="0"/>
        <a:ext cx="1744274" cy="571412"/>
      </dsp:txXfrm>
    </dsp:sp>
    <dsp:sp modelId="{C058DDE2-7A2C-438E-98D1-62AF7A204071}">
      <dsp:nvSpPr>
        <dsp:cNvPr id="0" name=""/>
        <dsp:cNvSpPr/>
      </dsp:nvSpPr>
      <dsp:spPr>
        <a:xfrm>
          <a:off x="1510854" y="0"/>
          <a:ext cx="1887127" cy="571412"/>
        </a:xfrm>
        <a:prstGeom prst="chevron">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panose="020F0502020204030204" pitchFamily="34" charset="0"/>
              <a:ea typeface="Calibri" panose="020F0502020204030204" pitchFamily="34" charset="0"/>
              <a:cs typeface="Calibri" panose="020F0502020204030204" pitchFamily="34" charset="0"/>
            </a:rPr>
            <a:t>Embedding</a:t>
          </a:r>
        </a:p>
      </dsp:txBody>
      <dsp:txXfrm>
        <a:off x="1796560" y="0"/>
        <a:ext cx="1315715" cy="571412"/>
      </dsp:txXfrm>
    </dsp:sp>
    <dsp:sp modelId="{F5F6907B-C47C-4C48-B45A-CC6C175B83B1}">
      <dsp:nvSpPr>
        <dsp:cNvPr id="0" name=""/>
        <dsp:cNvSpPr/>
      </dsp:nvSpPr>
      <dsp:spPr>
        <a:xfrm>
          <a:off x="3020556" y="0"/>
          <a:ext cx="1887127" cy="571412"/>
        </a:xfrm>
        <a:prstGeom prst="chevron">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panose="020F0502020204030204" pitchFamily="34" charset="0"/>
              <a:ea typeface="Calibri" panose="020F0502020204030204" pitchFamily="34" charset="0"/>
              <a:cs typeface="Calibri" panose="020F0502020204030204" pitchFamily="34" charset="0"/>
            </a:rPr>
            <a:t>Indexing</a:t>
          </a:r>
        </a:p>
      </dsp:txBody>
      <dsp:txXfrm>
        <a:off x="3306262" y="0"/>
        <a:ext cx="1315715" cy="571412"/>
      </dsp:txXfrm>
    </dsp:sp>
    <dsp:sp modelId="{B5CABB96-D07C-4BDB-855E-30EDCD546571}">
      <dsp:nvSpPr>
        <dsp:cNvPr id="0" name=""/>
        <dsp:cNvSpPr/>
      </dsp:nvSpPr>
      <dsp:spPr>
        <a:xfrm>
          <a:off x="4530258" y="0"/>
          <a:ext cx="1887127" cy="571412"/>
        </a:xfrm>
        <a:prstGeom prst="chevron">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t>Retrieval</a:t>
          </a:r>
        </a:p>
      </dsp:txBody>
      <dsp:txXfrm>
        <a:off x="4815964" y="0"/>
        <a:ext cx="1315715" cy="571412"/>
      </dsp:txXfrm>
    </dsp:sp>
    <dsp:sp modelId="{0E7717DE-4590-40EA-A0B0-7B06FD8DF8F8}">
      <dsp:nvSpPr>
        <dsp:cNvPr id="0" name=""/>
        <dsp:cNvSpPr/>
      </dsp:nvSpPr>
      <dsp:spPr>
        <a:xfrm>
          <a:off x="6039960" y="0"/>
          <a:ext cx="1887127" cy="571412"/>
        </a:xfrm>
        <a:prstGeom prst="chevron">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t>Augmentation</a:t>
          </a:r>
        </a:p>
      </dsp:txBody>
      <dsp:txXfrm>
        <a:off x="6325666" y="0"/>
        <a:ext cx="1315715" cy="571412"/>
      </dsp:txXfrm>
    </dsp:sp>
    <dsp:sp modelId="{FA752890-290C-4752-BA69-7F041BEEEB96}">
      <dsp:nvSpPr>
        <dsp:cNvPr id="0" name=""/>
        <dsp:cNvSpPr/>
      </dsp:nvSpPr>
      <dsp:spPr>
        <a:xfrm>
          <a:off x="7549663" y="0"/>
          <a:ext cx="1887127" cy="571412"/>
        </a:xfrm>
        <a:prstGeom prst="chevron">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t>Generation</a:t>
          </a:r>
        </a:p>
      </dsp:txBody>
      <dsp:txXfrm>
        <a:off x="7835369" y="0"/>
        <a:ext cx="1315715" cy="5714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FACA3B-1CE5-4C6E-908F-DECA55479CEE}">
      <dsp:nvSpPr>
        <dsp:cNvPr id="0" name=""/>
        <dsp:cNvSpPr/>
      </dsp:nvSpPr>
      <dsp:spPr>
        <a:xfrm>
          <a:off x="1152" y="0"/>
          <a:ext cx="1887127" cy="571412"/>
        </a:xfrm>
        <a:prstGeom prst="homePlate">
          <a:avLst/>
        </a:prstGeom>
        <a:solidFill>
          <a:srgbClr val="00503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b="1" i="0" kern="1200" dirty="0">
              <a:latin typeface="Calibri" panose="020F0502020204030204" pitchFamily="34" charset="0"/>
              <a:ea typeface="Calibri" panose="020F0502020204030204" pitchFamily="34" charset="0"/>
              <a:cs typeface="Calibri" panose="020F0502020204030204" pitchFamily="34" charset="0"/>
            </a:rPr>
            <a:t>Chunking</a:t>
          </a:r>
        </a:p>
      </dsp:txBody>
      <dsp:txXfrm>
        <a:off x="1152" y="0"/>
        <a:ext cx="1744274" cy="571412"/>
      </dsp:txXfrm>
    </dsp:sp>
    <dsp:sp modelId="{C058DDE2-7A2C-438E-98D1-62AF7A204071}">
      <dsp:nvSpPr>
        <dsp:cNvPr id="0" name=""/>
        <dsp:cNvSpPr/>
      </dsp:nvSpPr>
      <dsp:spPr>
        <a:xfrm>
          <a:off x="1510854" y="0"/>
          <a:ext cx="1887127" cy="571412"/>
        </a:xfrm>
        <a:prstGeom prst="chevron">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panose="020F0502020204030204" pitchFamily="34" charset="0"/>
              <a:ea typeface="Calibri" panose="020F0502020204030204" pitchFamily="34" charset="0"/>
              <a:cs typeface="Calibri" panose="020F0502020204030204" pitchFamily="34" charset="0"/>
            </a:rPr>
            <a:t>Embedding</a:t>
          </a:r>
        </a:p>
      </dsp:txBody>
      <dsp:txXfrm>
        <a:off x="1796560" y="0"/>
        <a:ext cx="1315715" cy="571412"/>
      </dsp:txXfrm>
    </dsp:sp>
    <dsp:sp modelId="{F5F6907B-C47C-4C48-B45A-CC6C175B83B1}">
      <dsp:nvSpPr>
        <dsp:cNvPr id="0" name=""/>
        <dsp:cNvSpPr/>
      </dsp:nvSpPr>
      <dsp:spPr>
        <a:xfrm>
          <a:off x="3020556" y="0"/>
          <a:ext cx="1887127" cy="571412"/>
        </a:xfrm>
        <a:prstGeom prst="chevron">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panose="020F0502020204030204" pitchFamily="34" charset="0"/>
              <a:ea typeface="Calibri" panose="020F0502020204030204" pitchFamily="34" charset="0"/>
              <a:cs typeface="Calibri" panose="020F0502020204030204" pitchFamily="34" charset="0"/>
            </a:rPr>
            <a:t>Indexing</a:t>
          </a:r>
        </a:p>
      </dsp:txBody>
      <dsp:txXfrm>
        <a:off x="3306262" y="0"/>
        <a:ext cx="1315715" cy="571412"/>
      </dsp:txXfrm>
    </dsp:sp>
    <dsp:sp modelId="{B5CABB96-D07C-4BDB-855E-30EDCD546571}">
      <dsp:nvSpPr>
        <dsp:cNvPr id="0" name=""/>
        <dsp:cNvSpPr/>
      </dsp:nvSpPr>
      <dsp:spPr>
        <a:xfrm>
          <a:off x="4530258" y="0"/>
          <a:ext cx="1887127" cy="571412"/>
        </a:xfrm>
        <a:prstGeom prst="chevron">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t>Retrieval</a:t>
          </a:r>
        </a:p>
      </dsp:txBody>
      <dsp:txXfrm>
        <a:off x="4815964" y="0"/>
        <a:ext cx="1315715" cy="571412"/>
      </dsp:txXfrm>
    </dsp:sp>
    <dsp:sp modelId="{0E7717DE-4590-40EA-A0B0-7B06FD8DF8F8}">
      <dsp:nvSpPr>
        <dsp:cNvPr id="0" name=""/>
        <dsp:cNvSpPr/>
      </dsp:nvSpPr>
      <dsp:spPr>
        <a:xfrm>
          <a:off x="6039960" y="0"/>
          <a:ext cx="1887127" cy="571412"/>
        </a:xfrm>
        <a:prstGeom prst="chevron">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t>Augmentation</a:t>
          </a:r>
        </a:p>
      </dsp:txBody>
      <dsp:txXfrm>
        <a:off x="6325666" y="0"/>
        <a:ext cx="1315715" cy="571412"/>
      </dsp:txXfrm>
    </dsp:sp>
    <dsp:sp modelId="{FA752890-290C-4752-BA69-7F041BEEEB96}">
      <dsp:nvSpPr>
        <dsp:cNvPr id="0" name=""/>
        <dsp:cNvSpPr/>
      </dsp:nvSpPr>
      <dsp:spPr>
        <a:xfrm>
          <a:off x="7549663" y="0"/>
          <a:ext cx="1887127" cy="571412"/>
        </a:xfrm>
        <a:prstGeom prst="chevron">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t>Generation</a:t>
          </a:r>
        </a:p>
      </dsp:txBody>
      <dsp:txXfrm>
        <a:off x="7835369" y="0"/>
        <a:ext cx="1315715" cy="5714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FACA3B-1CE5-4C6E-908F-DECA55479CEE}">
      <dsp:nvSpPr>
        <dsp:cNvPr id="0" name=""/>
        <dsp:cNvSpPr/>
      </dsp:nvSpPr>
      <dsp:spPr>
        <a:xfrm>
          <a:off x="1152" y="0"/>
          <a:ext cx="1887127" cy="571412"/>
        </a:xfrm>
        <a:prstGeom prst="homePlate">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b="1" i="0" kern="1200" dirty="0">
              <a:latin typeface="Calibri" panose="020F0502020204030204" pitchFamily="34" charset="0"/>
              <a:ea typeface="Calibri" panose="020F0502020204030204" pitchFamily="34" charset="0"/>
              <a:cs typeface="Calibri" panose="020F0502020204030204" pitchFamily="34" charset="0"/>
            </a:rPr>
            <a:t>Chunking</a:t>
          </a:r>
        </a:p>
      </dsp:txBody>
      <dsp:txXfrm>
        <a:off x="1152" y="0"/>
        <a:ext cx="1744274" cy="571412"/>
      </dsp:txXfrm>
    </dsp:sp>
    <dsp:sp modelId="{C058DDE2-7A2C-438E-98D1-62AF7A204071}">
      <dsp:nvSpPr>
        <dsp:cNvPr id="0" name=""/>
        <dsp:cNvSpPr/>
      </dsp:nvSpPr>
      <dsp:spPr>
        <a:xfrm>
          <a:off x="1510854" y="0"/>
          <a:ext cx="1887127" cy="571412"/>
        </a:xfrm>
        <a:prstGeom prst="chevron">
          <a:avLst/>
        </a:prstGeom>
        <a:solidFill>
          <a:srgbClr val="00503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panose="020F0502020204030204" pitchFamily="34" charset="0"/>
              <a:ea typeface="Calibri" panose="020F0502020204030204" pitchFamily="34" charset="0"/>
              <a:cs typeface="Calibri" panose="020F0502020204030204" pitchFamily="34" charset="0"/>
            </a:rPr>
            <a:t>Embedding</a:t>
          </a:r>
        </a:p>
      </dsp:txBody>
      <dsp:txXfrm>
        <a:off x="1796560" y="0"/>
        <a:ext cx="1315715" cy="571412"/>
      </dsp:txXfrm>
    </dsp:sp>
    <dsp:sp modelId="{F5F6907B-C47C-4C48-B45A-CC6C175B83B1}">
      <dsp:nvSpPr>
        <dsp:cNvPr id="0" name=""/>
        <dsp:cNvSpPr/>
      </dsp:nvSpPr>
      <dsp:spPr>
        <a:xfrm>
          <a:off x="3020556" y="0"/>
          <a:ext cx="1887127" cy="571412"/>
        </a:xfrm>
        <a:prstGeom prst="chevron">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panose="020F0502020204030204" pitchFamily="34" charset="0"/>
              <a:ea typeface="Calibri" panose="020F0502020204030204" pitchFamily="34" charset="0"/>
              <a:cs typeface="Calibri" panose="020F0502020204030204" pitchFamily="34" charset="0"/>
            </a:rPr>
            <a:t>Indexing</a:t>
          </a:r>
        </a:p>
      </dsp:txBody>
      <dsp:txXfrm>
        <a:off x="3306262" y="0"/>
        <a:ext cx="1315715" cy="571412"/>
      </dsp:txXfrm>
    </dsp:sp>
    <dsp:sp modelId="{B5CABB96-D07C-4BDB-855E-30EDCD546571}">
      <dsp:nvSpPr>
        <dsp:cNvPr id="0" name=""/>
        <dsp:cNvSpPr/>
      </dsp:nvSpPr>
      <dsp:spPr>
        <a:xfrm>
          <a:off x="4530258" y="0"/>
          <a:ext cx="1887127" cy="571412"/>
        </a:xfrm>
        <a:prstGeom prst="chevron">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t>Retrieval</a:t>
          </a:r>
        </a:p>
      </dsp:txBody>
      <dsp:txXfrm>
        <a:off x="4815964" y="0"/>
        <a:ext cx="1315715" cy="571412"/>
      </dsp:txXfrm>
    </dsp:sp>
    <dsp:sp modelId="{0E7717DE-4590-40EA-A0B0-7B06FD8DF8F8}">
      <dsp:nvSpPr>
        <dsp:cNvPr id="0" name=""/>
        <dsp:cNvSpPr/>
      </dsp:nvSpPr>
      <dsp:spPr>
        <a:xfrm>
          <a:off x="6039960" y="0"/>
          <a:ext cx="1887127" cy="571412"/>
        </a:xfrm>
        <a:prstGeom prst="chevron">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t>Augmentation</a:t>
          </a:r>
        </a:p>
      </dsp:txBody>
      <dsp:txXfrm>
        <a:off x="6325666" y="0"/>
        <a:ext cx="1315715" cy="571412"/>
      </dsp:txXfrm>
    </dsp:sp>
    <dsp:sp modelId="{FA752890-290C-4752-BA69-7F041BEEEB96}">
      <dsp:nvSpPr>
        <dsp:cNvPr id="0" name=""/>
        <dsp:cNvSpPr/>
      </dsp:nvSpPr>
      <dsp:spPr>
        <a:xfrm>
          <a:off x="7549663" y="0"/>
          <a:ext cx="1887127" cy="571412"/>
        </a:xfrm>
        <a:prstGeom prst="chevron">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t>Generation</a:t>
          </a:r>
        </a:p>
      </dsp:txBody>
      <dsp:txXfrm>
        <a:off x="7835369" y="0"/>
        <a:ext cx="1315715" cy="5714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FACA3B-1CE5-4C6E-908F-DECA55479CEE}">
      <dsp:nvSpPr>
        <dsp:cNvPr id="0" name=""/>
        <dsp:cNvSpPr/>
      </dsp:nvSpPr>
      <dsp:spPr>
        <a:xfrm>
          <a:off x="1152" y="0"/>
          <a:ext cx="1887127" cy="571412"/>
        </a:xfrm>
        <a:prstGeom prst="homePlate">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b="1" i="0" kern="1200" dirty="0">
              <a:latin typeface="Calibri" panose="020F0502020204030204" pitchFamily="34" charset="0"/>
              <a:ea typeface="Calibri" panose="020F0502020204030204" pitchFamily="34" charset="0"/>
              <a:cs typeface="Calibri" panose="020F0502020204030204" pitchFamily="34" charset="0"/>
            </a:rPr>
            <a:t>Chunking</a:t>
          </a:r>
        </a:p>
      </dsp:txBody>
      <dsp:txXfrm>
        <a:off x="1152" y="0"/>
        <a:ext cx="1744274" cy="571412"/>
      </dsp:txXfrm>
    </dsp:sp>
    <dsp:sp modelId="{C058DDE2-7A2C-438E-98D1-62AF7A204071}">
      <dsp:nvSpPr>
        <dsp:cNvPr id="0" name=""/>
        <dsp:cNvSpPr/>
      </dsp:nvSpPr>
      <dsp:spPr>
        <a:xfrm>
          <a:off x="1510854" y="0"/>
          <a:ext cx="1887127" cy="571412"/>
        </a:xfrm>
        <a:prstGeom prst="chevron">
          <a:avLst/>
        </a:prstGeom>
        <a:solidFill>
          <a:srgbClr val="00503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panose="020F0502020204030204" pitchFamily="34" charset="0"/>
              <a:ea typeface="Calibri" panose="020F0502020204030204" pitchFamily="34" charset="0"/>
              <a:cs typeface="Calibri" panose="020F0502020204030204" pitchFamily="34" charset="0"/>
            </a:rPr>
            <a:t>Embedding</a:t>
          </a:r>
        </a:p>
      </dsp:txBody>
      <dsp:txXfrm>
        <a:off x="1796560" y="0"/>
        <a:ext cx="1315715" cy="571412"/>
      </dsp:txXfrm>
    </dsp:sp>
    <dsp:sp modelId="{F5F6907B-C47C-4C48-B45A-CC6C175B83B1}">
      <dsp:nvSpPr>
        <dsp:cNvPr id="0" name=""/>
        <dsp:cNvSpPr/>
      </dsp:nvSpPr>
      <dsp:spPr>
        <a:xfrm>
          <a:off x="3020556" y="0"/>
          <a:ext cx="1887127" cy="571412"/>
        </a:xfrm>
        <a:prstGeom prst="chevron">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panose="020F0502020204030204" pitchFamily="34" charset="0"/>
              <a:ea typeface="Calibri" panose="020F0502020204030204" pitchFamily="34" charset="0"/>
              <a:cs typeface="Calibri" panose="020F0502020204030204" pitchFamily="34" charset="0"/>
            </a:rPr>
            <a:t>Indexing</a:t>
          </a:r>
        </a:p>
      </dsp:txBody>
      <dsp:txXfrm>
        <a:off x="3306262" y="0"/>
        <a:ext cx="1315715" cy="571412"/>
      </dsp:txXfrm>
    </dsp:sp>
    <dsp:sp modelId="{B5CABB96-D07C-4BDB-855E-30EDCD546571}">
      <dsp:nvSpPr>
        <dsp:cNvPr id="0" name=""/>
        <dsp:cNvSpPr/>
      </dsp:nvSpPr>
      <dsp:spPr>
        <a:xfrm>
          <a:off x="4530258" y="0"/>
          <a:ext cx="1887127" cy="571412"/>
        </a:xfrm>
        <a:prstGeom prst="chevron">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t>Retrieval</a:t>
          </a:r>
        </a:p>
      </dsp:txBody>
      <dsp:txXfrm>
        <a:off x="4815964" y="0"/>
        <a:ext cx="1315715" cy="571412"/>
      </dsp:txXfrm>
    </dsp:sp>
    <dsp:sp modelId="{0E7717DE-4590-40EA-A0B0-7B06FD8DF8F8}">
      <dsp:nvSpPr>
        <dsp:cNvPr id="0" name=""/>
        <dsp:cNvSpPr/>
      </dsp:nvSpPr>
      <dsp:spPr>
        <a:xfrm>
          <a:off x="6039960" y="0"/>
          <a:ext cx="1887127" cy="571412"/>
        </a:xfrm>
        <a:prstGeom prst="chevron">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t>Augmentation</a:t>
          </a:r>
        </a:p>
      </dsp:txBody>
      <dsp:txXfrm>
        <a:off x="6325666" y="0"/>
        <a:ext cx="1315715" cy="571412"/>
      </dsp:txXfrm>
    </dsp:sp>
    <dsp:sp modelId="{FA752890-290C-4752-BA69-7F041BEEEB96}">
      <dsp:nvSpPr>
        <dsp:cNvPr id="0" name=""/>
        <dsp:cNvSpPr/>
      </dsp:nvSpPr>
      <dsp:spPr>
        <a:xfrm>
          <a:off x="7549663" y="0"/>
          <a:ext cx="1887127" cy="571412"/>
        </a:xfrm>
        <a:prstGeom prst="chevron">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t>Generation</a:t>
          </a:r>
        </a:p>
      </dsp:txBody>
      <dsp:txXfrm>
        <a:off x="7835369" y="0"/>
        <a:ext cx="1315715" cy="57141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FACA3B-1CE5-4C6E-908F-DECA55479CEE}">
      <dsp:nvSpPr>
        <dsp:cNvPr id="0" name=""/>
        <dsp:cNvSpPr/>
      </dsp:nvSpPr>
      <dsp:spPr>
        <a:xfrm>
          <a:off x="1152" y="0"/>
          <a:ext cx="1887127" cy="571412"/>
        </a:xfrm>
        <a:prstGeom prst="homePlate">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b="1" i="0" kern="1200" dirty="0">
              <a:latin typeface="Calibri" panose="020F0502020204030204" pitchFamily="34" charset="0"/>
              <a:ea typeface="Calibri" panose="020F0502020204030204" pitchFamily="34" charset="0"/>
              <a:cs typeface="Calibri" panose="020F0502020204030204" pitchFamily="34" charset="0"/>
            </a:rPr>
            <a:t>Chunking</a:t>
          </a:r>
        </a:p>
      </dsp:txBody>
      <dsp:txXfrm>
        <a:off x="1152" y="0"/>
        <a:ext cx="1744274" cy="571412"/>
      </dsp:txXfrm>
    </dsp:sp>
    <dsp:sp modelId="{C058DDE2-7A2C-438E-98D1-62AF7A204071}">
      <dsp:nvSpPr>
        <dsp:cNvPr id="0" name=""/>
        <dsp:cNvSpPr/>
      </dsp:nvSpPr>
      <dsp:spPr>
        <a:xfrm>
          <a:off x="1510854" y="0"/>
          <a:ext cx="1887127" cy="571412"/>
        </a:xfrm>
        <a:prstGeom prst="chevron">
          <a:avLst/>
        </a:prstGeom>
        <a:solidFill>
          <a:srgbClr val="00503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panose="020F0502020204030204" pitchFamily="34" charset="0"/>
              <a:ea typeface="Calibri" panose="020F0502020204030204" pitchFamily="34" charset="0"/>
              <a:cs typeface="Calibri" panose="020F0502020204030204" pitchFamily="34" charset="0"/>
            </a:rPr>
            <a:t>Embedding</a:t>
          </a:r>
        </a:p>
      </dsp:txBody>
      <dsp:txXfrm>
        <a:off x="1796560" y="0"/>
        <a:ext cx="1315715" cy="571412"/>
      </dsp:txXfrm>
    </dsp:sp>
    <dsp:sp modelId="{F5F6907B-C47C-4C48-B45A-CC6C175B83B1}">
      <dsp:nvSpPr>
        <dsp:cNvPr id="0" name=""/>
        <dsp:cNvSpPr/>
      </dsp:nvSpPr>
      <dsp:spPr>
        <a:xfrm>
          <a:off x="3020556" y="0"/>
          <a:ext cx="1887127" cy="571412"/>
        </a:xfrm>
        <a:prstGeom prst="chevron">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panose="020F0502020204030204" pitchFamily="34" charset="0"/>
              <a:ea typeface="Calibri" panose="020F0502020204030204" pitchFamily="34" charset="0"/>
              <a:cs typeface="Calibri" panose="020F0502020204030204" pitchFamily="34" charset="0"/>
            </a:rPr>
            <a:t>Indexing</a:t>
          </a:r>
        </a:p>
      </dsp:txBody>
      <dsp:txXfrm>
        <a:off x="3306262" y="0"/>
        <a:ext cx="1315715" cy="571412"/>
      </dsp:txXfrm>
    </dsp:sp>
    <dsp:sp modelId="{B5CABB96-D07C-4BDB-855E-30EDCD546571}">
      <dsp:nvSpPr>
        <dsp:cNvPr id="0" name=""/>
        <dsp:cNvSpPr/>
      </dsp:nvSpPr>
      <dsp:spPr>
        <a:xfrm>
          <a:off x="4530258" y="0"/>
          <a:ext cx="1887127" cy="571412"/>
        </a:xfrm>
        <a:prstGeom prst="chevron">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t>Retrieval</a:t>
          </a:r>
        </a:p>
      </dsp:txBody>
      <dsp:txXfrm>
        <a:off x="4815964" y="0"/>
        <a:ext cx="1315715" cy="571412"/>
      </dsp:txXfrm>
    </dsp:sp>
    <dsp:sp modelId="{0E7717DE-4590-40EA-A0B0-7B06FD8DF8F8}">
      <dsp:nvSpPr>
        <dsp:cNvPr id="0" name=""/>
        <dsp:cNvSpPr/>
      </dsp:nvSpPr>
      <dsp:spPr>
        <a:xfrm>
          <a:off x="6039960" y="0"/>
          <a:ext cx="1887127" cy="571412"/>
        </a:xfrm>
        <a:prstGeom prst="chevron">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t>Augmentation</a:t>
          </a:r>
        </a:p>
      </dsp:txBody>
      <dsp:txXfrm>
        <a:off x="6325666" y="0"/>
        <a:ext cx="1315715" cy="571412"/>
      </dsp:txXfrm>
    </dsp:sp>
    <dsp:sp modelId="{FA752890-290C-4752-BA69-7F041BEEEB96}">
      <dsp:nvSpPr>
        <dsp:cNvPr id="0" name=""/>
        <dsp:cNvSpPr/>
      </dsp:nvSpPr>
      <dsp:spPr>
        <a:xfrm>
          <a:off x="7549663" y="0"/>
          <a:ext cx="1887127" cy="571412"/>
        </a:xfrm>
        <a:prstGeom prst="chevron">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t>Generation</a:t>
          </a:r>
        </a:p>
      </dsp:txBody>
      <dsp:txXfrm>
        <a:off x="7835369" y="0"/>
        <a:ext cx="1315715" cy="57141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FACA3B-1CE5-4C6E-908F-DECA55479CEE}">
      <dsp:nvSpPr>
        <dsp:cNvPr id="0" name=""/>
        <dsp:cNvSpPr/>
      </dsp:nvSpPr>
      <dsp:spPr>
        <a:xfrm>
          <a:off x="1152" y="0"/>
          <a:ext cx="1887127" cy="571412"/>
        </a:xfrm>
        <a:prstGeom prst="homePlate">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b="1" i="0" kern="1200" dirty="0">
              <a:latin typeface="Calibri" panose="020F0502020204030204" pitchFamily="34" charset="0"/>
              <a:ea typeface="Calibri" panose="020F0502020204030204" pitchFamily="34" charset="0"/>
              <a:cs typeface="Calibri" panose="020F0502020204030204" pitchFamily="34" charset="0"/>
            </a:rPr>
            <a:t>Chunking</a:t>
          </a:r>
        </a:p>
      </dsp:txBody>
      <dsp:txXfrm>
        <a:off x="1152" y="0"/>
        <a:ext cx="1744274" cy="571412"/>
      </dsp:txXfrm>
    </dsp:sp>
    <dsp:sp modelId="{C058DDE2-7A2C-438E-98D1-62AF7A204071}">
      <dsp:nvSpPr>
        <dsp:cNvPr id="0" name=""/>
        <dsp:cNvSpPr/>
      </dsp:nvSpPr>
      <dsp:spPr>
        <a:xfrm>
          <a:off x="1510854" y="0"/>
          <a:ext cx="1887127" cy="571412"/>
        </a:xfrm>
        <a:prstGeom prst="chevron">
          <a:avLst/>
        </a:prstGeom>
        <a:solidFill>
          <a:srgbClr val="005035">
            <a:alpha val="50196"/>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panose="020F0502020204030204" pitchFamily="34" charset="0"/>
              <a:ea typeface="Calibri" panose="020F0502020204030204" pitchFamily="34" charset="0"/>
              <a:cs typeface="Calibri" panose="020F0502020204030204" pitchFamily="34" charset="0"/>
            </a:rPr>
            <a:t>Embedding</a:t>
          </a:r>
        </a:p>
      </dsp:txBody>
      <dsp:txXfrm>
        <a:off x="1796560" y="0"/>
        <a:ext cx="1315715" cy="571412"/>
      </dsp:txXfrm>
    </dsp:sp>
    <dsp:sp modelId="{F5F6907B-C47C-4C48-B45A-CC6C175B83B1}">
      <dsp:nvSpPr>
        <dsp:cNvPr id="0" name=""/>
        <dsp:cNvSpPr/>
      </dsp:nvSpPr>
      <dsp:spPr>
        <a:xfrm>
          <a:off x="3020556" y="0"/>
          <a:ext cx="1887127" cy="571412"/>
        </a:xfrm>
        <a:prstGeom prst="chevron">
          <a:avLst/>
        </a:prstGeom>
        <a:solidFill>
          <a:srgbClr val="00503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Calibri" panose="020F0502020204030204" pitchFamily="34" charset="0"/>
              <a:ea typeface="Calibri" panose="020F0502020204030204" pitchFamily="34" charset="0"/>
              <a:cs typeface="Calibri" panose="020F0502020204030204" pitchFamily="34" charset="0"/>
            </a:rPr>
            <a:t>Indexing</a:t>
          </a:r>
        </a:p>
      </dsp:txBody>
      <dsp:txXfrm>
        <a:off x="3306262" y="0"/>
        <a:ext cx="1315715" cy="571412"/>
      </dsp:txXfrm>
    </dsp:sp>
    <dsp:sp modelId="{B5CABB96-D07C-4BDB-855E-30EDCD546571}">
      <dsp:nvSpPr>
        <dsp:cNvPr id="0" name=""/>
        <dsp:cNvSpPr/>
      </dsp:nvSpPr>
      <dsp:spPr>
        <a:xfrm>
          <a:off x="4530258" y="0"/>
          <a:ext cx="1887127" cy="571412"/>
        </a:xfrm>
        <a:prstGeom prst="chevron">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t>Retrieval</a:t>
          </a:r>
        </a:p>
      </dsp:txBody>
      <dsp:txXfrm>
        <a:off x="4815964" y="0"/>
        <a:ext cx="1315715" cy="571412"/>
      </dsp:txXfrm>
    </dsp:sp>
    <dsp:sp modelId="{0E7717DE-4590-40EA-A0B0-7B06FD8DF8F8}">
      <dsp:nvSpPr>
        <dsp:cNvPr id="0" name=""/>
        <dsp:cNvSpPr/>
      </dsp:nvSpPr>
      <dsp:spPr>
        <a:xfrm>
          <a:off x="6039960" y="0"/>
          <a:ext cx="1887127" cy="571412"/>
        </a:xfrm>
        <a:prstGeom prst="chevron">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t>Augmentation</a:t>
          </a:r>
        </a:p>
      </dsp:txBody>
      <dsp:txXfrm>
        <a:off x="6325666" y="0"/>
        <a:ext cx="1315715" cy="571412"/>
      </dsp:txXfrm>
    </dsp:sp>
    <dsp:sp modelId="{FA752890-290C-4752-BA69-7F041BEEEB96}">
      <dsp:nvSpPr>
        <dsp:cNvPr id="0" name=""/>
        <dsp:cNvSpPr/>
      </dsp:nvSpPr>
      <dsp:spPr>
        <a:xfrm>
          <a:off x="7549663" y="0"/>
          <a:ext cx="1887127" cy="571412"/>
        </a:xfrm>
        <a:prstGeom prst="chevron">
          <a:avLst/>
        </a:prstGeom>
        <a:solidFill>
          <a:srgbClr val="005035">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en-US" sz="1500" kern="1200" dirty="0"/>
            <a:t>Generation</a:t>
          </a:r>
        </a:p>
      </dsp:txBody>
      <dsp:txXfrm>
        <a:off x="7835369" y="0"/>
        <a:ext cx="1315715" cy="57141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06400" y="696913"/>
            <a:ext cx="6191250" cy="34829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0405" y="4412774"/>
            <a:ext cx="5603240" cy="4180523"/>
          </a:xfrm>
          <a:prstGeom prst="rect">
            <a:avLst/>
          </a:prstGeom>
          <a:noFill/>
          <a:ln>
            <a:noFill/>
          </a:ln>
        </p:spPr>
        <p:txBody>
          <a:bodyPr spcFirstLastPara="1" wrap="square" lIns="93075" tIns="93075" rIns="93075" bIns="9307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notes"/>
          <p:cNvSpPr txBox="1">
            <a:spLocks noGrp="1"/>
          </p:cNvSpPr>
          <p:nvPr>
            <p:ph type="body" idx="1"/>
          </p:nvPr>
        </p:nvSpPr>
        <p:spPr>
          <a:xfrm>
            <a:off x="700405" y="4412774"/>
            <a:ext cx="5603240" cy="4180523"/>
          </a:xfrm>
          <a:prstGeom prst="rect">
            <a:avLst/>
          </a:prstGeom>
          <a:noFill/>
          <a:ln>
            <a:noFill/>
          </a:ln>
        </p:spPr>
        <p:txBody>
          <a:bodyPr spcFirstLastPara="1" wrap="square" lIns="93075" tIns="93075" rIns="93075" bIns="93075" anchor="t" anchorCtr="0">
            <a:noAutofit/>
          </a:bodyPr>
          <a:lstStyle/>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Slide 1 - Self Intro</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Good afternoon, everyone. Thank you for joining our session today – LLMs and RAG -Retrieval Augmented Documentation and how it can be used for Intelligent Document Search.</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My name is Afsana and I work for the AI/ML Model Development team at Wells Fargo Commercial Banking line of business.</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 request my co-presenter to introduce herself as well.</a:t>
            </a:r>
          </a:p>
        </p:txBody>
      </p:sp>
      <p:sp>
        <p:nvSpPr>
          <p:cNvPr id="78" name="Google Shape;78;p1:notes"/>
          <p:cNvSpPr>
            <a:spLocks noGrp="1" noRot="1" noChangeAspect="1"/>
          </p:cNvSpPr>
          <p:nvPr>
            <p:ph type="sldImg" idx="2"/>
          </p:nvPr>
        </p:nvSpPr>
        <p:spPr>
          <a:xfrm>
            <a:off x="406400" y="696913"/>
            <a:ext cx="6191250" cy="34829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9F0E2B05-A5FF-946C-28C0-A0E3C40CDF28}"/>
            </a:ext>
          </a:extLst>
        </p:cNvPr>
        <p:cNvGrpSpPr/>
        <p:nvPr/>
      </p:nvGrpSpPr>
      <p:grpSpPr>
        <a:xfrm>
          <a:off x="0" y="0"/>
          <a:ext cx="0" cy="0"/>
          <a:chOff x="0" y="0"/>
          <a:chExt cx="0" cy="0"/>
        </a:xfrm>
      </p:grpSpPr>
      <p:sp>
        <p:nvSpPr>
          <p:cNvPr id="89" name="Google Shape;89;p2:notes">
            <a:extLst>
              <a:ext uri="{FF2B5EF4-FFF2-40B4-BE49-F238E27FC236}">
                <a16:creationId xmlns:a16="http://schemas.microsoft.com/office/drawing/2014/main" id="{EA6A6E12-FC6C-FE98-DD37-4D7ED7BB3C22}"/>
              </a:ext>
            </a:extLst>
          </p:cNvPr>
          <p:cNvSpPr>
            <a:spLocks noGrp="1" noRot="1" noChangeAspect="1"/>
          </p:cNvSpPr>
          <p:nvPr>
            <p:ph type="sldImg" idx="2"/>
          </p:nvPr>
        </p:nvSpPr>
        <p:spPr>
          <a:xfrm>
            <a:off x="406400" y="696913"/>
            <a:ext cx="6191250" cy="34829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2:notes">
            <a:extLst>
              <a:ext uri="{FF2B5EF4-FFF2-40B4-BE49-F238E27FC236}">
                <a16:creationId xmlns:a16="http://schemas.microsoft.com/office/drawing/2014/main" id="{8F916F56-78CF-9CAD-661D-3A42E62D0409}"/>
              </a:ext>
            </a:extLst>
          </p:cNvPr>
          <p:cNvSpPr txBox="1">
            <a:spLocks noGrp="1"/>
          </p:cNvSpPr>
          <p:nvPr>
            <p:ph type="body" idx="1"/>
          </p:nvPr>
        </p:nvSpPr>
        <p:spPr>
          <a:xfrm>
            <a:off x="700405" y="4412774"/>
            <a:ext cx="5603240" cy="4180523"/>
          </a:xfrm>
          <a:prstGeom prst="rect">
            <a:avLst/>
          </a:prstGeom>
          <a:noFill/>
          <a:ln>
            <a:noFill/>
          </a:ln>
        </p:spPr>
        <p:txBody>
          <a:bodyPr spcFirstLastPara="1" wrap="square" lIns="93075" tIns="93075" rIns="93075" bIns="93075" anchor="t" anchorCtr="0">
            <a:noAutofit/>
          </a:bodyPr>
          <a:lstStyle/>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Slide 10 - Chunking strategies - Semantic</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third strategy is semantic chunking - where we utilize embedding models to generate some embeddings, of sentences, in sequence.</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we compare consecutive sentences embeddings.</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if we find that two consecutive sentences embeddings have larger distance, then that point is considered as a break point.</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that way we split the whole documents into topics.</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 for example, in this example, if you see, the first two sentences talk about theme - a common theme, called maybe, "Introduction of Lily" and the last two sentences talk about "Discovery of the key and her excitement".</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 that way common themes are kept together in the chunks.</a:t>
            </a:r>
          </a:p>
          <a:p>
            <a:pPr marL="0" marR="0">
              <a:spcAft>
                <a:spcPts val="4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But this takes lot of time, because we are using embedding model to find these embeddings, hence it's time consuming compared to other two methods.</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296760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E5DE0EB0-8763-3B07-22E5-74003DADF22F}"/>
            </a:ext>
          </a:extLst>
        </p:cNvPr>
        <p:cNvGrpSpPr/>
        <p:nvPr/>
      </p:nvGrpSpPr>
      <p:grpSpPr>
        <a:xfrm>
          <a:off x="0" y="0"/>
          <a:ext cx="0" cy="0"/>
          <a:chOff x="0" y="0"/>
          <a:chExt cx="0" cy="0"/>
        </a:xfrm>
      </p:grpSpPr>
      <p:sp>
        <p:nvSpPr>
          <p:cNvPr id="95" name="Google Shape;95;p5:notes">
            <a:extLst>
              <a:ext uri="{FF2B5EF4-FFF2-40B4-BE49-F238E27FC236}">
                <a16:creationId xmlns:a16="http://schemas.microsoft.com/office/drawing/2014/main" id="{CC862895-D267-B04B-C26B-3CF1D0130AB9}"/>
              </a:ext>
            </a:extLst>
          </p:cNvPr>
          <p:cNvSpPr txBox="1">
            <a:spLocks noGrp="1"/>
          </p:cNvSpPr>
          <p:nvPr>
            <p:ph type="body" idx="1"/>
          </p:nvPr>
        </p:nvSpPr>
        <p:spPr>
          <a:xfrm>
            <a:off x="700405" y="4412774"/>
            <a:ext cx="5603240" cy="4180523"/>
          </a:xfrm>
          <a:prstGeom prst="rect">
            <a:avLst/>
          </a:prstGeom>
          <a:noFill/>
          <a:ln>
            <a:noFill/>
          </a:ln>
        </p:spPr>
        <p:txBody>
          <a:bodyPr spcFirstLastPara="1" wrap="square" lIns="93075" tIns="93075" rIns="93075" bIns="93075" anchor="t" anchorCtr="0">
            <a:noAutofit/>
          </a:bodyPr>
          <a:lstStyle/>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Slide 11 - Embeddings</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After converting the documents into chunks, we come to this step called “Embeddings”.</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Embeddings are nothing but a vector representation of our unstructured text.</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 our text is converted to numbers, typically a vector that is called as "embedding vector".</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word embedding, every word is represented as one vector</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similar words should lie closer in the vector space.</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That was the whole idea of converting the words to vectors.</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But in RAG, we are more interested into sentence embeddings - where one text chunk should have one vector representation.</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this example - "Lion is the king of jungle" and "The tiger hunts in the forest" - these two sentences are quite similar, compared to the third sentence, which is completely about some different topic like - "Everybody loves New York!".</a:t>
            </a:r>
          </a:p>
          <a:p>
            <a:pPr marL="0" marR="0">
              <a:spcAft>
                <a:spcPts val="4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 with this sentence embeddings, we try to keep similar sentences closer in the vector space.</a:t>
            </a:r>
          </a:p>
          <a:p>
            <a:pPr marL="0" lvl="0" indent="0" algn="l" rtl="0">
              <a:lnSpc>
                <a:spcPct val="100000"/>
              </a:lnSpc>
              <a:spcBef>
                <a:spcPts val="0"/>
              </a:spcBef>
              <a:spcAft>
                <a:spcPts val="0"/>
              </a:spcAft>
              <a:buSzPts val="1100"/>
              <a:buNone/>
            </a:pPr>
            <a:endParaRPr dirty="0"/>
          </a:p>
        </p:txBody>
      </p:sp>
      <p:sp>
        <p:nvSpPr>
          <p:cNvPr id="96" name="Google Shape;96;p5:notes">
            <a:extLst>
              <a:ext uri="{FF2B5EF4-FFF2-40B4-BE49-F238E27FC236}">
                <a16:creationId xmlns:a16="http://schemas.microsoft.com/office/drawing/2014/main" id="{3F4B605C-65B3-BDAE-722D-0048F509100D}"/>
              </a:ext>
            </a:extLst>
          </p:cNvPr>
          <p:cNvSpPr>
            <a:spLocks noGrp="1" noRot="1" noChangeAspect="1"/>
          </p:cNvSpPr>
          <p:nvPr>
            <p:ph type="sldImg" idx="2"/>
          </p:nvPr>
        </p:nvSpPr>
        <p:spPr>
          <a:xfrm>
            <a:off x="406400" y="696913"/>
            <a:ext cx="6191250" cy="34829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51762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54A9675B-CB5A-7414-2D46-CE2EEC6F0F7C}"/>
            </a:ext>
          </a:extLst>
        </p:cNvPr>
        <p:cNvGrpSpPr/>
        <p:nvPr/>
      </p:nvGrpSpPr>
      <p:grpSpPr>
        <a:xfrm>
          <a:off x="0" y="0"/>
          <a:ext cx="0" cy="0"/>
          <a:chOff x="0" y="0"/>
          <a:chExt cx="0" cy="0"/>
        </a:xfrm>
      </p:grpSpPr>
      <p:sp>
        <p:nvSpPr>
          <p:cNvPr id="89" name="Google Shape;89;p2:notes">
            <a:extLst>
              <a:ext uri="{FF2B5EF4-FFF2-40B4-BE49-F238E27FC236}">
                <a16:creationId xmlns:a16="http://schemas.microsoft.com/office/drawing/2014/main" id="{7D631CA3-C7C3-3843-B0AA-CFA9CFAF0977}"/>
              </a:ext>
            </a:extLst>
          </p:cNvPr>
          <p:cNvSpPr>
            <a:spLocks noGrp="1" noRot="1" noChangeAspect="1"/>
          </p:cNvSpPr>
          <p:nvPr>
            <p:ph type="sldImg" idx="2"/>
          </p:nvPr>
        </p:nvSpPr>
        <p:spPr>
          <a:xfrm>
            <a:off x="406400" y="696913"/>
            <a:ext cx="6191250" cy="34829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2:notes">
            <a:extLst>
              <a:ext uri="{FF2B5EF4-FFF2-40B4-BE49-F238E27FC236}">
                <a16:creationId xmlns:a16="http://schemas.microsoft.com/office/drawing/2014/main" id="{74F3DCE9-FD58-5CD8-9078-FE0840B40E15}"/>
              </a:ext>
            </a:extLst>
          </p:cNvPr>
          <p:cNvSpPr txBox="1">
            <a:spLocks noGrp="1"/>
          </p:cNvSpPr>
          <p:nvPr>
            <p:ph type="body" idx="1"/>
          </p:nvPr>
        </p:nvSpPr>
        <p:spPr>
          <a:xfrm>
            <a:off x="700405" y="4412774"/>
            <a:ext cx="5603240" cy="4180523"/>
          </a:xfrm>
          <a:prstGeom prst="rect">
            <a:avLst/>
          </a:prstGeom>
          <a:noFill/>
          <a:ln>
            <a:noFill/>
          </a:ln>
        </p:spPr>
        <p:txBody>
          <a:bodyPr spcFirstLastPara="1" wrap="square" lIns="93075" tIns="93075" rIns="93075" bIns="93075" anchor="t" anchorCtr="0">
            <a:noAutofit/>
          </a:bodyPr>
          <a:lstStyle/>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Slide 12 - Sentence Embeddings</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 these sentence embeddings are used in a RAG system.</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question or the query is also converted to embedding, using the same embedding model.</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we get its vector representation called Q.</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all the chunks from 1 to n, get their vector representation called C1 to Cn.</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we compare our query with every chunk embedding to find the cosine similarities between all these pairs.</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then the top score are chosen in the retrieval phase.</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sentence transformers are the models which are used to get these sentence embeddings.</a:t>
            </a:r>
          </a:p>
          <a:p>
            <a:pPr marL="0" marR="0" indent="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some of the examples are these - All-</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MiniLM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GTR-T5, BGE.</a:t>
            </a:r>
          </a:p>
          <a:p>
            <a:pPr marL="174570" lvl="0" indent="-103449"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240069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C3F93635-9556-84E7-7CE5-EA054C28A105}"/>
            </a:ext>
          </a:extLst>
        </p:cNvPr>
        <p:cNvGrpSpPr/>
        <p:nvPr/>
      </p:nvGrpSpPr>
      <p:grpSpPr>
        <a:xfrm>
          <a:off x="0" y="0"/>
          <a:ext cx="0" cy="0"/>
          <a:chOff x="0" y="0"/>
          <a:chExt cx="0" cy="0"/>
        </a:xfrm>
      </p:grpSpPr>
      <p:sp>
        <p:nvSpPr>
          <p:cNvPr id="89" name="Google Shape;89;p2:notes">
            <a:extLst>
              <a:ext uri="{FF2B5EF4-FFF2-40B4-BE49-F238E27FC236}">
                <a16:creationId xmlns:a16="http://schemas.microsoft.com/office/drawing/2014/main" id="{AE74834B-EDAC-9593-F31A-B95D0D0F3799}"/>
              </a:ext>
            </a:extLst>
          </p:cNvPr>
          <p:cNvSpPr>
            <a:spLocks noGrp="1" noRot="1" noChangeAspect="1"/>
          </p:cNvSpPr>
          <p:nvPr>
            <p:ph type="sldImg" idx="2"/>
          </p:nvPr>
        </p:nvSpPr>
        <p:spPr>
          <a:xfrm>
            <a:off x="406400" y="696913"/>
            <a:ext cx="6191250" cy="34829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2:notes">
            <a:extLst>
              <a:ext uri="{FF2B5EF4-FFF2-40B4-BE49-F238E27FC236}">
                <a16:creationId xmlns:a16="http://schemas.microsoft.com/office/drawing/2014/main" id="{EAB372DA-3CE6-E946-4579-AEEF63EBFB35}"/>
              </a:ext>
            </a:extLst>
          </p:cNvPr>
          <p:cNvSpPr txBox="1">
            <a:spLocks noGrp="1"/>
          </p:cNvSpPr>
          <p:nvPr>
            <p:ph type="body" idx="1"/>
          </p:nvPr>
        </p:nvSpPr>
        <p:spPr>
          <a:xfrm>
            <a:off x="700405" y="4412774"/>
            <a:ext cx="5603240" cy="4180523"/>
          </a:xfrm>
          <a:prstGeom prst="rect">
            <a:avLst/>
          </a:prstGeom>
          <a:noFill/>
          <a:ln>
            <a:noFill/>
          </a:ln>
        </p:spPr>
        <p:txBody>
          <a:bodyPr spcFirstLastPara="1" wrap="square" lIns="93075" tIns="93075" rIns="93075" bIns="93075" anchor="t" anchorCtr="0">
            <a:noAutofit/>
          </a:bodyPr>
          <a:lstStyle/>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Slide 13 - Fine tuning Embedding</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these models are typically pre-trained on some common tasks.</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But to improve these models' retrieval performance, for our RAG system, we need to fine tune these models.</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If we do this fine tuning, it can improve the retrieval performance.</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 in this case, the notion of similarity is the question and responding relevant context, for that question. </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 these pairs need to be closer and irrelevant context should be further in the vector space.</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 it is trained on using a Triplet Loss function - where it has three parts: Anchor, Positive and Negative. In our case, Anchor is the Question, Positive is Relevant context and Negative is Irrelevant context.</a:t>
            </a:r>
          </a:p>
          <a:p>
            <a:pPr marL="0" marR="0" indent="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as you can see in the figure, after learning is done, we try to keep anchor and positive closer, and push the negative apart from the anchor, in other words, question and relevant context we try to keep them closer in the vector space.</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356689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D3C2A8D6-522B-DF46-D5CE-DE4648620C0E}"/>
            </a:ext>
          </a:extLst>
        </p:cNvPr>
        <p:cNvGrpSpPr/>
        <p:nvPr/>
      </p:nvGrpSpPr>
      <p:grpSpPr>
        <a:xfrm>
          <a:off x="0" y="0"/>
          <a:ext cx="0" cy="0"/>
          <a:chOff x="0" y="0"/>
          <a:chExt cx="0" cy="0"/>
        </a:xfrm>
      </p:grpSpPr>
      <p:sp>
        <p:nvSpPr>
          <p:cNvPr id="89" name="Google Shape;89;p2:notes">
            <a:extLst>
              <a:ext uri="{FF2B5EF4-FFF2-40B4-BE49-F238E27FC236}">
                <a16:creationId xmlns:a16="http://schemas.microsoft.com/office/drawing/2014/main" id="{51F4B3C9-58C9-19FD-A0DE-808EE7DB051C}"/>
              </a:ext>
            </a:extLst>
          </p:cNvPr>
          <p:cNvSpPr>
            <a:spLocks noGrp="1" noRot="1" noChangeAspect="1"/>
          </p:cNvSpPr>
          <p:nvPr>
            <p:ph type="sldImg" idx="2"/>
          </p:nvPr>
        </p:nvSpPr>
        <p:spPr>
          <a:xfrm>
            <a:off x="406400" y="696913"/>
            <a:ext cx="6191250" cy="34829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2:notes">
            <a:extLst>
              <a:ext uri="{FF2B5EF4-FFF2-40B4-BE49-F238E27FC236}">
                <a16:creationId xmlns:a16="http://schemas.microsoft.com/office/drawing/2014/main" id="{B6AAAC64-5D81-3DBB-D328-468319076204}"/>
              </a:ext>
            </a:extLst>
          </p:cNvPr>
          <p:cNvSpPr txBox="1">
            <a:spLocks noGrp="1"/>
          </p:cNvSpPr>
          <p:nvPr>
            <p:ph type="body" idx="1"/>
          </p:nvPr>
        </p:nvSpPr>
        <p:spPr>
          <a:xfrm>
            <a:off x="700405" y="4412774"/>
            <a:ext cx="5603240" cy="4180523"/>
          </a:xfrm>
          <a:prstGeom prst="rect">
            <a:avLst/>
          </a:prstGeom>
          <a:noFill/>
          <a:ln>
            <a:noFill/>
          </a:ln>
        </p:spPr>
        <p:txBody>
          <a:bodyPr spcFirstLastPara="1" wrap="square" lIns="93075" tIns="93075" rIns="93075" bIns="93075" anchor="t" anchorCtr="0">
            <a:noAutofit/>
          </a:bodyPr>
          <a:lstStyle/>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Slide 14 – Indexing</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 once we get embeddings for all of our chunks, we need to store them somewhere.</a:t>
            </a:r>
          </a:p>
          <a:p>
            <a:pPr marL="0" marR="0">
              <a:spcAft>
                <a:spcPts val="4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 vector database provides a storage mechanism for these embeddings and also for data management for the vector embeddings.</a:t>
            </a:r>
          </a:p>
          <a:p>
            <a:pPr marL="0" marR="0">
              <a:spcAft>
                <a:spcPts val="4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storing this vector embeddings is called “Indexing”.</a:t>
            </a:r>
          </a:p>
          <a:p>
            <a:pPr marL="0" marR="0">
              <a:spcAft>
                <a:spcPts val="4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there are some indexing algorithms based on approximate nearest neighbors - which ensure faster retrieval. </a:t>
            </a:r>
          </a:p>
          <a:p>
            <a:pPr marL="0" marR="0" indent="0">
              <a:spcAft>
                <a:spcPts val="4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some of the common vector database companies are: these - Pinecone, Chroma,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Weaviate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74570" lvl="0" indent="-103449"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644148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8AB8A4A8-9376-680E-7899-8E2EEA0AA65C}"/>
            </a:ext>
          </a:extLst>
        </p:cNvPr>
        <p:cNvGrpSpPr/>
        <p:nvPr/>
      </p:nvGrpSpPr>
      <p:grpSpPr>
        <a:xfrm>
          <a:off x="0" y="0"/>
          <a:ext cx="0" cy="0"/>
          <a:chOff x="0" y="0"/>
          <a:chExt cx="0" cy="0"/>
        </a:xfrm>
      </p:grpSpPr>
      <p:sp>
        <p:nvSpPr>
          <p:cNvPr id="89" name="Google Shape;89;p2:notes">
            <a:extLst>
              <a:ext uri="{FF2B5EF4-FFF2-40B4-BE49-F238E27FC236}">
                <a16:creationId xmlns:a16="http://schemas.microsoft.com/office/drawing/2014/main" id="{F01F0138-C5D1-310E-499B-FA7C83DEFF12}"/>
              </a:ext>
            </a:extLst>
          </p:cNvPr>
          <p:cNvSpPr>
            <a:spLocks noGrp="1" noRot="1" noChangeAspect="1"/>
          </p:cNvSpPr>
          <p:nvPr>
            <p:ph type="sldImg" idx="2"/>
          </p:nvPr>
        </p:nvSpPr>
        <p:spPr>
          <a:xfrm>
            <a:off x="406400" y="696913"/>
            <a:ext cx="6191250" cy="34829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2:notes">
            <a:extLst>
              <a:ext uri="{FF2B5EF4-FFF2-40B4-BE49-F238E27FC236}">
                <a16:creationId xmlns:a16="http://schemas.microsoft.com/office/drawing/2014/main" id="{488338C9-3F92-0552-1D80-92C2E33AE3D4}"/>
              </a:ext>
            </a:extLst>
          </p:cNvPr>
          <p:cNvSpPr txBox="1">
            <a:spLocks noGrp="1"/>
          </p:cNvSpPr>
          <p:nvPr>
            <p:ph type="body" idx="1"/>
          </p:nvPr>
        </p:nvSpPr>
        <p:spPr>
          <a:xfrm>
            <a:off x="700405" y="4412774"/>
            <a:ext cx="5603240" cy="4180523"/>
          </a:xfrm>
          <a:prstGeom prst="rect">
            <a:avLst/>
          </a:prstGeom>
          <a:noFill/>
          <a:ln>
            <a:noFill/>
          </a:ln>
        </p:spPr>
        <p:txBody>
          <a:bodyPr spcFirstLastPara="1" wrap="square" lIns="93075" tIns="93075" rIns="93075" bIns="93075" anchor="t" anchorCtr="0">
            <a:noAutofit/>
          </a:bodyPr>
          <a:lstStyle/>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Slide 15 - Indexing algorithms</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There are these four indexing algorithms - how we store these embeddings into vector database.</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1)First most simplest one is flat indexing - where without any manipulation, every vector is stored in the index and while retrieval the query vector is compared with all the vectors in the index.</a:t>
            </a:r>
          </a:p>
          <a:p>
            <a:pPr marL="0" marR="0">
              <a:spcAft>
                <a:spcPts val="4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then top ones are found.</a:t>
            </a:r>
          </a:p>
          <a:p>
            <a:pPr marL="0" marR="0">
              <a:spcAft>
                <a:spcPts val="4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is easy to implement, also accurate but very slow because it utilizes all the comparison in this case.</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2) Next one is Locality Sensitive Hashing algorithm - where similar vectors are first hashed using some hashing function and put into same bucket.</a:t>
            </a:r>
          </a:p>
          <a:p>
            <a:pPr marL="0" marR="0">
              <a:spcAft>
                <a:spcPts val="4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when we have this query vector, it is also hashed and compared with all the vectors that hashed with the same value.</a:t>
            </a:r>
          </a:p>
          <a:p>
            <a:pPr marL="0" marR="0">
              <a:spcAft>
                <a:spcPts val="4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 this is faster than flat indexing because the number of comparison are lower, we only look at the vector that is hashed with same value.</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3)Third method which is similar to LSH - that is called “Inverted File”.</a:t>
            </a:r>
          </a:p>
          <a:p>
            <a:pPr marL="0" marR="0">
              <a:spcAft>
                <a:spcPts val="4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this case, the vector space is partitioned into clusters and the centroids of each cluster are found.</a:t>
            </a:r>
          </a:p>
          <a:p>
            <a:pPr marL="0" marR="0">
              <a:spcAft>
                <a:spcPts val="4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when we have this query vector, we first find the closest centroids to the query vector</a:t>
            </a:r>
          </a:p>
          <a:p>
            <a:pPr marL="0" marR="0">
              <a:spcAft>
                <a:spcPts val="4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then search only into the chunk embeddings in the same cluster.</a:t>
            </a:r>
          </a:p>
          <a:p>
            <a:pPr marL="0" marR="0">
              <a:spcAft>
                <a:spcPts val="4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 this achieves balance between speed and accuracy.</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4)And the last algorithm is Hierarchical Navigable Small Worlds (HNSW).</a:t>
            </a:r>
          </a:p>
          <a:p>
            <a:pPr marL="0" marR="0">
              <a:spcAft>
                <a:spcPts val="4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is also commonly used in all these vector databases.</a:t>
            </a:r>
          </a:p>
          <a:p>
            <a:pPr marL="0" marR="0">
              <a:spcAft>
                <a:spcPts val="4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It is a much more complex algorithm.</a:t>
            </a:r>
          </a:p>
          <a:p>
            <a:pPr marL="0" marR="0">
              <a:spcAft>
                <a:spcPts val="4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in this algorithm we organize the vectors in a multilayered graph structure as shown in the figure.</a:t>
            </a:r>
          </a:p>
          <a:p>
            <a:pPr marL="0" marR="0">
              <a:spcAft>
                <a:spcPts val="4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also facilitates fast nearest neighbor searches and it is very efficient in handling larger datasets.</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 these are complex algorithms. We will provide more details on these on our Whova discussion page.</a:t>
            </a:r>
          </a:p>
          <a:p>
            <a:pPr marL="174570" lvl="0" indent="-103449" algn="l" rtl="0">
              <a:lnSpc>
                <a:spcPct val="100000"/>
              </a:lnSpc>
              <a:spcBef>
                <a:spcPts val="0"/>
              </a:spcBef>
              <a:spcAft>
                <a:spcPts val="0"/>
              </a:spcAft>
              <a:buSzPts val="1100"/>
              <a:buNone/>
            </a:pPr>
            <a:endParaRPr lang="en-US" dirty="0"/>
          </a:p>
        </p:txBody>
      </p:sp>
    </p:spTree>
    <p:extLst>
      <p:ext uri="{BB962C8B-B14F-4D97-AF65-F5344CB8AC3E}">
        <p14:creationId xmlns:p14="http://schemas.microsoft.com/office/powerpoint/2010/main" val="29446945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D06C2738-AD0F-BE91-982E-DE91620333A4}"/>
            </a:ext>
          </a:extLst>
        </p:cNvPr>
        <p:cNvGrpSpPr/>
        <p:nvPr/>
      </p:nvGrpSpPr>
      <p:grpSpPr>
        <a:xfrm>
          <a:off x="0" y="0"/>
          <a:ext cx="0" cy="0"/>
          <a:chOff x="0" y="0"/>
          <a:chExt cx="0" cy="0"/>
        </a:xfrm>
      </p:grpSpPr>
      <p:sp>
        <p:nvSpPr>
          <p:cNvPr id="89" name="Google Shape;89;p2:notes">
            <a:extLst>
              <a:ext uri="{FF2B5EF4-FFF2-40B4-BE49-F238E27FC236}">
                <a16:creationId xmlns:a16="http://schemas.microsoft.com/office/drawing/2014/main" id="{5C9802B7-394C-E0C4-6BA4-7E3140A1F037}"/>
              </a:ext>
            </a:extLst>
          </p:cNvPr>
          <p:cNvSpPr>
            <a:spLocks noGrp="1" noRot="1" noChangeAspect="1"/>
          </p:cNvSpPr>
          <p:nvPr>
            <p:ph type="sldImg" idx="2"/>
          </p:nvPr>
        </p:nvSpPr>
        <p:spPr>
          <a:xfrm>
            <a:off x="406400" y="696913"/>
            <a:ext cx="6191250" cy="34829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2:notes">
            <a:extLst>
              <a:ext uri="{FF2B5EF4-FFF2-40B4-BE49-F238E27FC236}">
                <a16:creationId xmlns:a16="http://schemas.microsoft.com/office/drawing/2014/main" id="{FE8C45D5-1766-5698-6B63-6DC18457EC42}"/>
              </a:ext>
            </a:extLst>
          </p:cNvPr>
          <p:cNvSpPr txBox="1">
            <a:spLocks noGrp="1"/>
          </p:cNvSpPr>
          <p:nvPr>
            <p:ph type="body" idx="1"/>
          </p:nvPr>
        </p:nvSpPr>
        <p:spPr>
          <a:xfrm>
            <a:off x="700405" y="4412774"/>
            <a:ext cx="5603240" cy="4180523"/>
          </a:xfrm>
          <a:prstGeom prst="rect">
            <a:avLst/>
          </a:prstGeom>
          <a:noFill/>
          <a:ln>
            <a:noFill/>
          </a:ln>
        </p:spPr>
        <p:txBody>
          <a:bodyPr spcFirstLastPara="1" wrap="square" lIns="93075" tIns="93075" rIns="93075" bIns="93075" anchor="t" anchorCtr="0">
            <a:noAutofit/>
          </a:bodyPr>
          <a:lstStyle/>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Slide 16 - Retrieval</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 now we have chunk stored as embeddings in the vector database.</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fourth step is the actual retrieval phase - where we have some query - for example, from financial domain, some questions like - "what are key factors that impact a company's credit rating?".</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 this question is first converted to vectors or embeddings, using the embedding model.</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then using some similarity metric like - cosine similarity, Euclidean distance or dot product, we find the top chunks from our vector database that is matched with our query.</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 for example, in this case, our k is 4 - meaning we are retrieving top 4 chunks.</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the four chunks look something like this.</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Every chunk is talking about some factor that impacts a company's rating.</a:t>
            </a:r>
          </a:p>
          <a:p>
            <a:pPr marL="174570" lvl="0" indent="-103449"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65764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CFE60E16-D1A0-9660-7994-F739D21418C8}"/>
            </a:ext>
          </a:extLst>
        </p:cNvPr>
        <p:cNvGrpSpPr/>
        <p:nvPr/>
      </p:nvGrpSpPr>
      <p:grpSpPr>
        <a:xfrm>
          <a:off x="0" y="0"/>
          <a:ext cx="0" cy="0"/>
          <a:chOff x="0" y="0"/>
          <a:chExt cx="0" cy="0"/>
        </a:xfrm>
      </p:grpSpPr>
      <p:sp>
        <p:nvSpPr>
          <p:cNvPr id="95" name="Google Shape;95;p5:notes">
            <a:extLst>
              <a:ext uri="{FF2B5EF4-FFF2-40B4-BE49-F238E27FC236}">
                <a16:creationId xmlns:a16="http://schemas.microsoft.com/office/drawing/2014/main" id="{2382CD35-9D56-5172-0783-A2CC5B8BEEC3}"/>
              </a:ext>
            </a:extLst>
          </p:cNvPr>
          <p:cNvSpPr txBox="1">
            <a:spLocks noGrp="1"/>
          </p:cNvSpPr>
          <p:nvPr>
            <p:ph type="body" idx="1"/>
          </p:nvPr>
        </p:nvSpPr>
        <p:spPr>
          <a:xfrm>
            <a:off x="700405" y="4412774"/>
            <a:ext cx="5603240" cy="4180523"/>
          </a:xfrm>
          <a:prstGeom prst="rect">
            <a:avLst/>
          </a:prstGeom>
          <a:noFill/>
          <a:ln>
            <a:noFill/>
          </a:ln>
        </p:spPr>
        <p:txBody>
          <a:bodyPr spcFirstLastPara="1" wrap="square" lIns="93075" tIns="93075" rIns="93075" bIns="93075" anchor="t" anchorCtr="0">
            <a:noAutofit/>
          </a:bodyPr>
          <a:lstStyle/>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Slide 17 - Augmentation</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After we retrieve only the relevant chunks, we augment these chunks with user's query and then we provide the prompt to the LLM.</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 typically a RAG prompt template look like this - where we first provide some "instructions" like - "based on provided information, answer the query".</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then we have these places for context and the question.</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lvl="0" indent="0" algn="l" rtl="0">
              <a:lnSpc>
                <a:spcPct val="100000"/>
              </a:lnSpc>
              <a:spcBef>
                <a:spcPts val="0"/>
              </a:spcBef>
              <a:spcAft>
                <a:spcPts val="0"/>
              </a:spcAft>
              <a:buSzPts val="1100"/>
              <a:buNone/>
            </a:pPr>
            <a:endParaRPr dirty="0"/>
          </a:p>
        </p:txBody>
      </p:sp>
      <p:sp>
        <p:nvSpPr>
          <p:cNvPr id="96" name="Google Shape;96;p5:notes">
            <a:extLst>
              <a:ext uri="{FF2B5EF4-FFF2-40B4-BE49-F238E27FC236}">
                <a16:creationId xmlns:a16="http://schemas.microsoft.com/office/drawing/2014/main" id="{D3E67C7A-D66B-AB55-196F-4F6ADC4F3F1D}"/>
              </a:ext>
            </a:extLst>
          </p:cNvPr>
          <p:cNvSpPr>
            <a:spLocks noGrp="1" noRot="1" noChangeAspect="1"/>
          </p:cNvSpPr>
          <p:nvPr>
            <p:ph type="sldImg" idx="2"/>
          </p:nvPr>
        </p:nvSpPr>
        <p:spPr>
          <a:xfrm>
            <a:off x="406400" y="696913"/>
            <a:ext cx="6191250" cy="34829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600554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A1A7E6DF-CCD7-6D65-B80C-42068AE70DA2}"/>
            </a:ext>
          </a:extLst>
        </p:cNvPr>
        <p:cNvGrpSpPr/>
        <p:nvPr/>
      </p:nvGrpSpPr>
      <p:grpSpPr>
        <a:xfrm>
          <a:off x="0" y="0"/>
          <a:ext cx="0" cy="0"/>
          <a:chOff x="0" y="0"/>
          <a:chExt cx="0" cy="0"/>
        </a:xfrm>
      </p:grpSpPr>
      <p:sp>
        <p:nvSpPr>
          <p:cNvPr id="95" name="Google Shape;95;p5:notes">
            <a:extLst>
              <a:ext uri="{FF2B5EF4-FFF2-40B4-BE49-F238E27FC236}">
                <a16:creationId xmlns:a16="http://schemas.microsoft.com/office/drawing/2014/main" id="{66598129-6F18-5C0A-325E-55E6D72B5934}"/>
              </a:ext>
            </a:extLst>
          </p:cNvPr>
          <p:cNvSpPr txBox="1">
            <a:spLocks noGrp="1"/>
          </p:cNvSpPr>
          <p:nvPr>
            <p:ph type="body" idx="1"/>
          </p:nvPr>
        </p:nvSpPr>
        <p:spPr>
          <a:xfrm>
            <a:off x="700405" y="4412774"/>
            <a:ext cx="5603240" cy="4180523"/>
          </a:xfrm>
          <a:prstGeom prst="rect">
            <a:avLst/>
          </a:prstGeom>
          <a:noFill/>
          <a:ln>
            <a:noFill/>
          </a:ln>
        </p:spPr>
        <p:txBody>
          <a:bodyPr spcFirstLastPara="1" wrap="square" lIns="93075" tIns="93075" rIns="93075" bIns="93075" anchor="t" anchorCtr="0">
            <a:noAutofit/>
          </a:bodyPr>
          <a:lstStyle/>
          <a:p>
            <a:pPr marL="0" lvl="0" indent="0" algn="l" rtl="0">
              <a:lnSpc>
                <a:spcPct val="100000"/>
              </a:lnSpc>
              <a:spcBef>
                <a:spcPts val="0"/>
              </a:spcBef>
              <a:spcAft>
                <a:spcPts val="0"/>
              </a:spcAft>
              <a:buSzPts val="1100"/>
              <a:buNone/>
            </a:pPr>
            <a:r>
              <a:rPr lang="en-US" dirty="0"/>
              <a:t>Slide 18 - Augmentation (continue)</a:t>
            </a:r>
          </a:p>
          <a:p>
            <a:pPr marL="0" lvl="0" indent="0" algn="l" rtl="0">
              <a:lnSpc>
                <a:spcPct val="100000"/>
              </a:lnSpc>
              <a:spcBef>
                <a:spcPts val="0"/>
              </a:spcBef>
              <a:spcAft>
                <a:spcPts val="0"/>
              </a:spcAft>
              <a:buSzPts val="1100"/>
              <a:buNone/>
            </a:pPr>
            <a:endParaRPr lang="en-US" dirty="0"/>
          </a:p>
          <a:p>
            <a:pPr marL="0" marR="0">
              <a:spcAft>
                <a:spcPts val="400"/>
              </a:spcAft>
              <a:buNone/>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And after filling in with the retrieved chunks it look something like this.</a:t>
            </a:r>
          </a:p>
          <a:p>
            <a:pPr marL="0" marR="0">
              <a:spcAft>
                <a:spcPts val="400"/>
              </a:spcAft>
              <a:buNone/>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Aft>
                <a:spcPts val="400"/>
              </a:spcAft>
              <a:buNone/>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So for the context - now we have filled in all the four relevant chunks and then we ask the question.</a:t>
            </a:r>
          </a:p>
          <a:p>
            <a:pPr marL="0" marR="0">
              <a:spcAft>
                <a:spcPts val="400"/>
              </a:spcAft>
              <a:buNone/>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spcAft>
                <a:spcPts val="400"/>
              </a:spcAft>
              <a:buNone/>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Now the LLM has the whole understanding of context as well, instead of from simply asking the question.</a:t>
            </a:r>
          </a:p>
          <a:p>
            <a:pPr marL="0" lvl="0" indent="0" algn="l" rtl="0">
              <a:lnSpc>
                <a:spcPct val="100000"/>
              </a:lnSpc>
              <a:spcBef>
                <a:spcPts val="0"/>
              </a:spcBef>
              <a:spcAft>
                <a:spcPts val="0"/>
              </a:spcAft>
              <a:buSzPts val="1100"/>
              <a:buNone/>
            </a:pPr>
            <a:endParaRPr dirty="0"/>
          </a:p>
        </p:txBody>
      </p:sp>
      <p:sp>
        <p:nvSpPr>
          <p:cNvPr id="96" name="Google Shape;96;p5:notes">
            <a:extLst>
              <a:ext uri="{FF2B5EF4-FFF2-40B4-BE49-F238E27FC236}">
                <a16:creationId xmlns:a16="http://schemas.microsoft.com/office/drawing/2014/main" id="{7E51E768-6BE3-9550-2F08-ED4A0C0344C5}"/>
              </a:ext>
            </a:extLst>
          </p:cNvPr>
          <p:cNvSpPr>
            <a:spLocks noGrp="1" noRot="1" noChangeAspect="1"/>
          </p:cNvSpPr>
          <p:nvPr>
            <p:ph type="sldImg" idx="2"/>
          </p:nvPr>
        </p:nvSpPr>
        <p:spPr>
          <a:xfrm>
            <a:off x="406400" y="696913"/>
            <a:ext cx="6191250" cy="34829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12654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F3570C50-35B2-013C-D00B-7E43E170A758}"/>
            </a:ext>
          </a:extLst>
        </p:cNvPr>
        <p:cNvGrpSpPr/>
        <p:nvPr/>
      </p:nvGrpSpPr>
      <p:grpSpPr>
        <a:xfrm>
          <a:off x="0" y="0"/>
          <a:ext cx="0" cy="0"/>
          <a:chOff x="0" y="0"/>
          <a:chExt cx="0" cy="0"/>
        </a:xfrm>
      </p:grpSpPr>
      <p:sp>
        <p:nvSpPr>
          <p:cNvPr id="95" name="Google Shape;95;p5:notes">
            <a:extLst>
              <a:ext uri="{FF2B5EF4-FFF2-40B4-BE49-F238E27FC236}">
                <a16:creationId xmlns:a16="http://schemas.microsoft.com/office/drawing/2014/main" id="{F7205E9A-5309-6A1D-1344-7F0FCA2F7FD2}"/>
              </a:ext>
            </a:extLst>
          </p:cNvPr>
          <p:cNvSpPr txBox="1">
            <a:spLocks noGrp="1"/>
          </p:cNvSpPr>
          <p:nvPr>
            <p:ph type="body" idx="1"/>
          </p:nvPr>
        </p:nvSpPr>
        <p:spPr>
          <a:xfrm>
            <a:off x="700405" y="4412774"/>
            <a:ext cx="5603240" cy="4180523"/>
          </a:xfrm>
          <a:prstGeom prst="rect">
            <a:avLst/>
          </a:prstGeom>
          <a:noFill/>
          <a:ln>
            <a:noFill/>
          </a:ln>
        </p:spPr>
        <p:txBody>
          <a:bodyPr spcFirstLastPara="1" wrap="square" lIns="93075" tIns="93075" rIns="93075" bIns="93075" anchor="t" anchorCtr="0">
            <a:noAutofit/>
          </a:bodyPr>
          <a:lstStyle/>
          <a:p>
            <a:pPr marL="0" marR="0">
              <a:spcAft>
                <a:spcPts val="400"/>
              </a:spcAft>
              <a:buNone/>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Slide 19 - Generation</a:t>
            </a:r>
          </a:p>
          <a:p>
            <a:pPr marL="0" marR="0">
              <a:spcAft>
                <a:spcPts val="400"/>
              </a:spcAft>
              <a:buNone/>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Aft>
                <a:spcPts val="400"/>
              </a:spcAft>
              <a:buNone/>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And then this prompt is provided to the LLM.</a:t>
            </a:r>
          </a:p>
          <a:p>
            <a:pPr marL="0" marR="0">
              <a:spcAft>
                <a:spcPts val="400"/>
              </a:spcAft>
              <a:buNone/>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spcAft>
                <a:spcPts val="400"/>
              </a:spcAft>
              <a:buNone/>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And now it will give some answer using all the context and the query.</a:t>
            </a:r>
          </a:p>
          <a:p>
            <a:pPr marL="0" lvl="0" indent="0" algn="l" rtl="0">
              <a:lnSpc>
                <a:spcPct val="100000"/>
              </a:lnSpc>
              <a:spcBef>
                <a:spcPts val="0"/>
              </a:spcBef>
              <a:spcAft>
                <a:spcPts val="0"/>
              </a:spcAft>
              <a:buSzPts val="1100"/>
              <a:buNone/>
            </a:pPr>
            <a:endParaRPr dirty="0"/>
          </a:p>
        </p:txBody>
      </p:sp>
      <p:sp>
        <p:nvSpPr>
          <p:cNvPr id="96" name="Google Shape;96;p5:notes">
            <a:extLst>
              <a:ext uri="{FF2B5EF4-FFF2-40B4-BE49-F238E27FC236}">
                <a16:creationId xmlns:a16="http://schemas.microsoft.com/office/drawing/2014/main" id="{B7881DB1-C352-208F-472D-1595027574AE}"/>
              </a:ext>
            </a:extLst>
          </p:cNvPr>
          <p:cNvSpPr>
            <a:spLocks noGrp="1" noRot="1" noChangeAspect="1"/>
          </p:cNvSpPr>
          <p:nvPr>
            <p:ph type="sldImg" idx="2"/>
          </p:nvPr>
        </p:nvSpPr>
        <p:spPr>
          <a:xfrm>
            <a:off x="406400" y="696913"/>
            <a:ext cx="6191250" cy="34829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87805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34123F45-AC83-7117-84A8-C78A91807F01}"/>
            </a:ext>
          </a:extLst>
        </p:cNvPr>
        <p:cNvGrpSpPr/>
        <p:nvPr/>
      </p:nvGrpSpPr>
      <p:grpSpPr>
        <a:xfrm>
          <a:off x="0" y="0"/>
          <a:ext cx="0" cy="0"/>
          <a:chOff x="0" y="0"/>
          <a:chExt cx="0" cy="0"/>
        </a:xfrm>
      </p:grpSpPr>
      <p:sp>
        <p:nvSpPr>
          <p:cNvPr id="95" name="Google Shape;95;p5:notes">
            <a:extLst>
              <a:ext uri="{FF2B5EF4-FFF2-40B4-BE49-F238E27FC236}">
                <a16:creationId xmlns:a16="http://schemas.microsoft.com/office/drawing/2014/main" id="{0D87E467-7FEA-80B2-8A60-EFF5071D4DA5}"/>
              </a:ext>
            </a:extLst>
          </p:cNvPr>
          <p:cNvSpPr txBox="1">
            <a:spLocks noGrp="1"/>
          </p:cNvSpPr>
          <p:nvPr>
            <p:ph type="body" idx="1"/>
          </p:nvPr>
        </p:nvSpPr>
        <p:spPr>
          <a:xfrm>
            <a:off x="700405" y="4412774"/>
            <a:ext cx="5603240" cy="4180523"/>
          </a:xfrm>
          <a:prstGeom prst="rect">
            <a:avLst/>
          </a:prstGeom>
          <a:noFill/>
          <a:ln>
            <a:noFill/>
          </a:ln>
        </p:spPr>
        <p:txBody>
          <a:bodyPr spcFirstLastPara="1" wrap="square" lIns="93075" tIns="93075" rIns="93075" bIns="93075" anchor="t" anchorCtr="0">
            <a:noAutofit/>
          </a:bodyPr>
          <a:lstStyle/>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Slide 2 - Outline</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Today first we are going to cover:</a:t>
            </a:r>
          </a:p>
          <a:p>
            <a:pPr marL="342900" marR="0" lvl="0" indent="-342900">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introduction of RAG and why do we need RAG</a:t>
            </a:r>
          </a:p>
          <a:p>
            <a:pPr marL="342900" marR="0" lvl="0" indent="-342900">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then we will) Understand each component in RAG pipeline in details</a:t>
            </a:r>
          </a:p>
          <a:p>
            <a:pPr marL="342900" marR="0" lvl="0" indent="-342900">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then we will look at some of the) Advance techniques in RAG</a:t>
            </a:r>
          </a:p>
          <a:p>
            <a:pPr marL="342900" marR="0" lvl="0" indent="-342900">
              <a:spcAft>
                <a:spcPts val="4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we will look at) Applications of RAG</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Our session will also explore the synergy between LLMs and RAG with an project demonstration to show RAG-LLM integrations in action.</a:t>
            </a:r>
          </a:p>
          <a:p>
            <a:pPr marL="0" lvl="0" indent="0" algn="l" rtl="0">
              <a:lnSpc>
                <a:spcPct val="100000"/>
              </a:lnSpc>
              <a:spcBef>
                <a:spcPts val="0"/>
              </a:spcBef>
              <a:spcAft>
                <a:spcPts val="0"/>
              </a:spcAft>
              <a:buSzPts val="1100"/>
              <a:buNone/>
            </a:pPr>
            <a:endParaRPr dirty="0"/>
          </a:p>
        </p:txBody>
      </p:sp>
      <p:sp>
        <p:nvSpPr>
          <p:cNvPr id="96" name="Google Shape;96;p5:notes">
            <a:extLst>
              <a:ext uri="{FF2B5EF4-FFF2-40B4-BE49-F238E27FC236}">
                <a16:creationId xmlns:a16="http://schemas.microsoft.com/office/drawing/2014/main" id="{7E4EA471-7468-F1C5-FA9C-0A58CFFF8802}"/>
              </a:ext>
            </a:extLst>
          </p:cNvPr>
          <p:cNvSpPr>
            <a:spLocks noGrp="1" noRot="1" noChangeAspect="1"/>
          </p:cNvSpPr>
          <p:nvPr>
            <p:ph type="sldImg" idx="2"/>
          </p:nvPr>
        </p:nvSpPr>
        <p:spPr>
          <a:xfrm>
            <a:off x="406400" y="696913"/>
            <a:ext cx="6191250" cy="34829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977482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0C443071-C5D1-84D7-3260-1AABC2480B10}"/>
            </a:ext>
          </a:extLst>
        </p:cNvPr>
        <p:cNvGrpSpPr/>
        <p:nvPr/>
      </p:nvGrpSpPr>
      <p:grpSpPr>
        <a:xfrm>
          <a:off x="0" y="0"/>
          <a:ext cx="0" cy="0"/>
          <a:chOff x="0" y="0"/>
          <a:chExt cx="0" cy="0"/>
        </a:xfrm>
      </p:grpSpPr>
      <p:sp>
        <p:nvSpPr>
          <p:cNvPr id="89" name="Google Shape;89;p2:notes">
            <a:extLst>
              <a:ext uri="{FF2B5EF4-FFF2-40B4-BE49-F238E27FC236}">
                <a16:creationId xmlns:a16="http://schemas.microsoft.com/office/drawing/2014/main" id="{3C65D137-9E34-C86F-0164-A7BCE9686489}"/>
              </a:ext>
            </a:extLst>
          </p:cNvPr>
          <p:cNvSpPr>
            <a:spLocks noGrp="1" noRot="1" noChangeAspect="1"/>
          </p:cNvSpPr>
          <p:nvPr>
            <p:ph type="sldImg" idx="2"/>
          </p:nvPr>
        </p:nvSpPr>
        <p:spPr>
          <a:xfrm>
            <a:off x="406400" y="696913"/>
            <a:ext cx="6191250" cy="34829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2:notes">
            <a:extLst>
              <a:ext uri="{FF2B5EF4-FFF2-40B4-BE49-F238E27FC236}">
                <a16:creationId xmlns:a16="http://schemas.microsoft.com/office/drawing/2014/main" id="{41B3DB43-6251-E7C5-19CF-45444CB0A1A0}"/>
              </a:ext>
            </a:extLst>
          </p:cNvPr>
          <p:cNvSpPr txBox="1">
            <a:spLocks noGrp="1"/>
          </p:cNvSpPr>
          <p:nvPr>
            <p:ph type="body" idx="1"/>
          </p:nvPr>
        </p:nvSpPr>
        <p:spPr>
          <a:xfrm>
            <a:off x="700405" y="4412774"/>
            <a:ext cx="5603240" cy="4180523"/>
          </a:xfrm>
          <a:prstGeom prst="rect">
            <a:avLst/>
          </a:prstGeom>
          <a:noFill/>
          <a:ln>
            <a:noFill/>
          </a:ln>
        </p:spPr>
        <p:txBody>
          <a:bodyPr spcFirstLastPara="1" wrap="square" lIns="93075" tIns="93075" rIns="93075" bIns="93075" anchor="t" anchorCtr="0">
            <a:noAutofit/>
          </a:bodyPr>
          <a:lstStyle/>
          <a:p>
            <a:pPr marL="174570" lvl="0" indent="-103449" algn="l" rtl="0">
              <a:lnSpc>
                <a:spcPct val="100000"/>
              </a:lnSpc>
              <a:spcBef>
                <a:spcPts val="0"/>
              </a:spcBef>
              <a:spcAft>
                <a:spcPts val="0"/>
              </a:spcAft>
              <a:buSzPts val="1100"/>
              <a:buNone/>
            </a:pPr>
            <a:r>
              <a:rPr lang="en-US" dirty="0"/>
              <a:t>Slide 20 - Challenges</a:t>
            </a:r>
          </a:p>
          <a:p>
            <a:pPr marL="174570" lvl="0" indent="-103449" algn="l" rtl="0">
              <a:lnSpc>
                <a:spcPct val="100000"/>
              </a:lnSpc>
              <a:spcBef>
                <a:spcPts val="0"/>
              </a:spcBef>
              <a:spcAft>
                <a:spcPts val="0"/>
              </a:spcAft>
              <a:buSzPts val="1100"/>
              <a:buNone/>
            </a:pPr>
            <a:endParaRPr lang="en-US" dirty="0"/>
          </a:p>
          <a:p>
            <a:pPr marL="174570" lvl="0" indent="-103449" algn="l" rtl="0">
              <a:lnSpc>
                <a:spcPct val="100000"/>
              </a:lnSpc>
              <a:spcBef>
                <a:spcPts val="0"/>
              </a:spcBef>
              <a:spcAft>
                <a:spcPts val="0"/>
              </a:spcAft>
              <a:buSzPts val="1100"/>
              <a:buNone/>
            </a:pPr>
            <a:r>
              <a:rPr lang="en-US" dirty="0"/>
              <a:t>In every step of this pipeline, there are certain challenges.</a:t>
            </a:r>
          </a:p>
          <a:p>
            <a:pPr marL="174570" lvl="0" indent="-103449" algn="l" rtl="0">
              <a:lnSpc>
                <a:spcPct val="100000"/>
              </a:lnSpc>
              <a:spcBef>
                <a:spcPts val="0"/>
              </a:spcBef>
              <a:spcAft>
                <a:spcPts val="0"/>
              </a:spcAft>
              <a:buSzPts val="1100"/>
              <a:buNone/>
            </a:pPr>
            <a:r>
              <a:rPr lang="en-US" dirty="0"/>
              <a:t>Like in the chunking phase - a question can be ask - "How to create better chunks".</a:t>
            </a:r>
          </a:p>
          <a:p>
            <a:pPr marL="174570" lvl="0" indent="-103449" algn="l" rtl="0">
              <a:lnSpc>
                <a:spcPct val="100000"/>
              </a:lnSpc>
              <a:spcBef>
                <a:spcPts val="0"/>
              </a:spcBef>
              <a:spcAft>
                <a:spcPts val="0"/>
              </a:spcAft>
              <a:buSzPts val="1100"/>
              <a:buNone/>
            </a:pPr>
            <a:r>
              <a:rPr lang="en-US" dirty="0"/>
              <a:t>So for this we can use appropriate chunking strategy.</a:t>
            </a:r>
          </a:p>
          <a:p>
            <a:pPr marL="174570" lvl="0" indent="-103449" algn="l" rtl="0">
              <a:lnSpc>
                <a:spcPct val="100000"/>
              </a:lnSpc>
              <a:spcBef>
                <a:spcPts val="0"/>
              </a:spcBef>
              <a:spcAft>
                <a:spcPts val="0"/>
              </a:spcAft>
              <a:buSzPts val="1100"/>
              <a:buNone/>
            </a:pPr>
            <a:endParaRPr lang="en-US" dirty="0"/>
          </a:p>
          <a:p>
            <a:pPr marL="174570" lvl="0" indent="-103449" algn="l" rtl="0">
              <a:lnSpc>
                <a:spcPct val="100000"/>
              </a:lnSpc>
              <a:spcBef>
                <a:spcPts val="0"/>
              </a:spcBef>
              <a:spcAft>
                <a:spcPts val="0"/>
              </a:spcAft>
              <a:buSzPts val="1100"/>
              <a:buNone/>
            </a:pPr>
            <a:r>
              <a:rPr lang="en-US" dirty="0"/>
              <a:t>And then "How to improve the embedding model?"</a:t>
            </a:r>
          </a:p>
          <a:p>
            <a:pPr marL="174570" lvl="0" indent="-103449" algn="l" rtl="0">
              <a:lnSpc>
                <a:spcPct val="100000"/>
              </a:lnSpc>
              <a:spcBef>
                <a:spcPts val="0"/>
              </a:spcBef>
              <a:spcAft>
                <a:spcPts val="0"/>
              </a:spcAft>
              <a:buSzPts val="1100"/>
              <a:buNone/>
            </a:pPr>
            <a:r>
              <a:rPr lang="en-US" dirty="0"/>
              <a:t>For this we can use certain fine tuning techniques, to improve embedding model</a:t>
            </a:r>
          </a:p>
          <a:p>
            <a:pPr marL="174570" lvl="0" indent="-103449" algn="l" rtl="0">
              <a:lnSpc>
                <a:spcPct val="100000"/>
              </a:lnSpc>
              <a:spcBef>
                <a:spcPts val="0"/>
              </a:spcBef>
              <a:spcAft>
                <a:spcPts val="0"/>
              </a:spcAft>
              <a:buSzPts val="1100"/>
              <a:buNone/>
            </a:pPr>
            <a:endParaRPr lang="en-US" dirty="0"/>
          </a:p>
          <a:p>
            <a:pPr marL="174570" lvl="0" indent="-103449" algn="l" rtl="0">
              <a:lnSpc>
                <a:spcPct val="100000"/>
              </a:lnSpc>
              <a:spcBef>
                <a:spcPts val="0"/>
              </a:spcBef>
              <a:spcAft>
                <a:spcPts val="0"/>
              </a:spcAft>
              <a:buSzPts val="1100"/>
              <a:buNone/>
            </a:pPr>
            <a:r>
              <a:rPr lang="en-US" dirty="0"/>
              <a:t>Then the user's question can be very ill-formed, it can be ambiguous</a:t>
            </a:r>
          </a:p>
          <a:p>
            <a:pPr marL="174570" lvl="0" indent="-103449" algn="l" rtl="0">
              <a:lnSpc>
                <a:spcPct val="100000"/>
              </a:lnSpc>
              <a:spcBef>
                <a:spcPts val="0"/>
              </a:spcBef>
              <a:spcAft>
                <a:spcPts val="0"/>
              </a:spcAft>
              <a:buSzPts val="1100"/>
              <a:buNone/>
            </a:pPr>
            <a:r>
              <a:rPr lang="en-US" dirty="0"/>
              <a:t>The challenge her is that how to better align the query</a:t>
            </a:r>
          </a:p>
          <a:p>
            <a:pPr marL="174570" lvl="0" indent="-103449" algn="l" rtl="0">
              <a:lnSpc>
                <a:spcPct val="100000"/>
              </a:lnSpc>
              <a:spcBef>
                <a:spcPts val="0"/>
              </a:spcBef>
              <a:spcAft>
                <a:spcPts val="0"/>
              </a:spcAft>
              <a:buSzPts val="1100"/>
              <a:buNone/>
            </a:pPr>
            <a:endParaRPr lang="en-US" dirty="0"/>
          </a:p>
          <a:p>
            <a:pPr marL="174570" lvl="0" indent="-103449" algn="l" rtl="0">
              <a:lnSpc>
                <a:spcPct val="100000"/>
              </a:lnSpc>
              <a:spcBef>
                <a:spcPts val="0"/>
              </a:spcBef>
              <a:spcAft>
                <a:spcPts val="0"/>
              </a:spcAft>
              <a:buSzPts val="1100"/>
              <a:buNone/>
            </a:pPr>
            <a:r>
              <a:rPr lang="en-US" dirty="0"/>
              <a:t>And then "How to retrieved most relevant chunks" on the user's query.</a:t>
            </a:r>
          </a:p>
          <a:p>
            <a:pPr marL="174570" lvl="0" indent="-103449" algn="l" rtl="0">
              <a:lnSpc>
                <a:spcPct val="100000"/>
              </a:lnSpc>
              <a:spcBef>
                <a:spcPts val="0"/>
              </a:spcBef>
              <a:spcAft>
                <a:spcPts val="0"/>
              </a:spcAft>
              <a:buSzPts val="1100"/>
              <a:buNone/>
            </a:pPr>
            <a:endParaRPr lang="en-US" dirty="0"/>
          </a:p>
          <a:p>
            <a:pPr marL="174570" lvl="0" indent="-103449" algn="l" rtl="0">
              <a:lnSpc>
                <a:spcPct val="100000"/>
              </a:lnSpc>
              <a:spcBef>
                <a:spcPts val="0"/>
              </a:spcBef>
              <a:spcAft>
                <a:spcPts val="0"/>
              </a:spcAft>
              <a:buSzPts val="1100"/>
              <a:buNone/>
            </a:pPr>
            <a:r>
              <a:rPr lang="en-US" dirty="0"/>
              <a:t>And finally how to improve the LLM response</a:t>
            </a:r>
          </a:p>
          <a:p>
            <a:pPr marL="174570" lvl="0" indent="-103449" algn="l" rtl="0">
              <a:lnSpc>
                <a:spcPct val="100000"/>
              </a:lnSpc>
              <a:spcBef>
                <a:spcPts val="0"/>
              </a:spcBef>
              <a:spcAft>
                <a:spcPts val="0"/>
              </a:spcAft>
              <a:buSzPts val="1100"/>
              <a:buNone/>
            </a:pPr>
            <a:r>
              <a:rPr lang="en-US" dirty="0"/>
              <a:t>The response can be improved by fine-tuning the LLM, specifically for the rag task</a:t>
            </a:r>
          </a:p>
          <a:p>
            <a:pPr marL="174570" lvl="0" indent="-103449"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007028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9D81D610-E46A-A93A-A77E-59DFECF22F0B}"/>
            </a:ext>
          </a:extLst>
        </p:cNvPr>
        <p:cNvGrpSpPr/>
        <p:nvPr/>
      </p:nvGrpSpPr>
      <p:grpSpPr>
        <a:xfrm>
          <a:off x="0" y="0"/>
          <a:ext cx="0" cy="0"/>
          <a:chOff x="0" y="0"/>
          <a:chExt cx="0" cy="0"/>
        </a:xfrm>
      </p:grpSpPr>
      <p:sp>
        <p:nvSpPr>
          <p:cNvPr id="101" name="Google Shape;101;p11:notes">
            <a:extLst>
              <a:ext uri="{FF2B5EF4-FFF2-40B4-BE49-F238E27FC236}">
                <a16:creationId xmlns:a16="http://schemas.microsoft.com/office/drawing/2014/main" id="{CFFA5BFC-B318-48B5-4153-CEAA820DEAA6}"/>
              </a:ext>
            </a:extLst>
          </p:cNvPr>
          <p:cNvSpPr txBox="1">
            <a:spLocks noGrp="1"/>
          </p:cNvSpPr>
          <p:nvPr>
            <p:ph type="body" idx="1"/>
          </p:nvPr>
        </p:nvSpPr>
        <p:spPr>
          <a:xfrm>
            <a:off x="700405" y="4412774"/>
            <a:ext cx="5603240" cy="4180523"/>
          </a:xfrm>
          <a:prstGeom prst="rect">
            <a:avLst/>
          </a:prstGeom>
          <a:noFill/>
          <a:ln>
            <a:noFill/>
          </a:ln>
        </p:spPr>
        <p:txBody>
          <a:bodyPr spcFirstLastPara="1" wrap="square" lIns="93075" tIns="93075" rIns="93075" bIns="93075" anchor="t" anchorCtr="0">
            <a:noAutofit/>
          </a:bodyPr>
          <a:lstStyle/>
          <a:p>
            <a:pPr marL="0" lvl="0" indent="0" algn="l" rtl="0">
              <a:lnSpc>
                <a:spcPct val="100000"/>
              </a:lnSpc>
              <a:spcBef>
                <a:spcPts val="0"/>
              </a:spcBef>
              <a:spcAft>
                <a:spcPts val="0"/>
              </a:spcAft>
              <a:buSzPts val="1100"/>
              <a:buNone/>
            </a:pPr>
            <a:r>
              <a:rPr lang="en-US" dirty="0"/>
              <a:t>Slide 21 - Advance RAG</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So some of these challenges could be overcome by certain techniques - which are included in this advance RAG method</a:t>
            </a:r>
          </a:p>
          <a:p>
            <a:pPr marL="0" lvl="0" indent="0" algn="l" rtl="0">
              <a:lnSpc>
                <a:spcPct val="100000"/>
              </a:lnSpc>
              <a:spcBef>
                <a:spcPts val="0"/>
              </a:spcBef>
              <a:spcAft>
                <a:spcPts val="0"/>
              </a:spcAft>
              <a:buSzPts val="1100"/>
              <a:buNone/>
            </a:pPr>
            <a:r>
              <a:rPr lang="en-US" dirty="0"/>
              <a:t>It is divided into two phases: first is pre-retrieval method, second is post re-</a:t>
            </a:r>
            <a:r>
              <a:rPr lang="en-US" dirty="0" err="1"/>
              <a:t>trieval</a:t>
            </a:r>
            <a:endParaRPr lang="en-US" dirty="0"/>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So to improve some of the thing in pre-retrieval.</a:t>
            </a:r>
          </a:p>
          <a:p>
            <a:pPr marL="0" lvl="0" indent="0" algn="l" rtl="0">
              <a:lnSpc>
                <a:spcPct val="100000"/>
              </a:lnSpc>
              <a:spcBef>
                <a:spcPts val="0"/>
              </a:spcBef>
              <a:spcAft>
                <a:spcPts val="0"/>
              </a:spcAft>
              <a:buSzPts val="1100"/>
              <a:buNone/>
            </a:pPr>
            <a:r>
              <a:rPr lang="en-US" dirty="0"/>
              <a:t>We can improve the indexing or improve the quality of the chunks by using some metadata or augmenting some information in the chunk.</a:t>
            </a:r>
          </a:p>
          <a:p>
            <a:pPr marL="0" lvl="0" indent="0" algn="l" rtl="0">
              <a:lnSpc>
                <a:spcPct val="100000"/>
              </a:lnSpc>
              <a:spcBef>
                <a:spcPts val="0"/>
              </a:spcBef>
              <a:spcAft>
                <a:spcPts val="0"/>
              </a:spcAft>
              <a:buSzPts val="1100"/>
              <a:buNone/>
            </a:pPr>
            <a:r>
              <a:rPr lang="en-US" dirty="0"/>
              <a:t>Second thing is query enhancement - where we can make the question of the user more clear before performing the retrieval</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And in post-retrieval, this one method is called re-ranking - where after retrieving the documents, we order them in a better way</a:t>
            </a:r>
          </a:p>
          <a:p>
            <a:pPr marL="0" lvl="0" indent="0" algn="l" rtl="0">
              <a:lnSpc>
                <a:spcPct val="100000"/>
              </a:lnSpc>
              <a:spcBef>
                <a:spcPts val="0"/>
              </a:spcBef>
              <a:spcAft>
                <a:spcPts val="0"/>
              </a:spcAft>
              <a:buSzPts val="1100"/>
              <a:buNone/>
            </a:pPr>
            <a:r>
              <a:rPr lang="en-US" dirty="0"/>
              <a:t>And another method is context compression, where before providing LLM with the context, we only select the essential information, before sending it to LLM</a:t>
            </a:r>
          </a:p>
          <a:p>
            <a:pPr marL="0" lvl="0" indent="0" algn="l" rtl="0">
              <a:lnSpc>
                <a:spcPct val="100000"/>
              </a:lnSpc>
              <a:spcBef>
                <a:spcPts val="0"/>
              </a:spcBef>
              <a:spcAft>
                <a:spcPts val="0"/>
              </a:spcAft>
              <a:buSzPts val="1100"/>
              <a:buNone/>
            </a:pPr>
            <a:endParaRPr dirty="0"/>
          </a:p>
        </p:txBody>
      </p:sp>
      <p:sp>
        <p:nvSpPr>
          <p:cNvPr id="102" name="Google Shape;102;p11:notes">
            <a:extLst>
              <a:ext uri="{FF2B5EF4-FFF2-40B4-BE49-F238E27FC236}">
                <a16:creationId xmlns:a16="http://schemas.microsoft.com/office/drawing/2014/main" id="{D8B1CB81-A11E-9BA2-865A-009FB2D6DB51}"/>
              </a:ext>
            </a:extLst>
          </p:cNvPr>
          <p:cNvSpPr>
            <a:spLocks noGrp="1" noRot="1" noChangeAspect="1"/>
          </p:cNvSpPr>
          <p:nvPr>
            <p:ph type="sldImg" idx="2"/>
          </p:nvPr>
        </p:nvSpPr>
        <p:spPr>
          <a:xfrm>
            <a:off x="406400" y="696913"/>
            <a:ext cx="6191250" cy="34829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456816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B0132CBA-B415-A4FB-6BC5-976086603467}"/>
            </a:ext>
          </a:extLst>
        </p:cNvPr>
        <p:cNvGrpSpPr/>
        <p:nvPr/>
      </p:nvGrpSpPr>
      <p:grpSpPr>
        <a:xfrm>
          <a:off x="0" y="0"/>
          <a:ext cx="0" cy="0"/>
          <a:chOff x="0" y="0"/>
          <a:chExt cx="0" cy="0"/>
        </a:xfrm>
      </p:grpSpPr>
      <p:sp>
        <p:nvSpPr>
          <p:cNvPr id="101" name="Google Shape;101;p11:notes">
            <a:extLst>
              <a:ext uri="{FF2B5EF4-FFF2-40B4-BE49-F238E27FC236}">
                <a16:creationId xmlns:a16="http://schemas.microsoft.com/office/drawing/2014/main" id="{64A21820-33C9-2E5A-58E4-A56A3B1F9204}"/>
              </a:ext>
            </a:extLst>
          </p:cNvPr>
          <p:cNvSpPr txBox="1">
            <a:spLocks noGrp="1"/>
          </p:cNvSpPr>
          <p:nvPr>
            <p:ph type="body" idx="1"/>
          </p:nvPr>
        </p:nvSpPr>
        <p:spPr>
          <a:xfrm>
            <a:off x="700405" y="4412774"/>
            <a:ext cx="5603240" cy="4180523"/>
          </a:xfrm>
          <a:prstGeom prst="rect">
            <a:avLst/>
          </a:prstGeom>
          <a:noFill/>
          <a:ln>
            <a:noFill/>
          </a:ln>
        </p:spPr>
        <p:txBody>
          <a:bodyPr spcFirstLastPara="1" wrap="square" lIns="93075" tIns="93075" rIns="93075" bIns="93075" anchor="t" anchorCtr="0">
            <a:noAutofit/>
          </a:bodyPr>
          <a:lstStyle/>
          <a:p>
            <a:pPr marL="0" lvl="0" indent="0" algn="l" rtl="0">
              <a:lnSpc>
                <a:spcPct val="100000"/>
              </a:lnSpc>
              <a:spcBef>
                <a:spcPts val="0"/>
              </a:spcBef>
              <a:spcAft>
                <a:spcPts val="0"/>
              </a:spcAft>
              <a:buSzPts val="1100"/>
              <a:buNone/>
            </a:pPr>
            <a:r>
              <a:rPr lang="en-US" dirty="0"/>
              <a:t>Slide 22 - Query enhancement</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So let's talk more details on the query enhancement</a:t>
            </a:r>
          </a:p>
          <a:p>
            <a:pPr marL="0" lvl="0" indent="0" algn="l" rtl="0">
              <a:lnSpc>
                <a:spcPct val="100000"/>
              </a:lnSpc>
              <a:spcBef>
                <a:spcPts val="0"/>
              </a:spcBef>
              <a:spcAft>
                <a:spcPts val="0"/>
              </a:spcAft>
              <a:buSzPts val="1100"/>
              <a:buNone/>
            </a:pPr>
            <a:r>
              <a:rPr lang="en-US" dirty="0"/>
              <a:t>So the original query the user is asking could be complex, in some cases ambiguous or not well-organized</a:t>
            </a:r>
          </a:p>
          <a:p>
            <a:pPr marL="0" lvl="0" indent="0" algn="l" rtl="0">
              <a:lnSpc>
                <a:spcPct val="100000"/>
              </a:lnSpc>
              <a:spcBef>
                <a:spcPts val="0"/>
              </a:spcBef>
              <a:spcAft>
                <a:spcPts val="0"/>
              </a:spcAft>
              <a:buSzPts val="1100"/>
              <a:buNone/>
            </a:pPr>
            <a:r>
              <a:rPr lang="en-US" dirty="0"/>
              <a:t>In this case the retrieval becomes very difficult</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So some of these methods to align users better for the retrieval task:</a:t>
            </a:r>
          </a:p>
          <a:p>
            <a:pPr marL="0" lvl="0" indent="0" algn="l" rtl="0">
              <a:lnSpc>
                <a:spcPct val="100000"/>
              </a:lnSpc>
              <a:spcBef>
                <a:spcPts val="0"/>
              </a:spcBef>
              <a:spcAft>
                <a:spcPts val="0"/>
              </a:spcAft>
              <a:buSzPts val="1100"/>
              <a:buNone/>
            </a:pPr>
            <a:r>
              <a:rPr lang="en-US" dirty="0"/>
              <a:t>First is "Query expansion" - where when the question is very complex, it is broken down into simplest of sub-questions, by using LLMs</a:t>
            </a:r>
          </a:p>
          <a:p>
            <a:pPr marL="0" lvl="0" indent="0" algn="l" rtl="0">
              <a:lnSpc>
                <a:spcPct val="100000"/>
              </a:lnSpc>
              <a:spcBef>
                <a:spcPts val="0"/>
              </a:spcBef>
              <a:spcAft>
                <a:spcPts val="0"/>
              </a:spcAft>
              <a:buSzPts val="1100"/>
              <a:buNone/>
            </a:pPr>
            <a:r>
              <a:rPr lang="en-US" dirty="0"/>
              <a:t>And then sub-questions are further used for the retrieval task</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Next method is "Query Transformation" - where we use LLMs to rewrite the queries.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So, we have included this example from a paper by Mao et all. And it demonstrate why rewriting improve the performance of the model</a:t>
            </a:r>
          </a:p>
          <a:p>
            <a:pPr marL="0" lvl="0" indent="0" algn="l" rtl="0">
              <a:lnSpc>
                <a:spcPct val="100000"/>
              </a:lnSpc>
              <a:spcBef>
                <a:spcPts val="0"/>
              </a:spcBef>
              <a:spcAft>
                <a:spcPts val="0"/>
              </a:spcAft>
              <a:buSzPts val="1100"/>
              <a:buNone/>
            </a:pPr>
            <a:r>
              <a:rPr lang="en-US" dirty="0"/>
              <a:t>Like, for example, the query here - the original query was "Which city was the capital of California the year it became a state"</a:t>
            </a:r>
          </a:p>
          <a:p>
            <a:pPr marL="0" lvl="0" indent="0" algn="l" rtl="0">
              <a:lnSpc>
                <a:spcPct val="100000"/>
              </a:lnSpc>
              <a:spcBef>
                <a:spcPts val="0"/>
              </a:spcBef>
              <a:spcAft>
                <a:spcPts val="0"/>
              </a:spcAft>
              <a:buSzPts val="1100"/>
              <a:buNone/>
            </a:pPr>
            <a:r>
              <a:rPr lang="en-US" dirty="0"/>
              <a:t>Then in the retrieval phase, it picked wrong chunk, and hence the answer was wrong - "the capital of California when it became a state was </a:t>
            </a:r>
            <a:r>
              <a:rPr lang="en-US" dirty="0" err="1"/>
              <a:t>Monterery</a:t>
            </a:r>
            <a:r>
              <a:rPr lang="en-US" dirty="0"/>
              <a:t>"</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But then by rewriting user query, the original query is converted to different query or </a:t>
            </a:r>
            <a:r>
              <a:rPr lang="en-US" dirty="0" err="1"/>
              <a:t>rereturn</a:t>
            </a:r>
            <a:r>
              <a:rPr lang="en-US" dirty="0"/>
              <a:t> query - which is in this case "What city served as the capital of California at the time of its statehood?"</a:t>
            </a:r>
          </a:p>
          <a:p>
            <a:pPr marL="0" lvl="0" indent="0" algn="l" rtl="0">
              <a:lnSpc>
                <a:spcPct val="100000"/>
              </a:lnSpc>
              <a:spcBef>
                <a:spcPts val="0"/>
              </a:spcBef>
              <a:spcAft>
                <a:spcPts val="0"/>
              </a:spcAft>
              <a:buSzPts val="1100"/>
              <a:buNone/>
            </a:pPr>
            <a:r>
              <a:rPr lang="en-US" dirty="0"/>
              <a:t>So simple method of rewriting helps in better retrieval.</a:t>
            </a:r>
          </a:p>
          <a:p>
            <a:pPr marL="0" lvl="0" indent="0" algn="l" rtl="0">
              <a:lnSpc>
                <a:spcPct val="100000"/>
              </a:lnSpc>
              <a:spcBef>
                <a:spcPts val="0"/>
              </a:spcBef>
              <a:spcAft>
                <a:spcPts val="0"/>
              </a:spcAft>
              <a:buSzPts val="1100"/>
              <a:buNone/>
            </a:pPr>
            <a:r>
              <a:rPr lang="en-US" dirty="0"/>
              <a:t>Now it has picked out the correct chunks, which mentions "San Jose", LLM answers this correctly like "The capital of California the year it become a state was San Jose"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So this example demonstrate by simply rewriting the query, LLM can help.</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And the third method is query writing - where we extract some keyword from the query first and then the chunks are retrieved based on the metadata</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For example, we have some questions regarding models we work on - like "what is the use of model number 1234?".</a:t>
            </a:r>
          </a:p>
          <a:p>
            <a:pPr marL="0" lvl="0" indent="0" algn="l" rtl="0">
              <a:lnSpc>
                <a:spcPct val="100000"/>
              </a:lnSpc>
              <a:spcBef>
                <a:spcPts val="0"/>
              </a:spcBef>
              <a:spcAft>
                <a:spcPts val="0"/>
              </a:spcAft>
              <a:buSzPts val="1100"/>
              <a:buNone/>
            </a:pPr>
            <a:r>
              <a:rPr lang="en-US" dirty="0"/>
              <a:t>So, this 1234 number can be extracted and then only the chunks specific to this number could be retrieved, could be searched from</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Another example we have this question related to internal policy - like "what is the purpose of ABC policy"</a:t>
            </a:r>
          </a:p>
          <a:p>
            <a:pPr marL="0" lvl="0" indent="0" algn="l" rtl="0">
              <a:lnSpc>
                <a:spcPct val="100000"/>
              </a:lnSpc>
              <a:spcBef>
                <a:spcPts val="0"/>
              </a:spcBef>
              <a:spcAft>
                <a:spcPts val="0"/>
              </a:spcAft>
              <a:buSzPts val="1100"/>
              <a:buNone/>
            </a:pPr>
            <a:r>
              <a:rPr lang="en-US" dirty="0"/>
              <a:t>Now we extract the keyword ABC and only look through those </a:t>
            </a:r>
            <a:r>
              <a:rPr lang="en-US" dirty="0" err="1"/>
              <a:t>those</a:t>
            </a:r>
            <a:r>
              <a:rPr lang="en-US" dirty="0"/>
              <a:t> chunks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So these methods improve the retrieval</a:t>
            </a:r>
          </a:p>
        </p:txBody>
      </p:sp>
      <p:sp>
        <p:nvSpPr>
          <p:cNvPr id="102" name="Google Shape;102;p11:notes">
            <a:extLst>
              <a:ext uri="{FF2B5EF4-FFF2-40B4-BE49-F238E27FC236}">
                <a16:creationId xmlns:a16="http://schemas.microsoft.com/office/drawing/2014/main" id="{72F7FB14-4213-FED0-5AC7-DA8CF3DB40A7}"/>
              </a:ext>
            </a:extLst>
          </p:cNvPr>
          <p:cNvSpPr>
            <a:spLocks noGrp="1" noRot="1" noChangeAspect="1"/>
          </p:cNvSpPr>
          <p:nvPr>
            <p:ph type="sldImg" idx="2"/>
          </p:nvPr>
        </p:nvSpPr>
        <p:spPr>
          <a:xfrm>
            <a:off x="406400" y="696913"/>
            <a:ext cx="6191250" cy="34829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872156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1E56B06A-06B0-7887-C451-54C6B9BAB71C}"/>
            </a:ext>
          </a:extLst>
        </p:cNvPr>
        <p:cNvGrpSpPr/>
        <p:nvPr/>
      </p:nvGrpSpPr>
      <p:grpSpPr>
        <a:xfrm>
          <a:off x="0" y="0"/>
          <a:ext cx="0" cy="0"/>
          <a:chOff x="0" y="0"/>
          <a:chExt cx="0" cy="0"/>
        </a:xfrm>
      </p:grpSpPr>
      <p:sp>
        <p:nvSpPr>
          <p:cNvPr id="101" name="Google Shape;101;p11:notes">
            <a:extLst>
              <a:ext uri="{FF2B5EF4-FFF2-40B4-BE49-F238E27FC236}">
                <a16:creationId xmlns:a16="http://schemas.microsoft.com/office/drawing/2014/main" id="{45F579A5-6EED-59C7-9303-E79B10BB5297}"/>
              </a:ext>
            </a:extLst>
          </p:cNvPr>
          <p:cNvSpPr txBox="1">
            <a:spLocks noGrp="1"/>
          </p:cNvSpPr>
          <p:nvPr>
            <p:ph type="body" idx="1"/>
          </p:nvPr>
        </p:nvSpPr>
        <p:spPr>
          <a:xfrm>
            <a:off x="700405" y="4412774"/>
            <a:ext cx="5603240" cy="4180523"/>
          </a:xfrm>
          <a:prstGeom prst="rect">
            <a:avLst/>
          </a:prstGeom>
          <a:noFill/>
          <a:ln>
            <a:noFill/>
          </a:ln>
        </p:spPr>
        <p:txBody>
          <a:bodyPr spcFirstLastPara="1" wrap="square" lIns="93075" tIns="93075" rIns="93075" bIns="93075" anchor="t" anchorCtr="0">
            <a:noAutofit/>
          </a:bodyPr>
          <a:lstStyle/>
          <a:p>
            <a:pPr marL="0" lvl="0" indent="0" algn="l" rtl="0">
              <a:lnSpc>
                <a:spcPct val="100000"/>
              </a:lnSpc>
              <a:spcBef>
                <a:spcPts val="0"/>
              </a:spcBef>
              <a:spcAft>
                <a:spcPts val="0"/>
              </a:spcAft>
              <a:buSzPts val="1100"/>
              <a:buNone/>
            </a:pPr>
            <a:r>
              <a:rPr lang="en-US" b="0" i="0" dirty="0">
                <a:solidFill>
                  <a:srgbClr val="242424"/>
                </a:solidFill>
                <a:effectLst/>
                <a:latin typeface="source-serif-pro"/>
              </a:rPr>
              <a:t>technique used to refine the initial search results obtained from a retrieval system, with the goal of improving their relevance and accuracy. In the context of RAG retrieval, re-ranking acts as a quality control mechanism that helps our librarian (the LLM) fine-tune the list of potential responses before generating the final answer.</a:t>
            </a:r>
          </a:p>
          <a:p>
            <a:pPr marL="0" lvl="0" indent="0" algn="l" rtl="0">
              <a:lnSpc>
                <a:spcPct val="100000"/>
              </a:lnSpc>
              <a:spcBef>
                <a:spcPts val="0"/>
              </a:spcBef>
              <a:spcAft>
                <a:spcPts val="0"/>
              </a:spcAft>
              <a:buSzPts val="1100"/>
              <a:buNone/>
            </a:pPr>
            <a:endParaRPr lang="en-US" b="0" i="0" dirty="0">
              <a:solidFill>
                <a:srgbClr val="242424"/>
              </a:solidFill>
              <a:effectLst/>
              <a:latin typeface="source-serif-pro"/>
            </a:endParaRPr>
          </a:p>
          <a:p>
            <a:pPr marL="0" lvl="0" indent="0" algn="l" rtl="0">
              <a:lnSpc>
                <a:spcPct val="100000"/>
              </a:lnSpc>
              <a:spcBef>
                <a:spcPts val="0"/>
              </a:spcBef>
              <a:spcAft>
                <a:spcPts val="0"/>
              </a:spcAft>
              <a:buSzPts val="1100"/>
              <a:buNone/>
            </a:pPr>
            <a:endParaRPr lang="en-US" b="0" i="0" dirty="0">
              <a:solidFill>
                <a:srgbClr val="242424"/>
              </a:solidFill>
              <a:effectLst/>
              <a:latin typeface="source-serif-pro"/>
            </a:endParaRPr>
          </a:p>
          <a:p>
            <a:pPr marL="0" lvl="0" indent="0" algn="l" rtl="0">
              <a:lnSpc>
                <a:spcPct val="100000"/>
              </a:lnSpc>
              <a:spcBef>
                <a:spcPts val="0"/>
              </a:spcBef>
              <a:spcAft>
                <a:spcPts val="0"/>
              </a:spcAft>
              <a:buSzPts val="1100"/>
              <a:buNone/>
            </a:pPr>
            <a:r>
              <a:rPr lang="en-US" dirty="0"/>
              <a:t>https://medium.com/@csakash03/mastering-re-ranking-for-superior-llm-rag-retrieval-a-comprehensive-guide-931daf0c68f7</a:t>
            </a:r>
          </a:p>
          <a:p>
            <a:pPr marL="0" lvl="0" indent="0" algn="l" rtl="0">
              <a:lnSpc>
                <a:spcPct val="100000"/>
              </a:lnSpc>
              <a:spcBef>
                <a:spcPts val="0"/>
              </a:spcBef>
              <a:spcAft>
                <a:spcPts val="0"/>
              </a:spcAft>
              <a:buSzPts val="1100"/>
              <a:buNone/>
            </a:pPr>
            <a:endParaRPr dirty="0"/>
          </a:p>
        </p:txBody>
      </p:sp>
      <p:sp>
        <p:nvSpPr>
          <p:cNvPr id="102" name="Google Shape;102;p11:notes">
            <a:extLst>
              <a:ext uri="{FF2B5EF4-FFF2-40B4-BE49-F238E27FC236}">
                <a16:creationId xmlns:a16="http://schemas.microsoft.com/office/drawing/2014/main" id="{11F9F6FE-12D7-367B-C7DE-79FE7A1D2806}"/>
              </a:ext>
            </a:extLst>
          </p:cNvPr>
          <p:cNvSpPr>
            <a:spLocks noGrp="1" noRot="1" noChangeAspect="1"/>
          </p:cNvSpPr>
          <p:nvPr>
            <p:ph type="sldImg" idx="2"/>
          </p:nvPr>
        </p:nvSpPr>
        <p:spPr>
          <a:xfrm>
            <a:off x="406400" y="696913"/>
            <a:ext cx="6191250" cy="34829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997856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57B20769-1346-C532-9A90-8D4DEE84CC61}"/>
            </a:ext>
          </a:extLst>
        </p:cNvPr>
        <p:cNvGrpSpPr/>
        <p:nvPr/>
      </p:nvGrpSpPr>
      <p:grpSpPr>
        <a:xfrm>
          <a:off x="0" y="0"/>
          <a:ext cx="0" cy="0"/>
          <a:chOff x="0" y="0"/>
          <a:chExt cx="0" cy="0"/>
        </a:xfrm>
      </p:grpSpPr>
      <p:sp>
        <p:nvSpPr>
          <p:cNvPr id="89" name="Google Shape;89;p2:notes">
            <a:extLst>
              <a:ext uri="{FF2B5EF4-FFF2-40B4-BE49-F238E27FC236}">
                <a16:creationId xmlns:a16="http://schemas.microsoft.com/office/drawing/2014/main" id="{B01E0CC3-1AB4-B3C3-FEA9-9F492F02E2E9}"/>
              </a:ext>
            </a:extLst>
          </p:cNvPr>
          <p:cNvSpPr>
            <a:spLocks noGrp="1" noRot="1" noChangeAspect="1"/>
          </p:cNvSpPr>
          <p:nvPr>
            <p:ph type="sldImg" idx="2"/>
          </p:nvPr>
        </p:nvSpPr>
        <p:spPr>
          <a:xfrm>
            <a:off x="406400" y="696913"/>
            <a:ext cx="6191250" cy="34829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2:notes">
            <a:extLst>
              <a:ext uri="{FF2B5EF4-FFF2-40B4-BE49-F238E27FC236}">
                <a16:creationId xmlns:a16="http://schemas.microsoft.com/office/drawing/2014/main" id="{FD4602BA-329A-6A66-A9D1-EFD3B5F1CDAC}"/>
              </a:ext>
            </a:extLst>
          </p:cNvPr>
          <p:cNvSpPr txBox="1">
            <a:spLocks noGrp="1"/>
          </p:cNvSpPr>
          <p:nvPr>
            <p:ph type="body" idx="1"/>
          </p:nvPr>
        </p:nvSpPr>
        <p:spPr>
          <a:xfrm>
            <a:off x="700405" y="4412774"/>
            <a:ext cx="5603240" cy="4180523"/>
          </a:xfrm>
          <a:prstGeom prst="rect">
            <a:avLst/>
          </a:prstGeom>
          <a:noFill/>
          <a:ln>
            <a:noFill/>
          </a:ln>
        </p:spPr>
        <p:txBody>
          <a:bodyPr spcFirstLastPara="1" wrap="square" lIns="93075" tIns="93075" rIns="93075" bIns="93075" anchor="t" anchorCtr="0">
            <a:noAutofit/>
          </a:bodyPr>
          <a:lstStyle/>
          <a:p>
            <a:pPr marL="174570" marR="0" lvl="0" indent="-103449"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This workflow demonstrates how </a:t>
            </a:r>
            <a:r>
              <a:rPr lang="en-US" dirty="0" err="1"/>
              <a:t>LangChain</a:t>
            </a:r>
            <a:r>
              <a:rPr lang="en-US" dirty="0"/>
              <a:t> can streamline the integration of retrieval with generative models, making it easier to build applications that provide data-driven, context-aware responses.</a:t>
            </a:r>
          </a:p>
          <a:p>
            <a:pPr marL="174570" lvl="0" indent="-103449"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7242291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5C5FC576-2041-3D54-772A-3DD29D4B491A}"/>
            </a:ext>
          </a:extLst>
        </p:cNvPr>
        <p:cNvGrpSpPr/>
        <p:nvPr/>
      </p:nvGrpSpPr>
      <p:grpSpPr>
        <a:xfrm>
          <a:off x="0" y="0"/>
          <a:ext cx="0" cy="0"/>
          <a:chOff x="0" y="0"/>
          <a:chExt cx="0" cy="0"/>
        </a:xfrm>
      </p:grpSpPr>
      <p:sp>
        <p:nvSpPr>
          <p:cNvPr id="89" name="Google Shape;89;p2:notes">
            <a:extLst>
              <a:ext uri="{FF2B5EF4-FFF2-40B4-BE49-F238E27FC236}">
                <a16:creationId xmlns:a16="http://schemas.microsoft.com/office/drawing/2014/main" id="{747ACB70-BC02-1581-DEC3-23716B4A7858}"/>
              </a:ext>
            </a:extLst>
          </p:cNvPr>
          <p:cNvSpPr>
            <a:spLocks noGrp="1" noRot="1" noChangeAspect="1"/>
          </p:cNvSpPr>
          <p:nvPr>
            <p:ph type="sldImg" idx="2"/>
          </p:nvPr>
        </p:nvSpPr>
        <p:spPr>
          <a:xfrm>
            <a:off x="406400" y="696913"/>
            <a:ext cx="6191250" cy="34829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2:notes">
            <a:extLst>
              <a:ext uri="{FF2B5EF4-FFF2-40B4-BE49-F238E27FC236}">
                <a16:creationId xmlns:a16="http://schemas.microsoft.com/office/drawing/2014/main" id="{6420CC74-A198-8108-D055-AF971FBD5EEB}"/>
              </a:ext>
            </a:extLst>
          </p:cNvPr>
          <p:cNvSpPr txBox="1">
            <a:spLocks noGrp="1"/>
          </p:cNvSpPr>
          <p:nvPr>
            <p:ph type="body" idx="1"/>
          </p:nvPr>
        </p:nvSpPr>
        <p:spPr>
          <a:xfrm>
            <a:off x="700405" y="4412774"/>
            <a:ext cx="5603240" cy="4180523"/>
          </a:xfrm>
          <a:prstGeom prst="rect">
            <a:avLst/>
          </a:prstGeom>
          <a:noFill/>
          <a:ln>
            <a:noFill/>
          </a:ln>
        </p:spPr>
        <p:txBody>
          <a:bodyPr spcFirstLastPara="1" wrap="square" lIns="93075" tIns="93075" rIns="93075" bIns="93075" anchor="t" anchorCtr="0">
            <a:noAutofit/>
          </a:bodyPr>
          <a:lstStyle/>
          <a:p>
            <a:pPr marL="174570" lvl="0" indent="-103449" algn="l" rtl="0">
              <a:lnSpc>
                <a:spcPct val="100000"/>
              </a:lnSpc>
              <a:spcBef>
                <a:spcPts val="0"/>
              </a:spcBef>
              <a:spcAft>
                <a:spcPts val="0"/>
              </a:spcAft>
              <a:buSzPts val="1100"/>
              <a:buNone/>
            </a:pPr>
            <a:r>
              <a:rPr lang="en-US" dirty="0"/>
              <a:t>We have used here </a:t>
            </a:r>
            <a:r>
              <a:rPr lang="en-US" dirty="0" err="1"/>
              <a:t>Langchain</a:t>
            </a:r>
            <a:r>
              <a:rPr lang="en-US" dirty="0"/>
              <a:t> framework  to create a vector based RAG model, which has its inbuilt Agent (</a:t>
            </a:r>
            <a:r>
              <a:rPr lang="en-US" b="0" i="0" dirty="0">
                <a:solidFill>
                  <a:srgbClr val="1F1F1F"/>
                </a:solidFill>
                <a:effectLst/>
                <a:latin typeface="Google Sans"/>
              </a:rPr>
              <a:t>LLMs that can make decisions and use tools) to build more sophisticated applications. </a:t>
            </a:r>
          </a:p>
          <a:p>
            <a:pPr marL="174570" lvl="0" indent="-103449" algn="l" rtl="0">
              <a:lnSpc>
                <a:spcPct val="100000"/>
              </a:lnSpc>
              <a:spcBef>
                <a:spcPts val="0"/>
              </a:spcBef>
              <a:spcAft>
                <a:spcPts val="0"/>
              </a:spcAft>
              <a:buSzPts val="1100"/>
              <a:buNone/>
            </a:pPr>
            <a:r>
              <a:rPr lang="en-US" b="0" i="0" dirty="0">
                <a:solidFill>
                  <a:srgbClr val="1F1F1F"/>
                </a:solidFill>
                <a:effectLst/>
                <a:latin typeface="Google Sans"/>
              </a:rPr>
              <a:t>And The RAG vector based model is created which we can feed in the input document/pdf or multiple pdfs to provide response.</a:t>
            </a:r>
          </a:p>
          <a:p>
            <a:pPr marL="174570" lvl="0" indent="-103449" algn="l" rtl="0">
              <a:lnSpc>
                <a:spcPct val="100000"/>
              </a:lnSpc>
              <a:spcBef>
                <a:spcPts val="0"/>
              </a:spcBef>
              <a:spcAft>
                <a:spcPts val="0"/>
              </a:spcAft>
              <a:buSzPts val="1100"/>
              <a:buNone/>
            </a:pPr>
            <a:r>
              <a:rPr lang="en-US" b="0" i="0" dirty="0" err="1">
                <a:solidFill>
                  <a:srgbClr val="474747"/>
                </a:solidFill>
                <a:effectLst/>
                <a:latin typeface="Google Sans"/>
              </a:rPr>
              <a:t>LangChain</a:t>
            </a:r>
            <a:r>
              <a:rPr lang="en-US" b="0" i="0" dirty="0">
                <a:solidFill>
                  <a:srgbClr val="474747"/>
                </a:solidFill>
                <a:effectLst/>
                <a:latin typeface="Google Sans"/>
              </a:rPr>
              <a:t> RAG Agent - This step involves setting up the </a:t>
            </a:r>
            <a:r>
              <a:rPr lang="en-US" b="0" i="0" dirty="0" err="1">
                <a:solidFill>
                  <a:srgbClr val="474747"/>
                </a:solidFill>
                <a:effectLst/>
                <a:latin typeface="Google Sans"/>
              </a:rPr>
              <a:t>LangChain</a:t>
            </a:r>
            <a:r>
              <a:rPr lang="en-US" b="0" i="0" dirty="0">
                <a:solidFill>
                  <a:srgbClr val="474747"/>
                </a:solidFill>
                <a:effectLst/>
                <a:latin typeface="Google Sans"/>
              </a:rPr>
              <a:t> Retrieval-Augmented Generation (RAG) Agent which </a:t>
            </a:r>
            <a:r>
              <a:rPr lang="en-US" b="0" i="0" dirty="0">
                <a:solidFill>
                  <a:srgbClr val="040C28"/>
                </a:solidFill>
                <a:effectLst/>
                <a:latin typeface="Google Sans"/>
              </a:rPr>
              <a:t>can scrape web content, retrieve relevant documents, and generate answers to user queries based on the retrieved content</a:t>
            </a:r>
            <a:r>
              <a:rPr lang="en-US" b="0" i="0" dirty="0">
                <a:solidFill>
                  <a:srgbClr val="474747"/>
                </a:solidFill>
                <a:effectLst/>
                <a:latin typeface="Google Sans"/>
              </a:rPr>
              <a:t>.</a:t>
            </a:r>
            <a:endParaRPr lang="en-US" dirty="0"/>
          </a:p>
          <a:p>
            <a:pPr marL="174570" lvl="0" indent="-103449"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8025863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DD2E8E9B-4506-A3A3-4475-55ADCA623947}"/>
            </a:ext>
          </a:extLst>
        </p:cNvPr>
        <p:cNvGrpSpPr/>
        <p:nvPr/>
      </p:nvGrpSpPr>
      <p:grpSpPr>
        <a:xfrm>
          <a:off x="0" y="0"/>
          <a:ext cx="0" cy="0"/>
          <a:chOff x="0" y="0"/>
          <a:chExt cx="0" cy="0"/>
        </a:xfrm>
      </p:grpSpPr>
      <p:sp>
        <p:nvSpPr>
          <p:cNvPr id="89" name="Google Shape;89;p2:notes">
            <a:extLst>
              <a:ext uri="{FF2B5EF4-FFF2-40B4-BE49-F238E27FC236}">
                <a16:creationId xmlns:a16="http://schemas.microsoft.com/office/drawing/2014/main" id="{7EA7D4D4-01DF-90DF-3CBD-D1C8E0822CE5}"/>
              </a:ext>
            </a:extLst>
          </p:cNvPr>
          <p:cNvSpPr>
            <a:spLocks noGrp="1" noRot="1" noChangeAspect="1"/>
          </p:cNvSpPr>
          <p:nvPr>
            <p:ph type="sldImg" idx="2"/>
          </p:nvPr>
        </p:nvSpPr>
        <p:spPr>
          <a:xfrm>
            <a:off x="406400" y="696913"/>
            <a:ext cx="6191250" cy="34829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2:notes">
            <a:extLst>
              <a:ext uri="{FF2B5EF4-FFF2-40B4-BE49-F238E27FC236}">
                <a16:creationId xmlns:a16="http://schemas.microsoft.com/office/drawing/2014/main" id="{DBE6E65D-A411-35BF-297D-D7DCFC225BAF}"/>
              </a:ext>
            </a:extLst>
          </p:cNvPr>
          <p:cNvSpPr txBox="1">
            <a:spLocks noGrp="1"/>
          </p:cNvSpPr>
          <p:nvPr>
            <p:ph type="body" idx="1"/>
          </p:nvPr>
        </p:nvSpPr>
        <p:spPr>
          <a:xfrm>
            <a:off x="700405" y="4412774"/>
            <a:ext cx="5603240" cy="4180523"/>
          </a:xfrm>
          <a:prstGeom prst="rect">
            <a:avLst/>
          </a:prstGeom>
          <a:noFill/>
          <a:ln>
            <a:noFill/>
          </a:ln>
        </p:spPr>
        <p:txBody>
          <a:bodyPr spcFirstLastPara="1" wrap="square" lIns="93075" tIns="93075" rIns="93075" bIns="93075" anchor="t" anchorCtr="0">
            <a:noAutofit/>
          </a:bodyPr>
          <a:lstStyle/>
          <a:p>
            <a:pPr marL="174570" lvl="0" indent="-103449" algn="l" rtl="0">
              <a:lnSpc>
                <a:spcPct val="100000"/>
              </a:lnSpc>
              <a:spcBef>
                <a:spcPts val="0"/>
              </a:spcBef>
              <a:spcAft>
                <a:spcPts val="0"/>
              </a:spcAft>
              <a:buSzPts val="1100"/>
              <a:buNone/>
            </a:pPr>
            <a:r>
              <a:rPr lang="en-US" b="0" i="0" dirty="0">
                <a:solidFill>
                  <a:srgbClr val="001D35"/>
                </a:solidFill>
                <a:effectLst/>
                <a:latin typeface="Google Sans"/>
              </a:rPr>
              <a:t>Evaluating Retrieval-Augmented Generation (RAG) systems involves </a:t>
            </a:r>
            <a:r>
              <a:rPr lang="en-US" dirty="0"/>
              <a:t>assessing both the retrieval and generation components, focusing on metrics like relevance, accuracy, and faithfulness to ensure the system delivers helpful</a:t>
            </a:r>
          </a:p>
          <a:p>
            <a:pPr marL="174570" lvl="0" indent="-103449" algn="l" rtl="0">
              <a:lnSpc>
                <a:spcPct val="100000"/>
              </a:lnSpc>
              <a:spcBef>
                <a:spcPts val="0"/>
              </a:spcBef>
              <a:spcAft>
                <a:spcPts val="0"/>
              </a:spcAft>
              <a:buSzPts val="1100"/>
              <a:buNone/>
            </a:pPr>
            <a:r>
              <a:rPr lang="en-US" dirty="0"/>
              <a:t>and accurate responses</a:t>
            </a:r>
          </a:p>
          <a:p>
            <a:pPr marL="174570" lvl="0" indent="-103449"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7545033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CA82A751-7B06-4360-68E1-C2B3011A98C3}"/>
            </a:ext>
          </a:extLst>
        </p:cNvPr>
        <p:cNvGrpSpPr/>
        <p:nvPr/>
      </p:nvGrpSpPr>
      <p:grpSpPr>
        <a:xfrm>
          <a:off x="0" y="0"/>
          <a:ext cx="0" cy="0"/>
          <a:chOff x="0" y="0"/>
          <a:chExt cx="0" cy="0"/>
        </a:xfrm>
      </p:grpSpPr>
      <p:sp>
        <p:nvSpPr>
          <p:cNvPr id="89" name="Google Shape;89;p2:notes">
            <a:extLst>
              <a:ext uri="{FF2B5EF4-FFF2-40B4-BE49-F238E27FC236}">
                <a16:creationId xmlns:a16="http://schemas.microsoft.com/office/drawing/2014/main" id="{51FE47F7-3A3B-BE14-8D97-F9660F4DCB5C}"/>
              </a:ext>
            </a:extLst>
          </p:cNvPr>
          <p:cNvSpPr>
            <a:spLocks noGrp="1" noRot="1" noChangeAspect="1"/>
          </p:cNvSpPr>
          <p:nvPr>
            <p:ph type="sldImg" idx="2"/>
          </p:nvPr>
        </p:nvSpPr>
        <p:spPr>
          <a:xfrm>
            <a:off x="406400" y="696913"/>
            <a:ext cx="6191250" cy="34829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2:notes">
            <a:extLst>
              <a:ext uri="{FF2B5EF4-FFF2-40B4-BE49-F238E27FC236}">
                <a16:creationId xmlns:a16="http://schemas.microsoft.com/office/drawing/2014/main" id="{E09A5705-CD89-79E6-5FF3-48C3DBE95C61}"/>
              </a:ext>
            </a:extLst>
          </p:cNvPr>
          <p:cNvSpPr txBox="1">
            <a:spLocks noGrp="1"/>
          </p:cNvSpPr>
          <p:nvPr>
            <p:ph type="body" idx="1"/>
          </p:nvPr>
        </p:nvSpPr>
        <p:spPr>
          <a:xfrm>
            <a:off x="700405" y="4412774"/>
            <a:ext cx="5603240" cy="4180523"/>
          </a:xfrm>
          <a:prstGeom prst="rect">
            <a:avLst/>
          </a:prstGeom>
          <a:noFill/>
          <a:ln>
            <a:noFill/>
          </a:ln>
        </p:spPr>
        <p:txBody>
          <a:bodyPr spcFirstLastPara="1" wrap="square" lIns="93075" tIns="93075" rIns="93075" bIns="93075" anchor="t" anchorCtr="0">
            <a:noAutofit/>
          </a:bodyPr>
          <a:lstStyle/>
          <a:p>
            <a:pPr algn="l">
              <a:buNone/>
            </a:pPr>
            <a:r>
              <a:rPr lang="en-US" b="0" i="0" dirty="0">
                <a:solidFill>
                  <a:srgbClr val="363943"/>
                </a:solidFill>
                <a:effectLst/>
                <a:latin typeface="Open Sans" panose="020F0502020204030204" pitchFamily="34" charset="0"/>
              </a:rPr>
              <a:t>In financial services, RAG can be used to extract and synthesize relevant information from:</a:t>
            </a:r>
          </a:p>
          <a:p>
            <a:pPr algn="l" fontAlgn="base">
              <a:buFont typeface="Arial" panose="020B0604020202020204" pitchFamily="34" charset="0"/>
              <a:buChar char="•"/>
            </a:pPr>
            <a:r>
              <a:rPr lang="en-US" b="0" i="0" dirty="0">
                <a:solidFill>
                  <a:srgbClr val="363943"/>
                </a:solidFill>
                <a:effectLst/>
                <a:latin typeface="Open Sans" panose="020B0606030504020204" pitchFamily="34" charset="0"/>
              </a:rPr>
              <a:t>extensive financial databases</a:t>
            </a:r>
          </a:p>
          <a:p>
            <a:pPr algn="l" fontAlgn="base">
              <a:buFont typeface="Arial" panose="020B0604020202020204" pitchFamily="34" charset="0"/>
              <a:buChar char="•"/>
            </a:pPr>
            <a:r>
              <a:rPr lang="en-US" b="0" i="0" dirty="0">
                <a:solidFill>
                  <a:srgbClr val="363943"/>
                </a:solidFill>
                <a:effectLst/>
                <a:latin typeface="Open Sans" panose="020B0606030504020204" pitchFamily="34" charset="0"/>
              </a:rPr>
              <a:t>transaction records</a:t>
            </a:r>
          </a:p>
          <a:p>
            <a:pPr algn="l" fontAlgn="base">
              <a:buFont typeface="Arial" panose="020B0604020202020204" pitchFamily="34" charset="0"/>
              <a:buChar char="•"/>
            </a:pPr>
            <a:r>
              <a:rPr lang="en-US" b="0" i="0" dirty="0">
                <a:solidFill>
                  <a:srgbClr val="363943"/>
                </a:solidFill>
                <a:effectLst/>
                <a:latin typeface="Open Sans" panose="020B0606030504020204" pitchFamily="34" charset="0"/>
              </a:rPr>
              <a:t>market data</a:t>
            </a:r>
          </a:p>
          <a:p>
            <a:pPr algn="l" fontAlgn="base">
              <a:buFont typeface="Arial" panose="020B0604020202020204" pitchFamily="34" charset="0"/>
              <a:buChar char="•"/>
            </a:pPr>
            <a:r>
              <a:rPr lang="en-US" b="0" i="0" dirty="0">
                <a:solidFill>
                  <a:srgbClr val="363943"/>
                </a:solidFill>
                <a:effectLst/>
                <a:latin typeface="Open Sans" panose="020B0606030504020204" pitchFamily="34" charset="0"/>
              </a:rPr>
              <a:t>regulatory documents</a:t>
            </a:r>
          </a:p>
          <a:p>
            <a:pPr algn="l"/>
            <a:r>
              <a:rPr lang="en-US" b="0" i="0" dirty="0">
                <a:solidFill>
                  <a:srgbClr val="363943"/>
                </a:solidFill>
                <a:effectLst/>
                <a:latin typeface="Open Sans" panose="020B0606030504020204" pitchFamily="34" charset="0"/>
              </a:rPr>
              <a:t>Think of it like an AI financial advisor that understands complex queries and can instantly sift through millions of financial records, market reports, and regulatory guidelines to provide accurate, context-aware answers.</a:t>
            </a:r>
          </a:p>
          <a:p>
            <a:pPr marL="174570" lvl="0" indent="-103449"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3626390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4:notes"/>
          <p:cNvSpPr>
            <a:spLocks noGrp="1" noRot="1" noChangeAspect="1"/>
          </p:cNvSpPr>
          <p:nvPr>
            <p:ph type="sldImg" idx="2"/>
          </p:nvPr>
        </p:nvSpPr>
        <p:spPr>
          <a:xfrm>
            <a:off x="406400" y="696913"/>
            <a:ext cx="6191250" cy="34829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34:notes"/>
          <p:cNvSpPr txBox="1">
            <a:spLocks noGrp="1"/>
          </p:cNvSpPr>
          <p:nvPr>
            <p:ph type="body" idx="1"/>
          </p:nvPr>
        </p:nvSpPr>
        <p:spPr>
          <a:xfrm>
            <a:off x="700405" y="4412774"/>
            <a:ext cx="5603240" cy="4180523"/>
          </a:xfrm>
          <a:prstGeom prst="rect">
            <a:avLst/>
          </a:prstGeom>
          <a:noFill/>
          <a:ln>
            <a:noFill/>
          </a:ln>
        </p:spPr>
        <p:txBody>
          <a:bodyPr spcFirstLastPara="1" wrap="square" lIns="93075" tIns="93075" rIns="93075" bIns="9307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FE54DC8B-301A-FE0F-441C-185631CFFDFB}"/>
            </a:ext>
          </a:extLst>
        </p:cNvPr>
        <p:cNvGrpSpPr/>
        <p:nvPr/>
      </p:nvGrpSpPr>
      <p:grpSpPr>
        <a:xfrm>
          <a:off x="0" y="0"/>
          <a:ext cx="0" cy="0"/>
          <a:chOff x="0" y="0"/>
          <a:chExt cx="0" cy="0"/>
        </a:xfrm>
      </p:grpSpPr>
      <p:sp>
        <p:nvSpPr>
          <p:cNvPr id="95" name="Google Shape;95;p5:notes">
            <a:extLst>
              <a:ext uri="{FF2B5EF4-FFF2-40B4-BE49-F238E27FC236}">
                <a16:creationId xmlns:a16="http://schemas.microsoft.com/office/drawing/2014/main" id="{DD736ECB-75DB-084A-2743-A7C1F2A2E261}"/>
              </a:ext>
            </a:extLst>
          </p:cNvPr>
          <p:cNvSpPr txBox="1">
            <a:spLocks noGrp="1"/>
          </p:cNvSpPr>
          <p:nvPr>
            <p:ph type="body" idx="1"/>
          </p:nvPr>
        </p:nvSpPr>
        <p:spPr>
          <a:xfrm>
            <a:off x="700405" y="4412774"/>
            <a:ext cx="5603240" cy="4180523"/>
          </a:xfrm>
          <a:prstGeom prst="rect">
            <a:avLst/>
          </a:prstGeom>
          <a:noFill/>
          <a:ln>
            <a:noFill/>
          </a:ln>
        </p:spPr>
        <p:txBody>
          <a:bodyPr spcFirstLastPara="1" wrap="square" lIns="93075" tIns="93075" rIns="93075" bIns="93075" anchor="t" anchorCtr="0">
            <a:noAutofit/>
          </a:bodyPr>
          <a:lstStyle/>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Slide 3 - Introduction</a:t>
            </a:r>
          </a:p>
          <a:p>
            <a:pPr marL="0" marR="0">
              <a:spcAft>
                <a:spcPts val="4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Everyone must have use some ChatGPT or GenAI model for question-answering task.</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But, one problem that we might face, these LLM understanding is limited to the data that they have been trained on.</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Hence, when, if we ask LLM about some event that hasn't seen or it hasn't been trained on, it might respond that it doesn't know the answer or it might provide some hallucinated answer or a made-up answer.</a:t>
            </a:r>
          </a:p>
          <a:p>
            <a:pPr marL="0" marR="0">
              <a:spcAft>
                <a:spcPts val="4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 the simple solution to this is that just provide LLM with additional information, from which it can answer our question.</a:t>
            </a:r>
          </a:p>
          <a:p>
            <a:pPr marL="0" marR="0">
              <a:spcAft>
                <a:spcPts val="4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there are three main options to provide these additional information:</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1) First option is that - to provide the additional information through prompt.</a:t>
            </a:r>
          </a:p>
          <a:p>
            <a:pPr marL="457200" marR="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But, the limitation here is that every LLM has some input token limit, and hence it is not scalable and also if the input is very long, the LLM might have hard time to identify the relevant information from the long context.</a:t>
            </a:r>
          </a:p>
          <a:p>
            <a:pPr marL="457200" marR="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457200" marR="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It is not scalable, like, we cannot simply dump 100 pages of document in the prompt, LLM prompt.</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lvl="0" indent="0">
              <a:buFont typeface="+mj-l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2) So, second option we have is fine-tuning the LLM on the additional information.</a:t>
            </a:r>
          </a:p>
          <a:p>
            <a:pPr marL="457200" marR="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But this takes long time to train, and also it has higher costs of computing, it is also impractical to fine-tune the LLM, every time we have some new information, right!</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lvl="0" indent="0">
              <a:buFont typeface="+mj-l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3) The third most practical option that we have at this moment (people came up with) is RAG - where we provide the LLM access to domain-specific knowledge and we employ our retrieval step in between to provide the additional context to it.</a:t>
            </a:r>
          </a:p>
          <a:p>
            <a:pPr marL="457200" marR="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it is obvious, if there’s low cost of computing and it provides actually correct answer, hence we get to reduce hallucinations.</a:t>
            </a:r>
          </a:p>
          <a:p>
            <a:pPr marL="0" lvl="0" indent="0" algn="l" rtl="0">
              <a:lnSpc>
                <a:spcPct val="100000"/>
              </a:lnSpc>
              <a:spcBef>
                <a:spcPts val="0"/>
              </a:spcBef>
              <a:spcAft>
                <a:spcPts val="0"/>
              </a:spcAft>
              <a:buSzPts val="1100"/>
              <a:buNone/>
            </a:pPr>
            <a:endParaRPr dirty="0"/>
          </a:p>
        </p:txBody>
      </p:sp>
      <p:sp>
        <p:nvSpPr>
          <p:cNvPr id="96" name="Google Shape;96;p5:notes">
            <a:extLst>
              <a:ext uri="{FF2B5EF4-FFF2-40B4-BE49-F238E27FC236}">
                <a16:creationId xmlns:a16="http://schemas.microsoft.com/office/drawing/2014/main" id="{48905981-5D0C-E516-02A2-397C467C779B}"/>
              </a:ext>
            </a:extLst>
          </p:cNvPr>
          <p:cNvSpPr>
            <a:spLocks noGrp="1" noRot="1" noChangeAspect="1"/>
          </p:cNvSpPr>
          <p:nvPr>
            <p:ph type="sldImg" idx="2"/>
          </p:nvPr>
        </p:nvSpPr>
        <p:spPr>
          <a:xfrm>
            <a:off x="406400" y="696913"/>
            <a:ext cx="6191250" cy="34829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13022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F5961E16-953E-0C49-7555-476855CD04D6}"/>
            </a:ext>
          </a:extLst>
        </p:cNvPr>
        <p:cNvGrpSpPr/>
        <p:nvPr/>
      </p:nvGrpSpPr>
      <p:grpSpPr>
        <a:xfrm>
          <a:off x="0" y="0"/>
          <a:ext cx="0" cy="0"/>
          <a:chOff x="0" y="0"/>
          <a:chExt cx="0" cy="0"/>
        </a:xfrm>
      </p:grpSpPr>
      <p:sp>
        <p:nvSpPr>
          <p:cNvPr id="89" name="Google Shape;89;p2:notes">
            <a:extLst>
              <a:ext uri="{FF2B5EF4-FFF2-40B4-BE49-F238E27FC236}">
                <a16:creationId xmlns:a16="http://schemas.microsoft.com/office/drawing/2014/main" id="{124C8363-9451-FBC1-A743-B55C0552782D}"/>
              </a:ext>
            </a:extLst>
          </p:cNvPr>
          <p:cNvSpPr>
            <a:spLocks noGrp="1" noRot="1" noChangeAspect="1"/>
          </p:cNvSpPr>
          <p:nvPr>
            <p:ph type="sldImg" idx="2"/>
          </p:nvPr>
        </p:nvSpPr>
        <p:spPr>
          <a:xfrm>
            <a:off x="406400" y="696913"/>
            <a:ext cx="6191250" cy="34829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2:notes">
            <a:extLst>
              <a:ext uri="{FF2B5EF4-FFF2-40B4-BE49-F238E27FC236}">
                <a16:creationId xmlns:a16="http://schemas.microsoft.com/office/drawing/2014/main" id="{5051BB41-A732-ACD1-82E0-190934C46EB2}"/>
              </a:ext>
            </a:extLst>
          </p:cNvPr>
          <p:cNvSpPr txBox="1">
            <a:spLocks noGrp="1"/>
          </p:cNvSpPr>
          <p:nvPr>
            <p:ph type="body" idx="1"/>
          </p:nvPr>
        </p:nvSpPr>
        <p:spPr>
          <a:xfrm>
            <a:off x="700405" y="4412774"/>
            <a:ext cx="5603240" cy="4180523"/>
          </a:xfrm>
          <a:prstGeom prst="rect">
            <a:avLst/>
          </a:prstGeom>
          <a:noFill/>
          <a:ln>
            <a:noFill/>
          </a:ln>
        </p:spPr>
        <p:txBody>
          <a:bodyPr spcFirstLastPara="1" wrap="square" lIns="93075" tIns="93075" rIns="93075" bIns="93075" anchor="t" anchorCtr="0">
            <a:noAutofit/>
          </a:bodyPr>
          <a:lstStyle/>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Slide 4 - Evolution of Information Retrieval</a:t>
            </a:r>
          </a:p>
          <a:p>
            <a:pPr marL="0" marR="0">
              <a:spcAft>
                <a:spcPts val="4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Information Retrieval or retrieval around RAG pipeline has been around since a long time.</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Before the digital era, people used to do manual indexing or used card catalogs for matching.</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then came keyword-based search algorithms - where query and document matches found with the help of exact matching.</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But it struggled with cases of synonyms or in the case of polysemy - where the word might have multiple meanings.</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Then around after 1970s to 1990s came some vector space models. Lot of us (some people) may be familiar with this TF-IDF based representation - which is a sparse representation of every word in the vocabularies based on frequencies - token frequencies.</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But since it was very sparse representation, it was not able to capture semantic meanings.</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Then came probabilistic model like BM25 - which was based on the TF-IDF representation.</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It was also sparse representation; hence it lacked deep contextual understanding.</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Then with the advent of neural networks, the representation of words, became much more denser, using word embedding models like Word2Vec or Glove.</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combined them with RNNs or recurrent neural networks, we could do document query matching.</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But it had challenges with scalability. We know that RNN is based on serial computation, hence it is not scalable.</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transformer-based models solved this problem, using parallel computation.</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 all the sequence of text is processed parallelly, hence its more scalable.</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With the advent of these models - transformer-based models, we started using BERT based models for retrieval task.</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One famous such model is Sentence-Bert, and they captured dense representation of sentences.</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Hence, it uses more contextual meaning.</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But the downside here is that, it required more computational resources.</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Aft>
                <a:spcPts val="4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 RAG typically combines both dense and sparse representation methods, with generation models, to create contextually accurate responses.</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252171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C2E90B9B-8712-4C9F-768D-7D6624AAB310}"/>
            </a:ext>
          </a:extLst>
        </p:cNvPr>
        <p:cNvGrpSpPr/>
        <p:nvPr/>
      </p:nvGrpSpPr>
      <p:grpSpPr>
        <a:xfrm>
          <a:off x="0" y="0"/>
          <a:ext cx="0" cy="0"/>
          <a:chOff x="0" y="0"/>
          <a:chExt cx="0" cy="0"/>
        </a:xfrm>
      </p:grpSpPr>
      <p:sp>
        <p:nvSpPr>
          <p:cNvPr id="89" name="Google Shape;89;p2:notes">
            <a:extLst>
              <a:ext uri="{FF2B5EF4-FFF2-40B4-BE49-F238E27FC236}">
                <a16:creationId xmlns:a16="http://schemas.microsoft.com/office/drawing/2014/main" id="{ACCFC44A-AB2B-0818-23FD-9FB306CDEE29}"/>
              </a:ext>
            </a:extLst>
          </p:cNvPr>
          <p:cNvSpPr>
            <a:spLocks noGrp="1" noRot="1" noChangeAspect="1"/>
          </p:cNvSpPr>
          <p:nvPr>
            <p:ph type="sldImg" idx="2"/>
          </p:nvPr>
        </p:nvSpPr>
        <p:spPr>
          <a:xfrm>
            <a:off x="406400" y="696913"/>
            <a:ext cx="6191250" cy="34829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2:notes">
            <a:extLst>
              <a:ext uri="{FF2B5EF4-FFF2-40B4-BE49-F238E27FC236}">
                <a16:creationId xmlns:a16="http://schemas.microsoft.com/office/drawing/2014/main" id="{3597EA1C-FE3B-DC18-2566-413501A23C59}"/>
              </a:ext>
            </a:extLst>
          </p:cNvPr>
          <p:cNvSpPr txBox="1">
            <a:spLocks noGrp="1"/>
          </p:cNvSpPr>
          <p:nvPr>
            <p:ph type="body" idx="1"/>
          </p:nvPr>
        </p:nvSpPr>
        <p:spPr>
          <a:xfrm>
            <a:off x="700405" y="4412774"/>
            <a:ext cx="5603240" cy="4180523"/>
          </a:xfrm>
          <a:prstGeom prst="rect">
            <a:avLst/>
          </a:prstGeom>
          <a:noFill/>
          <a:ln>
            <a:noFill/>
          </a:ln>
        </p:spPr>
        <p:txBody>
          <a:bodyPr spcFirstLastPara="1" wrap="square" lIns="93075" tIns="93075" rIns="93075" bIns="93075" anchor="t" anchorCtr="0">
            <a:noAutofit/>
          </a:bodyPr>
          <a:lstStyle/>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Slide 5 - RAG pipeline</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Now, let's come to the RAG pipeline.</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Here, we have divided into two stages:</a:t>
            </a:r>
          </a:p>
          <a:p>
            <a:pPr marL="0" marR="0" lvl="0" indent="0">
              <a:buFont typeface="+mj-l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 In first stage, we, the users have their own documents.</a:t>
            </a:r>
          </a:p>
          <a:p>
            <a:pPr marL="457200" marR="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457200" marR="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 these documents first need to be converted to number or vectors and these vectors need to be stored somewhere called Vector database.</a:t>
            </a:r>
          </a:p>
          <a:p>
            <a:pPr marL="457200" marR="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457200" marR="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will go through each part of the steps in details in the coming slides.</a:t>
            </a:r>
          </a:p>
          <a:p>
            <a:pPr marL="457200" marR="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lvl="0" indent="0">
              <a:spcAft>
                <a:spcPts val="400"/>
              </a:spcAft>
              <a:buFont typeface="+mj-l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2) And the stage 2 is actual question-answering or where the interaction with the RAG system happens, where we ask some questions and expect some answer from the LLM.</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78731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387FC287-DCC1-ED61-9F97-9C00976353FC}"/>
            </a:ext>
          </a:extLst>
        </p:cNvPr>
        <p:cNvGrpSpPr/>
        <p:nvPr/>
      </p:nvGrpSpPr>
      <p:grpSpPr>
        <a:xfrm>
          <a:off x="0" y="0"/>
          <a:ext cx="0" cy="0"/>
          <a:chOff x="0" y="0"/>
          <a:chExt cx="0" cy="0"/>
        </a:xfrm>
      </p:grpSpPr>
      <p:sp>
        <p:nvSpPr>
          <p:cNvPr id="89" name="Google Shape;89;p2:notes">
            <a:extLst>
              <a:ext uri="{FF2B5EF4-FFF2-40B4-BE49-F238E27FC236}">
                <a16:creationId xmlns:a16="http://schemas.microsoft.com/office/drawing/2014/main" id="{FB4CBA42-8C84-6248-D71E-0F6BA4DDE6E8}"/>
              </a:ext>
            </a:extLst>
          </p:cNvPr>
          <p:cNvSpPr>
            <a:spLocks noGrp="1" noRot="1" noChangeAspect="1"/>
          </p:cNvSpPr>
          <p:nvPr>
            <p:ph type="sldImg" idx="2"/>
          </p:nvPr>
        </p:nvSpPr>
        <p:spPr>
          <a:xfrm>
            <a:off x="406400" y="696913"/>
            <a:ext cx="6191250" cy="34829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2:notes">
            <a:extLst>
              <a:ext uri="{FF2B5EF4-FFF2-40B4-BE49-F238E27FC236}">
                <a16:creationId xmlns:a16="http://schemas.microsoft.com/office/drawing/2014/main" id="{6ACDA06A-6604-C8E6-2329-802CB3B713C3}"/>
              </a:ext>
            </a:extLst>
          </p:cNvPr>
          <p:cNvSpPr txBox="1">
            <a:spLocks noGrp="1"/>
          </p:cNvSpPr>
          <p:nvPr>
            <p:ph type="body" idx="1"/>
          </p:nvPr>
        </p:nvSpPr>
        <p:spPr>
          <a:xfrm>
            <a:off x="700405" y="4412774"/>
            <a:ext cx="5603240" cy="4180523"/>
          </a:xfrm>
          <a:prstGeom prst="rect">
            <a:avLst/>
          </a:prstGeom>
          <a:noFill/>
          <a:ln>
            <a:noFill/>
          </a:ln>
        </p:spPr>
        <p:txBody>
          <a:bodyPr spcFirstLastPara="1" wrap="square" lIns="93075" tIns="93075" rIns="93075" bIns="93075" anchor="t" anchorCtr="0">
            <a:noAutofit/>
          </a:bodyPr>
          <a:lstStyle/>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Slide 6 - RAG pipeline - Preprocessing</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 coming to the first stage, it is further divided into chunking, embedding and indexing - where first our documents are converted into smaller chunks.</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we generate embeddings for each chunk.</a:t>
            </a:r>
          </a:p>
          <a:p>
            <a:pPr marL="0" marR="0" indent="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these embeddings are stored in a vector database, which is later on used for the retrieval task.</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77758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91AD1992-B9F2-BF35-227E-334A8E9C1841}"/>
            </a:ext>
          </a:extLst>
        </p:cNvPr>
        <p:cNvGrpSpPr/>
        <p:nvPr/>
      </p:nvGrpSpPr>
      <p:grpSpPr>
        <a:xfrm>
          <a:off x="0" y="0"/>
          <a:ext cx="0" cy="0"/>
          <a:chOff x="0" y="0"/>
          <a:chExt cx="0" cy="0"/>
        </a:xfrm>
      </p:grpSpPr>
      <p:sp>
        <p:nvSpPr>
          <p:cNvPr id="89" name="Google Shape;89;p2:notes">
            <a:extLst>
              <a:ext uri="{FF2B5EF4-FFF2-40B4-BE49-F238E27FC236}">
                <a16:creationId xmlns:a16="http://schemas.microsoft.com/office/drawing/2014/main" id="{B8FF497C-4884-5AE9-DA09-F0657CF83EE8}"/>
              </a:ext>
            </a:extLst>
          </p:cNvPr>
          <p:cNvSpPr>
            <a:spLocks noGrp="1" noRot="1" noChangeAspect="1"/>
          </p:cNvSpPr>
          <p:nvPr>
            <p:ph type="sldImg" idx="2"/>
          </p:nvPr>
        </p:nvSpPr>
        <p:spPr>
          <a:xfrm>
            <a:off x="406400" y="696913"/>
            <a:ext cx="6191250" cy="34829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2:notes">
            <a:extLst>
              <a:ext uri="{FF2B5EF4-FFF2-40B4-BE49-F238E27FC236}">
                <a16:creationId xmlns:a16="http://schemas.microsoft.com/office/drawing/2014/main" id="{A45341DF-5CC3-8288-1848-61688E3C168F}"/>
              </a:ext>
            </a:extLst>
          </p:cNvPr>
          <p:cNvSpPr txBox="1">
            <a:spLocks noGrp="1"/>
          </p:cNvSpPr>
          <p:nvPr>
            <p:ph type="body" idx="1"/>
          </p:nvPr>
        </p:nvSpPr>
        <p:spPr>
          <a:xfrm>
            <a:off x="700405" y="4412774"/>
            <a:ext cx="5603240" cy="4180523"/>
          </a:xfrm>
          <a:prstGeom prst="rect">
            <a:avLst/>
          </a:prstGeom>
          <a:noFill/>
          <a:ln>
            <a:noFill/>
          </a:ln>
        </p:spPr>
        <p:txBody>
          <a:bodyPr spcFirstLastPara="1" wrap="square" lIns="93075" tIns="93075" rIns="93075" bIns="93075" anchor="t" anchorCtr="0">
            <a:noAutofit/>
          </a:bodyPr>
          <a:lstStyle/>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Slide 7 - RAG pipeline: RAG in action</a:t>
            </a:r>
          </a:p>
          <a:p>
            <a:pPr marL="0" marR="0">
              <a:spcAft>
                <a:spcPts val="4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in the second stage, users query is first converted to query embeddings, using the same embedding model as in the previous step.</a:t>
            </a:r>
          </a:p>
          <a:p>
            <a:pPr marL="0" marR="0">
              <a:spcAft>
                <a:spcPts val="4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these embeddings are matched with the chunked embeddings from the vector database, to retrieve similar chunks.</a:t>
            </a:r>
          </a:p>
          <a:p>
            <a:pPr marL="0" marR="0">
              <a:spcAft>
                <a:spcPts val="4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then these retrieved chunks are augmented with user's original questions.</a:t>
            </a:r>
          </a:p>
          <a:p>
            <a:pPr marL="0" marR="0">
              <a:spcAft>
                <a:spcPts val="4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Aft>
                <a:spcPts val="4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And then the whole prompt is provided to LLM, to get the final answer.</a:t>
            </a:r>
            <a:endParaRPr dirty="0"/>
          </a:p>
        </p:txBody>
      </p:sp>
    </p:spTree>
    <p:extLst>
      <p:ext uri="{BB962C8B-B14F-4D97-AF65-F5344CB8AC3E}">
        <p14:creationId xmlns:p14="http://schemas.microsoft.com/office/powerpoint/2010/main" val="2718526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923EC676-77C0-9F7C-440F-A7FE92CD48CB}"/>
            </a:ext>
          </a:extLst>
        </p:cNvPr>
        <p:cNvGrpSpPr/>
        <p:nvPr/>
      </p:nvGrpSpPr>
      <p:grpSpPr>
        <a:xfrm>
          <a:off x="0" y="0"/>
          <a:ext cx="0" cy="0"/>
          <a:chOff x="0" y="0"/>
          <a:chExt cx="0" cy="0"/>
        </a:xfrm>
      </p:grpSpPr>
      <p:sp>
        <p:nvSpPr>
          <p:cNvPr id="95" name="Google Shape;95;p5:notes">
            <a:extLst>
              <a:ext uri="{FF2B5EF4-FFF2-40B4-BE49-F238E27FC236}">
                <a16:creationId xmlns:a16="http://schemas.microsoft.com/office/drawing/2014/main" id="{4340A354-8BC8-76DC-17C3-484C72137505}"/>
              </a:ext>
            </a:extLst>
          </p:cNvPr>
          <p:cNvSpPr txBox="1">
            <a:spLocks noGrp="1"/>
          </p:cNvSpPr>
          <p:nvPr>
            <p:ph type="body" idx="1"/>
          </p:nvPr>
        </p:nvSpPr>
        <p:spPr>
          <a:xfrm>
            <a:off x="700405" y="4412774"/>
            <a:ext cx="5603240" cy="4180523"/>
          </a:xfrm>
          <a:prstGeom prst="rect">
            <a:avLst/>
          </a:prstGeom>
          <a:noFill/>
          <a:ln>
            <a:noFill/>
          </a:ln>
        </p:spPr>
        <p:txBody>
          <a:bodyPr spcFirstLastPara="1" wrap="square" lIns="93075" tIns="93075" rIns="93075" bIns="93075" anchor="t" anchorCtr="0">
            <a:noAutofit/>
          </a:bodyPr>
          <a:lstStyle/>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Slide 8 - Chunking</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From the first stage, this is the first step , called chunking - where large documents are divided into smaller and more manageable pieces of texts, which are also called “chunks”.</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these chunks converted into embeddings and later on used for the retrieval.</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 with chunking, we observe more efficiency.</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Because having smaller chunks reduces computational overhead during the retrieval phase.</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also improves relevance, because the more precise chunks we have, the more chances of retrieving relevant information from our whole documents.</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 how is this chunking done? or how the documents are broken down into chunks?</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 there are three main strategies, that we are going to talk about.</a:t>
            </a:r>
          </a:p>
          <a:p>
            <a:pPr marL="0" marR="0" indent="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First is fixed size chunking, second is recursive and third is semantic chunking.</a:t>
            </a:r>
          </a:p>
          <a:p>
            <a:pPr marL="0" lvl="0" indent="0" algn="l" rtl="0">
              <a:lnSpc>
                <a:spcPct val="100000"/>
              </a:lnSpc>
              <a:spcBef>
                <a:spcPts val="0"/>
              </a:spcBef>
              <a:spcAft>
                <a:spcPts val="0"/>
              </a:spcAft>
              <a:buSzPts val="1100"/>
              <a:buNone/>
            </a:pPr>
            <a:endParaRPr dirty="0"/>
          </a:p>
        </p:txBody>
      </p:sp>
      <p:sp>
        <p:nvSpPr>
          <p:cNvPr id="96" name="Google Shape;96;p5:notes">
            <a:extLst>
              <a:ext uri="{FF2B5EF4-FFF2-40B4-BE49-F238E27FC236}">
                <a16:creationId xmlns:a16="http://schemas.microsoft.com/office/drawing/2014/main" id="{1E2462F7-97D2-86B9-0239-8A8C5ACCE2D1}"/>
              </a:ext>
            </a:extLst>
          </p:cNvPr>
          <p:cNvSpPr>
            <a:spLocks noGrp="1" noRot="1" noChangeAspect="1"/>
          </p:cNvSpPr>
          <p:nvPr>
            <p:ph type="sldImg" idx="2"/>
          </p:nvPr>
        </p:nvSpPr>
        <p:spPr>
          <a:xfrm>
            <a:off x="406400" y="696913"/>
            <a:ext cx="6191250" cy="34829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04602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0ACBCF74-E9A7-13C9-59D3-6EABABC139A2}"/>
            </a:ext>
          </a:extLst>
        </p:cNvPr>
        <p:cNvGrpSpPr/>
        <p:nvPr/>
      </p:nvGrpSpPr>
      <p:grpSpPr>
        <a:xfrm>
          <a:off x="0" y="0"/>
          <a:ext cx="0" cy="0"/>
          <a:chOff x="0" y="0"/>
          <a:chExt cx="0" cy="0"/>
        </a:xfrm>
      </p:grpSpPr>
      <p:sp>
        <p:nvSpPr>
          <p:cNvPr id="89" name="Google Shape;89;p2:notes">
            <a:extLst>
              <a:ext uri="{FF2B5EF4-FFF2-40B4-BE49-F238E27FC236}">
                <a16:creationId xmlns:a16="http://schemas.microsoft.com/office/drawing/2014/main" id="{BF2906DC-1FBD-074B-4B2B-EB59B508905E}"/>
              </a:ext>
            </a:extLst>
          </p:cNvPr>
          <p:cNvSpPr>
            <a:spLocks noGrp="1" noRot="1" noChangeAspect="1"/>
          </p:cNvSpPr>
          <p:nvPr>
            <p:ph type="sldImg" idx="2"/>
          </p:nvPr>
        </p:nvSpPr>
        <p:spPr>
          <a:xfrm>
            <a:off x="406400" y="696913"/>
            <a:ext cx="6191250" cy="34829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2:notes">
            <a:extLst>
              <a:ext uri="{FF2B5EF4-FFF2-40B4-BE49-F238E27FC236}">
                <a16:creationId xmlns:a16="http://schemas.microsoft.com/office/drawing/2014/main" id="{8C5A4C39-E321-5C80-C780-20E90854097E}"/>
              </a:ext>
            </a:extLst>
          </p:cNvPr>
          <p:cNvSpPr txBox="1">
            <a:spLocks noGrp="1"/>
          </p:cNvSpPr>
          <p:nvPr>
            <p:ph type="body" idx="1"/>
          </p:nvPr>
        </p:nvSpPr>
        <p:spPr>
          <a:xfrm>
            <a:off x="700405" y="4412774"/>
            <a:ext cx="5603240" cy="4180523"/>
          </a:xfrm>
          <a:prstGeom prst="rect">
            <a:avLst/>
          </a:prstGeom>
          <a:noFill/>
          <a:ln>
            <a:noFill/>
          </a:ln>
        </p:spPr>
        <p:txBody>
          <a:bodyPr spcFirstLastPara="1" wrap="square" lIns="93075" tIns="93075" rIns="93075" bIns="93075" anchor="t" anchorCtr="0">
            <a:noAutofit/>
          </a:bodyPr>
          <a:lstStyle/>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Slide 9 - Chunking strategies - Fixed and Recursive</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Fixed Size chunking, we pre-defined some fixed number of tokens, characters or sentences.</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based on that number, the whole document would be further divided.</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is simple method, but the context can be lost, because the breakpoints can be arbitrary.</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whole theme or the topic can be split arbitrarily between two chunks.</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So, that is the problem with Fixed Sized chunking.</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Hence, there came more improvement to it - with recursive chunking - where it takes into the consideration of document's structure and breaks down the text progressively into smaller chunks, by using some hierarchy present in the documents like heading, subheading, then paragraphs, sentences etc.</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As you can see in the example, our document is a book called "The adventures of Lily".</a:t>
            </a:r>
          </a:p>
          <a:p>
            <a:pPr marL="0" marR="0">
              <a:spcAft>
                <a:spcPts val="4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It is first divided into chapters, each chapter is then divided in sections and sections into paragraphs and so on.</a:t>
            </a:r>
          </a:p>
          <a:p>
            <a:pPr marL="0" marR="0">
              <a:spcAft>
                <a:spcPts val="4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these paragraphs are kept together in one chunk, hence context is not lost.</a:t>
            </a:r>
          </a:p>
          <a:p>
            <a:pPr marL="174570" lvl="0" indent="-103449"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003326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4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4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4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4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4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4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4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0"/>
        <p:cNvGrpSpPr/>
        <p:nvPr/>
      </p:nvGrpSpPr>
      <p:grpSpPr>
        <a:xfrm>
          <a:off x="0" y="0"/>
          <a:ext cx="0" cy="0"/>
          <a:chOff x="0" y="0"/>
          <a:chExt cx="0" cy="0"/>
        </a:xfrm>
      </p:grpSpPr>
      <p:sp>
        <p:nvSpPr>
          <p:cNvPr id="51" name="Google Shape;51;p4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4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3" name="Google Shape;53;p4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4" name="Google Shape;54;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7"/>
        <p:cNvGrpSpPr/>
        <p:nvPr/>
      </p:nvGrpSpPr>
      <p:grpSpPr>
        <a:xfrm>
          <a:off x="0" y="0"/>
          <a:ext cx="0" cy="0"/>
          <a:chOff x="0" y="0"/>
          <a:chExt cx="0" cy="0"/>
        </a:xfrm>
      </p:grpSpPr>
      <p:sp>
        <p:nvSpPr>
          <p:cNvPr id="58" name="Google Shape;58;p4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46"/>
          <p:cNvSpPr>
            <a:spLocks noGrp="1"/>
          </p:cNvSpPr>
          <p:nvPr>
            <p:ph type="pic" idx="2"/>
          </p:nvPr>
        </p:nvSpPr>
        <p:spPr>
          <a:xfrm>
            <a:off x="5183188" y="987425"/>
            <a:ext cx="6172200" cy="4873625"/>
          </a:xfrm>
          <a:prstGeom prst="rect">
            <a:avLst/>
          </a:prstGeom>
          <a:noFill/>
          <a:ln>
            <a:noFill/>
          </a:ln>
        </p:spPr>
      </p:sp>
      <p:sp>
        <p:nvSpPr>
          <p:cNvPr id="60" name="Google Shape;60;p4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4"/>
        <p:cNvGrpSpPr/>
        <p:nvPr/>
      </p:nvGrpSpPr>
      <p:grpSpPr>
        <a:xfrm>
          <a:off x="0" y="0"/>
          <a:ext cx="0" cy="0"/>
          <a:chOff x="0" y="0"/>
          <a:chExt cx="0" cy="0"/>
        </a:xfrm>
      </p:grpSpPr>
      <p:sp>
        <p:nvSpPr>
          <p:cNvPr id="65" name="Google Shape;65;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0"/>
        <p:cNvGrpSpPr/>
        <p:nvPr/>
      </p:nvGrpSpPr>
      <p:grpSpPr>
        <a:xfrm>
          <a:off x="0" y="0"/>
          <a:ext cx="0" cy="0"/>
          <a:chOff x="0" y="0"/>
          <a:chExt cx="0" cy="0"/>
        </a:xfrm>
      </p:grpSpPr>
      <p:sp>
        <p:nvSpPr>
          <p:cNvPr id="71" name="Google Shape;71;p4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4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8" Type="http://schemas.microsoft.com/office/2007/relationships/diagramDrawing" Target="../diagrams/drawing6.xml"/><Relationship Id="rId13" Type="http://schemas.openxmlformats.org/officeDocument/2006/relationships/image" Target="../media/image13.png"/><Relationship Id="rId3" Type="http://schemas.openxmlformats.org/officeDocument/2006/relationships/image" Target="../media/image2.jpg"/><Relationship Id="rId7" Type="http://schemas.openxmlformats.org/officeDocument/2006/relationships/diagramColors" Target="../diagrams/colors6.xml"/><Relationship Id="rId12"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QuickStyle" Target="../diagrams/quickStyle6.xml"/><Relationship Id="rId11" Type="http://schemas.openxmlformats.org/officeDocument/2006/relationships/image" Target="../media/image11.png"/><Relationship Id="rId5" Type="http://schemas.openxmlformats.org/officeDocument/2006/relationships/diagramLayout" Target="../diagrams/layout6.xml"/><Relationship Id="rId10" Type="http://schemas.openxmlformats.org/officeDocument/2006/relationships/image" Target="../media/image10.png"/><Relationship Id="rId4" Type="http://schemas.openxmlformats.org/officeDocument/2006/relationships/diagramData" Target="../diagrams/data6.xml"/><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10.xml"/><Relationship Id="rId3" Type="http://schemas.openxmlformats.org/officeDocument/2006/relationships/diagramData" Target="../diagrams/data9.xml"/><Relationship Id="rId7" Type="http://schemas.microsoft.com/office/2007/relationships/diagramDrawing" Target="../diagrams/drawing9.xml"/><Relationship Id="rId12" Type="http://schemas.microsoft.com/office/2007/relationships/diagramDrawing" Target="../diagrams/drawing10.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0" Type="http://schemas.openxmlformats.org/officeDocument/2006/relationships/diagramQuickStyle" Target="../diagrams/quickStyle10.xml"/><Relationship Id="rId4" Type="http://schemas.openxmlformats.org/officeDocument/2006/relationships/diagramLayout" Target="../diagrams/layout9.xml"/><Relationship Id="rId9" Type="http://schemas.openxmlformats.org/officeDocument/2006/relationships/diagramLayout" Target="../diagrams/layout10.xml"/></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 Id="rId9"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7.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2.jpg"/><Relationship Id="rId7" Type="http://schemas.openxmlformats.org/officeDocument/2006/relationships/diagramColors" Target="../diagrams/colors13.xm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18.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image" Target="../media/image2.jpg"/><Relationship Id="rId7" Type="http://schemas.openxmlformats.org/officeDocument/2006/relationships/diagramColors" Target="../diagrams/colors14.xm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s>
</file>

<file path=ppt/slides/_rels/slide19.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2.jpg"/><Relationship Id="rId7" Type="http://schemas.openxmlformats.org/officeDocument/2006/relationships/diagramColors" Target="../diagrams/colors15.xm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 Id="rId9"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Rittika-Mitra/rag-pipeline"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s://www.linkedin.com/in/rittika-bose" TargetMode="Externa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jp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2.jpg"/><Relationship Id="rId7" Type="http://schemas.openxmlformats.org/officeDocument/2006/relationships/diagramQuickStyle" Target="../diagrams/quickStyle3.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5.png"/><Relationship Id="rId9" Type="http://schemas.microsoft.com/office/2007/relationships/diagramDrawing" Target="../diagrams/drawing3.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9"/>
        <p:cNvGrpSpPr/>
        <p:nvPr/>
      </p:nvGrpSpPr>
      <p:grpSpPr>
        <a:xfrm>
          <a:off x="0" y="0"/>
          <a:ext cx="0" cy="0"/>
          <a:chOff x="0" y="0"/>
          <a:chExt cx="0" cy="0"/>
        </a:xfrm>
      </p:grpSpPr>
      <p:sp>
        <p:nvSpPr>
          <p:cNvPr id="80" name="Google Shape;80;p1"/>
          <p:cNvSpPr txBox="1"/>
          <p:nvPr/>
        </p:nvSpPr>
        <p:spPr>
          <a:xfrm>
            <a:off x="1386548" y="1022792"/>
            <a:ext cx="9144000" cy="238770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None/>
            </a:pPr>
            <a:r>
              <a:rPr lang="en-US" sz="1800" b="1" i="1" u="none" strike="noStrike" cap="none">
                <a:solidFill>
                  <a:srgbClr val="000000"/>
                </a:solidFill>
                <a:highlight>
                  <a:srgbClr val="C0C0C0"/>
                </a:highlight>
                <a:latin typeface="Calibri"/>
                <a:ea typeface="Calibri"/>
                <a:cs typeface="Calibri"/>
                <a:sym typeface="Calibri"/>
              </a:rPr>
              <a:t>LLMs and RAG: Redefining the Future of AI Applications</a:t>
            </a:r>
            <a:r>
              <a:rPr lang="en-US" sz="4700" b="0" i="0" u="none" strike="noStrike" cap="none">
                <a:solidFill>
                  <a:schemeClr val="lt1"/>
                </a:solidFill>
                <a:latin typeface="Arial"/>
                <a:ea typeface="Arial"/>
                <a:cs typeface="Arial"/>
                <a:sym typeface="Arial"/>
              </a:rPr>
              <a:t> </a:t>
            </a:r>
            <a:endParaRPr sz="4700" b="0" i="0" u="none" strike="noStrike" cap="none">
              <a:solidFill>
                <a:schemeClr val="lt1"/>
              </a:solidFill>
              <a:latin typeface="Arial"/>
              <a:ea typeface="Arial"/>
              <a:cs typeface="Arial"/>
              <a:sym typeface="Arial"/>
            </a:endParaRPr>
          </a:p>
        </p:txBody>
      </p:sp>
      <p:sp>
        <p:nvSpPr>
          <p:cNvPr id="81" name="Google Shape;81;p1"/>
          <p:cNvSpPr txBox="1"/>
          <p:nvPr/>
        </p:nvSpPr>
        <p:spPr>
          <a:xfrm>
            <a:off x="1456887" y="3825653"/>
            <a:ext cx="9073661" cy="2009555"/>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lt1"/>
              </a:buClr>
              <a:buSzPts val="3600"/>
              <a:buFont typeface="Arial"/>
              <a:buNone/>
            </a:pPr>
            <a:r>
              <a:rPr lang="en-US" sz="2000" dirty="0">
                <a:solidFill>
                  <a:schemeClr val="lt1"/>
                </a:solidFill>
                <a:latin typeface="Cambria"/>
                <a:ea typeface="Cambria"/>
                <a:cs typeface="Cambria"/>
                <a:sym typeface="Cambria"/>
              </a:rPr>
              <a:t>Afsana </a:t>
            </a:r>
            <a:r>
              <a:rPr lang="en-US" sz="2000" dirty="0" err="1">
                <a:solidFill>
                  <a:schemeClr val="lt1"/>
                </a:solidFill>
                <a:latin typeface="Cambria"/>
                <a:ea typeface="Cambria"/>
                <a:cs typeface="Cambria"/>
                <a:sym typeface="Cambria"/>
              </a:rPr>
              <a:t>Akther</a:t>
            </a:r>
            <a:r>
              <a:rPr lang="en-US" sz="2000" dirty="0">
                <a:solidFill>
                  <a:schemeClr val="lt1"/>
                </a:solidFill>
                <a:latin typeface="Cambria"/>
                <a:ea typeface="Cambria"/>
                <a:cs typeface="Cambria"/>
                <a:sym typeface="Cambria"/>
              </a:rPr>
              <a:t> Asha				</a:t>
            </a:r>
            <a:r>
              <a:rPr lang="en-US" sz="2000" dirty="0" err="1">
                <a:solidFill>
                  <a:schemeClr val="lt1"/>
                </a:solidFill>
                <a:latin typeface="Cambria"/>
                <a:ea typeface="Cambria"/>
                <a:cs typeface="Cambria"/>
                <a:sym typeface="Cambria"/>
              </a:rPr>
              <a:t>Rittika</a:t>
            </a:r>
            <a:r>
              <a:rPr lang="en-US" sz="2000" dirty="0">
                <a:solidFill>
                  <a:schemeClr val="lt1"/>
                </a:solidFill>
                <a:latin typeface="Cambria"/>
                <a:ea typeface="Cambria"/>
                <a:cs typeface="Cambria"/>
                <a:sym typeface="Cambria"/>
              </a:rPr>
              <a:t> Mitra</a:t>
            </a:r>
          </a:p>
          <a:p>
            <a:pPr marL="0" marR="0" lvl="0" indent="0" algn="ctr" rtl="0">
              <a:lnSpc>
                <a:spcPct val="90000"/>
              </a:lnSpc>
              <a:spcBef>
                <a:spcPts val="0"/>
              </a:spcBef>
              <a:spcAft>
                <a:spcPts val="0"/>
              </a:spcAft>
              <a:buClr>
                <a:schemeClr val="lt1"/>
              </a:buClr>
              <a:buSzPts val="3600"/>
              <a:buFont typeface="Arial"/>
              <a:buNone/>
            </a:pPr>
            <a:r>
              <a:rPr lang="en-US" sz="2000" dirty="0">
                <a:solidFill>
                  <a:schemeClr val="lt1"/>
                </a:solidFill>
                <a:latin typeface="Cambria"/>
                <a:ea typeface="Cambria"/>
                <a:cs typeface="Cambria"/>
                <a:sym typeface="Cambria"/>
              </a:rPr>
              <a:t>	</a:t>
            </a:r>
          </a:p>
          <a:p>
            <a:pPr marL="0" marR="0" lvl="0" indent="0" algn="ctr" rtl="0">
              <a:lnSpc>
                <a:spcPct val="90000"/>
              </a:lnSpc>
              <a:spcBef>
                <a:spcPts val="0"/>
              </a:spcBef>
              <a:spcAft>
                <a:spcPts val="0"/>
              </a:spcAft>
              <a:buClr>
                <a:schemeClr val="lt1"/>
              </a:buClr>
              <a:buSzPts val="3600"/>
              <a:buFont typeface="Arial"/>
              <a:buNone/>
            </a:pPr>
            <a:r>
              <a:rPr lang="en-US" sz="2000" dirty="0">
                <a:solidFill>
                  <a:schemeClr val="lt1"/>
                </a:solidFill>
                <a:latin typeface="Cambria"/>
                <a:ea typeface="Cambria"/>
                <a:cs typeface="Cambria"/>
                <a:sym typeface="Cambria"/>
              </a:rPr>
              <a:t>	Data Scientist					Senior Data Analytics</a:t>
            </a:r>
            <a:endParaRPr lang="en-US" dirty="0">
              <a:ea typeface="Cambria"/>
            </a:endParaRPr>
          </a:p>
          <a:p>
            <a:pPr marL="0" marR="0" lvl="0" indent="0" algn="ctr" rtl="0">
              <a:lnSpc>
                <a:spcPct val="90000"/>
              </a:lnSpc>
              <a:spcBef>
                <a:spcPts val="0"/>
              </a:spcBef>
              <a:spcAft>
                <a:spcPts val="0"/>
              </a:spcAft>
              <a:buClr>
                <a:schemeClr val="lt1"/>
              </a:buClr>
              <a:buSzPts val="3600"/>
              <a:buFont typeface="Arial"/>
              <a:buNone/>
            </a:pPr>
            <a:r>
              <a:rPr lang="en-US" sz="2000" dirty="0">
                <a:solidFill>
                  <a:schemeClr val="lt1"/>
                </a:solidFill>
                <a:latin typeface="Cambria"/>
                <a:ea typeface="Cambria"/>
                <a:cs typeface="Cambria"/>
                <a:sym typeface="Cambria"/>
              </a:rPr>
              <a:t>Wells Fargo					Wells Fargo</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05BB57D7-7395-279F-6EA9-52A078291FB9}"/>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340CF381-096D-2CD8-08A4-7958D7B9A2D4}"/>
              </a:ext>
            </a:extLst>
          </p:cNvPr>
          <p:cNvSpPr txBox="1">
            <a:spLocks noGrp="1"/>
          </p:cNvSpPr>
          <p:nvPr>
            <p:ph type="body" idx="1"/>
          </p:nvPr>
        </p:nvSpPr>
        <p:spPr>
          <a:xfrm>
            <a:off x="463930" y="1387500"/>
            <a:ext cx="3792363" cy="4188658"/>
          </a:xfrm>
          <a:prstGeom prst="rect">
            <a:avLst/>
          </a:prstGeom>
          <a:noFill/>
          <a:ln>
            <a:solidFill>
              <a:schemeClr val="tx1"/>
            </a:solidFill>
          </a:ln>
        </p:spPr>
        <p:txBody>
          <a:bodyPr spcFirstLastPara="1" wrap="square" lIns="91425" tIns="45700" rIns="91425" bIns="45700" anchor="t" anchorCtr="0">
            <a:noAutofit/>
          </a:bodyPr>
          <a:lstStyle/>
          <a:p>
            <a:pPr marL="514350" indent="-285750" fontAlgn="base">
              <a:spcBef>
                <a:spcPts val="1200"/>
              </a:spcBef>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Semantic chunking</a:t>
            </a:r>
          </a:p>
          <a:p>
            <a:pPr fontAlgn="base">
              <a:spcBef>
                <a:spcPts val="1200"/>
              </a:spcBef>
              <a:buFontTx/>
              <a:buChar char="-"/>
            </a:pPr>
            <a:r>
              <a:rPr lang="en-US" dirty="0">
                <a:latin typeface="Calibri" panose="020F0502020204030204" pitchFamily="34" charset="0"/>
                <a:ea typeface="Calibri" panose="020F0502020204030204" pitchFamily="34" charset="0"/>
                <a:cs typeface="Calibri" panose="020F0502020204030204" pitchFamily="34" charset="0"/>
              </a:rPr>
              <a:t>Utilizes </a:t>
            </a:r>
            <a:r>
              <a:rPr lang="en-US" b="1" dirty="0">
                <a:latin typeface="Calibri" panose="020F0502020204030204" pitchFamily="34" charset="0"/>
                <a:ea typeface="Calibri" panose="020F0502020204030204" pitchFamily="34" charset="0"/>
                <a:cs typeface="Calibri" panose="020F0502020204030204" pitchFamily="34" charset="0"/>
              </a:rPr>
              <a:t>embeddings</a:t>
            </a:r>
            <a:r>
              <a:rPr lang="en-US" dirty="0">
                <a:latin typeface="Calibri" panose="020F0502020204030204" pitchFamily="34" charset="0"/>
                <a:ea typeface="Calibri" panose="020F0502020204030204" pitchFamily="34" charset="0"/>
                <a:cs typeface="Calibri" panose="020F0502020204030204" pitchFamily="34" charset="0"/>
              </a:rPr>
              <a:t> to split text based on semantic meaning, ensuring each chunk is cohesive in topic or idea</a:t>
            </a:r>
          </a:p>
          <a:p>
            <a:pPr fontAlgn="base">
              <a:spcBef>
                <a:spcPts val="1200"/>
              </a:spcBef>
              <a:buFontTx/>
              <a:buChar char="-"/>
            </a:pPr>
            <a:r>
              <a:rPr lang="en-US" dirty="0">
                <a:latin typeface="Calibri" panose="020F0502020204030204" pitchFamily="34" charset="0"/>
                <a:ea typeface="Calibri" panose="020F0502020204030204" pitchFamily="34" charset="0"/>
                <a:cs typeface="Calibri" panose="020F0502020204030204" pitchFamily="34" charset="0"/>
              </a:rPr>
              <a:t>Chunks are meaningfully grouped, improved retrieval accuracy</a:t>
            </a:r>
          </a:p>
          <a:p>
            <a:pPr fontAlgn="base">
              <a:spcBef>
                <a:spcPts val="1200"/>
              </a:spcBef>
              <a:buFontTx/>
              <a:buChar char="-"/>
            </a:pPr>
            <a:r>
              <a:rPr lang="en-US" dirty="0">
                <a:latin typeface="Calibri" panose="020F0502020204030204" pitchFamily="34" charset="0"/>
                <a:ea typeface="Calibri" panose="020F0502020204030204" pitchFamily="34" charset="0"/>
                <a:cs typeface="Calibri" panose="020F0502020204030204" pitchFamily="34" charset="0"/>
              </a:rPr>
              <a:t>However, semantic analysis can be time-consuming</a:t>
            </a:r>
          </a:p>
          <a:p>
            <a:pPr marL="228600" indent="0" fontAlgn="base">
              <a:spcBef>
                <a:spcPts val="1200"/>
              </a:spcBef>
            </a:pP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93" name="Google Shape;93;p2">
            <a:extLst>
              <a:ext uri="{FF2B5EF4-FFF2-40B4-BE49-F238E27FC236}">
                <a16:creationId xmlns:a16="http://schemas.microsoft.com/office/drawing/2014/main" id="{BFCA3572-F8D5-6BC4-6742-D3E0E5E02902}"/>
              </a:ext>
            </a:extLst>
          </p:cNvPr>
          <p:cNvSpPr txBox="1"/>
          <p:nvPr/>
        </p:nvSpPr>
        <p:spPr>
          <a:xfrm>
            <a:off x="97734" y="30912"/>
            <a:ext cx="11996531" cy="1117679"/>
          </a:xfrm>
          <a:prstGeom prst="rect">
            <a:avLst/>
          </a:prstGeom>
          <a:solidFill>
            <a:srgbClr val="005035"/>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1800"/>
              <a:buFont typeface="Calibri"/>
              <a:buNone/>
            </a:pPr>
            <a:r>
              <a:rPr lang="en-US" sz="1800" b="1" i="1" dirty="0">
                <a:solidFill>
                  <a:schemeClr val="lt1"/>
                </a:solidFill>
                <a:latin typeface="Calibri"/>
                <a:ea typeface="Calibri"/>
                <a:cs typeface="Calibri"/>
                <a:sym typeface="Calibri"/>
              </a:rPr>
              <a:t>Chunking Strategies</a:t>
            </a:r>
            <a:endParaRPr sz="1800" b="1" i="1" u="none" strike="noStrike" cap="none" dirty="0">
              <a:solidFill>
                <a:schemeClr val="lt1"/>
              </a:solidFill>
              <a:latin typeface="Calibri"/>
              <a:ea typeface="Calibri"/>
              <a:cs typeface="Calibri"/>
              <a:sym typeface="Calibri"/>
            </a:endParaRPr>
          </a:p>
        </p:txBody>
      </p:sp>
      <p:graphicFrame>
        <p:nvGraphicFramePr>
          <p:cNvPr id="4" name="Diagram 3">
            <a:extLst>
              <a:ext uri="{FF2B5EF4-FFF2-40B4-BE49-F238E27FC236}">
                <a16:creationId xmlns:a16="http://schemas.microsoft.com/office/drawing/2014/main" id="{40D4A416-8CD3-DBA4-C99A-1851E7E0B4B7}"/>
              </a:ext>
            </a:extLst>
          </p:cNvPr>
          <p:cNvGraphicFramePr/>
          <p:nvPr/>
        </p:nvGraphicFramePr>
        <p:xfrm>
          <a:off x="1377028" y="6149736"/>
          <a:ext cx="9437943" cy="5714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TextBox 19">
            <a:extLst>
              <a:ext uri="{FF2B5EF4-FFF2-40B4-BE49-F238E27FC236}">
                <a16:creationId xmlns:a16="http://schemas.microsoft.com/office/drawing/2014/main" id="{3A157DC4-586D-B310-731F-98D959EE17D0}"/>
              </a:ext>
            </a:extLst>
          </p:cNvPr>
          <p:cNvSpPr txBox="1"/>
          <p:nvPr/>
        </p:nvSpPr>
        <p:spPr>
          <a:xfrm>
            <a:off x="4420535" y="1387500"/>
            <a:ext cx="7550315" cy="4616648"/>
          </a:xfrm>
          <a:prstGeom prst="rect">
            <a:avLst/>
          </a:prstGeom>
          <a:noFill/>
          <a:ln>
            <a:solidFill>
              <a:schemeClr val="tx1"/>
            </a:solid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r>
              <a:rPr lang="en-US" dirty="0">
                <a:latin typeface="Calibri" panose="020F0502020204030204" pitchFamily="34" charset="0"/>
                <a:ea typeface="Calibri" panose="020F0502020204030204" pitchFamily="34" charset="0"/>
                <a:cs typeface="Calibri" panose="020F0502020204030204" pitchFamily="34" charset="0"/>
              </a:rPr>
              <a:t>Example: Semantic Chunking</a:t>
            </a:r>
          </a:p>
        </p:txBody>
      </p:sp>
      <p:pic>
        <p:nvPicPr>
          <p:cNvPr id="3" name="Picture 2">
            <a:extLst>
              <a:ext uri="{FF2B5EF4-FFF2-40B4-BE49-F238E27FC236}">
                <a16:creationId xmlns:a16="http://schemas.microsoft.com/office/drawing/2014/main" id="{F3C0C141-0F83-D60E-20AC-594C3C7292A6}"/>
              </a:ext>
            </a:extLst>
          </p:cNvPr>
          <p:cNvPicPr>
            <a:picLocks noChangeAspect="1"/>
          </p:cNvPicPr>
          <p:nvPr/>
        </p:nvPicPr>
        <p:blipFill>
          <a:blip r:embed="rId8"/>
          <a:srcRect l="5962" t="451" r="2979" b="451"/>
          <a:stretch/>
        </p:blipFill>
        <p:spPr>
          <a:xfrm>
            <a:off x="5273541" y="1426769"/>
            <a:ext cx="5844302" cy="4244755"/>
          </a:xfrm>
          <a:prstGeom prst="rect">
            <a:avLst/>
          </a:prstGeom>
        </p:spPr>
      </p:pic>
    </p:spTree>
    <p:extLst>
      <p:ext uri="{BB962C8B-B14F-4D97-AF65-F5344CB8AC3E}">
        <p14:creationId xmlns:p14="http://schemas.microsoft.com/office/powerpoint/2010/main" val="187534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7">
          <a:extLst>
            <a:ext uri="{FF2B5EF4-FFF2-40B4-BE49-F238E27FC236}">
              <a16:creationId xmlns:a16="http://schemas.microsoft.com/office/drawing/2014/main" id="{42B176BD-DB5E-5122-C76A-24BF3D7DDDC3}"/>
            </a:ext>
          </a:extLst>
        </p:cNvPr>
        <p:cNvGrpSpPr/>
        <p:nvPr/>
      </p:nvGrpSpPr>
      <p:grpSpPr>
        <a:xfrm>
          <a:off x="0" y="0"/>
          <a:ext cx="0" cy="0"/>
          <a:chOff x="0" y="0"/>
          <a:chExt cx="0" cy="0"/>
        </a:xfrm>
      </p:grpSpPr>
      <p:sp>
        <p:nvSpPr>
          <p:cNvPr id="98" name="Google Shape;98;p5">
            <a:extLst>
              <a:ext uri="{FF2B5EF4-FFF2-40B4-BE49-F238E27FC236}">
                <a16:creationId xmlns:a16="http://schemas.microsoft.com/office/drawing/2014/main" id="{0505D90E-B5EA-F9C7-D586-4D136A60A5B7}"/>
              </a:ext>
            </a:extLst>
          </p:cNvPr>
          <p:cNvSpPr txBox="1"/>
          <p:nvPr/>
        </p:nvSpPr>
        <p:spPr>
          <a:xfrm>
            <a:off x="2258753" y="278475"/>
            <a:ext cx="8161200"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1800" b="1" i="1" dirty="0">
                <a:solidFill>
                  <a:schemeClr val="dk1"/>
                </a:solidFill>
                <a:latin typeface="Calibri"/>
                <a:ea typeface="Calibri"/>
                <a:cs typeface="Calibri"/>
                <a:sym typeface="Calibri"/>
              </a:rPr>
              <a:t>Step 2: Embeddings</a:t>
            </a:r>
            <a:endParaRPr sz="4800" b="0" i="0" u="none" strike="noStrike" cap="none" dirty="0">
              <a:latin typeface="Oswald"/>
              <a:ea typeface="Oswald"/>
              <a:cs typeface="Oswald"/>
              <a:sym typeface="Oswald"/>
            </a:endParaRPr>
          </a:p>
        </p:txBody>
      </p:sp>
      <p:sp>
        <p:nvSpPr>
          <p:cNvPr id="4" name="TextBox 3">
            <a:extLst>
              <a:ext uri="{FF2B5EF4-FFF2-40B4-BE49-F238E27FC236}">
                <a16:creationId xmlns:a16="http://schemas.microsoft.com/office/drawing/2014/main" id="{946F2BD4-3143-2B20-7344-F7D82E3C4C55}"/>
              </a:ext>
            </a:extLst>
          </p:cNvPr>
          <p:cNvSpPr txBox="1"/>
          <p:nvPr/>
        </p:nvSpPr>
        <p:spPr>
          <a:xfrm>
            <a:off x="2172401" y="989183"/>
            <a:ext cx="9437943" cy="338554"/>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Embedding maps input unstructured text into numerical space with fewer dimensions to be used in retrieval</a:t>
            </a:r>
          </a:p>
        </p:txBody>
      </p:sp>
      <p:graphicFrame>
        <p:nvGraphicFramePr>
          <p:cNvPr id="7" name="Diagram 6">
            <a:extLst>
              <a:ext uri="{FF2B5EF4-FFF2-40B4-BE49-F238E27FC236}">
                <a16:creationId xmlns:a16="http://schemas.microsoft.com/office/drawing/2014/main" id="{93802B74-6175-EF61-F89F-CA0F658B2812}"/>
              </a:ext>
            </a:extLst>
          </p:cNvPr>
          <p:cNvGraphicFramePr/>
          <p:nvPr>
            <p:extLst>
              <p:ext uri="{D42A27DB-BD31-4B8C-83A1-F6EECF244321}">
                <p14:modId xmlns:p14="http://schemas.microsoft.com/office/powerpoint/2010/main" val="3183742217"/>
              </p:ext>
            </p:extLst>
          </p:nvPr>
        </p:nvGraphicFramePr>
        <p:xfrm>
          <a:off x="2027532" y="5884697"/>
          <a:ext cx="9437943" cy="5714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9A3E55B-EDBA-BCAD-1125-31EBFD668C4E}"/>
                  </a:ext>
                </a:extLst>
              </p:cNvPr>
              <p:cNvSpPr txBox="1"/>
              <p:nvPr/>
            </p:nvSpPr>
            <p:spPr>
              <a:xfrm>
                <a:off x="4117866" y="1523014"/>
                <a:ext cx="4723204" cy="381515"/>
              </a:xfrm>
              <a:prstGeom prst="rect">
                <a:avLst/>
              </a:prstGeom>
              <a:solidFill>
                <a:srgbClr val="899064"/>
              </a:solidFill>
            </p:spPr>
            <p:txBody>
              <a:bodyPr wrap="square" rtlCol="0">
                <a:spAutoFit/>
              </a:bodyPr>
              <a:lstStyle/>
              <a:p>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Text</a:t>
                </a:r>
                <a:r>
                  <a:rPr lang="en-US" sz="1800" dirty="0">
                    <a:solidFill>
                      <a:schemeClr val="bg1"/>
                    </a:solidFill>
                  </a:rPr>
                  <a:t> </a:t>
                </a:r>
                <a:r>
                  <a:rPr lang="en-US" sz="1800" dirty="0">
                    <a:solidFill>
                      <a:schemeClr val="bg1"/>
                    </a:solidFill>
                    <a:latin typeface="Arial Narrow" panose="020B0606020202030204" pitchFamily="34" charset="0"/>
                  </a:rPr>
                  <a:t>→ </a:t>
                </a: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Embedding Vector </a:t>
                </a:r>
                <a:r>
                  <a:rPr lang="en-US" sz="1800" dirty="0">
                    <a:solidFill>
                      <a:schemeClr val="bg1"/>
                    </a:solidFill>
                    <a:latin typeface="Arial Narrow" panose="020B0606020202030204" pitchFamily="34" charset="0"/>
                  </a:rPr>
                  <a:t>(</a:t>
                </a:r>
                <a14:m>
                  <m:oMath xmlns:m="http://schemas.openxmlformats.org/officeDocument/2006/math">
                    <m:sSub>
                      <m:sSubPr>
                        <m:ctrlPr>
                          <a:rPr lang="en-US" sz="180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𝑣</m:t>
                        </m:r>
                      </m:e>
                      <m:sub>
                        <m:r>
                          <a:rPr lang="en-US" sz="1800" b="0" i="1" smtClean="0">
                            <a:solidFill>
                              <a:schemeClr val="bg1"/>
                            </a:solidFill>
                            <a:latin typeface="Cambria Math" panose="02040503050406030204" pitchFamily="18" charset="0"/>
                          </a:rPr>
                          <m:t>1</m:t>
                        </m:r>
                      </m:sub>
                    </m:sSub>
                    <m:r>
                      <a:rPr lang="en-US" sz="1800" b="0" i="1" smtClean="0">
                        <a:solidFill>
                          <a:schemeClr val="bg1"/>
                        </a:solidFill>
                        <a:latin typeface="Cambria Math" panose="02040503050406030204" pitchFamily="18" charset="0"/>
                      </a:rPr>
                      <m:t>,</m:t>
                    </m:r>
                    <m:sSub>
                      <m:sSubPr>
                        <m:ctrlPr>
                          <a:rPr lang="en-US" sz="1800" i="1">
                            <a:solidFill>
                              <a:schemeClr val="bg1"/>
                            </a:solidFill>
                            <a:latin typeface="Cambria Math" panose="02040503050406030204" pitchFamily="18" charset="0"/>
                          </a:rPr>
                        </m:ctrlPr>
                      </m:sSubPr>
                      <m:e>
                        <m:r>
                          <a:rPr lang="en-US" sz="1800" b="0" i="1">
                            <a:solidFill>
                              <a:schemeClr val="bg1"/>
                            </a:solidFill>
                            <a:latin typeface="Cambria Math" panose="02040503050406030204" pitchFamily="18" charset="0"/>
                          </a:rPr>
                          <m:t>𝑣</m:t>
                        </m:r>
                      </m:e>
                      <m:sub>
                        <m:r>
                          <a:rPr lang="en-US" sz="1800" b="0" i="1" smtClean="0">
                            <a:solidFill>
                              <a:schemeClr val="bg1"/>
                            </a:solidFill>
                            <a:latin typeface="Cambria Math" panose="02040503050406030204" pitchFamily="18" charset="0"/>
                          </a:rPr>
                          <m:t>2</m:t>
                        </m:r>
                        <m:r>
                          <a:rPr lang="en-US" sz="1800" b="0" i="1">
                            <a:solidFill>
                              <a:schemeClr val="bg1"/>
                            </a:solidFill>
                            <a:latin typeface="Cambria Math" panose="02040503050406030204" pitchFamily="18" charset="0"/>
                          </a:rPr>
                          <m:t>, </m:t>
                        </m:r>
                      </m:sub>
                    </m:sSub>
                  </m:oMath>
                </a14:m>
                <a:r>
                  <a:rPr lang="en-US" sz="1800" dirty="0">
                    <a:solidFill>
                      <a:schemeClr val="bg1"/>
                    </a:solidFill>
                  </a:rPr>
                  <a:t>,……, </a:t>
                </a:r>
                <a14:m>
                  <m:oMath xmlns:m="http://schemas.openxmlformats.org/officeDocument/2006/math">
                    <m:sSub>
                      <m:sSubPr>
                        <m:ctrlPr>
                          <a:rPr lang="en-US" sz="1800" i="1">
                            <a:solidFill>
                              <a:schemeClr val="bg1"/>
                            </a:solidFill>
                            <a:latin typeface="Cambria Math" panose="02040503050406030204" pitchFamily="18" charset="0"/>
                          </a:rPr>
                        </m:ctrlPr>
                      </m:sSubPr>
                      <m:e>
                        <m:r>
                          <a:rPr lang="en-US" sz="1800" b="0" i="1">
                            <a:solidFill>
                              <a:schemeClr val="bg1"/>
                            </a:solidFill>
                            <a:latin typeface="Cambria Math" panose="02040503050406030204" pitchFamily="18" charset="0"/>
                          </a:rPr>
                          <m:t>𝑣</m:t>
                        </m:r>
                      </m:e>
                      <m:sub>
                        <m:r>
                          <a:rPr lang="en-US" sz="1800" b="0" i="1" smtClean="0">
                            <a:solidFill>
                              <a:schemeClr val="bg1"/>
                            </a:solidFill>
                            <a:latin typeface="Cambria Math" panose="02040503050406030204" pitchFamily="18" charset="0"/>
                          </a:rPr>
                          <m:t>𝑛</m:t>
                        </m:r>
                        <m:r>
                          <a:rPr lang="en-US" sz="1800" b="0" i="1">
                            <a:solidFill>
                              <a:schemeClr val="bg1"/>
                            </a:solidFill>
                            <a:latin typeface="Cambria Math" panose="02040503050406030204" pitchFamily="18" charset="0"/>
                          </a:rPr>
                          <m:t> </m:t>
                        </m:r>
                      </m:sub>
                    </m:sSub>
                    <m:r>
                      <a:rPr lang="en-US" sz="1800" b="0" i="1" smtClean="0">
                        <a:solidFill>
                          <a:schemeClr val="bg1"/>
                        </a:solidFill>
                        <a:latin typeface="Cambria Math" panose="02040503050406030204" pitchFamily="18" charset="0"/>
                      </a:rPr>
                      <m:t>)</m:t>
                    </m:r>
                  </m:oMath>
                </a14:m>
                <a:endParaRPr lang="en-US" sz="1800" dirty="0">
                  <a:solidFill>
                    <a:schemeClr val="bg1"/>
                  </a:solidFill>
                </a:endParaRPr>
              </a:p>
            </p:txBody>
          </p:sp>
        </mc:Choice>
        <mc:Fallback xmlns="">
          <p:sp>
            <p:nvSpPr>
              <p:cNvPr id="2" name="TextBox 1">
                <a:extLst>
                  <a:ext uri="{FF2B5EF4-FFF2-40B4-BE49-F238E27FC236}">
                    <a16:creationId xmlns:a16="http://schemas.microsoft.com/office/drawing/2014/main" id="{F9A3E55B-EDBA-BCAD-1125-31EBFD668C4E}"/>
                  </a:ext>
                </a:extLst>
              </p:cNvPr>
              <p:cNvSpPr txBox="1">
                <a:spLocks noRot="1" noChangeAspect="1" noMove="1" noResize="1" noEditPoints="1" noAdjustHandles="1" noChangeArrowheads="1" noChangeShapeType="1" noTextEdit="1"/>
              </p:cNvSpPr>
              <p:nvPr/>
            </p:nvSpPr>
            <p:spPr>
              <a:xfrm>
                <a:off x="4117866" y="1523014"/>
                <a:ext cx="4723204" cy="381515"/>
              </a:xfrm>
              <a:prstGeom prst="rect">
                <a:avLst/>
              </a:prstGeom>
              <a:blipFill>
                <a:blip r:embed="rId9"/>
                <a:stretch>
                  <a:fillRect l="-1163" t="-9677" b="-2419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C838F7D-2DED-F9D3-F680-F0507F4109D5}"/>
                  </a:ext>
                </a:extLst>
              </p:cNvPr>
              <p:cNvSpPr txBox="1"/>
              <p:nvPr/>
            </p:nvSpPr>
            <p:spPr>
              <a:xfrm>
                <a:off x="2027532" y="2425787"/>
                <a:ext cx="4465415" cy="3262432"/>
              </a:xfrm>
              <a:prstGeom prst="rect">
                <a:avLst/>
              </a:prstGeom>
              <a:noFill/>
              <a:ln>
                <a:solidFill>
                  <a:schemeClr val="tx1"/>
                </a:solidFill>
              </a:ln>
            </p:spPr>
            <p:txBody>
              <a:bodyPr wrap="square" rtlCol="0">
                <a:spAutoFit/>
              </a:bodyPr>
              <a:lstStyle/>
              <a:p>
                <a:pPr marL="285750" indent="-285750">
                  <a:buFont typeface="Courier New" panose="02070309020205020404" pitchFamily="49" charset="0"/>
                  <a:buChar char="o"/>
                </a:pPr>
                <a:r>
                  <a:rPr lang="en-US" sz="1600" dirty="0">
                    <a:latin typeface="Calibri" panose="020F0502020204030204" pitchFamily="34" charset="0"/>
                    <a:ea typeface="Calibri" panose="020F0502020204030204" pitchFamily="34" charset="0"/>
                    <a:cs typeface="Calibri" panose="020F0502020204030204" pitchFamily="34" charset="0"/>
                  </a:rPr>
                  <a:t>Word embeddings</a:t>
                </a:r>
              </a:p>
              <a:p>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i="1" dirty="0">
                    <a:latin typeface="Calibri" panose="020F0502020204030204" pitchFamily="34" charset="0"/>
                    <a:ea typeface="Calibri" panose="020F0502020204030204" pitchFamily="34" charset="0"/>
                    <a:cs typeface="Calibri" panose="020F0502020204030204" pitchFamily="34" charset="0"/>
                  </a:rPr>
                  <a:t>One word </a:t>
                </a: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i="1" dirty="0">
                    <a:latin typeface="Calibri" panose="020F0502020204030204" pitchFamily="34" charset="0"/>
                    <a:ea typeface="Calibri" panose="020F0502020204030204" pitchFamily="34" charset="0"/>
                    <a:cs typeface="Calibri" panose="020F0502020204030204" pitchFamily="34" charset="0"/>
                  </a:rPr>
                  <a:t>One vector</a:t>
                </a:r>
              </a:p>
              <a:p>
                <a:endParaRPr lang="en-US" dirty="0">
                  <a:latin typeface="Arial Narrow" panose="020B0606020202030204" pitchFamily="34" charset="0"/>
                </a:endParaRPr>
              </a:p>
              <a:p>
                <a:endParaRPr lang="en-US" dirty="0">
                  <a:latin typeface="Arial Narrow" panose="020B0606020202030204" pitchFamily="34" charset="0"/>
                </a:endParaRPr>
              </a:p>
              <a:p>
                <a:endParaRPr lang="en-US" dirty="0">
                  <a:latin typeface="Arial Narrow" panose="020B0606020202030204" pitchFamily="34" charset="0"/>
                </a:endParaRPr>
              </a:p>
              <a:p>
                <a:endParaRPr lang="en-US" dirty="0">
                  <a:latin typeface="Arial Narrow" panose="020B0606020202030204" pitchFamily="34" charset="0"/>
                </a:endParaRPr>
              </a:p>
              <a:p>
                <a:endParaRPr lang="en-US" dirty="0">
                  <a:latin typeface="Arial Narrow" panose="020B0606020202030204" pitchFamily="34" charset="0"/>
                </a:endParaRPr>
              </a:p>
              <a:p>
                <a:endParaRPr lang="en-US" dirty="0">
                  <a:latin typeface="Arial Narrow" panose="020B0606020202030204" pitchFamily="34" charset="0"/>
                </a:endParaRPr>
              </a:p>
              <a:p>
                <a:endParaRPr lang="en-US" dirty="0">
                  <a:latin typeface="Arial Narrow" panose="020B0606020202030204" pitchFamily="34" charset="0"/>
                </a:endParaRPr>
              </a:p>
              <a:p>
                <a:endParaRPr lang="en-US" dirty="0">
                  <a:latin typeface="Arial Narrow" panose="020B0606020202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a:p>
                <a:r>
                  <a:rPr lang="en-US" sz="1600" dirty="0">
                    <a:solidFill>
                      <a:srgbClr val="005035"/>
                    </a:solidFill>
                    <a:latin typeface="Calibri" panose="020F0502020204030204" pitchFamily="34" charset="0"/>
                    <a:ea typeface="Calibri" panose="020F0502020204030204" pitchFamily="34" charset="0"/>
                    <a:cs typeface="Calibri" panose="020F0502020204030204" pitchFamily="34" charset="0"/>
                  </a:rPr>
                  <a:t>Cosine similarity metric for assessing text similarity: </a:t>
                </a:r>
                <a14:m>
                  <m:oMath xmlns:m="http://schemas.openxmlformats.org/officeDocument/2006/math">
                    <m:func>
                      <m:funcPr>
                        <m:ctrlPr>
                          <a:rPr lang="en-US" i="1" smtClean="0">
                            <a:solidFill>
                              <a:srgbClr val="005035"/>
                            </a:solidFill>
                            <a:latin typeface="Cambria Math" panose="02040503050406030204" pitchFamily="18" charset="0"/>
                          </a:rPr>
                        </m:ctrlPr>
                      </m:funcPr>
                      <m:fName>
                        <m:r>
                          <m:rPr>
                            <m:sty m:val="p"/>
                          </m:rPr>
                          <a:rPr lang="en-US" b="0" i="0" smtClean="0">
                            <a:solidFill>
                              <a:srgbClr val="005035"/>
                            </a:solidFill>
                            <a:latin typeface="Cambria Math" panose="02040503050406030204" pitchFamily="18" charset="0"/>
                          </a:rPr>
                          <m:t>cos</m:t>
                        </m:r>
                      </m:fName>
                      <m:e>
                        <m:sSub>
                          <m:sSubPr>
                            <m:ctrlPr>
                              <a:rPr lang="el-GR" b="0" i="1" smtClean="0">
                                <a:solidFill>
                                  <a:srgbClr val="005035"/>
                                </a:solidFill>
                                <a:latin typeface="Cambria Math" panose="02040503050406030204" pitchFamily="18" charset="0"/>
                              </a:rPr>
                            </m:ctrlPr>
                          </m:sSubPr>
                          <m:e>
                            <m:r>
                              <a:rPr lang="el-GR" i="1">
                                <a:solidFill>
                                  <a:srgbClr val="005035"/>
                                </a:solidFill>
                                <a:latin typeface="Cambria Math" panose="02040503050406030204" pitchFamily="18" charset="0"/>
                              </a:rPr>
                              <m:t>𝜃</m:t>
                            </m:r>
                          </m:e>
                          <m:sub>
                            <m:r>
                              <a:rPr lang="en-US" b="0" i="1" smtClean="0">
                                <a:solidFill>
                                  <a:srgbClr val="005035"/>
                                </a:solidFill>
                                <a:latin typeface="Cambria Math" panose="02040503050406030204" pitchFamily="18" charset="0"/>
                              </a:rPr>
                              <m:t>1</m:t>
                            </m:r>
                          </m:sub>
                        </m:sSub>
                      </m:e>
                    </m:func>
                    <m:r>
                      <a:rPr lang="en-US" b="0" i="1" smtClean="0">
                        <a:solidFill>
                          <a:srgbClr val="005035"/>
                        </a:solidFill>
                        <a:latin typeface="Cambria Math" panose="02040503050406030204" pitchFamily="18" charset="0"/>
                      </a:rPr>
                      <m:t>&gt; </m:t>
                    </m:r>
                    <m:func>
                      <m:funcPr>
                        <m:ctrlPr>
                          <a:rPr lang="en-US" i="1" smtClean="0">
                            <a:solidFill>
                              <a:srgbClr val="005035"/>
                            </a:solidFill>
                            <a:latin typeface="Cambria Math" panose="02040503050406030204" pitchFamily="18" charset="0"/>
                          </a:rPr>
                        </m:ctrlPr>
                      </m:funcPr>
                      <m:fName>
                        <m:r>
                          <m:rPr>
                            <m:sty m:val="p"/>
                          </m:rPr>
                          <a:rPr lang="en-US" b="0" i="0" smtClean="0">
                            <a:solidFill>
                              <a:srgbClr val="005035"/>
                            </a:solidFill>
                            <a:latin typeface="Cambria Math" panose="02040503050406030204" pitchFamily="18" charset="0"/>
                          </a:rPr>
                          <m:t>cos</m:t>
                        </m:r>
                      </m:fName>
                      <m:e>
                        <m:sSub>
                          <m:sSubPr>
                            <m:ctrlPr>
                              <a:rPr lang="en-US" b="0" i="1" smtClean="0">
                                <a:solidFill>
                                  <a:srgbClr val="005035"/>
                                </a:solidFill>
                                <a:latin typeface="Cambria Math" panose="02040503050406030204" pitchFamily="18" charset="0"/>
                              </a:rPr>
                            </m:ctrlPr>
                          </m:sSubPr>
                          <m:e>
                            <m:r>
                              <a:rPr lang="el-GR" i="1">
                                <a:solidFill>
                                  <a:srgbClr val="005035"/>
                                </a:solidFill>
                                <a:latin typeface="Cambria Math" panose="02040503050406030204" pitchFamily="18" charset="0"/>
                              </a:rPr>
                              <m:t>𝜃</m:t>
                            </m:r>
                          </m:e>
                          <m:sub>
                            <m:r>
                              <a:rPr lang="en-US" b="0" i="1" smtClean="0">
                                <a:solidFill>
                                  <a:srgbClr val="005035"/>
                                </a:solidFill>
                                <a:latin typeface="Cambria Math" panose="02040503050406030204" pitchFamily="18" charset="0"/>
                              </a:rPr>
                              <m:t>2</m:t>
                            </m:r>
                          </m:sub>
                        </m:sSub>
                      </m:e>
                    </m:func>
                  </m:oMath>
                </a14:m>
                <a:endParaRPr lang="en-US" dirty="0">
                  <a:solidFill>
                    <a:srgbClr val="005035"/>
                  </a:solidFill>
                </a:endParaRPr>
              </a:p>
            </p:txBody>
          </p:sp>
        </mc:Choice>
        <mc:Fallback>
          <p:sp>
            <p:nvSpPr>
              <p:cNvPr id="3" name="TextBox 2">
                <a:extLst>
                  <a:ext uri="{FF2B5EF4-FFF2-40B4-BE49-F238E27FC236}">
                    <a16:creationId xmlns:a16="http://schemas.microsoft.com/office/drawing/2014/main" id="{AC838F7D-2DED-F9D3-F680-F0507F4109D5}"/>
                  </a:ext>
                </a:extLst>
              </p:cNvPr>
              <p:cNvSpPr txBox="1">
                <a:spLocks noRot="1" noChangeAspect="1" noMove="1" noResize="1" noEditPoints="1" noAdjustHandles="1" noChangeArrowheads="1" noChangeShapeType="1" noTextEdit="1"/>
              </p:cNvSpPr>
              <p:nvPr/>
            </p:nvSpPr>
            <p:spPr>
              <a:xfrm>
                <a:off x="2027532" y="2425787"/>
                <a:ext cx="4465415" cy="3262432"/>
              </a:xfrm>
              <a:prstGeom prst="rect">
                <a:avLst/>
              </a:prstGeom>
              <a:blipFill>
                <a:blip r:embed="rId10"/>
                <a:stretch>
                  <a:fillRect l="-681" t="-372" r="-954"/>
                </a:stretch>
              </a:blipFill>
              <a:ln>
                <a:solidFill>
                  <a:schemeClr val="tx1"/>
                </a:solidFill>
              </a:ln>
            </p:spPr>
            <p:txBody>
              <a:bodyPr/>
              <a:lstStyle/>
              <a:p>
                <a:r>
                  <a:rPr lang="en-US">
                    <a:noFill/>
                  </a:rPr>
                  <a:t> </a:t>
                </a:r>
              </a:p>
            </p:txBody>
          </p:sp>
        </mc:Fallback>
      </mc:AlternateContent>
      <p:cxnSp>
        <p:nvCxnSpPr>
          <p:cNvPr id="9" name="Connector: Elbow 8">
            <a:extLst>
              <a:ext uri="{FF2B5EF4-FFF2-40B4-BE49-F238E27FC236}">
                <a16:creationId xmlns:a16="http://schemas.microsoft.com/office/drawing/2014/main" id="{DC2284EB-AFB7-1948-DEC5-9ED458F0E059}"/>
              </a:ext>
            </a:extLst>
          </p:cNvPr>
          <p:cNvCxnSpPr>
            <a:cxnSpLocks/>
          </p:cNvCxnSpPr>
          <p:nvPr/>
        </p:nvCxnSpPr>
        <p:spPr>
          <a:xfrm>
            <a:off x="2423440" y="3141497"/>
            <a:ext cx="2760030" cy="1896118"/>
          </a:xfrm>
          <a:prstGeom prst="bentConnector3">
            <a:avLst>
              <a:gd name="adj1" fmla="val 204"/>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B44AECF-1ADC-CBBC-E59B-F2EBC1B3A04E}"/>
              </a:ext>
            </a:extLst>
          </p:cNvPr>
          <p:cNvCxnSpPr>
            <a:cxnSpLocks/>
          </p:cNvCxnSpPr>
          <p:nvPr/>
        </p:nvCxnSpPr>
        <p:spPr>
          <a:xfrm flipV="1">
            <a:off x="2451489" y="4201752"/>
            <a:ext cx="650739" cy="830481"/>
          </a:xfrm>
          <a:prstGeom prst="straightConnector1">
            <a:avLst/>
          </a:prstGeom>
          <a:ln w="38100">
            <a:solidFill>
              <a:srgbClr val="005035">
                <a:alpha val="5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2095CCF-0DF7-B6AA-4144-49655AEDD832}"/>
              </a:ext>
            </a:extLst>
          </p:cNvPr>
          <p:cNvCxnSpPr>
            <a:cxnSpLocks/>
          </p:cNvCxnSpPr>
          <p:nvPr/>
        </p:nvCxnSpPr>
        <p:spPr>
          <a:xfrm flipV="1">
            <a:off x="2577049" y="3723888"/>
            <a:ext cx="2039830" cy="1236963"/>
          </a:xfrm>
          <a:prstGeom prst="straightConnector1">
            <a:avLst/>
          </a:prstGeom>
          <a:ln w="34925">
            <a:solidFill>
              <a:srgbClr val="89906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DF269A3-B09F-050D-CDF7-E76372FAD2E8}"/>
              </a:ext>
            </a:extLst>
          </p:cNvPr>
          <p:cNvCxnSpPr>
            <a:cxnSpLocks/>
          </p:cNvCxnSpPr>
          <p:nvPr/>
        </p:nvCxnSpPr>
        <p:spPr>
          <a:xfrm flipV="1">
            <a:off x="2423440" y="4575168"/>
            <a:ext cx="2347048" cy="450996"/>
          </a:xfrm>
          <a:prstGeom prst="straightConnector1">
            <a:avLst/>
          </a:prstGeom>
          <a:ln w="38100">
            <a:solidFill>
              <a:srgbClr val="005035"/>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874F25F-64B3-0FBB-81A1-ACDC5E4174F9}"/>
              </a:ext>
            </a:extLst>
          </p:cNvPr>
          <p:cNvCxnSpPr>
            <a:cxnSpLocks/>
          </p:cNvCxnSpPr>
          <p:nvPr/>
        </p:nvCxnSpPr>
        <p:spPr>
          <a:xfrm flipV="1">
            <a:off x="2423440" y="3242474"/>
            <a:ext cx="908791" cy="1795141"/>
          </a:xfrm>
          <a:prstGeom prst="straightConnector1">
            <a:avLst/>
          </a:prstGeom>
          <a:ln w="38100">
            <a:solidFill>
              <a:srgbClr val="A49665"/>
            </a:solidFill>
            <a:tailEnd type="triangle"/>
          </a:ln>
        </p:spPr>
        <p:style>
          <a:lnRef idx="1">
            <a:schemeClr val="accent1"/>
          </a:lnRef>
          <a:fillRef idx="0">
            <a:schemeClr val="accent1"/>
          </a:fillRef>
          <a:effectRef idx="0">
            <a:schemeClr val="accent1"/>
          </a:effectRef>
          <a:fontRef idx="minor">
            <a:schemeClr val="tx1"/>
          </a:fontRef>
        </p:style>
      </p:cxnSp>
      <p:sp>
        <p:nvSpPr>
          <p:cNvPr id="31" name="Arc 30">
            <a:extLst>
              <a:ext uri="{FF2B5EF4-FFF2-40B4-BE49-F238E27FC236}">
                <a16:creationId xmlns:a16="http://schemas.microsoft.com/office/drawing/2014/main" id="{F2216F08-E8F5-C315-6B4A-84471F4C33B4}"/>
              </a:ext>
            </a:extLst>
          </p:cNvPr>
          <p:cNvSpPr/>
          <p:nvPr/>
        </p:nvSpPr>
        <p:spPr>
          <a:xfrm rot="20266765">
            <a:off x="3214157" y="3454902"/>
            <a:ext cx="1054883" cy="1312691"/>
          </a:xfrm>
          <a:prstGeom prst="arc">
            <a:avLst>
              <a:gd name="adj1" fmla="val 15793751"/>
              <a:gd name="adj2" fmla="val 4179446"/>
            </a:avLst>
          </a:prstGeom>
          <a:ln w="19050">
            <a:solidFill>
              <a:srgbClr val="00503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Arc 38">
            <a:extLst>
              <a:ext uri="{FF2B5EF4-FFF2-40B4-BE49-F238E27FC236}">
                <a16:creationId xmlns:a16="http://schemas.microsoft.com/office/drawing/2014/main" id="{22726BF2-9B9A-ED10-4A59-A56E2B3F3911}"/>
              </a:ext>
            </a:extLst>
          </p:cNvPr>
          <p:cNvSpPr/>
          <p:nvPr/>
        </p:nvSpPr>
        <p:spPr>
          <a:xfrm rot="886743">
            <a:off x="3065772" y="3827949"/>
            <a:ext cx="654774" cy="458109"/>
          </a:xfrm>
          <a:prstGeom prst="arc">
            <a:avLst>
              <a:gd name="adj1" fmla="val 12300384"/>
              <a:gd name="adj2" fmla="val 875857"/>
            </a:avLst>
          </a:prstGeom>
          <a:ln w="19050">
            <a:solidFill>
              <a:srgbClr val="89906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 name="TextBox 39">
            <a:extLst>
              <a:ext uri="{FF2B5EF4-FFF2-40B4-BE49-F238E27FC236}">
                <a16:creationId xmlns:a16="http://schemas.microsoft.com/office/drawing/2014/main" id="{7D6A2D95-DBEF-3734-3FD6-18511484FEC2}"/>
              </a:ext>
            </a:extLst>
          </p:cNvPr>
          <p:cNvSpPr txBox="1"/>
          <p:nvPr/>
        </p:nvSpPr>
        <p:spPr>
          <a:xfrm>
            <a:off x="3200661" y="3027480"/>
            <a:ext cx="914400" cy="338554"/>
          </a:xfrm>
          <a:prstGeom prst="rect">
            <a:avLst/>
          </a:prstGeom>
          <a:noFill/>
        </p:spPr>
        <p:txBody>
          <a:bodyPr wrap="square" rtlCol="0">
            <a:spAutoFit/>
          </a:bodyPr>
          <a:lstStyle/>
          <a:p>
            <a:r>
              <a:rPr lang="en-US" sz="1600" b="1" dirty="0">
                <a:solidFill>
                  <a:srgbClr val="899064"/>
                </a:solidFill>
                <a:latin typeface="Arial Narrow" panose="020B0606020202030204" pitchFamily="34" charset="0"/>
                <a:ea typeface="Calibri" panose="020F0502020204030204" pitchFamily="34" charset="0"/>
                <a:cs typeface="Calibri" panose="020F0502020204030204" pitchFamily="34" charset="0"/>
              </a:rPr>
              <a:t>○ </a:t>
            </a:r>
            <a:r>
              <a:rPr lang="en-US" sz="1600" b="1" dirty="0">
                <a:solidFill>
                  <a:srgbClr val="A49665"/>
                </a:solidFill>
                <a:latin typeface="Calibri" panose="020F0502020204030204" pitchFamily="34" charset="0"/>
                <a:ea typeface="Calibri" panose="020F0502020204030204" pitchFamily="34" charset="0"/>
                <a:cs typeface="Calibri" panose="020F0502020204030204" pitchFamily="34" charset="0"/>
              </a:rPr>
              <a:t>King</a:t>
            </a:r>
          </a:p>
        </p:txBody>
      </p:sp>
      <p:sp>
        <p:nvSpPr>
          <p:cNvPr id="42" name="TextBox 41">
            <a:extLst>
              <a:ext uri="{FF2B5EF4-FFF2-40B4-BE49-F238E27FC236}">
                <a16:creationId xmlns:a16="http://schemas.microsoft.com/office/drawing/2014/main" id="{BA6B4267-4A4D-5FA0-403F-FD979E18CAE6}"/>
              </a:ext>
            </a:extLst>
          </p:cNvPr>
          <p:cNvSpPr txBox="1"/>
          <p:nvPr/>
        </p:nvSpPr>
        <p:spPr>
          <a:xfrm>
            <a:off x="4512381" y="3554611"/>
            <a:ext cx="951143" cy="338554"/>
          </a:xfrm>
          <a:prstGeom prst="rect">
            <a:avLst/>
          </a:prstGeom>
          <a:noFill/>
        </p:spPr>
        <p:txBody>
          <a:bodyPr wrap="square" rtlCol="0">
            <a:spAutoFit/>
          </a:bodyPr>
          <a:lstStyle/>
          <a:p>
            <a:r>
              <a:rPr lang="en-US" sz="1600" b="1" dirty="0">
                <a:solidFill>
                  <a:srgbClr val="899064"/>
                </a:solidFill>
                <a:latin typeface="Arial Narrow" panose="020B0606020202030204" pitchFamily="34" charset="0"/>
                <a:ea typeface="Calibri" panose="020F0502020204030204" pitchFamily="34" charset="0"/>
                <a:cs typeface="Calibri" panose="020F0502020204030204" pitchFamily="34" charset="0"/>
              </a:rPr>
              <a:t>○ </a:t>
            </a:r>
            <a:r>
              <a:rPr lang="en-US" sz="1600" b="1" dirty="0">
                <a:solidFill>
                  <a:srgbClr val="899064"/>
                </a:solidFill>
                <a:latin typeface="Calibri" panose="020F0502020204030204" pitchFamily="34" charset="0"/>
                <a:ea typeface="Calibri" panose="020F0502020204030204" pitchFamily="34" charset="0"/>
                <a:cs typeface="Calibri" panose="020F0502020204030204" pitchFamily="34" charset="0"/>
              </a:rPr>
              <a:t>Queen</a:t>
            </a:r>
          </a:p>
        </p:txBody>
      </p:sp>
      <p:sp>
        <p:nvSpPr>
          <p:cNvPr id="43" name="TextBox 42">
            <a:extLst>
              <a:ext uri="{FF2B5EF4-FFF2-40B4-BE49-F238E27FC236}">
                <a16:creationId xmlns:a16="http://schemas.microsoft.com/office/drawing/2014/main" id="{C1938280-E75B-AC84-8CEE-65429AE7ADF3}"/>
              </a:ext>
            </a:extLst>
          </p:cNvPr>
          <p:cNvSpPr txBox="1"/>
          <p:nvPr/>
        </p:nvSpPr>
        <p:spPr>
          <a:xfrm>
            <a:off x="4656928" y="4414424"/>
            <a:ext cx="1053083" cy="338554"/>
          </a:xfrm>
          <a:prstGeom prst="rect">
            <a:avLst/>
          </a:prstGeom>
          <a:noFill/>
        </p:spPr>
        <p:txBody>
          <a:bodyPr wrap="square" rtlCol="0">
            <a:spAutoFit/>
          </a:bodyPr>
          <a:lstStyle/>
          <a:p>
            <a:r>
              <a:rPr lang="en-US" sz="1600" b="1" dirty="0">
                <a:solidFill>
                  <a:srgbClr val="005035"/>
                </a:solidFill>
                <a:latin typeface="Arial Narrow" panose="020B0606020202030204" pitchFamily="34" charset="0"/>
                <a:ea typeface="Calibri" panose="020F0502020204030204" pitchFamily="34" charset="0"/>
                <a:cs typeface="Calibri" panose="020F0502020204030204" pitchFamily="34" charset="0"/>
              </a:rPr>
              <a:t>○ </a:t>
            </a:r>
            <a:r>
              <a:rPr lang="en-US" sz="1600" b="1" dirty="0">
                <a:solidFill>
                  <a:srgbClr val="005035"/>
                </a:solidFill>
                <a:latin typeface="Calibri" panose="020F0502020204030204" pitchFamily="34" charset="0"/>
                <a:ea typeface="Calibri" panose="020F0502020204030204" pitchFamily="34" charset="0"/>
                <a:cs typeface="Calibri" panose="020F0502020204030204" pitchFamily="34" charset="0"/>
              </a:rPr>
              <a:t>Woman</a:t>
            </a:r>
          </a:p>
        </p:txBody>
      </p:sp>
      <p:sp>
        <p:nvSpPr>
          <p:cNvPr id="44" name="TextBox 43">
            <a:extLst>
              <a:ext uri="{FF2B5EF4-FFF2-40B4-BE49-F238E27FC236}">
                <a16:creationId xmlns:a16="http://schemas.microsoft.com/office/drawing/2014/main" id="{2BAC3214-2CB5-D92B-B672-80EC54B7B4CF}"/>
              </a:ext>
            </a:extLst>
          </p:cNvPr>
          <p:cNvSpPr txBox="1"/>
          <p:nvPr/>
        </p:nvSpPr>
        <p:spPr>
          <a:xfrm>
            <a:off x="2967670" y="4000109"/>
            <a:ext cx="860379" cy="338554"/>
          </a:xfrm>
          <a:prstGeom prst="rect">
            <a:avLst/>
          </a:prstGeom>
          <a:noFill/>
        </p:spPr>
        <p:txBody>
          <a:bodyPr wrap="square" rtlCol="0">
            <a:spAutoFit/>
          </a:bodyPr>
          <a:lstStyle/>
          <a:p>
            <a:r>
              <a:rPr lang="en-US" sz="1600" b="1" dirty="0">
                <a:solidFill>
                  <a:srgbClr val="005035"/>
                </a:solidFill>
                <a:latin typeface="Arial Narrow" panose="020B0606020202030204" pitchFamily="34" charset="0"/>
                <a:ea typeface="Calibri" panose="020F0502020204030204" pitchFamily="34" charset="0"/>
                <a:cs typeface="Calibri" panose="020F0502020204030204" pitchFamily="34" charset="0"/>
              </a:rPr>
              <a:t>○ </a:t>
            </a:r>
            <a:r>
              <a:rPr lang="en-US" sz="1600" b="1"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Man</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DC95EAA-4A81-76F2-B2EE-490CF8011FD6}"/>
                  </a:ext>
                </a:extLst>
              </p:cNvPr>
              <p:cNvSpPr txBox="1"/>
              <p:nvPr/>
            </p:nvSpPr>
            <p:spPr>
              <a:xfrm>
                <a:off x="3564187" y="3651680"/>
                <a:ext cx="247888"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1" i="1" smtClean="0">
                              <a:solidFill>
                                <a:schemeClr val="accent6">
                                  <a:lumMod val="75000"/>
                                </a:schemeClr>
                              </a:solidFill>
                              <a:latin typeface="Cambria Math" panose="02040503050406030204" pitchFamily="18" charset="0"/>
                            </a:rPr>
                          </m:ctrlPr>
                        </m:sSubPr>
                        <m:e>
                          <m:r>
                            <a:rPr lang="en-US" b="1" i="1" smtClean="0">
                              <a:solidFill>
                                <a:schemeClr val="accent6">
                                  <a:lumMod val="75000"/>
                                </a:schemeClr>
                              </a:solidFill>
                              <a:latin typeface="Cambria Math" panose="02040503050406030204" pitchFamily="18" charset="0"/>
                            </a:rPr>
                            <m:t>𝜽</m:t>
                          </m:r>
                        </m:e>
                        <m:sub>
                          <m:r>
                            <a:rPr lang="en-US" b="1" i="1" smtClean="0">
                              <a:solidFill>
                                <a:schemeClr val="accent6">
                                  <a:lumMod val="75000"/>
                                </a:schemeClr>
                              </a:solidFill>
                              <a:latin typeface="Cambria Math" panose="02040503050406030204" pitchFamily="18" charset="0"/>
                            </a:rPr>
                            <m:t>𝟏</m:t>
                          </m:r>
                        </m:sub>
                      </m:sSub>
                    </m:oMath>
                  </m:oMathPara>
                </a14:m>
                <a:endParaRPr lang="en-US" b="1" i="1" dirty="0"/>
              </a:p>
            </p:txBody>
          </p:sp>
        </mc:Choice>
        <mc:Fallback>
          <p:sp>
            <p:nvSpPr>
              <p:cNvPr id="6" name="TextBox 5">
                <a:extLst>
                  <a:ext uri="{FF2B5EF4-FFF2-40B4-BE49-F238E27FC236}">
                    <a16:creationId xmlns:a16="http://schemas.microsoft.com/office/drawing/2014/main" id="{6DC95EAA-4A81-76F2-B2EE-490CF8011FD6}"/>
                  </a:ext>
                </a:extLst>
              </p:cNvPr>
              <p:cNvSpPr txBox="1">
                <a:spLocks noRot="1" noChangeAspect="1" noMove="1" noResize="1" noEditPoints="1" noAdjustHandles="1" noChangeArrowheads="1" noChangeShapeType="1" noTextEdit="1"/>
              </p:cNvSpPr>
              <p:nvPr/>
            </p:nvSpPr>
            <p:spPr>
              <a:xfrm>
                <a:off x="3564187" y="3651680"/>
                <a:ext cx="247888" cy="215444"/>
              </a:xfrm>
              <a:prstGeom prst="rect">
                <a:avLst/>
              </a:prstGeom>
              <a:blipFill>
                <a:blip r:embed="rId11"/>
                <a:stretch>
                  <a:fillRect l="-17500" r="-5000" b="-2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32CB079-E7B9-703A-3C8D-885D0B4927A6}"/>
                  </a:ext>
                </a:extLst>
              </p:cNvPr>
              <p:cNvSpPr txBox="1"/>
              <p:nvPr/>
            </p:nvSpPr>
            <p:spPr>
              <a:xfrm>
                <a:off x="4060783" y="3363763"/>
                <a:ext cx="247888"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1" i="1" smtClean="0">
                              <a:solidFill>
                                <a:srgbClr val="005035"/>
                              </a:solidFill>
                              <a:latin typeface="Cambria Math" panose="02040503050406030204" pitchFamily="18" charset="0"/>
                            </a:rPr>
                          </m:ctrlPr>
                        </m:sSubPr>
                        <m:e>
                          <m:r>
                            <a:rPr lang="en-US" b="1" i="1" smtClean="0">
                              <a:solidFill>
                                <a:srgbClr val="005035"/>
                              </a:solidFill>
                              <a:latin typeface="Cambria Math" panose="02040503050406030204" pitchFamily="18" charset="0"/>
                            </a:rPr>
                            <m:t>𝜽</m:t>
                          </m:r>
                        </m:e>
                        <m:sub>
                          <m:r>
                            <a:rPr lang="en-US" b="1" i="1" smtClean="0">
                              <a:solidFill>
                                <a:srgbClr val="005035"/>
                              </a:solidFill>
                              <a:latin typeface="Cambria Math" panose="02040503050406030204" pitchFamily="18" charset="0"/>
                            </a:rPr>
                            <m:t>𝟐</m:t>
                          </m:r>
                        </m:sub>
                      </m:sSub>
                    </m:oMath>
                  </m:oMathPara>
                </a14:m>
                <a:endParaRPr lang="en-US" b="1" dirty="0"/>
              </a:p>
            </p:txBody>
          </p:sp>
        </mc:Choice>
        <mc:Fallback>
          <p:sp>
            <p:nvSpPr>
              <p:cNvPr id="8" name="TextBox 7">
                <a:extLst>
                  <a:ext uri="{FF2B5EF4-FFF2-40B4-BE49-F238E27FC236}">
                    <a16:creationId xmlns:a16="http://schemas.microsoft.com/office/drawing/2014/main" id="{D32CB079-E7B9-703A-3C8D-885D0B4927A6}"/>
                  </a:ext>
                </a:extLst>
              </p:cNvPr>
              <p:cNvSpPr txBox="1">
                <a:spLocks noRot="1" noChangeAspect="1" noMove="1" noResize="1" noEditPoints="1" noAdjustHandles="1" noChangeArrowheads="1" noChangeShapeType="1" noTextEdit="1"/>
              </p:cNvSpPr>
              <p:nvPr/>
            </p:nvSpPr>
            <p:spPr>
              <a:xfrm>
                <a:off x="4060783" y="3363763"/>
                <a:ext cx="247888" cy="215444"/>
              </a:xfrm>
              <a:prstGeom prst="rect">
                <a:avLst/>
              </a:prstGeom>
              <a:blipFill>
                <a:blip r:embed="rId12"/>
                <a:stretch>
                  <a:fillRect l="-14634" r="-4878" b="-17143"/>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6DDD893C-429E-1BA5-E964-133028B18A49}"/>
              </a:ext>
            </a:extLst>
          </p:cNvPr>
          <p:cNvSpPr txBox="1"/>
          <p:nvPr/>
        </p:nvSpPr>
        <p:spPr>
          <a:xfrm>
            <a:off x="6618507" y="2425786"/>
            <a:ext cx="5512168" cy="3262433"/>
          </a:xfrm>
          <a:prstGeom prst="rect">
            <a:avLst/>
          </a:prstGeom>
          <a:noFill/>
          <a:ln>
            <a:solidFill>
              <a:schemeClr val="tx1"/>
            </a:solidFill>
          </a:ln>
        </p:spPr>
        <p:txBody>
          <a:bodyPr wrap="square" rtlCol="0">
            <a:spAutoFit/>
          </a:bodyPr>
          <a:lstStyle/>
          <a:p>
            <a:pPr marL="285750" indent="-285750">
              <a:buFont typeface="Courier New" panose="02070309020205020404" pitchFamily="49" charset="0"/>
              <a:buChar char="o"/>
            </a:pPr>
            <a:r>
              <a:rPr lang="en-US" sz="1600" dirty="0">
                <a:latin typeface="Calibri" panose="020F0502020204030204" pitchFamily="34" charset="0"/>
                <a:ea typeface="Calibri" panose="020F0502020204030204" pitchFamily="34" charset="0"/>
                <a:cs typeface="Calibri" panose="020F0502020204030204" pitchFamily="34" charset="0"/>
              </a:rPr>
              <a:t>Sentence embeddings:</a:t>
            </a:r>
          </a:p>
          <a:p>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i="1" dirty="0">
                <a:latin typeface="Calibri" panose="020F0502020204030204" pitchFamily="34" charset="0"/>
                <a:ea typeface="Calibri" panose="020F0502020204030204" pitchFamily="34" charset="0"/>
                <a:cs typeface="Calibri" panose="020F0502020204030204" pitchFamily="34" charset="0"/>
              </a:rPr>
              <a:t>One text chunk </a:t>
            </a: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i="1" dirty="0">
                <a:latin typeface="Calibri" panose="020F0502020204030204" pitchFamily="34" charset="0"/>
                <a:ea typeface="Calibri" panose="020F0502020204030204" pitchFamily="34" charset="0"/>
                <a:cs typeface="Calibri" panose="020F0502020204030204" pitchFamily="34" charset="0"/>
              </a:rPr>
              <a:t>One vector</a:t>
            </a:r>
          </a:p>
          <a:p>
            <a:endParaRPr lang="en-US" dirty="0">
              <a:latin typeface="Arial Narrow" panose="020B0606020202030204" pitchFamily="34" charset="0"/>
            </a:endParaRPr>
          </a:p>
          <a:p>
            <a:endParaRPr lang="en-US" dirty="0">
              <a:latin typeface="Arial Narrow" panose="020B0606020202030204" pitchFamily="34" charset="0"/>
            </a:endParaRPr>
          </a:p>
          <a:p>
            <a:endParaRPr lang="en-US" dirty="0">
              <a:latin typeface="Arial Narrow" panose="020B0606020202030204" pitchFamily="34" charset="0"/>
            </a:endParaRPr>
          </a:p>
          <a:p>
            <a:endParaRPr lang="en-US" dirty="0">
              <a:latin typeface="Arial Narrow" panose="020B0606020202030204" pitchFamily="34" charset="0"/>
            </a:endParaRPr>
          </a:p>
          <a:p>
            <a:endParaRPr lang="en-US" dirty="0">
              <a:latin typeface="Arial Narrow" panose="020B0606020202030204" pitchFamily="34" charset="0"/>
            </a:endParaRPr>
          </a:p>
          <a:p>
            <a:endParaRPr lang="en-US" dirty="0">
              <a:latin typeface="Arial Narrow" panose="020B0606020202030204" pitchFamily="34" charset="0"/>
            </a:endParaRPr>
          </a:p>
          <a:p>
            <a:endParaRPr lang="en-US" dirty="0">
              <a:latin typeface="Arial Narrow" panose="020B0606020202030204" pitchFamily="34" charset="0"/>
            </a:endParaRPr>
          </a:p>
          <a:p>
            <a:endParaRPr lang="en-US" dirty="0">
              <a:latin typeface="Arial Narrow" panose="020B0606020202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p:txBody>
      </p:sp>
      <p:cxnSp>
        <p:nvCxnSpPr>
          <p:cNvPr id="11" name="Connector: Elbow 10">
            <a:extLst>
              <a:ext uri="{FF2B5EF4-FFF2-40B4-BE49-F238E27FC236}">
                <a16:creationId xmlns:a16="http://schemas.microsoft.com/office/drawing/2014/main" id="{440BAA42-DA83-F86B-BD78-973A02A8E251}"/>
              </a:ext>
            </a:extLst>
          </p:cNvPr>
          <p:cNvCxnSpPr>
            <a:cxnSpLocks/>
          </p:cNvCxnSpPr>
          <p:nvPr/>
        </p:nvCxnSpPr>
        <p:spPr>
          <a:xfrm>
            <a:off x="6935136" y="3356491"/>
            <a:ext cx="2760030" cy="1896118"/>
          </a:xfrm>
          <a:prstGeom prst="bentConnector3">
            <a:avLst>
              <a:gd name="adj1" fmla="val 204"/>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5B36B61-1A54-BF61-798F-E22CB090C4D2}"/>
              </a:ext>
            </a:extLst>
          </p:cNvPr>
          <p:cNvCxnSpPr>
            <a:cxnSpLocks/>
          </p:cNvCxnSpPr>
          <p:nvPr/>
        </p:nvCxnSpPr>
        <p:spPr>
          <a:xfrm flipV="1">
            <a:off x="7088745" y="3938882"/>
            <a:ext cx="2039830" cy="1236963"/>
          </a:xfrm>
          <a:prstGeom prst="straightConnector1">
            <a:avLst/>
          </a:prstGeom>
          <a:ln w="34925">
            <a:solidFill>
              <a:srgbClr val="899064"/>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2AA230E-7E67-6CC1-FF13-04C05479DBF5}"/>
              </a:ext>
            </a:extLst>
          </p:cNvPr>
          <p:cNvCxnSpPr>
            <a:cxnSpLocks/>
          </p:cNvCxnSpPr>
          <p:nvPr/>
        </p:nvCxnSpPr>
        <p:spPr>
          <a:xfrm flipV="1">
            <a:off x="6935136" y="4790162"/>
            <a:ext cx="2347048" cy="450996"/>
          </a:xfrm>
          <a:prstGeom prst="straightConnector1">
            <a:avLst/>
          </a:prstGeom>
          <a:ln w="38100">
            <a:solidFill>
              <a:srgbClr val="005035"/>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CEDC7AD-5DB6-3EF2-9389-B32BF896FE24}"/>
              </a:ext>
            </a:extLst>
          </p:cNvPr>
          <p:cNvCxnSpPr>
            <a:cxnSpLocks/>
          </p:cNvCxnSpPr>
          <p:nvPr/>
        </p:nvCxnSpPr>
        <p:spPr>
          <a:xfrm flipV="1">
            <a:off x="6935136" y="3457468"/>
            <a:ext cx="908791" cy="1795141"/>
          </a:xfrm>
          <a:prstGeom prst="straightConnector1">
            <a:avLst/>
          </a:prstGeom>
          <a:ln w="38100">
            <a:solidFill>
              <a:srgbClr val="A49665"/>
            </a:solidFill>
            <a:tailEnd type="triangle"/>
          </a:ln>
        </p:spPr>
        <p:style>
          <a:lnRef idx="1">
            <a:schemeClr val="accent1"/>
          </a:lnRef>
          <a:fillRef idx="0">
            <a:schemeClr val="accent1"/>
          </a:fillRef>
          <a:effectRef idx="0">
            <a:schemeClr val="accent1"/>
          </a:effectRef>
          <a:fontRef idx="minor">
            <a:schemeClr val="tx1"/>
          </a:fontRef>
        </p:style>
      </p:cxnSp>
      <p:sp>
        <p:nvSpPr>
          <p:cNvPr id="16" name="Arc 15">
            <a:extLst>
              <a:ext uri="{FF2B5EF4-FFF2-40B4-BE49-F238E27FC236}">
                <a16:creationId xmlns:a16="http://schemas.microsoft.com/office/drawing/2014/main" id="{3BD7449A-53DC-27BC-9FA5-131F38A4F52C}"/>
              </a:ext>
            </a:extLst>
          </p:cNvPr>
          <p:cNvSpPr/>
          <p:nvPr/>
        </p:nvSpPr>
        <p:spPr>
          <a:xfrm rot="20266765">
            <a:off x="7725853" y="3669896"/>
            <a:ext cx="1054883" cy="1312691"/>
          </a:xfrm>
          <a:prstGeom prst="arc">
            <a:avLst>
              <a:gd name="adj1" fmla="val 15793751"/>
              <a:gd name="adj2" fmla="val 4179446"/>
            </a:avLst>
          </a:prstGeom>
          <a:ln w="19050">
            <a:solidFill>
              <a:srgbClr val="00503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Arc 16">
            <a:extLst>
              <a:ext uri="{FF2B5EF4-FFF2-40B4-BE49-F238E27FC236}">
                <a16:creationId xmlns:a16="http://schemas.microsoft.com/office/drawing/2014/main" id="{39578703-45AB-1DF7-604A-2FC5BAC9C842}"/>
              </a:ext>
            </a:extLst>
          </p:cNvPr>
          <p:cNvSpPr/>
          <p:nvPr/>
        </p:nvSpPr>
        <p:spPr>
          <a:xfrm rot="886743">
            <a:off x="7577468" y="4042943"/>
            <a:ext cx="654774" cy="458109"/>
          </a:xfrm>
          <a:prstGeom prst="arc">
            <a:avLst>
              <a:gd name="adj1" fmla="val 12300384"/>
              <a:gd name="adj2" fmla="val 875857"/>
            </a:avLst>
          </a:prstGeom>
          <a:ln w="19050">
            <a:solidFill>
              <a:srgbClr val="89906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9" name="TextBox 18">
            <a:extLst>
              <a:ext uri="{FF2B5EF4-FFF2-40B4-BE49-F238E27FC236}">
                <a16:creationId xmlns:a16="http://schemas.microsoft.com/office/drawing/2014/main" id="{8FFC2DBB-3AFD-7A15-8B04-0DAD4F89BA0F}"/>
              </a:ext>
            </a:extLst>
          </p:cNvPr>
          <p:cNvSpPr txBox="1"/>
          <p:nvPr/>
        </p:nvSpPr>
        <p:spPr>
          <a:xfrm>
            <a:off x="7712356" y="3242474"/>
            <a:ext cx="2962229" cy="338554"/>
          </a:xfrm>
          <a:prstGeom prst="rect">
            <a:avLst/>
          </a:prstGeom>
          <a:noFill/>
        </p:spPr>
        <p:txBody>
          <a:bodyPr wrap="square" rtlCol="0">
            <a:spAutoFit/>
          </a:bodyPr>
          <a:lstStyle/>
          <a:p>
            <a:r>
              <a:rPr lang="en-US" sz="1600" b="1" dirty="0">
                <a:solidFill>
                  <a:srgbClr val="899064"/>
                </a:solidFill>
                <a:latin typeface="Arial Narrow" panose="020B0606020202030204" pitchFamily="34" charset="0"/>
                <a:ea typeface="Calibri" panose="020F0502020204030204" pitchFamily="34" charset="0"/>
                <a:cs typeface="Calibri" panose="020F0502020204030204" pitchFamily="34" charset="0"/>
              </a:rPr>
              <a:t>○ </a:t>
            </a:r>
            <a:r>
              <a:rPr lang="en-US" sz="1600" b="1" dirty="0">
                <a:solidFill>
                  <a:srgbClr val="A49665"/>
                </a:solidFill>
                <a:latin typeface="Calibri" panose="020F0502020204030204" pitchFamily="34" charset="0"/>
                <a:ea typeface="Calibri" panose="020F0502020204030204" pitchFamily="34" charset="0"/>
                <a:cs typeface="Calibri" panose="020F0502020204030204" pitchFamily="34" charset="0"/>
              </a:rPr>
              <a:t>Lion is the king of the jungle</a:t>
            </a:r>
          </a:p>
        </p:txBody>
      </p:sp>
      <p:sp>
        <p:nvSpPr>
          <p:cNvPr id="21" name="TextBox 20">
            <a:extLst>
              <a:ext uri="{FF2B5EF4-FFF2-40B4-BE49-F238E27FC236}">
                <a16:creationId xmlns:a16="http://schemas.microsoft.com/office/drawing/2014/main" id="{3CFDD45F-9688-3D7E-3A30-3746E63BA783}"/>
              </a:ext>
            </a:extLst>
          </p:cNvPr>
          <p:cNvSpPr txBox="1"/>
          <p:nvPr/>
        </p:nvSpPr>
        <p:spPr>
          <a:xfrm>
            <a:off x="9024077" y="3769605"/>
            <a:ext cx="2760030" cy="338554"/>
          </a:xfrm>
          <a:prstGeom prst="rect">
            <a:avLst/>
          </a:prstGeom>
          <a:noFill/>
        </p:spPr>
        <p:txBody>
          <a:bodyPr wrap="square" rtlCol="0">
            <a:spAutoFit/>
          </a:bodyPr>
          <a:lstStyle/>
          <a:p>
            <a:r>
              <a:rPr lang="en-US" sz="1600" b="1" dirty="0">
                <a:solidFill>
                  <a:srgbClr val="899064"/>
                </a:solidFill>
                <a:latin typeface="Arial Narrow" panose="020B0606020202030204" pitchFamily="34" charset="0"/>
                <a:ea typeface="Calibri" panose="020F0502020204030204" pitchFamily="34" charset="0"/>
                <a:cs typeface="Calibri" panose="020F0502020204030204" pitchFamily="34" charset="0"/>
              </a:rPr>
              <a:t>○ </a:t>
            </a:r>
            <a:r>
              <a:rPr lang="en-US" sz="1600" b="1" dirty="0">
                <a:solidFill>
                  <a:srgbClr val="899064"/>
                </a:solidFill>
                <a:latin typeface="Calibri" panose="020F0502020204030204" pitchFamily="34" charset="0"/>
                <a:ea typeface="Calibri" panose="020F0502020204030204" pitchFamily="34" charset="0"/>
                <a:cs typeface="Calibri" panose="020F0502020204030204" pitchFamily="34" charset="0"/>
              </a:rPr>
              <a:t>The tiger hunts in the forest</a:t>
            </a:r>
          </a:p>
        </p:txBody>
      </p:sp>
      <p:sp>
        <p:nvSpPr>
          <p:cNvPr id="23" name="TextBox 22">
            <a:extLst>
              <a:ext uri="{FF2B5EF4-FFF2-40B4-BE49-F238E27FC236}">
                <a16:creationId xmlns:a16="http://schemas.microsoft.com/office/drawing/2014/main" id="{4B8B806F-7BF3-A576-7AFE-5E96AAC6B19C}"/>
              </a:ext>
            </a:extLst>
          </p:cNvPr>
          <p:cNvSpPr txBox="1"/>
          <p:nvPr/>
        </p:nvSpPr>
        <p:spPr>
          <a:xfrm>
            <a:off x="9168624" y="4629418"/>
            <a:ext cx="2709845" cy="338554"/>
          </a:xfrm>
          <a:prstGeom prst="rect">
            <a:avLst/>
          </a:prstGeom>
          <a:noFill/>
        </p:spPr>
        <p:txBody>
          <a:bodyPr wrap="square" rtlCol="0">
            <a:spAutoFit/>
          </a:bodyPr>
          <a:lstStyle/>
          <a:p>
            <a:r>
              <a:rPr lang="en-US" sz="1600" b="1" dirty="0">
                <a:solidFill>
                  <a:srgbClr val="005035"/>
                </a:solidFill>
                <a:latin typeface="Arial Narrow" panose="020B0606020202030204" pitchFamily="34" charset="0"/>
                <a:ea typeface="Calibri" panose="020F0502020204030204" pitchFamily="34" charset="0"/>
                <a:cs typeface="Calibri" panose="020F0502020204030204" pitchFamily="34" charset="0"/>
              </a:rPr>
              <a:t>○ </a:t>
            </a:r>
            <a:r>
              <a:rPr lang="en-US" sz="1600" b="1" dirty="0">
                <a:solidFill>
                  <a:srgbClr val="005035"/>
                </a:solidFill>
                <a:latin typeface="Calibri" panose="020F0502020204030204" pitchFamily="34" charset="0"/>
                <a:ea typeface="Calibri" panose="020F0502020204030204" pitchFamily="34" charset="0"/>
                <a:cs typeface="Calibri" panose="020F0502020204030204" pitchFamily="34" charset="0"/>
              </a:rPr>
              <a:t>Everybody loves New York!</a:t>
            </a:r>
          </a:p>
        </p:txBody>
      </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E9CE9D21-C964-2871-BED4-5E41737EE697}"/>
                  </a:ext>
                </a:extLst>
              </p:cNvPr>
              <p:cNvSpPr txBox="1"/>
              <p:nvPr/>
            </p:nvSpPr>
            <p:spPr>
              <a:xfrm>
                <a:off x="8075883" y="3866674"/>
                <a:ext cx="247888"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1" i="1" smtClean="0">
                              <a:solidFill>
                                <a:schemeClr val="accent6">
                                  <a:lumMod val="75000"/>
                                </a:schemeClr>
                              </a:solidFill>
                              <a:latin typeface="Cambria Math" panose="02040503050406030204" pitchFamily="18" charset="0"/>
                            </a:rPr>
                          </m:ctrlPr>
                        </m:sSubPr>
                        <m:e>
                          <m:r>
                            <a:rPr lang="en-US" b="1" i="1" smtClean="0">
                              <a:solidFill>
                                <a:schemeClr val="accent6">
                                  <a:lumMod val="75000"/>
                                </a:schemeClr>
                              </a:solidFill>
                              <a:latin typeface="Cambria Math" panose="02040503050406030204" pitchFamily="18" charset="0"/>
                            </a:rPr>
                            <m:t>𝜽</m:t>
                          </m:r>
                        </m:e>
                        <m:sub>
                          <m:r>
                            <a:rPr lang="en-US" b="1" i="1" smtClean="0">
                              <a:solidFill>
                                <a:schemeClr val="accent6">
                                  <a:lumMod val="75000"/>
                                </a:schemeClr>
                              </a:solidFill>
                              <a:latin typeface="Cambria Math" panose="02040503050406030204" pitchFamily="18" charset="0"/>
                            </a:rPr>
                            <m:t>𝟏</m:t>
                          </m:r>
                        </m:sub>
                      </m:sSub>
                    </m:oMath>
                  </m:oMathPara>
                </a14:m>
                <a:endParaRPr lang="en-US" b="1" i="1" dirty="0"/>
              </a:p>
            </p:txBody>
          </p:sp>
        </mc:Choice>
        <mc:Fallback>
          <p:sp>
            <p:nvSpPr>
              <p:cNvPr id="26" name="TextBox 25">
                <a:extLst>
                  <a:ext uri="{FF2B5EF4-FFF2-40B4-BE49-F238E27FC236}">
                    <a16:creationId xmlns:a16="http://schemas.microsoft.com/office/drawing/2014/main" id="{E9CE9D21-C964-2871-BED4-5E41737EE697}"/>
                  </a:ext>
                </a:extLst>
              </p:cNvPr>
              <p:cNvSpPr txBox="1">
                <a:spLocks noRot="1" noChangeAspect="1" noMove="1" noResize="1" noEditPoints="1" noAdjustHandles="1" noChangeArrowheads="1" noChangeShapeType="1" noTextEdit="1"/>
              </p:cNvSpPr>
              <p:nvPr/>
            </p:nvSpPr>
            <p:spPr>
              <a:xfrm>
                <a:off x="8075883" y="3866674"/>
                <a:ext cx="247888" cy="215444"/>
              </a:xfrm>
              <a:prstGeom prst="rect">
                <a:avLst/>
              </a:prstGeom>
              <a:blipFill>
                <a:blip r:embed="rId11"/>
                <a:stretch>
                  <a:fillRect l="-17500" r="-5000" b="-1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7914960B-B80C-9835-56DC-EBB06C994EC7}"/>
                  </a:ext>
                </a:extLst>
              </p:cNvPr>
              <p:cNvSpPr txBox="1"/>
              <p:nvPr/>
            </p:nvSpPr>
            <p:spPr>
              <a:xfrm>
                <a:off x="8572479" y="3578757"/>
                <a:ext cx="247888"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1" i="1" smtClean="0">
                              <a:solidFill>
                                <a:srgbClr val="005035"/>
                              </a:solidFill>
                              <a:latin typeface="Cambria Math" panose="02040503050406030204" pitchFamily="18" charset="0"/>
                            </a:rPr>
                          </m:ctrlPr>
                        </m:sSubPr>
                        <m:e>
                          <m:r>
                            <a:rPr lang="en-US" b="1" i="1" smtClean="0">
                              <a:solidFill>
                                <a:srgbClr val="005035"/>
                              </a:solidFill>
                              <a:latin typeface="Cambria Math" panose="02040503050406030204" pitchFamily="18" charset="0"/>
                            </a:rPr>
                            <m:t>𝜽</m:t>
                          </m:r>
                        </m:e>
                        <m:sub>
                          <m:r>
                            <a:rPr lang="en-US" b="1" i="1" smtClean="0">
                              <a:solidFill>
                                <a:srgbClr val="005035"/>
                              </a:solidFill>
                              <a:latin typeface="Cambria Math" panose="02040503050406030204" pitchFamily="18" charset="0"/>
                            </a:rPr>
                            <m:t>𝟐</m:t>
                          </m:r>
                        </m:sub>
                      </m:sSub>
                    </m:oMath>
                  </m:oMathPara>
                </a14:m>
                <a:endParaRPr lang="en-US" b="1" dirty="0"/>
              </a:p>
            </p:txBody>
          </p:sp>
        </mc:Choice>
        <mc:Fallback>
          <p:sp>
            <p:nvSpPr>
              <p:cNvPr id="27" name="TextBox 26">
                <a:extLst>
                  <a:ext uri="{FF2B5EF4-FFF2-40B4-BE49-F238E27FC236}">
                    <a16:creationId xmlns:a16="http://schemas.microsoft.com/office/drawing/2014/main" id="{7914960B-B80C-9835-56DC-EBB06C994EC7}"/>
                  </a:ext>
                </a:extLst>
              </p:cNvPr>
              <p:cNvSpPr txBox="1">
                <a:spLocks noRot="1" noChangeAspect="1" noMove="1" noResize="1" noEditPoints="1" noAdjustHandles="1" noChangeArrowheads="1" noChangeShapeType="1" noTextEdit="1"/>
              </p:cNvSpPr>
              <p:nvPr/>
            </p:nvSpPr>
            <p:spPr>
              <a:xfrm>
                <a:off x="8572479" y="3578757"/>
                <a:ext cx="247888" cy="215444"/>
              </a:xfrm>
              <a:prstGeom prst="rect">
                <a:avLst/>
              </a:prstGeom>
              <a:blipFill>
                <a:blip r:embed="rId13"/>
                <a:stretch>
                  <a:fillRect l="-14634" r="-4878" b="-20000"/>
                </a:stretch>
              </a:blipFill>
            </p:spPr>
            <p:txBody>
              <a:bodyPr/>
              <a:lstStyle/>
              <a:p>
                <a:r>
                  <a:rPr lang="en-US">
                    <a:noFill/>
                  </a:rPr>
                  <a:t> </a:t>
                </a:r>
              </a:p>
            </p:txBody>
          </p:sp>
        </mc:Fallback>
      </mc:AlternateContent>
    </p:spTree>
    <p:extLst>
      <p:ext uri="{BB962C8B-B14F-4D97-AF65-F5344CB8AC3E}">
        <p14:creationId xmlns:p14="http://schemas.microsoft.com/office/powerpoint/2010/main" val="240889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3D39617D-9F8F-8517-C19A-6C7383830987}"/>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B3726FF5-624A-255F-FB81-3A7D6C165306}"/>
              </a:ext>
            </a:extLst>
          </p:cNvPr>
          <p:cNvSpPr txBox="1">
            <a:spLocks noGrp="1"/>
          </p:cNvSpPr>
          <p:nvPr>
            <p:ph type="body" idx="1"/>
          </p:nvPr>
        </p:nvSpPr>
        <p:spPr>
          <a:xfrm>
            <a:off x="780509" y="1298600"/>
            <a:ext cx="3143600" cy="2091891"/>
          </a:xfrm>
          <a:prstGeom prst="rect">
            <a:avLst/>
          </a:prstGeom>
          <a:noFill/>
          <a:ln>
            <a:solidFill>
              <a:schemeClr val="tx1"/>
            </a:solidFill>
          </a:ln>
        </p:spPr>
        <p:txBody>
          <a:bodyPr spcFirstLastPara="1" wrap="square" lIns="91425" tIns="45700" rIns="91425" bIns="45700" anchor="t" anchorCtr="0">
            <a:noAutofit/>
          </a:bodyPr>
          <a:lstStyle/>
          <a:p>
            <a:pPr rtl="0" fontAlgn="base">
              <a:spcBef>
                <a:spcPts val="1200"/>
              </a:spcBef>
              <a:buFont typeface="Courier New" panose="02070309020205020404" pitchFamily="49" charset="0"/>
              <a:buChar char="o"/>
            </a:pPr>
            <a:r>
              <a:rPr lang="en-US" sz="1400" dirty="0">
                <a:latin typeface="Calibri" panose="020F0502020204030204" pitchFamily="34" charset="0"/>
                <a:ea typeface="Calibri" panose="020F0502020204030204" pitchFamily="34" charset="0"/>
                <a:cs typeface="Calibri" panose="020F0502020204030204" pitchFamily="34" charset="0"/>
                <a:sym typeface="Cambria"/>
              </a:rPr>
              <a:t>Question → Text Embedding Q</a:t>
            </a:r>
          </a:p>
          <a:p>
            <a:pPr fontAlgn="base">
              <a:spcBef>
                <a:spcPts val="1200"/>
              </a:spcBef>
              <a:buFont typeface="Courier New" panose="02070309020205020404" pitchFamily="49" charset="0"/>
              <a:buChar char="o"/>
            </a:pPr>
            <a:r>
              <a:rPr lang="en-US" sz="1400" dirty="0">
                <a:latin typeface="Calibri" panose="020F0502020204030204" pitchFamily="34" charset="0"/>
                <a:ea typeface="Calibri" panose="020F0502020204030204" pitchFamily="34" charset="0"/>
                <a:cs typeface="Calibri" panose="020F0502020204030204" pitchFamily="34" charset="0"/>
                <a:sym typeface="Cambria"/>
              </a:rPr>
              <a:t>Chunk 1 → Text Embedding C1</a:t>
            </a:r>
          </a:p>
          <a:p>
            <a:pPr fontAlgn="base">
              <a:spcBef>
                <a:spcPts val="1200"/>
              </a:spcBef>
              <a:buFont typeface="Courier New" panose="02070309020205020404" pitchFamily="49" charset="0"/>
              <a:buChar char="o"/>
            </a:pPr>
            <a:r>
              <a:rPr lang="en-US" sz="1400" dirty="0">
                <a:latin typeface="Calibri" panose="020F0502020204030204" pitchFamily="34" charset="0"/>
                <a:ea typeface="Calibri" panose="020F0502020204030204" pitchFamily="34" charset="0"/>
                <a:cs typeface="Calibri" panose="020F0502020204030204" pitchFamily="34" charset="0"/>
                <a:sym typeface="Cambria"/>
              </a:rPr>
              <a:t>Chunk 2 → Text Embedding C2</a:t>
            </a:r>
          </a:p>
          <a:p>
            <a:pPr marL="114300" indent="0" fontAlgn="base">
              <a:spcBef>
                <a:spcPts val="1200"/>
              </a:spcBef>
              <a:buNone/>
            </a:pPr>
            <a:r>
              <a:rPr lang="en-US" sz="1400" dirty="0">
                <a:latin typeface="Calibri" panose="020F0502020204030204" pitchFamily="34" charset="0"/>
                <a:ea typeface="Calibri" panose="020F0502020204030204" pitchFamily="34" charset="0"/>
                <a:cs typeface="Calibri" panose="020F0502020204030204" pitchFamily="34" charset="0"/>
                <a:sym typeface="Cambria"/>
              </a:rPr>
              <a:t>        ……</a:t>
            </a:r>
          </a:p>
          <a:p>
            <a:pPr fontAlgn="base">
              <a:spcBef>
                <a:spcPts val="1200"/>
              </a:spcBef>
              <a:buFont typeface="Courier New" panose="02070309020205020404" pitchFamily="49" charset="0"/>
              <a:buChar char="o"/>
            </a:pPr>
            <a:r>
              <a:rPr lang="en-US" sz="1400" dirty="0">
                <a:latin typeface="Calibri" panose="020F0502020204030204" pitchFamily="34" charset="0"/>
                <a:ea typeface="Calibri" panose="020F0502020204030204" pitchFamily="34" charset="0"/>
                <a:cs typeface="Calibri" panose="020F0502020204030204" pitchFamily="34" charset="0"/>
                <a:sym typeface="Cambria"/>
              </a:rPr>
              <a:t>Chunk n → Text Embedding Cn</a:t>
            </a:r>
          </a:p>
        </p:txBody>
      </p:sp>
      <p:sp>
        <p:nvSpPr>
          <p:cNvPr id="93" name="Google Shape;93;p2">
            <a:extLst>
              <a:ext uri="{FF2B5EF4-FFF2-40B4-BE49-F238E27FC236}">
                <a16:creationId xmlns:a16="http://schemas.microsoft.com/office/drawing/2014/main" id="{4C102FCD-73CF-8C31-C516-CBCE31AFE38E}"/>
              </a:ext>
            </a:extLst>
          </p:cNvPr>
          <p:cNvSpPr txBox="1"/>
          <p:nvPr/>
        </p:nvSpPr>
        <p:spPr>
          <a:xfrm>
            <a:off x="109330" y="45199"/>
            <a:ext cx="11996531" cy="1117679"/>
          </a:xfrm>
          <a:prstGeom prst="rect">
            <a:avLst/>
          </a:prstGeom>
          <a:solidFill>
            <a:srgbClr val="005035"/>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1800"/>
              <a:buFont typeface="Calibri"/>
              <a:buNone/>
            </a:pPr>
            <a:r>
              <a:rPr lang="en-US" sz="1800" b="1" i="1" dirty="0">
                <a:solidFill>
                  <a:schemeClr val="lt1"/>
                </a:solidFill>
                <a:latin typeface="Calibri"/>
                <a:ea typeface="Calibri"/>
                <a:cs typeface="Calibri"/>
                <a:sym typeface="Calibri"/>
              </a:rPr>
              <a:t>Sentence Embeddings are used in a RAG System</a:t>
            </a:r>
            <a:endParaRPr sz="1800" b="1" i="1" u="none" strike="noStrike" cap="none" dirty="0">
              <a:solidFill>
                <a:schemeClr val="lt1"/>
              </a:solidFill>
              <a:latin typeface="Calibri"/>
              <a:ea typeface="Calibri"/>
              <a:cs typeface="Calibri"/>
              <a:sym typeface="Calibri"/>
            </a:endParaRPr>
          </a:p>
        </p:txBody>
      </p:sp>
      <p:graphicFrame>
        <p:nvGraphicFramePr>
          <p:cNvPr id="4" name="Diagram 3">
            <a:extLst>
              <a:ext uri="{FF2B5EF4-FFF2-40B4-BE49-F238E27FC236}">
                <a16:creationId xmlns:a16="http://schemas.microsoft.com/office/drawing/2014/main" id="{2CF6AB20-F8CD-BF0B-B109-10006AFAF43E}"/>
              </a:ext>
            </a:extLst>
          </p:cNvPr>
          <p:cNvGraphicFramePr/>
          <p:nvPr>
            <p:extLst>
              <p:ext uri="{D42A27DB-BD31-4B8C-83A1-F6EECF244321}">
                <p14:modId xmlns:p14="http://schemas.microsoft.com/office/powerpoint/2010/main" val="745957277"/>
              </p:ext>
            </p:extLst>
          </p:nvPr>
        </p:nvGraphicFramePr>
        <p:xfrm>
          <a:off x="1287741" y="5880102"/>
          <a:ext cx="9437943" cy="5714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690A72AE-3C84-9855-AE5A-7541ACF09B97}"/>
              </a:ext>
            </a:extLst>
          </p:cNvPr>
          <p:cNvSpPr txBox="1"/>
          <p:nvPr/>
        </p:nvSpPr>
        <p:spPr>
          <a:xfrm>
            <a:off x="780509" y="3500841"/>
            <a:ext cx="8235154" cy="224676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Retrieve the top relevant chunks through ranking cosine similarities between sentence embeddings pairs (Q, C1), (Q, C2),…,(Q, Cn)</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Convert the text question and document chunks into numerical vectors</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rgbClr val="005035"/>
                </a:solidFill>
                <a:latin typeface="Calibri" panose="020F0502020204030204" pitchFamily="34" charset="0"/>
                <a:ea typeface="Calibri" panose="020F0502020204030204" pitchFamily="34" charset="0"/>
                <a:cs typeface="Calibri" panose="020F0502020204030204" pitchFamily="34" charset="0"/>
              </a:rPr>
              <a:t>Sentence transformers leverage transformer architectures to create embeddings that capture the semantic meaning of entire sentence</a:t>
            </a:r>
          </a:p>
          <a:p>
            <a:pPr marL="285750" indent="-285750">
              <a:buFont typeface="Arial" panose="020B0604020202020204" pitchFamily="34" charset="0"/>
              <a:buChar char="•"/>
            </a:pPr>
            <a:endParaRPr lang="en-US" dirty="0">
              <a:solidFill>
                <a:srgbClr val="005035"/>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rgbClr val="005035"/>
                </a:solidFill>
                <a:latin typeface="Calibri" panose="020F0502020204030204" pitchFamily="34" charset="0"/>
                <a:ea typeface="Calibri" panose="020F0502020204030204" pitchFamily="34" charset="0"/>
                <a:cs typeface="Calibri" panose="020F0502020204030204" pitchFamily="34" charset="0"/>
              </a:rPr>
              <a:t>Examples of sentence transformers: </a:t>
            </a:r>
            <a:r>
              <a:rPr lang="en-US" b="1" dirty="0">
                <a:solidFill>
                  <a:srgbClr val="005035"/>
                </a:solidFill>
                <a:latin typeface="Calibri" panose="020F0502020204030204" pitchFamily="34" charset="0"/>
                <a:ea typeface="Calibri" panose="020F0502020204030204" pitchFamily="34" charset="0"/>
                <a:cs typeface="Calibri" panose="020F0502020204030204" pitchFamily="34" charset="0"/>
              </a:rPr>
              <a:t>All-</a:t>
            </a:r>
            <a:r>
              <a:rPr lang="en-US" b="1" dirty="0" err="1">
                <a:solidFill>
                  <a:srgbClr val="005035"/>
                </a:solidFill>
                <a:latin typeface="Calibri" panose="020F0502020204030204" pitchFamily="34" charset="0"/>
                <a:ea typeface="Calibri" panose="020F0502020204030204" pitchFamily="34" charset="0"/>
                <a:cs typeface="Calibri" panose="020F0502020204030204" pitchFamily="34" charset="0"/>
              </a:rPr>
              <a:t>MiniLM</a:t>
            </a:r>
            <a:r>
              <a:rPr lang="en-US" b="1" dirty="0">
                <a:solidFill>
                  <a:srgbClr val="005035"/>
                </a:solidFill>
                <a:latin typeface="Calibri" panose="020F0502020204030204" pitchFamily="34" charset="0"/>
                <a:ea typeface="Calibri" panose="020F0502020204030204" pitchFamily="34" charset="0"/>
                <a:cs typeface="Calibri" panose="020F0502020204030204" pitchFamily="34" charset="0"/>
              </a:rPr>
              <a:t>, GTR-T5, BGE</a:t>
            </a:r>
          </a:p>
        </p:txBody>
      </p:sp>
    </p:spTree>
    <p:extLst>
      <p:ext uri="{BB962C8B-B14F-4D97-AF65-F5344CB8AC3E}">
        <p14:creationId xmlns:p14="http://schemas.microsoft.com/office/powerpoint/2010/main" val="2938852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3D1E622A-4134-584E-753B-DEA220D8D0BF}"/>
            </a:ext>
          </a:extLst>
        </p:cNvPr>
        <p:cNvGrpSpPr/>
        <p:nvPr/>
      </p:nvGrpSpPr>
      <p:grpSpPr>
        <a:xfrm>
          <a:off x="0" y="0"/>
          <a:ext cx="0" cy="0"/>
          <a:chOff x="0" y="0"/>
          <a:chExt cx="0" cy="0"/>
        </a:xfrm>
      </p:grpSpPr>
      <p:sp>
        <p:nvSpPr>
          <p:cNvPr id="93" name="Google Shape;93;p2">
            <a:extLst>
              <a:ext uri="{FF2B5EF4-FFF2-40B4-BE49-F238E27FC236}">
                <a16:creationId xmlns:a16="http://schemas.microsoft.com/office/drawing/2014/main" id="{0335645D-14A5-E0B9-CC90-A127BE926634}"/>
              </a:ext>
            </a:extLst>
          </p:cNvPr>
          <p:cNvSpPr txBox="1"/>
          <p:nvPr/>
        </p:nvSpPr>
        <p:spPr>
          <a:xfrm>
            <a:off x="109330" y="45199"/>
            <a:ext cx="11996531" cy="1117679"/>
          </a:xfrm>
          <a:prstGeom prst="rect">
            <a:avLst/>
          </a:prstGeom>
          <a:solidFill>
            <a:srgbClr val="005035"/>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1800"/>
              <a:buFont typeface="Calibri"/>
              <a:buNone/>
            </a:pPr>
            <a:r>
              <a:rPr lang="en-US" sz="1800" b="1" i="1" dirty="0">
                <a:solidFill>
                  <a:schemeClr val="lt1"/>
                </a:solidFill>
                <a:latin typeface="Calibri"/>
                <a:ea typeface="Calibri"/>
                <a:cs typeface="Calibri"/>
                <a:sym typeface="Calibri"/>
              </a:rPr>
              <a:t>Fine tuned Embedding Model </a:t>
            </a:r>
            <a:endParaRPr sz="1800" b="1" i="1" u="none" strike="noStrike" cap="none" dirty="0">
              <a:solidFill>
                <a:schemeClr val="lt1"/>
              </a:solidFill>
              <a:latin typeface="Calibri"/>
              <a:ea typeface="Calibri"/>
              <a:cs typeface="Calibri"/>
              <a:sym typeface="Calibri"/>
            </a:endParaRPr>
          </a:p>
        </p:txBody>
      </p:sp>
      <p:graphicFrame>
        <p:nvGraphicFramePr>
          <p:cNvPr id="4" name="Diagram 3">
            <a:extLst>
              <a:ext uri="{FF2B5EF4-FFF2-40B4-BE49-F238E27FC236}">
                <a16:creationId xmlns:a16="http://schemas.microsoft.com/office/drawing/2014/main" id="{A92E77BC-AFFC-4C3E-D5FC-5F236D32FA5E}"/>
              </a:ext>
            </a:extLst>
          </p:cNvPr>
          <p:cNvGraphicFramePr/>
          <p:nvPr/>
        </p:nvGraphicFramePr>
        <p:xfrm>
          <a:off x="1287741" y="5880102"/>
          <a:ext cx="9437943" cy="5714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D6F46A9D-45D7-6EA0-C595-78C8CE80047A}"/>
              </a:ext>
            </a:extLst>
          </p:cNvPr>
          <p:cNvSpPr txBox="1"/>
          <p:nvPr/>
        </p:nvSpPr>
        <p:spPr>
          <a:xfrm>
            <a:off x="647255" y="1628736"/>
            <a:ext cx="7004829" cy="267765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Fine tune embedding models to improve </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Retrieval</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performance of our RAG system</a:t>
            </a:r>
          </a:p>
          <a:p>
            <a:pPr marL="285750" indent="-285750">
              <a:buFont typeface="Arial" panose="020B0604020202020204" pitchFamily="34" charset="0"/>
              <a:buChar char="•"/>
            </a:pP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notion of similarity in this case is (question, relevant-context) pairs</a:t>
            </a:r>
          </a:p>
          <a:p>
            <a:pPr marL="285750" indent="-285750">
              <a:buFont typeface="Arial" panose="020B0604020202020204" pitchFamily="34" charset="0"/>
              <a:buChar char="•"/>
            </a:pP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model is trained on the dataset format:</a:t>
            </a:r>
          </a:p>
          <a:p>
            <a:pPr marL="285750" indent="-285750">
              <a:buFont typeface="Arial Narrow" panose="020B060602020203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Anchor: Questions</a:t>
            </a:r>
          </a:p>
          <a:p>
            <a:pPr marL="285750" indent="-285750">
              <a:buFont typeface="Arial Narrow" panose="020B060602020203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Positive: Relevant context</a:t>
            </a:r>
          </a:p>
          <a:p>
            <a:pPr marL="285750" indent="-285750">
              <a:buFont typeface="Arial Narrow" panose="020B060602020203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Negative: Irrelevant context</a:t>
            </a:r>
          </a:p>
          <a:p>
            <a:pPr marL="285750" indent="-285750">
              <a:buFont typeface="Arial Narrow" panose="020B0606020202030204" pitchFamily="34" charset="0"/>
              <a:buChar char="—"/>
            </a:pP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Training with </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triplet loss </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ensures that:</a:t>
            </a:r>
          </a:p>
          <a:p>
            <a:pPr marL="285750" indent="-285750">
              <a:buFont typeface="Arial Narrow" panose="020B060602020203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Questions and relevant context are closer</a:t>
            </a:r>
          </a:p>
          <a:p>
            <a:pPr marL="285750" indent="-285750">
              <a:buFont typeface="Arial Narrow" panose="020B060602020203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Questions and irrelevant context are pushed apart</a:t>
            </a:r>
          </a:p>
        </p:txBody>
      </p:sp>
      <p:pic>
        <p:nvPicPr>
          <p:cNvPr id="7" name="Picture 6">
            <a:extLst>
              <a:ext uri="{FF2B5EF4-FFF2-40B4-BE49-F238E27FC236}">
                <a16:creationId xmlns:a16="http://schemas.microsoft.com/office/drawing/2014/main" id="{F4D58C58-7B7C-D27C-A8E0-6B12E873C6E0}"/>
              </a:ext>
            </a:extLst>
          </p:cNvPr>
          <p:cNvPicPr>
            <a:picLocks noChangeAspect="1"/>
          </p:cNvPicPr>
          <p:nvPr/>
        </p:nvPicPr>
        <p:blipFill>
          <a:blip r:embed="rId8"/>
          <a:stretch>
            <a:fillRect/>
          </a:stretch>
        </p:blipFill>
        <p:spPr>
          <a:xfrm>
            <a:off x="5984560" y="2955129"/>
            <a:ext cx="4741124" cy="1117679"/>
          </a:xfrm>
          <a:prstGeom prst="rect">
            <a:avLst/>
          </a:prstGeom>
        </p:spPr>
      </p:pic>
      <p:sp>
        <p:nvSpPr>
          <p:cNvPr id="8" name="TextBox 7">
            <a:extLst>
              <a:ext uri="{FF2B5EF4-FFF2-40B4-BE49-F238E27FC236}">
                <a16:creationId xmlns:a16="http://schemas.microsoft.com/office/drawing/2014/main" id="{4832DB75-78B8-929D-06B9-1F29AC8BD512}"/>
              </a:ext>
            </a:extLst>
          </p:cNvPr>
          <p:cNvSpPr txBox="1"/>
          <p:nvPr/>
        </p:nvSpPr>
        <p:spPr>
          <a:xfrm>
            <a:off x="5730101" y="2631451"/>
            <a:ext cx="5362336" cy="1808436"/>
          </a:xfrm>
          <a:prstGeom prst="rect">
            <a:avLst/>
          </a:prstGeom>
          <a:noFill/>
          <a:ln>
            <a:solidFill>
              <a:schemeClr val="tx1"/>
            </a:solidFill>
          </a:ln>
        </p:spPr>
        <p:txBody>
          <a:bodyPr wrap="square" rtlCol="0">
            <a:spAutoFit/>
          </a:bodyPr>
          <a:lstStyle/>
          <a:p>
            <a:endParaRPr lang="en-US" dirty="0"/>
          </a:p>
        </p:txBody>
      </p:sp>
      <p:sp>
        <p:nvSpPr>
          <p:cNvPr id="9" name="TextBox 8">
            <a:extLst>
              <a:ext uri="{FF2B5EF4-FFF2-40B4-BE49-F238E27FC236}">
                <a16:creationId xmlns:a16="http://schemas.microsoft.com/office/drawing/2014/main" id="{28FF1E07-DD07-CFFF-32B1-74CE0552BC30}"/>
              </a:ext>
            </a:extLst>
          </p:cNvPr>
          <p:cNvSpPr txBox="1"/>
          <p:nvPr/>
        </p:nvSpPr>
        <p:spPr>
          <a:xfrm>
            <a:off x="7843623" y="4495250"/>
            <a:ext cx="1456607" cy="307777"/>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Triplet loss</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9D829756-5C5D-B113-3902-069ED25ED9BB}"/>
                  </a:ext>
                </a:extLst>
              </p:cNvPr>
              <p:cNvSpPr txBox="1"/>
              <p:nvPr/>
            </p:nvSpPr>
            <p:spPr>
              <a:xfrm>
                <a:off x="6626465" y="4992607"/>
                <a:ext cx="3569608" cy="449995"/>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800" smtClean="0">
                              <a:solidFill>
                                <a:srgbClr val="836967"/>
                              </a:solidFill>
                              <a:latin typeface="Cambria Math" panose="02040503050406030204" pitchFamily="18" charset="0"/>
                            </a:rPr>
                          </m:ctrlPr>
                        </m:sSubPr>
                        <m:e>
                          <m:r>
                            <a:rPr lang="en-US" sz="1800" i="1">
                              <a:latin typeface="Cambria Math" panose="02040503050406030204" pitchFamily="18" charset="0"/>
                            </a:rPr>
                            <m:t>𝐿</m:t>
                          </m:r>
                        </m:e>
                        <m:sub>
                          <m:r>
                            <m:rPr>
                              <m:sty m:val="p"/>
                            </m:rPr>
                            <a:rPr lang="en-US" sz="1800" b="0" i="0" smtClean="0">
                              <a:latin typeface="Cambria Math" panose="02040503050406030204" pitchFamily="18" charset="0"/>
                            </a:rPr>
                            <m:t>tr</m:t>
                          </m:r>
                          <m:r>
                            <a:rPr lang="en-US" sz="1800" b="0" i="1" smtClean="0">
                              <a:latin typeface="Cambria Math" panose="02040503050406030204" pitchFamily="18" charset="0"/>
                            </a:rPr>
                            <m:t>𝑖</m:t>
                          </m:r>
                        </m:sub>
                      </m:sSub>
                      <m:r>
                        <a:rPr lang="en-US" sz="1800" i="0">
                          <a:latin typeface="Cambria Math" panose="02040503050406030204" pitchFamily="18" charset="0"/>
                        </a:rPr>
                        <m:t>=</m:t>
                      </m:r>
                      <m:sSub>
                        <m:sSubPr>
                          <m:ctrlPr>
                            <a:rPr lang="en-US" sz="1800" i="1" smtClean="0">
                              <a:latin typeface="Cambria Math" panose="02040503050406030204" pitchFamily="18" charset="0"/>
                            </a:rPr>
                          </m:ctrlPr>
                        </m:sSubPr>
                        <m:e>
                          <m:d>
                            <m:dPr>
                              <m:begChr m:val="["/>
                              <m:endChr m:val="]"/>
                              <m:ctrlPr>
                                <a:rPr lang="en-US" sz="1800" i="1">
                                  <a:solidFill>
                                    <a:srgbClr val="836967"/>
                                  </a:solidFill>
                                  <a:latin typeface="Cambria Math" panose="02040503050406030204" pitchFamily="18" charset="0"/>
                                </a:rPr>
                              </m:ctrlPr>
                            </m:dPr>
                            <m:e>
                              <m:m>
                                <m:mPr>
                                  <m:plcHide m:val="on"/>
                                  <m:mcs>
                                    <m:mc>
                                      <m:mcPr>
                                        <m:count m:val="1"/>
                                        <m:mcJc m:val="center"/>
                                      </m:mcPr>
                                    </m:mc>
                                  </m:mcs>
                                  <m:ctrlPr>
                                    <a:rPr lang="en-US" sz="1800" i="1">
                                      <a:solidFill>
                                        <a:srgbClr val="836967"/>
                                      </a:solidFill>
                                      <a:latin typeface="Cambria Math" panose="02040503050406030204" pitchFamily="18" charset="0"/>
                                    </a:rPr>
                                  </m:ctrlPr>
                                </m:mPr>
                                <m:mr>
                                  <m:e/>
                                </m:mr>
                                <m:mr>
                                  <m:e>
                                    <m:r>
                                      <a:rPr lang="en-US" sz="1800" i="1">
                                        <a:latin typeface="Cambria Math" panose="02040503050406030204" pitchFamily="18" charset="0"/>
                                      </a:rPr>
                                      <m:t>𝐷</m:t>
                                    </m:r>
                                    <m:d>
                                      <m:dPr>
                                        <m:ctrlPr>
                                          <a:rPr lang="en-US" sz="1800" i="1">
                                            <a:solidFill>
                                              <a:srgbClr val="836967"/>
                                            </a:solidFill>
                                            <a:latin typeface="Cambria Math" panose="02040503050406030204" pitchFamily="18" charset="0"/>
                                          </a:rPr>
                                        </m:ctrlPr>
                                      </m:dPr>
                                      <m:e>
                                        <m:sSub>
                                          <m:sSubPr>
                                            <m:ctrlPr>
                                              <a:rPr lang="en-US" sz="1800" i="1">
                                                <a:solidFill>
                                                  <a:srgbClr val="836967"/>
                                                </a:solidFill>
                                                <a:latin typeface="Cambria Math" panose="02040503050406030204" pitchFamily="18" charset="0"/>
                                              </a:rPr>
                                            </m:ctrlPr>
                                          </m:sSubPr>
                                          <m:e>
                                            <m:r>
                                              <a:rPr lang="en-US" sz="1800" i="1">
                                                <a:latin typeface="Cambria Math" panose="02040503050406030204" pitchFamily="18" charset="0"/>
                                              </a:rPr>
                                              <m:t>𝑓</m:t>
                                            </m:r>
                                          </m:e>
                                          <m:sub>
                                            <m:r>
                                              <a:rPr lang="en-US" sz="1800" i="1">
                                                <a:latin typeface="Cambria Math" panose="02040503050406030204" pitchFamily="18" charset="0"/>
                                              </a:rPr>
                                              <m:t>𝑎</m:t>
                                            </m:r>
                                          </m:sub>
                                        </m:sSub>
                                        <m:r>
                                          <a:rPr lang="en-US" sz="1800">
                                            <a:latin typeface="Cambria Math" panose="02040503050406030204" pitchFamily="18" charset="0"/>
                                          </a:rPr>
                                          <m:t>,</m:t>
                                        </m:r>
                                        <m:sSub>
                                          <m:sSubPr>
                                            <m:ctrlPr>
                                              <a:rPr lang="en-US" sz="1800" i="1">
                                                <a:solidFill>
                                                  <a:srgbClr val="836967"/>
                                                </a:solidFill>
                                                <a:latin typeface="Cambria Math" panose="02040503050406030204" pitchFamily="18" charset="0"/>
                                              </a:rPr>
                                            </m:ctrlPr>
                                          </m:sSubPr>
                                          <m:e>
                                            <m:r>
                                              <a:rPr lang="en-US" sz="1800" i="1">
                                                <a:latin typeface="Cambria Math" panose="02040503050406030204" pitchFamily="18" charset="0"/>
                                              </a:rPr>
                                              <m:t>𝑓</m:t>
                                            </m:r>
                                          </m:e>
                                          <m:sub>
                                            <m:r>
                                              <a:rPr lang="en-US" sz="1800" i="1">
                                                <a:latin typeface="Cambria Math" panose="02040503050406030204" pitchFamily="18" charset="0"/>
                                              </a:rPr>
                                              <m:t>𝑝</m:t>
                                            </m:r>
                                          </m:sub>
                                        </m:sSub>
                                      </m:e>
                                    </m:d>
                                    <m:r>
                                      <a:rPr lang="en-US" sz="1800">
                                        <a:latin typeface="Cambria Math" panose="02040503050406030204" pitchFamily="18" charset="0"/>
                                      </a:rPr>
                                      <m:t>−</m:t>
                                    </m:r>
                                    <m:r>
                                      <a:rPr lang="en-US" sz="1800" i="1">
                                        <a:latin typeface="Cambria Math" panose="02040503050406030204" pitchFamily="18" charset="0"/>
                                      </a:rPr>
                                      <m:t>𝐷</m:t>
                                    </m:r>
                                    <m:d>
                                      <m:dPr>
                                        <m:ctrlPr>
                                          <a:rPr lang="en-US" sz="1800" i="1">
                                            <a:solidFill>
                                              <a:srgbClr val="836967"/>
                                            </a:solidFill>
                                            <a:latin typeface="Cambria Math" panose="02040503050406030204" pitchFamily="18" charset="0"/>
                                          </a:rPr>
                                        </m:ctrlPr>
                                      </m:dPr>
                                      <m:e>
                                        <m:sSub>
                                          <m:sSubPr>
                                            <m:ctrlPr>
                                              <a:rPr lang="en-US" sz="1800" i="1">
                                                <a:solidFill>
                                                  <a:srgbClr val="836967"/>
                                                </a:solidFill>
                                                <a:latin typeface="Cambria Math" panose="02040503050406030204" pitchFamily="18" charset="0"/>
                                              </a:rPr>
                                            </m:ctrlPr>
                                          </m:sSubPr>
                                          <m:e>
                                            <m:r>
                                              <a:rPr lang="en-US" sz="1800" i="1">
                                                <a:latin typeface="Cambria Math" panose="02040503050406030204" pitchFamily="18" charset="0"/>
                                              </a:rPr>
                                              <m:t>𝑓</m:t>
                                            </m:r>
                                          </m:e>
                                          <m:sub>
                                            <m:r>
                                              <a:rPr lang="en-US" sz="1800" i="1">
                                                <a:latin typeface="Cambria Math" panose="02040503050406030204" pitchFamily="18" charset="0"/>
                                              </a:rPr>
                                              <m:t>𝑎</m:t>
                                            </m:r>
                                          </m:sub>
                                        </m:sSub>
                                        <m:r>
                                          <a:rPr lang="en-US" sz="1800">
                                            <a:latin typeface="Cambria Math" panose="02040503050406030204" pitchFamily="18" charset="0"/>
                                          </a:rPr>
                                          <m:t>,</m:t>
                                        </m:r>
                                        <m:sSub>
                                          <m:sSubPr>
                                            <m:ctrlPr>
                                              <a:rPr lang="en-US" sz="1800" i="1">
                                                <a:solidFill>
                                                  <a:srgbClr val="836967"/>
                                                </a:solidFill>
                                                <a:latin typeface="Cambria Math" panose="02040503050406030204" pitchFamily="18" charset="0"/>
                                              </a:rPr>
                                            </m:ctrlPr>
                                          </m:sSubPr>
                                          <m:e>
                                            <m:r>
                                              <a:rPr lang="en-US" sz="1800" i="1">
                                                <a:latin typeface="Cambria Math" panose="02040503050406030204" pitchFamily="18" charset="0"/>
                                              </a:rPr>
                                              <m:t>𝑓</m:t>
                                            </m:r>
                                          </m:e>
                                          <m:sub>
                                            <m:r>
                                              <a:rPr lang="en-US" sz="1800" i="1">
                                                <a:latin typeface="Cambria Math" panose="02040503050406030204" pitchFamily="18" charset="0"/>
                                              </a:rPr>
                                              <m:t>𝑛</m:t>
                                            </m:r>
                                          </m:sub>
                                        </m:sSub>
                                      </m:e>
                                    </m:d>
                                    <m:r>
                                      <a:rPr lang="en-US" sz="1800">
                                        <a:latin typeface="Cambria Math" panose="02040503050406030204" pitchFamily="18" charset="0"/>
                                      </a:rPr>
                                      <m:t>+</m:t>
                                    </m:r>
                                    <m:r>
                                      <a:rPr lang="en-US" sz="1800" i="1">
                                        <a:latin typeface="Cambria Math" panose="02040503050406030204" pitchFamily="18" charset="0"/>
                                      </a:rPr>
                                      <m:t>𝑚</m:t>
                                    </m:r>
                                  </m:e>
                                </m:mr>
                              </m:m>
                            </m:e>
                          </m:d>
                        </m:e>
                        <m:sub>
                          <m:r>
                            <a:rPr lang="en-US" sz="1800" b="0" i="1" smtClean="0">
                              <a:latin typeface="Cambria Math" panose="02040503050406030204" pitchFamily="18" charset="0"/>
                            </a:rPr>
                            <m:t>+</m:t>
                          </m:r>
                        </m:sub>
                      </m:sSub>
                    </m:oMath>
                  </m:oMathPara>
                </a14:m>
                <a:endParaRPr lang="en-US" sz="1800" dirty="0"/>
              </a:p>
            </p:txBody>
          </p:sp>
        </mc:Choice>
        <mc:Fallback>
          <p:sp>
            <p:nvSpPr>
              <p:cNvPr id="10" name="TextBox 9">
                <a:extLst>
                  <a:ext uri="{FF2B5EF4-FFF2-40B4-BE49-F238E27FC236}">
                    <a16:creationId xmlns:a16="http://schemas.microsoft.com/office/drawing/2014/main" id="{9D829756-5C5D-B113-3902-069ED25ED9BB}"/>
                  </a:ext>
                </a:extLst>
              </p:cNvPr>
              <p:cNvSpPr txBox="1">
                <a:spLocks noRot="1" noChangeAspect="1" noMove="1" noResize="1" noEditPoints="1" noAdjustHandles="1" noChangeArrowheads="1" noChangeShapeType="1" noTextEdit="1"/>
              </p:cNvSpPr>
              <p:nvPr/>
            </p:nvSpPr>
            <p:spPr>
              <a:xfrm>
                <a:off x="6626465" y="4992607"/>
                <a:ext cx="3569608" cy="449995"/>
              </a:xfrm>
              <a:prstGeom prst="rect">
                <a:avLst/>
              </a:prstGeom>
              <a:blipFill>
                <a:blip r:embed="rId9"/>
                <a:stretch>
                  <a:fillRect b="-9459"/>
                </a:stretch>
              </a:blipFill>
            </p:spPr>
            <p:txBody>
              <a:bodyPr/>
              <a:lstStyle/>
              <a:p>
                <a:r>
                  <a:rPr lang="en-US">
                    <a:noFill/>
                  </a:rPr>
                  <a:t> </a:t>
                </a:r>
              </a:p>
            </p:txBody>
          </p:sp>
        </mc:Fallback>
      </mc:AlternateContent>
    </p:spTree>
    <p:extLst>
      <p:ext uri="{BB962C8B-B14F-4D97-AF65-F5344CB8AC3E}">
        <p14:creationId xmlns:p14="http://schemas.microsoft.com/office/powerpoint/2010/main" val="243904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7AA304CD-C5B2-84A5-4CD1-3FD03CE43885}"/>
            </a:ext>
          </a:extLst>
        </p:cNvPr>
        <p:cNvGrpSpPr/>
        <p:nvPr/>
      </p:nvGrpSpPr>
      <p:grpSpPr>
        <a:xfrm>
          <a:off x="0" y="0"/>
          <a:ext cx="0" cy="0"/>
          <a:chOff x="0" y="0"/>
          <a:chExt cx="0" cy="0"/>
        </a:xfrm>
      </p:grpSpPr>
      <p:sp>
        <p:nvSpPr>
          <p:cNvPr id="93" name="Google Shape;93;p2">
            <a:extLst>
              <a:ext uri="{FF2B5EF4-FFF2-40B4-BE49-F238E27FC236}">
                <a16:creationId xmlns:a16="http://schemas.microsoft.com/office/drawing/2014/main" id="{98CCD89E-12C5-F8B3-FAC8-2C3A7A4629AC}"/>
              </a:ext>
            </a:extLst>
          </p:cNvPr>
          <p:cNvSpPr txBox="1"/>
          <p:nvPr/>
        </p:nvSpPr>
        <p:spPr>
          <a:xfrm>
            <a:off x="109330" y="45199"/>
            <a:ext cx="11996531" cy="1117679"/>
          </a:xfrm>
          <a:prstGeom prst="rect">
            <a:avLst/>
          </a:prstGeom>
          <a:solidFill>
            <a:srgbClr val="005035"/>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1800"/>
              <a:buFont typeface="Calibri"/>
              <a:buNone/>
            </a:pPr>
            <a:r>
              <a:rPr lang="en-US" sz="1800" b="1" i="1" u="none" strike="noStrike" cap="none" dirty="0">
                <a:solidFill>
                  <a:schemeClr val="lt1"/>
                </a:solidFill>
                <a:latin typeface="Calibri"/>
                <a:ea typeface="Calibri"/>
                <a:cs typeface="Calibri"/>
                <a:sym typeface="Calibri"/>
              </a:rPr>
              <a:t>Indexing</a:t>
            </a:r>
            <a:endParaRPr sz="1800" b="1" i="1" u="none" strike="noStrike" cap="none" dirty="0">
              <a:solidFill>
                <a:schemeClr val="lt1"/>
              </a:solidFill>
              <a:latin typeface="Calibri"/>
              <a:ea typeface="Calibri"/>
              <a:cs typeface="Calibri"/>
              <a:sym typeface="Calibri"/>
            </a:endParaRPr>
          </a:p>
        </p:txBody>
      </p:sp>
      <p:graphicFrame>
        <p:nvGraphicFramePr>
          <p:cNvPr id="4" name="Diagram 3">
            <a:extLst>
              <a:ext uri="{FF2B5EF4-FFF2-40B4-BE49-F238E27FC236}">
                <a16:creationId xmlns:a16="http://schemas.microsoft.com/office/drawing/2014/main" id="{68DB0387-4E44-D791-280C-7271BF3A0CBF}"/>
              </a:ext>
            </a:extLst>
          </p:cNvPr>
          <p:cNvGraphicFramePr/>
          <p:nvPr/>
        </p:nvGraphicFramePr>
        <p:xfrm>
          <a:off x="1255576" y="6086876"/>
          <a:ext cx="9437943" cy="5714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9D2DC97E-16C3-7F50-EC74-77B8F76A4FD3}"/>
              </a:ext>
            </a:extLst>
          </p:cNvPr>
          <p:cNvSpPr txBox="1"/>
          <p:nvPr/>
        </p:nvSpPr>
        <p:spPr>
          <a:xfrm>
            <a:off x="718436" y="1644980"/>
            <a:ext cx="4415039" cy="2308324"/>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schemeClr val="tx1"/>
                </a:solidFill>
                <a:latin typeface="Calibri" panose="020F0502020204030204" pitchFamily="34" charset="0"/>
                <a:ea typeface="Calibri" panose="020F0502020204030204" pitchFamily="34" charset="0"/>
                <a:cs typeface="Calibri" panose="020F0502020204030204" pitchFamily="34" charset="0"/>
              </a:rPr>
              <a:t>Vector database </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provides an efficient storage and data management for vector embeddings</a:t>
            </a:r>
          </a:p>
          <a:p>
            <a:pPr marL="285750" indent="-285750">
              <a:buFont typeface="Arial" panose="020B0604020202020204" pitchFamily="34" charset="0"/>
              <a:buChar char="•"/>
            </a:pPr>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The process of storing vector embeddings is called as</a:t>
            </a:r>
            <a:r>
              <a:rPr lang="en-US" sz="1600" b="1" dirty="0">
                <a:solidFill>
                  <a:schemeClr val="tx1"/>
                </a:solidFill>
                <a:latin typeface="Calibri" panose="020F0502020204030204" pitchFamily="34" charset="0"/>
                <a:ea typeface="Calibri" panose="020F0502020204030204" pitchFamily="34" charset="0"/>
                <a:cs typeface="Calibri" panose="020F0502020204030204" pitchFamily="34" charset="0"/>
              </a:rPr>
              <a:t> indexing</a:t>
            </a:r>
          </a:p>
          <a:p>
            <a:pPr marL="285750" indent="-285750">
              <a:buFont typeface="Arial" panose="020B0604020202020204" pitchFamily="34" charset="0"/>
              <a:buChar char="•"/>
            </a:pPr>
            <a:endParaRPr lang="en-US" sz="16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Appropriate Nearest Neighbor (ANN) search algorithms ensure fast retrieval. </a:t>
            </a:r>
          </a:p>
          <a:p>
            <a:pPr marL="285750" indent="-285750">
              <a:buFont typeface="Arial" panose="020B0604020202020204" pitchFamily="34" charset="0"/>
              <a:buChar char="•"/>
            </a:pPr>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7" name="Rectangle 1">
            <a:extLst>
              <a:ext uri="{FF2B5EF4-FFF2-40B4-BE49-F238E27FC236}">
                <a16:creationId xmlns:a16="http://schemas.microsoft.com/office/drawing/2014/main" id="{44236451-01B3-A9A2-614E-2F8EF38C1C2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D2228"/>
                </a:solidFill>
                <a:effectLst/>
                <a:latin typeface="Yahoo CR4 VAR BETA VF"/>
              </a:rPr>
              <a:t>rittikabose109@gmail.com</a:t>
            </a:r>
            <a:endParaRPr kumimoji="0" lang="en-US" altLang="en-US" sz="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2" name="Diagram 1">
            <a:extLst>
              <a:ext uri="{FF2B5EF4-FFF2-40B4-BE49-F238E27FC236}">
                <a16:creationId xmlns:a16="http://schemas.microsoft.com/office/drawing/2014/main" id="{47F1B3BF-D610-CD0A-2D2D-7110922A6F52}"/>
              </a:ext>
            </a:extLst>
          </p:cNvPr>
          <p:cNvGraphicFramePr/>
          <p:nvPr>
            <p:extLst>
              <p:ext uri="{D42A27DB-BD31-4B8C-83A1-F6EECF244321}">
                <p14:modId xmlns:p14="http://schemas.microsoft.com/office/powerpoint/2010/main" val="3486010346"/>
              </p:ext>
            </p:extLst>
          </p:nvPr>
        </p:nvGraphicFramePr>
        <p:xfrm>
          <a:off x="5232401" y="1510854"/>
          <a:ext cx="5836653" cy="383629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804302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0773FE4E-CAEF-C194-EA0E-609BC77BAC9E}"/>
            </a:ext>
          </a:extLst>
        </p:cNvPr>
        <p:cNvGrpSpPr/>
        <p:nvPr/>
      </p:nvGrpSpPr>
      <p:grpSpPr>
        <a:xfrm>
          <a:off x="0" y="0"/>
          <a:ext cx="0" cy="0"/>
          <a:chOff x="0" y="0"/>
          <a:chExt cx="0" cy="0"/>
        </a:xfrm>
      </p:grpSpPr>
      <p:sp>
        <p:nvSpPr>
          <p:cNvPr id="93" name="Google Shape;93;p2">
            <a:extLst>
              <a:ext uri="{FF2B5EF4-FFF2-40B4-BE49-F238E27FC236}">
                <a16:creationId xmlns:a16="http://schemas.microsoft.com/office/drawing/2014/main" id="{09F866B1-1B65-5231-C37D-363464A58AB7}"/>
              </a:ext>
            </a:extLst>
          </p:cNvPr>
          <p:cNvSpPr txBox="1"/>
          <p:nvPr/>
        </p:nvSpPr>
        <p:spPr>
          <a:xfrm>
            <a:off x="109330" y="45199"/>
            <a:ext cx="11996531" cy="1117679"/>
          </a:xfrm>
          <a:prstGeom prst="rect">
            <a:avLst/>
          </a:prstGeom>
          <a:solidFill>
            <a:srgbClr val="005035"/>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1800"/>
              <a:buFont typeface="Calibri"/>
              <a:buNone/>
            </a:pPr>
            <a:r>
              <a:rPr lang="en-US" sz="1800" b="1" i="1" u="none" strike="noStrike" cap="none" dirty="0">
                <a:solidFill>
                  <a:schemeClr val="lt1"/>
                </a:solidFill>
                <a:latin typeface="Calibri"/>
                <a:ea typeface="Calibri"/>
                <a:cs typeface="Calibri"/>
                <a:sym typeface="Calibri"/>
              </a:rPr>
              <a:t>Indexing Algorithms</a:t>
            </a:r>
            <a:endParaRPr sz="1800" b="1" i="1" u="none" strike="noStrike" cap="none" dirty="0">
              <a:solidFill>
                <a:schemeClr val="lt1"/>
              </a:solidFill>
              <a:latin typeface="Calibri"/>
              <a:ea typeface="Calibri"/>
              <a:cs typeface="Calibri"/>
              <a:sym typeface="Calibri"/>
            </a:endParaRPr>
          </a:p>
        </p:txBody>
      </p:sp>
      <p:graphicFrame>
        <p:nvGraphicFramePr>
          <p:cNvPr id="4" name="Diagram 3">
            <a:extLst>
              <a:ext uri="{FF2B5EF4-FFF2-40B4-BE49-F238E27FC236}">
                <a16:creationId xmlns:a16="http://schemas.microsoft.com/office/drawing/2014/main" id="{463DA31B-4420-5EF6-D859-D034DF3E2E6A}"/>
              </a:ext>
            </a:extLst>
          </p:cNvPr>
          <p:cNvGraphicFramePr/>
          <p:nvPr>
            <p:extLst>
              <p:ext uri="{D42A27DB-BD31-4B8C-83A1-F6EECF244321}">
                <p14:modId xmlns:p14="http://schemas.microsoft.com/office/powerpoint/2010/main" val="3871949804"/>
              </p:ext>
            </p:extLst>
          </p:nvPr>
        </p:nvGraphicFramePr>
        <p:xfrm>
          <a:off x="1255576" y="6086876"/>
          <a:ext cx="9437943" cy="5714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ABC95C21-3EED-1E04-D8CC-903A82DFF8D9}"/>
              </a:ext>
            </a:extLst>
          </p:cNvPr>
          <p:cNvSpPr txBox="1"/>
          <p:nvPr/>
        </p:nvSpPr>
        <p:spPr>
          <a:xfrm>
            <a:off x="702393" y="1251948"/>
            <a:ext cx="6658757" cy="4462760"/>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Flat Indexing </a:t>
            </a:r>
          </a:p>
          <a:p>
            <a:pPr marL="285750" indent="-285750">
              <a:buFont typeface="Arial Narrow" panose="020B060602020203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Similarity between the query vector and every other vector in the index is computed</a:t>
            </a:r>
          </a:p>
          <a:p>
            <a:pPr marL="285750" indent="-285750">
              <a:buFont typeface="Arial Narrow" panose="020B060602020203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Easy to implement, accurate, but very slow</a:t>
            </a:r>
          </a:p>
          <a:p>
            <a:pPr marL="285750" indent="-285750">
              <a:buFont typeface="Arial Narrow" panose="020B0606020202030204" pitchFamily="34" charset="0"/>
              <a:buChar char="—"/>
            </a:pP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Locality Sensitive Hashing (LSH)</a:t>
            </a:r>
          </a:p>
          <a:p>
            <a:pPr marL="285750" indent="-285750">
              <a:buFont typeface="Arial Narrow" panose="020B060602020203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Similar vectors are hashed to the same bucket</a:t>
            </a:r>
          </a:p>
          <a:p>
            <a:pPr marL="285750" indent="-285750">
              <a:buFont typeface="Arial Narrow" panose="020B060602020203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Query vector is hashed and compare with vectors that hashed with same value</a:t>
            </a:r>
          </a:p>
          <a:p>
            <a:pPr marL="285750" indent="-285750">
              <a:buFont typeface="Arial Narrow" panose="020B060602020203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Faster than flat indexing</a:t>
            </a:r>
          </a:p>
          <a:p>
            <a:pPr marL="285750" indent="-285750">
              <a:buFont typeface="Arial Narrow" panose="020B0606020202030204" pitchFamily="34" charset="0"/>
              <a:buChar char="—"/>
            </a:pP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Inverted File (IVF)</a:t>
            </a:r>
          </a:p>
          <a:p>
            <a:pPr marL="285750" indent="-285750">
              <a:buFont typeface="Arial Narrow" panose="020B060602020203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Vector space is partitioned into clusters and centroids of each cluster are found</a:t>
            </a:r>
          </a:p>
          <a:p>
            <a:pPr marL="285750" indent="-285750">
              <a:buFont typeface="Arial Narrow" panose="020B060602020203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Searching is done over all vectors in the cluster with closet centroid to query vector </a:t>
            </a:r>
          </a:p>
          <a:p>
            <a:pPr marL="285750" indent="-285750">
              <a:buFont typeface="Arial Narrow" panose="020B060602020203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Balance between speed and accuracy</a:t>
            </a:r>
          </a:p>
          <a:p>
            <a:pPr marL="285750" indent="-285750">
              <a:buFont typeface="Arial Narrow" panose="020B0606020202030204" pitchFamily="34" charset="0"/>
              <a:buChar char="—"/>
            </a:pP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Hierarchical Navigable Small Worlds (HNSW)</a:t>
            </a:r>
          </a:p>
          <a:p>
            <a:pPr marL="285750" indent="-285750">
              <a:buFont typeface="Arial Narrow" panose="020B060602020203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Organized vectors into multi-layered graph structure</a:t>
            </a:r>
          </a:p>
          <a:p>
            <a:pPr marL="285750" indent="-285750">
              <a:buFont typeface="Arial Narrow" panose="020B060602020203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Facilities fast nearest neighbor searches</a:t>
            </a:r>
          </a:p>
          <a:p>
            <a:pPr marL="285750" indent="-285750">
              <a:buFont typeface="Arial Narrow" panose="020B060602020203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Efficient in handling large datasets</a:t>
            </a:r>
          </a:p>
          <a:p>
            <a:pPr marL="285750" indent="-285750">
              <a:buFont typeface="Arial Narrow" panose="020B0606020202030204" pitchFamily="34" charset="0"/>
              <a:buChar char="—"/>
            </a:pPr>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655DB18-C0C4-BF02-0ADC-D07DEB4CB078}"/>
              </a:ext>
            </a:extLst>
          </p:cNvPr>
          <p:cNvSpPr txBox="1"/>
          <p:nvPr/>
        </p:nvSpPr>
        <p:spPr>
          <a:xfrm>
            <a:off x="7745472" y="1258367"/>
            <a:ext cx="2882423" cy="1890707"/>
          </a:xfrm>
          <a:prstGeom prst="rect">
            <a:avLst/>
          </a:prstGeom>
          <a:noFill/>
          <a:ln>
            <a:solidFill>
              <a:schemeClr val="tx1"/>
            </a:solidFill>
          </a:ln>
        </p:spPr>
        <p:txBody>
          <a:bodyPr wrap="square" rtlCol="0">
            <a:spAutoFit/>
          </a:bodyPr>
          <a:lstStyle/>
          <a:p>
            <a:endParaRPr lang="en-US" dirty="0"/>
          </a:p>
        </p:txBody>
      </p:sp>
      <p:pic>
        <p:nvPicPr>
          <p:cNvPr id="12" name="Picture 11">
            <a:extLst>
              <a:ext uri="{FF2B5EF4-FFF2-40B4-BE49-F238E27FC236}">
                <a16:creationId xmlns:a16="http://schemas.microsoft.com/office/drawing/2014/main" id="{0A91923D-DC9F-40AA-B48B-B970E4B82556}"/>
              </a:ext>
            </a:extLst>
          </p:cNvPr>
          <p:cNvPicPr>
            <a:picLocks noChangeAspect="1"/>
          </p:cNvPicPr>
          <p:nvPr/>
        </p:nvPicPr>
        <p:blipFill>
          <a:blip r:embed="rId8"/>
          <a:stretch>
            <a:fillRect/>
          </a:stretch>
        </p:blipFill>
        <p:spPr>
          <a:xfrm>
            <a:off x="8088239" y="1306390"/>
            <a:ext cx="2231308" cy="1786790"/>
          </a:xfrm>
          <a:prstGeom prst="rect">
            <a:avLst/>
          </a:prstGeom>
        </p:spPr>
      </p:pic>
      <p:sp>
        <p:nvSpPr>
          <p:cNvPr id="13" name="TextBox 12">
            <a:extLst>
              <a:ext uri="{FF2B5EF4-FFF2-40B4-BE49-F238E27FC236}">
                <a16:creationId xmlns:a16="http://schemas.microsoft.com/office/drawing/2014/main" id="{8762F2AC-233A-555F-8CB2-1D22C6E8D94F}"/>
              </a:ext>
            </a:extLst>
          </p:cNvPr>
          <p:cNvSpPr txBox="1"/>
          <p:nvPr/>
        </p:nvSpPr>
        <p:spPr>
          <a:xfrm>
            <a:off x="8564241" y="3132473"/>
            <a:ext cx="1279300" cy="307777"/>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IVF Indexing</a:t>
            </a:r>
          </a:p>
        </p:txBody>
      </p:sp>
      <p:sp>
        <p:nvSpPr>
          <p:cNvPr id="14" name="TextBox 13">
            <a:extLst>
              <a:ext uri="{FF2B5EF4-FFF2-40B4-BE49-F238E27FC236}">
                <a16:creationId xmlns:a16="http://schemas.microsoft.com/office/drawing/2014/main" id="{707E29C8-263F-E2FB-A1AF-9F0B4AC5C345}"/>
              </a:ext>
            </a:extLst>
          </p:cNvPr>
          <p:cNvSpPr txBox="1"/>
          <p:nvPr/>
        </p:nvSpPr>
        <p:spPr>
          <a:xfrm>
            <a:off x="7745472" y="3547889"/>
            <a:ext cx="2882423" cy="2136415"/>
          </a:xfrm>
          <a:prstGeom prst="rect">
            <a:avLst/>
          </a:prstGeom>
          <a:noFill/>
          <a:ln>
            <a:solidFill>
              <a:schemeClr val="tx1"/>
            </a:solidFill>
          </a:ln>
        </p:spPr>
        <p:txBody>
          <a:bodyPr wrap="square" rtlCol="0">
            <a:spAutoFit/>
          </a:bodyPr>
          <a:lstStyle/>
          <a:p>
            <a:endParaRPr lang="en-US" dirty="0"/>
          </a:p>
        </p:txBody>
      </p:sp>
      <p:pic>
        <p:nvPicPr>
          <p:cNvPr id="16" name="Picture 15">
            <a:extLst>
              <a:ext uri="{FF2B5EF4-FFF2-40B4-BE49-F238E27FC236}">
                <a16:creationId xmlns:a16="http://schemas.microsoft.com/office/drawing/2014/main" id="{4D37F60E-1298-B8AF-929D-C38171988DE9}"/>
              </a:ext>
            </a:extLst>
          </p:cNvPr>
          <p:cNvPicPr>
            <a:picLocks noChangeAspect="1"/>
          </p:cNvPicPr>
          <p:nvPr/>
        </p:nvPicPr>
        <p:blipFill>
          <a:blip r:embed="rId9"/>
          <a:stretch>
            <a:fillRect/>
          </a:stretch>
        </p:blipFill>
        <p:spPr>
          <a:xfrm>
            <a:off x="7903249" y="3603783"/>
            <a:ext cx="2601287" cy="2028384"/>
          </a:xfrm>
          <a:prstGeom prst="rect">
            <a:avLst/>
          </a:prstGeom>
        </p:spPr>
      </p:pic>
      <p:sp>
        <p:nvSpPr>
          <p:cNvPr id="17" name="Rectangle 1">
            <a:extLst>
              <a:ext uri="{FF2B5EF4-FFF2-40B4-BE49-F238E27FC236}">
                <a16:creationId xmlns:a16="http://schemas.microsoft.com/office/drawing/2014/main" id="{5C5AE220-7FFC-4F54-EBEB-9146C3331DE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D2228"/>
                </a:solidFill>
                <a:effectLst/>
                <a:latin typeface="Yahoo CR4 VAR BETA VF"/>
              </a:rPr>
              <a:t>rittikabose109@gmail.com</a:t>
            </a:r>
            <a:endParaRPr kumimoji="0" lang="en-US" altLang="en-US" sz="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A74D13F2-E505-8539-0949-ABF847DD9822}"/>
              </a:ext>
            </a:extLst>
          </p:cNvPr>
          <p:cNvSpPr txBox="1"/>
          <p:nvPr/>
        </p:nvSpPr>
        <p:spPr>
          <a:xfrm>
            <a:off x="8428155" y="5685661"/>
            <a:ext cx="1551473" cy="307777"/>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HNSW Indexing</a:t>
            </a:r>
          </a:p>
        </p:txBody>
      </p:sp>
    </p:spTree>
    <p:extLst>
      <p:ext uri="{BB962C8B-B14F-4D97-AF65-F5344CB8AC3E}">
        <p14:creationId xmlns:p14="http://schemas.microsoft.com/office/powerpoint/2010/main" val="576709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53CED467-46CD-6652-F120-11F59E0BC869}"/>
            </a:ext>
          </a:extLst>
        </p:cNvPr>
        <p:cNvGrpSpPr/>
        <p:nvPr/>
      </p:nvGrpSpPr>
      <p:grpSpPr>
        <a:xfrm>
          <a:off x="0" y="0"/>
          <a:ext cx="0" cy="0"/>
          <a:chOff x="0" y="0"/>
          <a:chExt cx="0" cy="0"/>
        </a:xfrm>
      </p:grpSpPr>
      <p:sp>
        <p:nvSpPr>
          <p:cNvPr id="93" name="Google Shape;93;p2">
            <a:extLst>
              <a:ext uri="{FF2B5EF4-FFF2-40B4-BE49-F238E27FC236}">
                <a16:creationId xmlns:a16="http://schemas.microsoft.com/office/drawing/2014/main" id="{64A7F3A8-5372-36A7-68B6-964D84DBA82D}"/>
              </a:ext>
            </a:extLst>
          </p:cNvPr>
          <p:cNvSpPr txBox="1"/>
          <p:nvPr/>
        </p:nvSpPr>
        <p:spPr>
          <a:xfrm>
            <a:off x="109330" y="45199"/>
            <a:ext cx="11996531" cy="1117679"/>
          </a:xfrm>
          <a:prstGeom prst="rect">
            <a:avLst/>
          </a:prstGeom>
          <a:solidFill>
            <a:srgbClr val="005035"/>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1800"/>
              <a:buFont typeface="Calibri"/>
              <a:buNone/>
            </a:pPr>
            <a:r>
              <a:rPr lang="en-US" sz="1800" b="1" i="1" dirty="0">
                <a:solidFill>
                  <a:schemeClr val="lt1"/>
                </a:solidFill>
                <a:latin typeface="Calibri"/>
                <a:ea typeface="Calibri"/>
                <a:cs typeface="Calibri"/>
                <a:sym typeface="Calibri"/>
              </a:rPr>
              <a:t>Step 4: Retrieval</a:t>
            </a:r>
            <a:endParaRPr sz="1800" b="1" i="1" u="none" strike="noStrike" cap="none" dirty="0">
              <a:solidFill>
                <a:schemeClr val="lt1"/>
              </a:solidFill>
              <a:latin typeface="Calibri"/>
              <a:ea typeface="Calibri"/>
              <a:cs typeface="Calibri"/>
              <a:sym typeface="Calibri"/>
            </a:endParaRPr>
          </a:p>
        </p:txBody>
      </p:sp>
      <p:graphicFrame>
        <p:nvGraphicFramePr>
          <p:cNvPr id="4" name="Diagram 3">
            <a:extLst>
              <a:ext uri="{FF2B5EF4-FFF2-40B4-BE49-F238E27FC236}">
                <a16:creationId xmlns:a16="http://schemas.microsoft.com/office/drawing/2014/main" id="{2FD845D7-D583-9B7B-50CF-B2BFA5104C44}"/>
              </a:ext>
            </a:extLst>
          </p:cNvPr>
          <p:cNvGraphicFramePr/>
          <p:nvPr>
            <p:extLst>
              <p:ext uri="{D42A27DB-BD31-4B8C-83A1-F6EECF244321}">
                <p14:modId xmlns:p14="http://schemas.microsoft.com/office/powerpoint/2010/main" val="944555404"/>
              </p:ext>
            </p:extLst>
          </p:nvPr>
        </p:nvGraphicFramePr>
        <p:xfrm>
          <a:off x="1255576" y="6086876"/>
          <a:ext cx="9437943" cy="5714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FD89880D-1302-0E6F-8BB2-1F38843EDF3E}"/>
              </a:ext>
            </a:extLst>
          </p:cNvPr>
          <p:cNvSpPr txBox="1"/>
          <p:nvPr/>
        </p:nvSpPr>
        <p:spPr>
          <a:xfrm>
            <a:off x="7379368" y="1336119"/>
            <a:ext cx="4098759" cy="4185761"/>
          </a:xfrm>
          <a:prstGeom prst="rect">
            <a:avLst/>
          </a:prstGeom>
          <a:noFill/>
          <a:ln>
            <a:solidFill>
              <a:schemeClr val="tx1"/>
            </a:solidFill>
          </a:ln>
        </p:spPr>
        <p:txBody>
          <a:bodyPr wrap="square" rtlCol="0">
            <a:spAutoFit/>
          </a:bodyPr>
          <a:lstStyle/>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Chunk 1:</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“Credit ratings assess the creditworthiness of a borrower based on factors such as financial performance, debt levels, and repayment history.”</a:t>
            </a:r>
          </a:p>
          <a:p>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Chunk 2:</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“Macroeconomic conditions, such as interest rates and inflation, also play a significant role in determining a company’s credit rating.”</a:t>
            </a:r>
          </a:p>
          <a:p>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Chunk 3:</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“Non-financial factors, such as corporate governance, management stability, and industry-specific risks, are often considered in credit evaluations.”</a:t>
            </a:r>
          </a:p>
          <a:p>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Chunk 4:</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“Regulatory changes or compliance issues can negatively affect credit ratings, especially in industries like banking and finance.”</a:t>
            </a:r>
          </a:p>
        </p:txBody>
      </p:sp>
      <p:sp>
        <p:nvSpPr>
          <p:cNvPr id="17" name="Rectangle 1">
            <a:extLst>
              <a:ext uri="{FF2B5EF4-FFF2-40B4-BE49-F238E27FC236}">
                <a16:creationId xmlns:a16="http://schemas.microsoft.com/office/drawing/2014/main" id="{E984D5B9-C05A-EAD1-EB32-9D6967F216A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D2228"/>
                </a:solidFill>
                <a:effectLst/>
                <a:latin typeface="Yahoo CR4 VAR BETA VF"/>
              </a:rPr>
              <a:t>rittikabose109@gmail.com</a:t>
            </a:r>
            <a:endParaRPr kumimoji="0" lang="en-US" altLang="en-US" sz="4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74A1B65C-8BEC-1822-EE10-1948540E0DAA}"/>
              </a:ext>
            </a:extLst>
          </p:cNvPr>
          <p:cNvSpPr txBox="1"/>
          <p:nvPr/>
        </p:nvSpPr>
        <p:spPr>
          <a:xfrm>
            <a:off x="8229600" y="5541232"/>
            <a:ext cx="3080084" cy="307777"/>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Top k retrieved chunks (e.g. k=4) </a:t>
            </a:r>
          </a:p>
        </p:txBody>
      </p:sp>
      <p:pic>
        <p:nvPicPr>
          <p:cNvPr id="10" name="Picture 9">
            <a:extLst>
              <a:ext uri="{FF2B5EF4-FFF2-40B4-BE49-F238E27FC236}">
                <a16:creationId xmlns:a16="http://schemas.microsoft.com/office/drawing/2014/main" id="{078CBDA6-2A0F-8418-3086-25C8C3839B74}"/>
              </a:ext>
            </a:extLst>
          </p:cNvPr>
          <p:cNvPicPr>
            <a:picLocks noChangeAspect="1"/>
          </p:cNvPicPr>
          <p:nvPr/>
        </p:nvPicPr>
        <p:blipFill>
          <a:blip r:embed="rId8"/>
          <a:srcRect r="2358"/>
          <a:stretch/>
        </p:blipFill>
        <p:spPr>
          <a:xfrm>
            <a:off x="842992" y="1611033"/>
            <a:ext cx="6536376" cy="3799217"/>
          </a:xfrm>
          <a:prstGeom prst="rect">
            <a:avLst/>
          </a:prstGeom>
        </p:spPr>
      </p:pic>
    </p:spTree>
    <p:extLst>
      <p:ext uri="{BB962C8B-B14F-4D97-AF65-F5344CB8AC3E}">
        <p14:creationId xmlns:p14="http://schemas.microsoft.com/office/powerpoint/2010/main" val="1008034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7">
          <a:extLst>
            <a:ext uri="{FF2B5EF4-FFF2-40B4-BE49-F238E27FC236}">
              <a16:creationId xmlns:a16="http://schemas.microsoft.com/office/drawing/2014/main" id="{DAE055F8-E96E-F349-C6F8-25F39ADAB959}"/>
            </a:ext>
          </a:extLst>
        </p:cNvPr>
        <p:cNvGrpSpPr/>
        <p:nvPr/>
      </p:nvGrpSpPr>
      <p:grpSpPr>
        <a:xfrm>
          <a:off x="0" y="0"/>
          <a:ext cx="0" cy="0"/>
          <a:chOff x="0" y="0"/>
          <a:chExt cx="0" cy="0"/>
        </a:xfrm>
      </p:grpSpPr>
      <p:sp>
        <p:nvSpPr>
          <p:cNvPr id="98" name="Google Shape;98;p5">
            <a:extLst>
              <a:ext uri="{FF2B5EF4-FFF2-40B4-BE49-F238E27FC236}">
                <a16:creationId xmlns:a16="http://schemas.microsoft.com/office/drawing/2014/main" id="{389722E6-AB0E-B6C3-2E71-C694243F004D}"/>
              </a:ext>
            </a:extLst>
          </p:cNvPr>
          <p:cNvSpPr txBox="1"/>
          <p:nvPr/>
        </p:nvSpPr>
        <p:spPr>
          <a:xfrm>
            <a:off x="2258753" y="278475"/>
            <a:ext cx="8161200"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1800" b="1" i="1" dirty="0">
                <a:solidFill>
                  <a:schemeClr val="dk1"/>
                </a:solidFill>
                <a:latin typeface="Calibri"/>
                <a:ea typeface="Calibri"/>
                <a:cs typeface="Calibri"/>
                <a:sym typeface="Calibri"/>
              </a:rPr>
              <a:t>Step 5: Augmentation</a:t>
            </a:r>
            <a:endParaRPr sz="4800" b="0" i="0" u="none" strike="noStrike" cap="none" dirty="0">
              <a:latin typeface="Oswald"/>
              <a:ea typeface="Oswald"/>
              <a:cs typeface="Oswald"/>
              <a:sym typeface="Oswald"/>
            </a:endParaRPr>
          </a:p>
        </p:txBody>
      </p:sp>
      <p:graphicFrame>
        <p:nvGraphicFramePr>
          <p:cNvPr id="7" name="Diagram 6">
            <a:extLst>
              <a:ext uri="{FF2B5EF4-FFF2-40B4-BE49-F238E27FC236}">
                <a16:creationId xmlns:a16="http://schemas.microsoft.com/office/drawing/2014/main" id="{6C2EABCA-A37B-4327-AAEC-0D0440389809}"/>
              </a:ext>
            </a:extLst>
          </p:cNvPr>
          <p:cNvGraphicFramePr/>
          <p:nvPr>
            <p:extLst>
              <p:ext uri="{D42A27DB-BD31-4B8C-83A1-F6EECF244321}">
                <p14:modId xmlns:p14="http://schemas.microsoft.com/office/powerpoint/2010/main" val="133885336"/>
              </p:ext>
            </p:extLst>
          </p:nvPr>
        </p:nvGraphicFramePr>
        <p:xfrm>
          <a:off x="2027532" y="5884697"/>
          <a:ext cx="9437943" cy="5714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ext Placeholder 5">
            <a:extLst>
              <a:ext uri="{FF2B5EF4-FFF2-40B4-BE49-F238E27FC236}">
                <a16:creationId xmlns:a16="http://schemas.microsoft.com/office/drawing/2014/main" id="{6388EC30-F21D-EDF2-FC8E-072242A7F751}"/>
              </a:ext>
            </a:extLst>
          </p:cNvPr>
          <p:cNvSpPr txBox="1">
            <a:spLocks/>
          </p:cNvSpPr>
          <p:nvPr/>
        </p:nvSpPr>
        <p:spPr>
          <a:xfrm>
            <a:off x="6916869" y="2178794"/>
            <a:ext cx="4278086" cy="2174875"/>
          </a:xfrm>
          <a:prstGeom prst="rect">
            <a:avLst/>
          </a:prstGeom>
          <a:ln>
            <a:solidFill>
              <a:schemeClr val="tx1"/>
            </a:solidFill>
          </a:ln>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r>
              <a:rPr lang="en-US" dirty="0">
                <a:latin typeface="Calibri" panose="020F0502020204030204" pitchFamily="34" charset="0"/>
                <a:ea typeface="Calibri" panose="020F0502020204030204" pitchFamily="34" charset="0"/>
                <a:cs typeface="Calibri" panose="020F0502020204030204" pitchFamily="34" charset="0"/>
              </a:rPr>
              <a:t>Instruction: You are and AI assistant specializing in finance. Based on the provided information, answer the query in a concise and clear manner.</a:t>
            </a:r>
          </a:p>
          <a:p>
            <a:endParaRPr lang="en-US" dirty="0">
              <a:latin typeface="Calibri" panose="020F0502020204030204" pitchFamily="34" charset="0"/>
              <a:ea typeface="Calibri" panose="020F0502020204030204" pitchFamily="34" charset="0"/>
              <a:cs typeface="Calibri" panose="020F0502020204030204" pitchFamily="34" charset="0"/>
            </a:endParaRPr>
          </a:p>
          <a:p>
            <a:pPr marL="114300"/>
            <a:r>
              <a:rPr lang="en-US" dirty="0">
                <a:latin typeface="Calibri" panose="020F0502020204030204" pitchFamily="34" charset="0"/>
                <a:ea typeface="Calibri" panose="020F0502020204030204" pitchFamily="34" charset="0"/>
                <a:cs typeface="Calibri" panose="020F0502020204030204" pitchFamily="34" charset="0"/>
              </a:rPr>
              <a:t>Context:</a:t>
            </a:r>
          </a:p>
          <a:p>
            <a:pPr marL="114300"/>
            <a:endParaRPr lang="en-US" dirty="0">
              <a:latin typeface="Calibri" panose="020F0502020204030204" pitchFamily="34" charset="0"/>
              <a:ea typeface="Calibri" panose="020F0502020204030204" pitchFamily="34" charset="0"/>
              <a:cs typeface="Calibri" panose="020F0502020204030204" pitchFamily="34" charset="0"/>
            </a:endParaRPr>
          </a:p>
          <a:p>
            <a:pPr marL="114300"/>
            <a:endParaRPr lang="en-US" dirty="0">
              <a:latin typeface="Calibri" panose="020F0502020204030204" pitchFamily="34" charset="0"/>
              <a:ea typeface="Calibri" panose="020F0502020204030204" pitchFamily="34" charset="0"/>
              <a:cs typeface="Calibri" panose="020F0502020204030204" pitchFamily="34" charset="0"/>
            </a:endParaRPr>
          </a:p>
          <a:p>
            <a:pPr marL="114300"/>
            <a:endParaRPr lang="en-US" dirty="0">
              <a:latin typeface="Calibri" panose="020F0502020204030204" pitchFamily="34" charset="0"/>
              <a:ea typeface="Calibri" panose="020F0502020204030204" pitchFamily="34" charset="0"/>
              <a:cs typeface="Calibri" panose="020F0502020204030204" pitchFamily="34" charset="0"/>
            </a:endParaRPr>
          </a:p>
          <a:p>
            <a:pPr marL="114300"/>
            <a:r>
              <a:rPr lang="en-US" dirty="0">
                <a:latin typeface="Calibri" panose="020F0502020204030204" pitchFamily="34" charset="0"/>
                <a:ea typeface="Calibri" panose="020F0502020204030204" pitchFamily="34" charset="0"/>
                <a:cs typeface="Calibri" panose="020F0502020204030204" pitchFamily="34" charset="0"/>
              </a:rPr>
              <a:t>Question:</a:t>
            </a:r>
          </a:p>
          <a:p>
            <a:pPr marL="114300"/>
            <a:endParaRPr lang="en-US" dirty="0"/>
          </a:p>
        </p:txBody>
      </p:sp>
      <p:sp>
        <p:nvSpPr>
          <p:cNvPr id="3" name="Rectangle: Rounded Corners 2">
            <a:extLst>
              <a:ext uri="{FF2B5EF4-FFF2-40B4-BE49-F238E27FC236}">
                <a16:creationId xmlns:a16="http://schemas.microsoft.com/office/drawing/2014/main" id="{C9A4D1C2-73B6-33E0-7DB3-D88DF8109978}"/>
              </a:ext>
            </a:extLst>
          </p:cNvPr>
          <p:cNvSpPr/>
          <p:nvPr/>
        </p:nvSpPr>
        <p:spPr>
          <a:xfrm>
            <a:off x="3007895" y="1635698"/>
            <a:ext cx="1403684" cy="571412"/>
          </a:xfrm>
          <a:prstGeom prst="roundRect">
            <a:avLst/>
          </a:prstGeom>
          <a:noFill/>
          <a:ln>
            <a:solidFill>
              <a:srgbClr val="00503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User Query</a:t>
            </a:r>
            <a:r>
              <a:rPr lang="en-US" dirty="0">
                <a:latin typeface="Calibri" panose="020F0502020204030204" pitchFamily="34" charset="0"/>
                <a:ea typeface="Calibri" panose="020F0502020204030204" pitchFamily="34" charset="0"/>
                <a:cs typeface="Calibri" panose="020F0502020204030204" pitchFamily="34" charset="0"/>
              </a:rPr>
              <a:t> </a:t>
            </a:r>
          </a:p>
        </p:txBody>
      </p:sp>
      <p:sp>
        <p:nvSpPr>
          <p:cNvPr id="9" name="Rectangle: Rounded Corners 8">
            <a:extLst>
              <a:ext uri="{FF2B5EF4-FFF2-40B4-BE49-F238E27FC236}">
                <a16:creationId xmlns:a16="http://schemas.microsoft.com/office/drawing/2014/main" id="{A4F9591F-B091-CCD5-B9FD-F67BEBD605A7}"/>
              </a:ext>
            </a:extLst>
          </p:cNvPr>
          <p:cNvSpPr/>
          <p:nvPr/>
        </p:nvSpPr>
        <p:spPr>
          <a:xfrm>
            <a:off x="3007895" y="2971378"/>
            <a:ext cx="1403684" cy="571412"/>
          </a:xfrm>
          <a:prstGeom prst="roundRect">
            <a:avLst/>
          </a:prstGeom>
          <a:noFill/>
          <a:ln>
            <a:solidFill>
              <a:srgbClr val="00503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Retrieved Chunks</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0" name="Rectangle: Rounded Corners 9">
            <a:extLst>
              <a:ext uri="{FF2B5EF4-FFF2-40B4-BE49-F238E27FC236}">
                <a16:creationId xmlns:a16="http://schemas.microsoft.com/office/drawing/2014/main" id="{A9ED2386-8974-2EE0-87C0-6F235D1F1566}"/>
              </a:ext>
            </a:extLst>
          </p:cNvPr>
          <p:cNvSpPr/>
          <p:nvPr/>
        </p:nvSpPr>
        <p:spPr>
          <a:xfrm>
            <a:off x="3007895" y="4353669"/>
            <a:ext cx="1403684" cy="735051"/>
          </a:xfrm>
          <a:prstGeom prst="roundRect">
            <a:avLst/>
          </a:prstGeom>
          <a:noFill/>
          <a:ln>
            <a:solidFill>
              <a:srgbClr val="00503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Prompt to the LLM</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1" name="Plus Sign 10">
            <a:extLst>
              <a:ext uri="{FF2B5EF4-FFF2-40B4-BE49-F238E27FC236}">
                <a16:creationId xmlns:a16="http://schemas.microsoft.com/office/drawing/2014/main" id="{E9A06D8A-069F-F444-E7B7-361EE3047809}"/>
              </a:ext>
            </a:extLst>
          </p:cNvPr>
          <p:cNvSpPr/>
          <p:nvPr/>
        </p:nvSpPr>
        <p:spPr>
          <a:xfrm>
            <a:off x="3454066" y="2338971"/>
            <a:ext cx="445168" cy="489284"/>
          </a:xfrm>
          <a:prstGeom prst="mathPlus">
            <a:avLst>
              <a:gd name="adj1" fmla="val 9106"/>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BDB65632-C61D-FE06-60A8-23FA5A85623D}"/>
              </a:ext>
            </a:extLst>
          </p:cNvPr>
          <p:cNvSpPr/>
          <p:nvPr/>
        </p:nvSpPr>
        <p:spPr>
          <a:xfrm>
            <a:off x="3643563" y="3676207"/>
            <a:ext cx="66174" cy="529142"/>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Connector: Elbow 13">
            <a:extLst>
              <a:ext uri="{FF2B5EF4-FFF2-40B4-BE49-F238E27FC236}">
                <a16:creationId xmlns:a16="http://schemas.microsoft.com/office/drawing/2014/main" id="{77A3AEBD-96C5-B86D-442F-7655D0741ED7}"/>
              </a:ext>
            </a:extLst>
          </p:cNvPr>
          <p:cNvCxnSpPr>
            <a:stCxn id="10" idx="3"/>
            <a:endCxn id="2" idx="1"/>
          </p:cNvCxnSpPr>
          <p:nvPr/>
        </p:nvCxnSpPr>
        <p:spPr>
          <a:xfrm flipV="1">
            <a:off x="4411579" y="3266232"/>
            <a:ext cx="2505290" cy="1454963"/>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C515661-9B42-FAA9-D3D5-EA29A74F458E}"/>
              </a:ext>
            </a:extLst>
          </p:cNvPr>
          <p:cNvSpPr txBox="1"/>
          <p:nvPr/>
        </p:nvSpPr>
        <p:spPr>
          <a:xfrm>
            <a:off x="8357936" y="4405397"/>
            <a:ext cx="2037348" cy="307777"/>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Prompt template</a:t>
            </a:r>
          </a:p>
        </p:txBody>
      </p:sp>
    </p:spTree>
    <p:extLst>
      <p:ext uri="{BB962C8B-B14F-4D97-AF65-F5344CB8AC3E}">
        <p14:creationId xmlns:p14="http://schemas.microsoft.com/office/powerpoint/2010/main" val="3223318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7">
          <a:extLst>
            <a:ext uri="{FF2B5EF4-FFF2-40B4-BE49-F238E27FC236}">
              <a16:creationId xmlns:a16="http://schemas.microsoft.com/office/drawing/2014/main" id="{DDB598A4-6D11-DDE5-587B-2771B91F34FA}"/>
            </a:ext>
          </a:extLst>
        </p:cNvPr>
        <p:cNvGrpSpPr/>
        <p:nvPr/>
      </p:nvGrpSpPr>
      <p:grpSpPr>
        <a:xfrm>
          <a:off x="0" y="0"/>
          <a:ext cx="0" cy="0"/>
          <a:chOff x="0" y="0"/>
          <a:chExt cx="0" cy="0"/>
        </a:xfrm>
      </p:grpSpPr>
      <p:sp>
        <p:nvSpPr>
          <p:cNvPr id="98" name="Google Shape;98;p5">
            <a:extLst>
              <a:ext uri="{FF2B5EF4-FFF2-40B4-BE49-F238E27FC236}">
                <a16:creationId xmlns:a16="http://schemas.microsoft.com/office/drawing/2014/main" id="{BCFA331B-A41B-0370-92D0-400A1A7D910C}"/>
              </a:ext>
            </a:extLst>
          </p:cNvPr>
          <p:cNvSpPr txBox="1"/>
          <p:nvPr/>
        </p:nvSpPr>
        <p:spPr>
          <a:xfrm>
            <a:off x="2258753" y="278475"/>
            <a:ext cx="8161200"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1800" b="1" i="1" dirty="0">
                <a:solidFill>
                  <a:schemeClr val="dk1"/>
                </a:solidFill>
                <a:latin typeface="Calibri"/>
                <a:ea typeface="Calibri"/>
                <a:cs typeface="Calibri"/>
                <a:sym typeface="Calibri"/>
              </a:rPr>
              <a:t>Augmentation</a:t>
            </a:r>
            <a:endParaRPr sz="4800" b="0" i="0" u="none" strike="noStrike" cap="none" dirty="0">
              <a:latin typeface="Oswald"/>
              <a:ea typeface="Oswald"/>
              <a:cs typeface="Oswald"/>
              <a:sym typeface="Oswald"/>
            </a:endParaRPr>
          </a:p>
        </p:txBody>
      </p:sp>
      <p:graphicFrame>
        <p:nvGraphicFramePr>
          <p:cNvPr id="7" name="Diagram 6">
            <a:extLst>
              <a:ext uri="{FF2B5EF4-FFF2-40B4-BE49-F238E27FC236}">
                <a16:creationId xmlns:a16="http://schemas.microsoft.com/office/drawing/2014/main" id="{98D82A27-7898-FF0D-2234-BB3B081B5140}"/>
              </a:ext>
            </a:extLst>
          </p:cNvPr>
          <p:cNvGraphicFramePr/>
          <p:nvPr/>
        </p:nvGraphicFramePr>
        <p:xfrm>
          <a:off x="2027532" y="5884697"/>
          <a:ext cx="9437943" cy="5714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ext Placeholder 5">
            <a:extLst>
              <a:ext uri="{FF2B5EF4-FFF2-40B4-BE49-F238E27FC236}">
                <a16:creationId xmlns:a16="http://schemas.microsoft.com/office/drawing/2014/main" id="{58654D91-1DC2-F574-2A3A-C0B277FC53EF}"/>
              </a:ext>
            </a:extLst>
          </p:cNvPr>
          <p:cNvSpPr txBox="1">
            <a:spLocks/>
          </p:cNvSpPr>
          <p:nvPr/>
        </p:nvSpPr>
        <p:spPr>
          <a:xfrm>
            <a:off x="6983043" y="979185"/>
            <a:ext cx="4278086" cy="4507523"/>
          </a:xfrm>
          <a:prstGeom prst="rect">
            <a:avLst/>
          </a:prstGeom>
          <a:ln>
            <a:solidFill>
              <a:schemeClr val="tx1"/>
            </a:solidFill>
          </a:ln>
        </p:spPr>
        <p:txBody>
          <a:bodyPr>
            <a:normAutofit fontScale="2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r>
              <a:rPr lang="en-US" sz="5600" dirty="0">
                <a:latin typeface="Calibri" panose="020F0502020204030204" pitchFamily="34" charset="0"/>
                <a:ea typeface="Calibri" panose="020F0502020204030204" pitchFamily="34" charset="0"/>
                <a:cs typeface="Calibri" panose="020F0502020204030204" pitchFamily="34" charset="0"/>
              </a:rPr>
              <a:t>Instruction: You are and AI assistant specializing in finance. Based on the provided information, answer the user’s query in a concise and clear manner.</a:t>
            </a:r>
          </a:p>
          <a:p>
            <a:pPr marL="114300"/>
            <a:endParaRPr lang="en-US" sz="5600" dirty="0">
              <a:latin typeface="Calibri" panose="020F0502020204030204" pitchFamily="34" charset="0"/>
              <a:ea typeface="Calibri" panose="020F0502020204030204" pitchFamily="34" charset="0"/>
              <a:cs typeface="Calibri" panose="020F0502020204030204" pitchFamily="34" charset="0"/>
            </a:endParaRPr>
          </a:p>
          <a:p>
            <a:pPr marL="114300"/>
            <a:r>
              <a:rPr lang="en-US" sz="5600" dirty="0">
                <a:latin typeface="Calibri" panose="020F0502020204030204" pitchFamily="34" charset="0"/>
                <a:ea typeface="Calibri" panose="020F0502020204030204" pitchFamily="34" charset="0"/>
                <a:cs typeface="Calibri" panose="020F0502020204030204" pitchFamily="34" charset="0"/>
              </a:rPr>
              <a:t>Context:</a:t>
            </a:r>
          </a:p>
          <a:p>
            <a:pPr marL="114300"/>
            <a:endParaRPr lang="en-US" sz="5600" dirty="0">
              <a:latin typeface="Calibri" panose="020F0502020204030204" pitchFamily="34" charset="0"/>
              <a:ea typeface="Calibri" panose="020F0502020204030204" pitchFamily="34" charset="0"/>
              <a:cs typeface="Calibri" panose="020F0502020204030204" pitchFamily="34" charset="0"/>
            </a:endParaRPr>
          </a:p>
          <a:p>
            <a:r>
              <a:rPr lang="en-US" sz="5600" dirty="0">
                <a:solidFill>
                  <a:schemeClr val="tx1"/>
                </a:solidFill>
                <a:latin typeface="Calibri" panose="020F0502020204030204" pitchFamily="34" charset="0"/>
                <a:ea typeface="Calibri" panose="020F0502020204030204" pitchFamily="34" charset="0"/>
                <a:cs typeface="Calibri" panose="020F0502020204030204" pitchFamily="34" charset="0"/>
              </a:rPr>
              <a:t>1. Credit ratings assess the creditworthiness of a borrower based on factors such as financial performance, debt levels, and repayment history.</a:t>
            </a:r>
          </a:p>
          <a:p>
            <a:endParaRPr lang="en-US" sz="5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sz="5600" dirty="0">
                <a:solidFill>
                  <a:schemeClr val="tx1"/>
                </a:solidFill>
                <a:latin typeface="Calibri" panose="020F0502020204030204" pitchFamily="34" charset="0"/>
                <a:ea typeface="Calibri" panose="020F0502020204030204" pitchFamily="34" charset="0"/>
                <a:cs typeface="Calibri" panose="020F0502020204030204" pitchFamily="34" charset="0"/>
              </a:rPr>
              <a:t>2. Macroeconomic conditions, such as interest rates and inflation, also play a significant role in determining a company’s credit rating.</a:t>
            </a:r>
          </a:p>
          <a:p>
            <a:endParaRPr lang="en-US" sz="5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sz="5600" dirty="0">
                <a:solidFill>
                  <a:schemeClr val="tx1"/>
                </a:solidFill>
                <a:latin typeface="Calibri" panose="020F0502020204030204" pitchFamily="34" charset="0"/>
                <a:ea typeface="Calibri" panose="020F0502020204030204" pitchFamily="34" charset="0"/>
                <a:cs typeface="Calibri" panose="020F0502020204030204" pitchFamily="34" charset="0"/>
              </a:rPr>
              <a:t>3. Non-financial factors, such as corporate governance, management stability, and industry-specific risks, are often considered in credit evaluations.</a:t>
            </a:r>
          </a:p>
          <a:p>
            <a:endParaRPr lang="en-US" sz="5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US" sz="5600" dirty="0">
                <a:solidFill>
                  <a:schemeClr val="tx1"/>
                </a:solidFill>
                <a:latin typeface="Calibri" panose="020F0502020204030204" pitchFamily="34" charset="0"/>
                <a:ea typeface="Calibri" panose="020F0502020204030204" pitchFamily="34" charset="0"/>
                <a:cs typeface="Calibri" panose="020F0502020204030204" pitchFamily="34" charset="0"/>
              </a:rPr>
              <a:t>4. Regulatory changes or compliance issues can negatively affect credit ratings, especially in industries like banking and finance.</a:t>
            </a:r>
          </a:p>
          <a:p>
            <a:endParaRPr lang="en-US" sz="5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114300"/>
            <a:endParaRPr lang="en-US" sz="5600" dirty="0">
              <a:latin typeface="Calibri" panose="020F0502020204030204" pitchFamily="34" charset="0"/>
              <a:ea typeface="Calibri" panose="020F0502020204030204" pitchFamily="34" charset="0"/>
              <a:cs typeface="Calibri" panose="020F0502020204030204" pitchFamily="34" charset="0"/>
            </a:endParaRPr>
          </a:p>
          <a:p>
            <a:pPr marL="114300"/>
            <a:endParaRPr lang="en-US" sz="5600" dirty="0">
              <a:latin typeface="Calibri" panose="020F0502020204030204" pitchFamily="34" charset="0"/>
              <a:ea typeface="Calibri" panose="020F0502020204030204" pitchFamily="34" charset="0"/>
              <a:cs typeface="Calibri" panose="020F0502020204030204" pitchFamily="34" charset="0"/>
            </a:endParaRPr>
          </a:p>
          <a:p>
            <a:pPr marL="114300"/>
            <a:r>
              <a:rPr lang="en-US" sz="5600" dirty="0">
                <a:latin typeface="Calibri" panose="020F0502020204030204" pitchFamily="34" charset="0"/>
                <a:ea typeface="Calibri" panose="020F0502020204030204" pitchFamily="34" charset="0"/>
                <a:cs typeface="Calibri" panose="020F0502020204030204" pitchFamily="34" charset="0"/>
              </a:rPr>
              <a:t>Question: What are the key factors that impact a company’s credit rating?</a:t>
            </a:r>
          </a:p>
          <a:p>
            <a:pPr marL="114300"/>
            <a:endParaRPr lang="en-US" dirty="0"/>
          </a:p>
        </p:txBody>
      </p:sp>
      <p:sp>
        <p:nvSpPr>
          <p:cNvPr id="3" name="Rectangle: Rounded Corners 2">
            <a:extLst>
              <a:ext uri="{FF2B5EF4-FFF2-40B4-BE49-F238E27FC236}">
                <a16:creationId xmlns:a16="http://schemas.microsoft.com/office/drawing/2014/main" id="{48563617-7133-2102-480B-A3768A393746}"/>
              </a:ext>
            </a:extLst>
          </p:cNvPr>
          <p:cNvSpPr/>
          <p:nvPr/>
        </p:nvSpPr>
        <p:spPr>
          <a:xfrm>
            <a:off x="3007895" y="1635698"/>
            <a:ext cx="1403684" cy="571412"/>
          </a:xfrm>
          <a:prstGeom prst="roundRect">
            <a:avLst/>
          </a:prstGeom>
          <a:noFill/>
          <a:ln w="19050">
            <a:solidFill>
              <a:srgbClr val="00503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User Query</a:t>
            </a:r>
            <a:r>
              <a:rPr lang="en-US" dirty="0">
                <a:latin typeface="Calibri" panose="020F0502020204030204" pitchFamily="34" charset="0"/>
                <a:ea typeface="Calibri" panose="020F0502020204030204" pitchFamily="34" charset="0"/>
                <a:cs typeface="Calibri" panose="020F0502020204030204" pitchFamily="34" charset="0"/>
              </a:rPr>
              <a:t> </a:t>
            </a:r>
          </a:p>
        </p:txBody>
      </p:sp>
      <p:sp>
        <p:nvSpPr>
          <p:cNvPr id="9" name="Rectangle: Rounded Corners 8">
            <a:extLst>
              <a:ext uri="{FF2B5EF4-FFF2-40B4-BE49-F238E27FC236}">
                <a16:creationId xmlns:a16="http://schemas.microsoft.com/office/drawing/2014/main" id="{D238CA6B-7A17-39BF-BF15-E71E1B0E78E9}"/>
              </a:ext>
            </a:extLst>
          </p:cNvPr>
          <p:cNvSpPr/>
          <p:nvPr/>
        </p:nvSpPr>
        <p:spPr>
          <a:xfrm>
            <a:off x="3007895" y="2971378"/>
            <a:ext cx="1403684" cy="571412"/>
          </a:xfrm>
          <a:prstGeom prst="roundRect">
            <a:avLst/>
          </a:prstGeom>
          <a:noFill/>
          <a:ln w="19050">
            <a:solidFill>
              <a:srgbClr val="00503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Retrieved Chunks</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0" name="Rectangle: Rounded Corners 9">
            <a:extLst>
              <a:ext uri="{FF2B5EF4-FFF2-40B4-BE49-F238E27FC236}">
                <a16:creationId xmlns:a16="http://schemas.microsoft.com/office/drawing/2014/main" id="{49771146-2E62-ACCB-735B-7CBF666DE17F}"/>
              </a:ext>
            </a:extLst>
          </p:cNvPr>
          <p:cNvSpPr/>
          <p:nvPr/>
        </p:nvSpPr>
        <p:spPr>
          <a:xfrm>
            <a:off x="3007895" y="4353669"/>
            <a:ext cx="1403684" cy="735051"/>
          </a:xfrm>
          <a:prstGeom prst="roundRect">
            <a:avLst/>
          </a:prstGeom>
          <a:noFill/>
          <a:ln w="19050">
            <a:solidFill>
              <a:srgbClr val="00503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Prompt to the LLM</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1" name="Plus Sign 10">
            <a:extLst>
              <a:ext uri="{FF2B5EF4-FFF2-40B4-BE49-F238E27FC236}">
                <a16:creationId xmlns:a16="http://schemas.microsoft.com/office/drawing/2014/main" id="{71FD99AE-4F9B-EDE7-F8DF-A774C1243B95}"/>
              </a:ext>
            </a:extLst>
          </p:cNvPr>
          <p:cNvSpPr/>
          <p:nvPr/>
        </p:nvSpPr>
        <p:spPr>
          <a:xfrm>
            <a:off x="3454066" y="2338971"/>
            <a:ext cx="445168" cy="489284"/>
          </a:xfrm>
          <a:prstGeom prst="mathPlus">
            <a:avLst>
              <a:gd name="adj1" fmla="val 9106"/>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2F339ED6-D3BD-0CC8-72FD-79B391E0582E}"/>
              </a:ext>
            </a:extLst>
          </p:cNvPr>
          <p:cNvSpPr/>
          <p:nvPr/>
        </p:nvSpPr>
        <p:spPr>
          <a:xfrm>
            <a:off x="3643563" y="3676207"/>
            <a:ext cx="66174" cy="529142"/>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Connector: Elbow 13">
            <a:extLst>
              <a:ext uri="{FF2B5EF4-FFF2-40B4-BE49-F238E27FC236}">
                <a16:creationId xmlns:a16="http://schemas.microsoft.com/office/drawing/2014/main" id="{5C120C0F-55BB-20D7-3487-BB0CF3EFEC10}"/>
              </a:ext>
            </a:extLst>
          </p:cNvPr>
          <p:cNvCxnSpPr>
            <a:cxnSpLocks/>
            <a:stCxn id="10" idx="3"/>
            <a:endCxn id="2" idx="1"/>
          </p:cNvCxnSpPr>
          <p:nvPr/>
        </p:nvCxnSpPr>
        <p:spPr>
          <a:xfrm flipV="1">
            <a:off x="4411579" y="3232947"/>
            <a:ext cx="2571464" cy="1488248"/>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6544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7">
          <a:extLst>
            <a:ext uri="{FF2B5EF4-FFF2-40B4-BE49-F238E27FC236}">
              <a16:creationId xmlns:a16="http://schemas.microsoft.com/office/drawing/2014/main" id="{F7004B96-4F62-4CDF-BC17-E370A1EE6561}"/>
            </a:ext>
          </a:extLst>
        </p:cNvPr>
        <p:cNvGrpSpPr/>
        <p:nvPr/>
      </p:nvGrpSpPr>
      <p:grpSpPr>
        <a:xfrm>
          <a:off x="0" y="0"/>
          <a:ext cx="0" cy="0"/>
          <a:chOff x="0" y="0"/>
          <a:chExt cx="0" cy="0"/>
        </a:xfrm>
      </p:grpSpPr>
      <p:sp>
        <p:nvSpPr>
          <p:cNvPr id="98" name="Google Shape;98;p5">
            <a:extLst>
              <a:ext uri="{FF2B5EF4-FFF2-40B4-BE49-F238E27FC236}">
                <a16:creationId xmlns:a16="http://schemas.microsoft.com/office/drawing/2014/main" id="{723EC0F0-CE57-2508-C295-1647A2E12BEE}"/>
              </a:ext>
            </a:extLst>
          </p:cNvPr>
          <p:cNvSpPr txBox="1"/>
          <p:nvPr/>
        </p:nvSpPr>
        <p:spPr>
          <a:xfrm>
            <a:off x="2258753" y="278475"/>
            <a:ext cx="8161200"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1800" b="1" i="1" dirty="0">
                <a:solidFill>
                  <a:schemeClr val="dk1"/>
                </a:solidFill>
                <a:latin typeface="Calibri"/>
                <a:ea typeface="Calibri"/>
                <a:cs typeface="Calibri"/>
                <a:sym typeface="Calibri"/>
              </a:rPr>
              <a:t>Step 6: Generation</a:t>
            </a:r>
            <a:endParaRPr sz="4800" b="0" i="0" u="none" strike="noStrike" cap="none" dirty="0">
              <a:latin typeface="Oswald"/>
              <a:ea typeface="Oswald"/>
              <a:cs typeface="Oswald"/>
              <a:sym typeface="Oswald"/>
            </a:endParaRPr>
          </a:p>
        </p:txBody>
      </p:sp>
      <p:graphicFrame>
        <p:nvGraphicFramePr>
          <p:cNvPr id="7" name="Diagram 6">
            <a:extLst>
              <a:ext uri="{FF2B5EF4-FFF2-40B4-BE49-F238E27FC236}">
                <a16:creationId xmlns:a16="http://schemas.microsoft.com/office/drawing/2014/main" id="{D2BAF547-34C2-7232-BBE0-41B187F43F4B}"/>
              </a:ext>
            </a:extLst>
          </p:cNvPr>
          <p:cNvGraphicFramePr/>
          <p:nvPr>
            <p:extLst>
              <p:ext uri="{D42A27DB-BD31-4B8C-83A1-F6EECF244321}">
                <p14:modId xmlns:p14="http://schemas.microsoft.com/office/powerpoint/2010/main" val="2796538563"/>
              </p:ext>
            </p:extLst>
          </p:nvPr>
        </p:nvGraphicFramePr>
        <p:xfrm>
          <a:off x="2027532" y="5884697"/>
          <a:ext cx="9437943" cy="5714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ext Placeholder 5">
            <a:extLst>
              <a:ext uri="{FF2B5EF4-FFF2-40B4-BE49-F238E27FC236}">
                <a16:creationId xmlns:a16="http://schemas.microsoft.com/office/drawing/2014/main" id="{13071325-EEAF-DE26-5508-165477CF1622}"/>
              </a:ext>
            </a:extLst>
          </p:cNvPr>
          <p:cNvSpPr txBox="1">
            <a:spLocks/>
          </p:cNvSpPr>
          <p:nvPr/>
        </p:nvSpPr>
        <p:spPr>
          <a:xfrm>
            <a:off x="6854706" y="1895129"/>
            <a:ext cx="4278086" cy="2353572"/>
          </a:xfrm>
          <a:prstGeom prst="rect">
            <a:avLst/>
          </a:prstGeom>
          <a:ln w="19050">
            <a:solidFill>
              <a:srgbClr val="005035"/>
            </a:solidFill>
          </a:ln>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r>
              <a:rPr lang="en-US" dirty="0">
                <a:latin typeface="Calibri" panose="020F0502020204030204" pitchFamily="34" charset="0"/>
                <a:ea typeface="Calibri" panose="020F0502020204030204" pitchFamily="34" charset="0"/>
                <a:cs typeface="Calibri" panose="020F0502020204030204" pitchFamily="34" charset="0"/>
              </a:rPr>
              <a:t>The key factors that impact a company’s credit rating include its financial performance, debt levels, and repayment history. Macroeconomic conditions like interest rates and inflation also play a significant role. Non-financial factors, such as corporate governance, management stability, and industry-specific risks, are considered as well. Additionally, regulatory changes or compliance issues can negatively affect ratings, particularly in regulated sectors like banking and finance. </a:t>
            </a:r>
          </a:p>
        </p:txBody>
      </p:sp>
      <p:sp>
        <p:nvSpPr>
          <p:cNvPr id="10" name="Rectangle: Rounded Corners 9">
            <a:extLst>
              <a:ext uri="{FF2B5EF4-FFF2-40B4-BE49-F238E27FC236}">
                <a16:creationId xmlns:a16="http://schemas.microsoft.com/office/drawing/2014/main" id="{6291424C-BDCA-AA60-EB47-2D6BD88158B3}"/>
              </a:ext>
            </a:extLst>
          </p:cNvPr>
          <p:cNvSpPr/>
          <p:nvPr/>
        </p:nvSpPr>
        <p:spPr>
          <a:xfrm>
            <a:off x="2334127" y="2865420"/>
            <a:ext cx="1403684" cy="735051"/>
          </a:xfrm>
          <a:prstGeom prst="roundRect">
            <a:avLst/>
          </a:prstGeom>
          <a:noFill/>
          <a:ln w="19050">
            <a:solidFill>
              <a:srgbClr val="00503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Prompt to the LLM</a:t>
            </a:r>
            <a:endParaRPr lang="en-US" dirty="0">
              <a:latin typeface="Calibri" panose="020F0502020204030204" pitchFamily="34" charset="0"/>
              <a:ea typeface="Calibri" panose="020F0502020204030204" pitchFamily="34" charset="0"/>
              <a:cs typeface="Calibri" panose="020F0502020204030204" pitchFamily="34" charset="0"/>
            </a:endParaRPr>
          </a:p>
        </p:txBody>
      </p:sp>
      <p:cxnSp>
        <p:nvCxnSpPr>
          <p:cNvPr id="13" name="Straight Arrow Connector 12">
            <a:extLst>
              <a:ext uri="{FF2B5EF4-FFF2-40B4-BE49-F238E27FC236}">
                <a16:creationId xmlns:a16="http://schemas.microsoft.com/office/drawing/2014/main" id="{6E85A9C1-4E50-99B3-9C71-2F40C8D13A47}"/>
              </a:ext>
            </a:extLst>
          </p:cNvPr>
          <p:cNvCxnSpPr/>
          <p:nvPr/>
        </p:nvCxnSpPr>
        <p:spPr>
          <a:xfrm>
            <a:off x="3858126" y="3228258"/>
            <a:ext cx="70585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E2DF65D-4930-94D6-3AD7-37F313804EA7}"/>
              </a:ext>
            </a:extLst>
          </p:cNvPr>
          <p:cNvCxnSpPr/>
          <p:nvPr/>
        </p:nvCxnSpPr>
        <p:spPr>
          <a:xfrm>
            <a:off x="5834026" y="3228258"/>
            <a:ext cx="70585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ECBF1179-CF6C-3E07-9516-93D7F7B2EF51}"/>
              </a:ext>
            </a:extLst>
          </p:cNvPr>
          <p:cNvPicPr>
            <a:picLocks noChangeAspect="1"/>
          </p:cNvPicPr>
          <p:nvPr/>
        </p:nvPicPr>
        <p:blipFill>
          <a:blip r:embed="rId9"/>
          <a:srcRect l="11689" t="11286" r="9762" b="10872"/>
          <a:stretch/>
        </p:blipFill>
        <p:spPr>
          <a:xfrm>
            <a:off x="4646426" y="2670794"/>
            <a:ext cx="1125064" cy="1114927"/>
          </a:xfrm>
          <a:prstGeom prst="rect">
            <a:avLst/>
          </a:prstGeom>
        </p:spPr>
      </p:pic>
      <p:sp>
        <p:nvSpPr>
          <p:cNvPr id="18" name="TextBox 17">
            <a:extLst>
              <a:ext uri="{FF2B5EF4-FFF2-40B4-BE49-F238E27FC236}">
                <a16:creationId xmlns:a16="http://schemas.microsoft.com/office/drawing/2014/main" id="{DB431C82-2603-7271-FCEF-0DFB8CAE8632}"/>
              </a:ext>
            </a:extLst>
          </p:cNvPr>
          <p:cNvSpPr txBox="1"/>
          <p:nvPr/>
        </p:nvSpPr>
        <p:spPr>
          <a:xfrm>
            <a:off x="8229599" y="4302525"/>
            <a:ext cx="2037348" cy="307777"/>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Generated answer</a:t>
            </a:r>
          </a:p>
        </p:txBody>
      </p:sp>
    </p:spTree>
    <p:extLst>
      <p:ext uri="{BB962C8B-B14F-4D97-AF65-F5344CB8AC3E}">
        <p14:creationId xmlns:p14="http://schemas.microsoft.com/office/powerpoint/2010/main" val="3980028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7">
          <a:extLst>
            <a:ext uri="{FF2B5EF4-FFF2-40B4-BE49-F238E27FC236}">
              <a16:creationId xmlns:a16="http://schemas.microsoft.com/office/drawing/2014/main" id="{2FCF03BA-D734-6942-0D24-10DE68427642}"/>
            </a:ext>
          </a:extLst>
        </p:cNvPr>
        <p:cNvGrpSpPr/>
        <p:nvPr/>
      </p:nvGrpSpPr>
      <p:grpSpPr>
        <a:xfrm>
          <a:off x="0" y="0"/>
          <a:ext cx="0" cy="0"/>
          <a:chOff x="0" y="0"/>
          <a:chExt cx="0" cy="0"/>
        </a:xfrm>
      </p:grpSpPr>
      <p:sp>
        <p:nvSpPr>
          <p:cNvPr id="98" name="Google Shape;98;p5">
            <a:extLst>
              <a:ext uri="{FF2B5EF4-FFF2-40B4-BE49-F238E27FC236}">
                <a16:creationId xmlns:a16="http://schemas.microsoft.com/office/drawing/2014/main" id="{7E239EF3-C4B0-CAE5-868F-723E27A68CEF}"/>
              </a:ext>
            </a:extLst>
          </p:cNvPr>
          <p:cNvSpPr txBox="1"/>
          <p:nvPr/>
        </p:nvSpPr>
        <p:spPr>
          <a:xfrm>
            <a:off x="2258753" y="278475"/>
            <a:ext cx="8161200"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1800" b="1" i="1" dirty="0">
                <a:solidFill>
                  <a:schemeClr val="dk1"/>
                </a:solidFill>
                <a:latin typeface="Calibri"/>
                <a:ea typeface="Calibri"/>
                <a:cs typeface="Calibri"/>
                <a:sym typeface="Calibri"/>
              </a:rPr>
              <a:t>Outline</a:t>
            </a:r>
            <a:endParaRPr sz="4800" b="0" i="0" u="none" strike="noStrike" cap="none" dirty="0">
              <a:latin typeface="Oswald"/>
              <a:ea typeface="Oswald"/>
              <a:cs typeface="Oswald"/>
              <a:sym typeface="Oswald"/>
            </a:endParaRPr>
          </a:p>
        </p:txBody>
      </p:sp>
      <p:sp>
        <p:nvSpPr>
          <p:cNvPr id="3" name="TextBox 2">
            <a:extLst>
              <a:ext uri="{FF2B5EF4-FFF2-40B4-BE49-F238E27FC236}">
                <a16:creationId xmlns:a16="http://schemas.microsoft.com/office/drawing/2014/main" id="{6886B19C-CE7D-D697-022C-6571FC66D06D}"/>
              </a:ext>
            </a:extLst>
          </p:cNvPr>
          <p:cNvSpPr txBox="1"/>
          <p:nvPr/>
        </p:nvSpPr>
        <p:spPr>
          <a:xfrm>
            <a:off x="2775365" y="1612836"/>
            <a:ext cx="4406581" cy="138499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Introduction</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Understanding RAG Pipeline</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Advanced RAG</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Applications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Demo: RAG in Action</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Q/A</a:t>
            </a:r>
          </a:p>
        </p:txBody>
      </p:sp>
      <p:sp>
        <p:nvSpPr>
          <p:cNvPr id="2" name="Google Shape;86;g3398191c762_0_5">
            <a:extLst>
              <a:ext uri="{FF2B5EF4-FFF2-40B4-BE49-F238E27FC236}">
                <a16:creationId xmlns:a16="http://schemas.microsoft.com/office/drawing/2014/main" id="{34835DF8-FD67-705E-92D6-DE1B427E4BE5}"/>
              </a:ext>
            </a:extLst>
          </p:cNvPr>
          <p:cNvSpPr txBox="1">
            <a:spLocks noGrp="1"/>
          </p:cNvSpPr>
          <p:nvPr>
            <p:ph type="body" idx="1"/>
          </p:nvPr>
        </p:nvSpPr>
        <p:spPr>
          <a:xfrm>
            <a:off x="2258753" y="3611736"/>
            <a:ext cx="8955465" cy="2708854"/>
          </a:xfrm>
          <a:prstGeom prst="rect">
            <a:avLst/>
          </a:prstGeom>
          <a:noFill/>
          <a:ln w="6350">
            <a:solidFill>
              <a:schemeClr val="tx1"/>
            </a:solidFill>
          </a:ln>
        </p:spPr>
        <p:txBody>
          <a:bodyPr spcFirstLastPara="1" wrap="square" lIns="91425" tIns="45700" rIns="91425" bIns="45700" anchor="t" anchorCtr="0">
            <a:noAutofit/>
          </a:bodyPr>
          <a:lstStyle/>
          <a:p>
            <a:pPr marL="457200" lvl="0" indent="-342900" algn="l" rtl="0">
              <a:lnSpc>
                <a:spcPct val="90000"/>
              </a:lnSpc>
              <a:spcBef>
                <a:spcPts val="1200"/>
              </a:spcBef>
              <a:spcAft>
                <a:spcPts val="0"/>
              </a:spcAft>
              <a:buSzPts val="1800"/>
              <a:buChar char="•"/>
            </a:pPr>
            <a:r>
              <a:rPr lang="en-US" sz="1400" b="0" i="0" u="sng" strike="noStrike" dirty="0">
                <a:solidFill>
                  <a:srgbClr val="000000"/>
                </a:solidFill>
                <a:latin typeface="Calibri"/>
                <a:ea typeface="Calibri"/>
                <a:cs typeface="Calibri"/>
                <a:sym typeface="Calibri"/>
              </a:rPr>
              <a:t>Retrieval-Augmented Generation (RAG</a:t>
            </a:r>
            <a:r>
              <a:rPr lang="en-US" sz="1400" b="0" i="0" u="none" strike="noStrike" dirty="0">
                <a:solidFill>
                  <a:srgbClr val="000000"/>
                </a:solidFill>
                <a:latin typeface="Calibri"/>
                <a:ea typeface="Calibri"/>
                <a:cs typeface="Calibri"/>
                <a:sym typeface="Calibri"/>
              </a:rPr>
              <a:t>) enhances the capabilities of LLMs by integrating </a:t>
            </a:r>
            <a:r>
              <a:rPr lang="en-US" sz="1400" b="0" i="0" u="sng" strike="noStrike" dirty="0">
                <a:solidFill>
                  <a:srgbClr val="000000"/>
                </a:solidFill>
                <a:latin typeface="Calibri"/>
                <a:ea typeface="Calibri"/>
                <a:cs typeface="Calibri"/>
                <a:sym typeface="Calibri"/>
              </a:rPr>
              <a:t>external knowledge retrieval </a:t>
            </a:r>
            <a:r>
              <a:rPr lang="en-US" sz="1400" b="0" i="0" u="none" strike="noStrike" dirty="0">
                <a:solidFill>
                  <a:srgbClr val="000000"/>
                </a:solidFill>
                <a:latin typeface="Calibri"/>
                <a:ea typeface="Calibri"/>
                <a:cs typeface="Calibri"/>
                <a:sym typeface="Calibri"/>
              </a:rPr>
              <a:t>mechanisms </a:t>
            </a:r>
            <a:r>
              <a:rPr lang="en-US" sz="1400" b="0" i="0" u="sng" strike="noStrike" dirty="0">
                <a:solidFill>
                  <a:srgbClr val="000000"/>
                </a:solidFill>
                <a:latin typeface="Calibri"/>
                <a:ea typeface="Calibri"/>
                <a:cs typeface="Calibri"/>
                <a:sym typeface="Calibri"/>
              </a:rPr>
              <a:t>during the generation process</a:t>
            </a:r>
            <a:r>
              <a:rPr lang="en-US" sz="1400" b="0" i="0" u="none" strike="noStrike" dirty="0">
                <a:solidFill>
                  <a:srgbClr val="000000"/>
                </a:solidFill>
                <a:latin typeface="Calibri"/>
                <a:ea typeface="Calibri"/>
                <a:cs typeface="Calibri"/>
                <a:sym typeface="Calibri"/>
              </a:rPr>
              <a:t>.</a:t>
            </a:r>
          </a:p>
          <a:p>
            <a:pPr marL="457200" lvl="0" indent="-342900" algn="l" rtl="0">
              <a:lnSpc>
                <a:spcPct val="90000"/>
              </a:lnSpc>
              <a:spcBef>
                <a:spcPts val="1200"/>
              </a:spcBef>
              <a:spcAft>
                <a:spcPts val="0"/>
              </a:spcAft>
              <a:buSzPts val="1800"/>
              <a:buChar char="•"/>
            </a:pPr>
            <a:endParaRPr lang="en-US" sz="1400" dirty="0">
              <a:solidFill>
                <a:srgbClr val="000000"/>
              </a:solidFill>
            </a:endParaRPr>
          </a:p>
          <a:p>
            <a:pPr marL="457200" lvl="0" indent="-342900" algn="l" rtl="0">
              <a:lnSpc>
                <a:spcPct val="90000"/>
              </a:lnSpc>
              <a:spcBef>
                <a:spcPts val="1200"/>
              </a:spcBef>
              <a:spcAft>
                <a:spcPts val="0"/>
              </a:spcAft>
              <a:buSzPts val="1800"/>
              <a:buChar char="•"/>
            </a:pPr>
            <a:r>
              <a:rPr lang="en-US" sz="1400" b="0" i="0" u="none" strike="noStrike" dirty="0">
                <a:solidFill>
                  <a:srgbClr val="000000"/>
                </a:solidFill>
                <a:latin typeface="Calibri"/>
                <a:ea typeface="Calibri"/>
                <a:cs typeface="Calibri"/>
                <a:sym typeface="Calibri"/>
              </a:rPr>
              <a:t>Instead of relying solely on the LLMs’ pre-trained knowledge, RAG fetches relevant information from </a:t>
            </a:r>
            <a:r>
              <a:rPr lang="en-US" sz="1400" b="0" i="0" u="sng" strike="noStrike" dirty="0">
                <a:solidFill>
                  <a:srgbClr val="000000"/>
                </a:solidFill>
                <a:latin typeface="Calibri"/>
                <a:ea typeface="Calibri"/>
                <a:cs typeface="Calibri"/>
                <a:sym typeface="Calibri"/>
              </a:rPr>
              <a:t>external data sources like databases, documents, or APIs</a:t>
            </a:r>
            <a:r>
              <a:rPr lang="en-US" sz="1400" b="0" i="0" u="none" strike="noStrike" dirty="0">
                <a:solidFill>
                  <a:srgbClr val="000000"/>
                </a:solidFill>
                <a:latin typeface="Calibri"/>
                <a:ea typeface="Calibri"/>
                <a:cs typeface="Calibri"/>
                <a:sym typeface="Calibri"/>
              </a:rPr>
              <a:t>. LLMs and RAG are transforming the landscape of AI applications, enabling </a:t>
            </a:r>
            <a:r>
              <a:rPr lang="en-US" sz="1400" b="0" i="0" u="sng" strike="noStrike" dirty="0">
                <a:solidFill>
                  <a:srgbClr val="000000"/>
                </a:solidFill>
                <a:latin typeface="Calibri"/>
                <a:ea typeface="Calibri"/>
                <a:cs typeface="Calibri"/>
                <a:sym typeface="Calibri"/>
              </a:rPr>
              <a:t>high efficient, context-aware, and scalable solutions</a:t>
            </a:r>
            <a:r>
              <a:rPr lang="en-US" sz="1400" b="0" i="0" u="none" strike="noStrike" dirty="0">
                <a:solidFill>
                  <a:srgbClr val="000000"/>
                </a:solidFill>
                <a:latin typeface="Calibri"/>
                <a:ea typeface="Calibri"/>
                <a:cs typeface="Calibri"/>
                <a:sym typeface="Calibri"/>
              </a:rPr>
              <a:t>.</a:t>
            </a:r>
          </a:p>
          <a:p>
            <a:pPr marL="457200" lvl="0" indent="-342900" algn="l" rtl="0">
              <a:lnSpc>
                <a:spcPct val="90000"/>
              </a:lnSpc>
              <a:spcBef>
                <a:spcPts val="1200"/>
              </a:spcBef>
              <a:spcAft>
                <a:spcPts val="0"/>
              </a:spcAft>
              <a:buSzPts val="1800"/>
              <a:buChar char="•"/>
            </a:pPr>
            <a:endParaRPr lang="en-US" sz="1400" dirty="0">
              <a:solidFill>
                <a:srgbClr val="000000"/>
              </a:solidFill>
            </a:endParaRPr>
          </a:p>
          <a:p>
            <a:pPr marL="457200" lvl="0" indent="-342900" algn="l" rtl="0">
              <a:lnSpc>
                <a:spcPct val="90000"/>
              </a:lnSpc>
              <a:spcBef>
                <a:spcPts val="1200"/>
              </a:spcBef>
              <a:spcAft>
                <a:spcPts val="0"/>
              </a:spcAft>
              <a:buSzPts val="1800"/>
              <a:buChar char="•"/>
            </a:pPr>
            <a:r>
              <a:rPr lang="en-US" sz="1400" b="0" i="0" u="none" strike="noStrike" dirty="0">
                <a:solidFill>
                  <a:srgbClr val="000000"/>
                </a:solidFill>
                <a:latin typeface="Calibri"/>
                <a:ea typeface="Calibri"/>
                <a:cs typeface="Calibri"/>
                <a:sym typeface="Calibri"/>
              </a:rPr>
              <a:t>Our session will explore the synergy between LLMs and RAG with an </a:t>
            </a:r>
            <a:r>
              <a:rPr lang="en-US" sz="1400" b="0" i="0" u="sng" strike="noStrike" dirty="0">
                <a:solidFill>
                  <a:srgbClr val="000000"/>
                </a:solidFill>
                <a:latin typeface="Calibri"/>
                <a:ea typeface="Calibri"/>
                <a:cs typeface="Calibri"/>
                <a:sym typeface="Calibri"/>
              </a:rPr>
              <a:t>interactive element</a:t>
            </a:r>
            <a:r>
              <a:rPr lang="en-US" sz="1400" b="0" i="0" strike="noStrike" dirty="0">
                <a:solidFill>
                  <a:srgbClr val="000000"/>
                </a:solidFill>
                <a:latin typeface="Calibri"/>
                <a:ea typeface="Calibri"/>
                <a:cs typeface="Calibri"/>
                <a:sym typeface="Calibri"/>
              </a:rPr>
              <a:t> </a:t>
            </a:r>
            <a:r>
              <a:rPr lang="en-US" sz="1400" b="0" i="0" u="none" strike="noStrike" dirty="0">
                <a:solidFill>
                  <a:srgbClr val="000000"/>
                </a:solidFill>
                <a:latin typeface="Calibri"/>
                <a:ea typeface="Calibri"/>
                <a:cs typeface="Calibri"/>
                <a:sym typeface="Calibri"/>
              </a:rPr>
              <a:t>to show </a:t>
            </a:r>
            <a:r>
              <a:rPr lang="en-US" sz="1400" b="0" i="0" u="sng" strike="noStrike" dirty="0">
                <a:solidFill>
                  <a:srgbClr val="000000"/>
                </a:solidFill>
                <a:latin typeface="Calibri"/>
                <a:ea typeface="Calibri"/>
                <a:cs typeface="Calibri"/>
                <a:sym typeface="Calibri"/>
              </a:rPr>
              <a:t>RAG-LLM integrations in action</a:t>
            </a:r>
            <a:r>
              <a:rPr lang="en-US" sz="1400" b="0" i="0" u="none" strike="noStrike" dirty="0">
                <a:solidFill>
                  <a:srgbClr val="000000"/>
                </a:solidFill>
                <a:latin typeface="Calibri"/>
                <a:ea typeface="Calibri"/>
                <a:cs typeface="Calibri"/>
                <a:sym typeface="Calibri"/>
              </a:rPr>
              <a:t>.</a:t>
            </a:r>
            <a:br>
              <a:rPr lang="en-US" sz="1400" dirty="0"/>
            </a:br>
            <a:endParaRPr sz="1400" dirty="0">
              <a:latin typeface="Cambria"/>
              <a:ea typeface="Cambria"/>
              <a:cs typeface="Cambria"/>
              <a:sym typeface="Cambria"/>
            </a:endParaRPr>
          </a:p>
        </p:txBody>
      </p:sp>
    </p:spTree>
    <p:extLst>
      <p:ext uri="{BB962C8B-B14F-4D97-AF65-F5344CB8AC3E}">
        <p14:creationId xmlns:p14="http://schemas.microsoft.com/office/powerpoint/2010/main" val="2935256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B49D66E3-05F2-A1BE-4D02-414B2D28EEE2}"/>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159FF2D8-2D9E-96EB-C977-6A383407A628}"/>
              </a:ext>
            </a:extLst>
          </p:cNvPr>
          <p:cNvSpPr txBox="1">
            <a:spLocks noGrp="1"/>
          </p:cNvSpPr>
          <p:nvPr>
            <p:ph type="body" idx="1"/>
          </p:nvPr>
        </p:nvSpPr>
        <p:spPr>
          <a:xfrm>
            <a:off x="397575" y="1594110"/>
            <a:ext cx="5319000" cy="4401000"/>
          </a:xfrm>
          <a:prstGeom prst="rect">
            <a:avLst/>
          </a:prstGeom>
          <a:noFill/>
          <a:ln>
            <a:noFill/>
          </a:ln>
        </p:spPr>
        <p:txBody>
          <a:bodyPr spcFirstLastPara="1" wrap="square" lIns="91425" tIns="45700" rIns="91425" bIns="45700" anchor="t" anchorCtr="0">
            <a:noAutofit/>
          </a:bodyPr>
          <a:lstStyle/>
          <a:p>
            <a:pPr marL="114300" indent="0" rtl="0" fontAlgn="base">
              <a:spcBef>
                <a:spcPts val="1200"/>
              </a:spcBef>
              <a:buNone/>
            </a:pPr>
            <a:br>
              <a:rPr lang="en-US" sz="1400" dirty="0"/>
            </a:br>
            <a:endParaRPr sz="3100" dirty="0">
              <a:latin typeface="Cambria"/>
              <a:ea typeface="Cambria"/>
              <a:cs typeface="Cambria"/>
              <a:sym typeface="Cambria"/>
            </a:endParaRPr>
          </a:p>
        </p:txBody>
      </p:sp>
      <p:sp>
        <p:nvSpPr>
          <p:cNvPr id="93" name="Google Shape;93;p2">
            <a:extLst>
              <a:ext uri="{FF2B5EF4-FFF2-40B4-BE49-F238E27FC236}">
                <a16:creationId xmlns:a16="http://schemas.microsoft.com/office/drawing/2014/main" id="{5C9754DA-B3DC-49F1-BA0E-50BDA2790C88}"/>
              </a:ext>
            </a:extLst>
          </p:cNvPr>
          <p:cNvSpPr txBox="1"/>
          <p:nvPr/>
        </p:nvSpPr>
        <p:spPr>
          <a:xfrm>
            <a:off x="109330" y="45199"/>
            <a:ext cx="11996531" cy="1117679"/>
          </a:xfrm>
          <a:prstGeom prst="rect">
            <a:avLst/>
          </a:prstGeom>
          <a:solidFill>
            <a:srgbClr val="005035"/>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1800"/>
              <a:buFont typeface="Calibri"/>
              <a:buNone/>
            </a:pPr>
            <a:r>
              <a:rPr lang="en-US" sz="1800" b="1" i="1" u="none" strike="noStrike" cap="none" dirty="0">
                <a:solidFill>
                  <a:schemeClr val="lt1"/>
                </a:solidFill>
                <a:latin typeface="Calibri"/>
                <a:ea typeface="Calibri"/>
                <a:cs typeface="Calibri"/>
                <a:sym typeface="Calibri"/>
              </a:rPr>
              <a:t>Challenges</a:t>
            </a:r>
            <a:endParaRPr sz="1800" b="1" i="1" u="none" strike="noStrike" cap="none" dirty="0">
              <a:solidFill>
                <a:schemeClr val="lt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E6D6AE1D-0267-EEA7-B7DE-83E910BD7EAA}"/>
              </a:ext>
            </a:extLst>
          </p:cNvPr>
          <p:cNvPicPr>
            <a:picLocks noChangeAspect="1"/>
          </p:cNvPicPr>
          <p:nvPr/>
        </p:nvPicPr>
        <p:blipFill>
          <a:blip r:embed="rId3"/>
          <a:stretch>
            <a:fillRect/>
          </a:stretch>
        </p:blipFill>
        <p:spPr>
          <a:xfrm>
            <a:off x="1722559" y="1162878"/>
            <a:ext cx="9171703" cy="5461678"/>
          </a:xfrm>
          <a:prstGeom prst="rect">
            <a:avLst/>
          </a:prstGeom>
        </p:spPr>
      </p:pic>
    </p:spTree>
    <p:extLst>
      <p:ext uri="{BB962C8B-B14F-4D97-AF65-F5344CB8AC3E}">
        <p14:creationId xmlns:p14="http://schemas.microsoft.com/office/powerpoint/2010/main" val="1250688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
          <a:extLst>
            <a:ext uri="{FF2B5EF4-FFF2-40B4-BE49-F238E27FC236}">
              <a16:creationId xmlns:a16="http://schemas.microsoft.com/office/drawing/2014/main" id="{D6A70ACE-9775-4677-C41C-6813CAC9C077}"/>
            </a:ext>
          </a:extLst>
        </p:cNvPr>
        <p:cNvGrpSpPr/>
        <p:nvPr/>
      </p:nvGrpSpPr>
      <p:grpSpPr>
        <a:xfrm>
          <a:off x="0" y="0"/>
          <a:ext cx="0" cy="0"/>
          <a:chOff x="0" y="0"/>
          <a:chExt cx="0" cy="0"/>
        </a:xfrm>
      </p:grpSpPr>
      <p:sp>
        <p:nvSpPr>
          <p:cNvPr id="104" name="Google Shape;104;p11">
            <a:extLst>
              <a:ext uri="{FF2B5EF4-FFF2-40B4-BE49-F238E27FC236}">
                <a16:creationId xmlns:a16="http://schemas.microsoft.com/office/drawing/2014/main" id="{5902A495-54E9-A128-CB52-9C86236E29CA}"/>
              </a:ext>
            </a:extLst>
          </p:cNvPr>
          <p:cNvSpPr/>
          <p:nvPr/>
        </p:nvSpPr>
        <p:spPr>
          <a:xfrm>
            <a:off x="57175" y="5396150"/>
            <a:ext cx="12134700" cy="1461900"/>
          </a:xfrm>
          <a:prstGeom prst="rect">
            <a:avLst/>
          </a:prstGeom>
          <a:solidFill>
            <a:srgbClr val="005035"/>
          </a:solid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3200"/>
              <a:buFont typeface="Arial"/>
              <a:buNone/>
            </a:pPr>
            <a:endParaRPr sz="400" b="0" i="1" u="none" strike="noStrike" cap="none">
              <a:solidFill>
                <a:schemeClr val="lt1"/>
              </a:solidFill>
              <a:latin typeface="Arial"/>
              <a:ea typeface="Arial"/>
              <a:cs typeface="Arial"/>
              <a:sym typeface="Arial"/>
            </a:endParaRPr>
          </a:p>
        </p:txBody>
      </p:sp>
      <p:sp>
        <p:nvSpPr>
          <p:cNvPr id="105" name="Google Shape;105;p11">
            <a:extLst>
              <a:ext uri="{FF2B5EF4-FFF2-40B4-BE49-F238E27FC236}">
                <a16:creationId xmlns:a16="http://schemas.microsoft.com/office/drawing/2014/main" id="{14BCAB7E-372B-BDA0-B11B-56A70FA7F8A6}"/>
              </a:ext>
            </a:extLst>
          </p:cNvPr>
          <p:cNvSpPr txBox="1"/>
          <p:nvPr/>
        </p:nvSpPr>
        <p:spPr>
          <a:xfrm>
            <a:off x="791087" y="563554"/>
            <a:ext cx="4706534" cy="381638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u="none" strike="noStrike" cap="none" dirty="0">
                <a:solidFill>
                  <a:srgbClr val="005035"/>
                </a:solidFill>
                <a:latin typeface="Calibri" panose="020F0502020204030204" pitchFamily="34" charset="0"/>
                <a:ea typeface="Calibri" panose="020F0502020204030204" pitchFamily="34" charset="0"/>
                <a:cs typeface="Calibri" panose="020F0502020204030204" pitchFamily="34" charset="0"/>
                <a:sym typeface="Arial"/>
              </a:rPr>
              <a:t>Advanced RAG</a:t>
            </a:r>
          </a:p>
          <a:p>
            <a:pPr marL="0" marR="0" lvl="0" indent="0" algn="l" rtl="0">
              <a:lnSpc>
                <a:spcPct val="100000"/>
              </a:lnSpc>
              <a:spcBef>
                <a:spcPts val="0"/>
              </a:spcBef>
              <a:spcAft>
                <a:spcPts val="0"/>
              </a:spcAft>
              <a:buNone/>
            </a:pPr>
            <a:endParaRPr lang="en-US" sz="16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171450" marR="0" lvl="0" indent="-171450" algn="l" rtl="0">
              <a:lnSpc>
                <a:spcPct val="100000"/>
              </a:lnSpc>
              <a:spcBef>
                <a:spcPts val="0"/>
              </a:spcBef>
              <a:spcAft>
                <a:spcPts val="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Pre-retrieval</a:t>
            </a:r>
          </a:p>
          <a:p>
            <a:pPr marL="171450" marR="0" lvl="0" indent="-171450" algn="l" rtl="0">
              <a:lnSpc>
                <a:spcPct val="100000"/>
              </a:lnSpc>
              <a:spcBef>
                <a:spcPts val="0"/>
              </a:spcBef>
              <a:spcAft>
                <a:spcPts val="0"/>
              </a:spcAft>
              <a:buFont typeface="Arial Narrow" panose="020B060602020203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Indexing enhancement: improve quality of indexed content by using metadata</a:t>
            </a:r>
          </a:p>
          <a:p>
            <a:pPr marL="171450" marR="0" lvl="0" indent="-171450" algn="l" rtl="0">
              <a:lnSpc>
                <a:spcPct val="100000"/>
              </a:lnSpc>
              <a:spcBef>
                <a:spcPts val="0"/>
              </a:spcBef>
              <a:spcAft>
                <a:spcPts val="0"/>
              </a:spcAft>
              <a:buFont typeface="Arial Narrow" panose="020B0606020202030204" pitchFamily="34" charset="0"/>
              <a:buChar char="—"/>
            </a:pPr>
            <a:r>
              <a:rPr lang="en-US" sz="160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Query enhancement</a:t>
            </a:r>
            <a:r>
              <a:rPr lang="en-US" sz="1600" dirty="0">
                <a:latin typeface="Calibri" panose="020F0502020204030204" pitchFamily="34" charset="0"/>
                <a:ea typeface="Calibri" panose="020F0502020204030204" pitchFamily="34" charset="0"/>
                <a:cs typeface="Calibri" panose="020F0502020204030204" pitchFamily="34" charset="0"/>
              </a:rPr>
              <a:t>: Make user’s question clearer and more suitable for retrieval task</a:t>
            </a:r>
          </a:p>
          <a:p>
            <a:pPr marR="0" lvl="0" algn="l" rtl="0">
              <a:lnSpc>
                <a:spcPct val="100000"/>
              </a:lnSpc>
              <a:spcBef>
                <a:spcPts val="0"/>
              </a:spcBef>
              <a:spcAft>
                <a:spcPts val="0"/>
              </a:spcAft>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171450" marR="0" lvl="0" indent="-171450" algn="l" rtl="0">
              <a:lnSpc>
                <a:spcPct val="100000"/>
              </a:lnSpc>
              <a:spcBef>
                <a:spcPts val="0"/>
              </a:spcBef>
              <a:spcAft>
                <a:spcPts val="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Post-retrieval</a:t>
            </a:r>
          </a:p>
          <a:p>
            <a:pPr marL="171450" marR="0" lvl="0" indent="-171450" algn="l" rtl="0">
              <a:lnSpc>
                <a:spcPct val="100000"/>
              </a:lnSpc>
              <a:spcBef>
                <a:spcPts val="0"/>
              </a:spcBef>
              <a:spcAft>
                <a:spcPts val="0"/>
              </a:spcAft>
              <a:buFont typeface="Arial Narrow" panose="020B060602020203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Re-ranking: organizing retrieved documents in optimal way</a:t>
            </a:r>
          </a:p>
          <a:p>
            <a:pPr marL="171450" marR="0" lvl="0" indent="-171450" algn="l" rtl="0">
              <a:lnSpc>
                <a:spcPct val="100000"/>
              </a:lnSpc>
              <a:spcBef>
                <a:spcPts val="0"/>
              </a:spcBef>
              <a:spcAft>
                <a:spcPts val="0"/>
              </a:spcAft>
              <a:buFont typeface="Arial Narrow" panose="020B060602020203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Context compression: select essential information before sending to LLM</a:t>
            </a:r>
            <a:br>
              <a:rPr lang="en-US"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br>
            <a:endParaRPr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0" marR="0" lvl="0" indent="0" algn="l" rtl="0">
              <a:lnSpc>
                <a:spcPct val="100000"/>
              </a:lnSpc>
              <a:spcBef>
                <a:spcPts val="0"/>
              </a:spcBef>
              <a:spcAft>
                <a:spcPts val="0"/>
              </a:spcAft>
              <a:buNone/>
            </a:pPr>
            <a:endParaRPr sz="1200" b="0"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9456D715-F087-B2EE-7D21-FCC127F38DF7}"/>
              </a:ext>
            </a:extLst>
          </p:cNvPr>
          <p:cNvSpPr txBox="1"/>
          <p:nvPr/>
        </p:nvSpPr>
        <p:spPr>
          <a:xfrm>
            <a:off x="886454" y="4626436"/>
            <a:ext cx="4964584" cy="461665"/>
          </a:xfrm>
          <a:prstGeom prst="rect">
            <a:avLst/>
          </a:prstGeom>
          <a:noFill/>
        </p:spPr>
        <p:txBody>
          <a:bodyPr wrap="square" rtlCol="0">
            <a:spAutoFit/>
          </a:bodyPr>
          <a:lstStyle/>
          <a:p>
            <a:r>
              <a:rPr lang="en-US" sz="1200" dirty="0">
                <a:latin typeface="Calibri" panose="020F0502020204030204" pitchFamily="34" charset="0"/>
                <a:ea typeface="Calibri" panose="020F0502020204030204" pitchFamily="34" charset="0"/>
                <a:cs typeface="Calibri" panose="020F0502020204030204" pitchFamily="34" charset="0"/>
              </a:rPr>
              <a:t>Gao, </a:t>
            </a:r>
            <a:r>
              <a:rPr lang="en-US" sz="1200" dirty="0" err="1">
                <a:latin typeface="Calibri" panose="020F0502020204030204" pitchFamily="34" charset="0"/>
                <a:ea typeface="Calibri" panose="020F0502020204030204" pitchFamily="34" charset="0"/>
                <a:cs typeface="Calibri" panose="020F0502020204030204" pitchFamily="34" charset="0"/>
              </a:rPr>
              <a:t>Yunfan</a:t>
            </a:r>
            <a:r>
              <a:rPr lang="en-US" sz="1200" dirty="0">
                <a:latin typeface="Calibri" panose="020F0502020204030204" pitchFamily="34" charset="0"/>
                <a:ea typeface="Calibri" panose="020F0502020204030204" pitchFamily="34" charset="0"/>
                <a:cs typeface="Calibri" panose="020F0502020204030204" pitchFamily="34" charset="0"/>
              </a:rPr>
              <a:t>, et al. “Retrieval-augmented generation for large language models: A survey.” (2023).</a:t>
            </a:r>
          </a:p>
        </p:txBody>
      </p:sp>
      <p:pic>
        <p:nvPicPr>
          <p:cNvPr id="4" name="Picture 3">
            <a:extLst>
              <a:ext uri="{FF2B5EF4-FFF2-40B4-BE49-F238E27FC236}">
                <a16:creationId xmlns:a16="http://schemas.microsoft.com/office/drawing/2014/main" id="{E07B5344-A243-4652-6E5E-5CCD92C78E81}"/>
              </a:ext>
            </a:extLst>
          </p:cNvPr>
          <p:cNvPicPr>
            <a:picLocks noChangeAspect="1"/>
          </p:cNvPicPr>
          <p:nvPr/>
        </p:nvPicPr>
        <p:blipFill>
          <a:blip r:embed="rId3"/>
          <a:srcRect l="-444" t="-506" r="46968" b="-1403"/>
          <a:stretch/>
        </p:blipFill>
        <p:spPr>
          <a:xfrm>
            <a:off x="6512997" y="415127"/>
            <a:ext cx="4564948" cy="4874437"/>
          </a:xfrm>
          <a:prstGeom prst="rect">
            <a:avLst/>
          </a:prstGeom>
        </p:spPr>
      </p:pic>
    </p:spTree>
    <p:extLst>
      <p:ext uri="{BB962C8B-B14F-4D97-AF65-F5344CB8AC3E}">
        <p14:creationId xmlns:p14="http://schemas.microsoft.com/office/powerpoint/2010/main" val="4489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AB311843-CE5E-4F69-A993-A7DC047C75B1}"/>
            </a:ext>
          </a:extLst>
        </p:cNvPr>
        <p:cNvGrpSpPr/>
        <p:nvPr/>
      </p:nvGrpSpPr>
      <p:grpSpPr>
        <a:xfrm>
          <a:off x="0" y="0"/>
          <a:ext cx="0" cy="0"/>
          <a:chOff x="0" y="0"/>
          <a:chExt cx="0" cy="0"/>
        </a:xfrm>
      </p:grpSpPr>
      <p:sp>
        <p:nvSpPr>
          <p:cNvPr id="104" name="Google Shape;104;p11">
            <a:extLst>
              <a:ext uri="{FF2B5EF4-FFF2-40B4-BE49-F238E27FC236}">
                <a16:creationId xmlns:a16="http://schemas.microsoft.com/office/drawing/2014/main" id="{EFB85AA0-3A80-8014-6989-D242B2FE4744}"/>
              </a:ext>
            </a:extLst>
          </p:cNvPr>
          <p:cNvSpPr/>
          <p:nvPr/>
        </p:nvSpPr>
        <p:spPr>
          <a:xfrm>
            <a:off x="57300" y="5391065"/>
            <a:ext cx="12134700" cy="1461900"/>
          </a:xfrm>
          <a:prstGeom prst="rect">
            <a:avLst/>
          </a:prstGeom>
          <a:solidFill>
            <a:srgbClr val="005035"/>
          </a:solid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3200"/>
              <a:buFont typeface="Arial"/>
              <a:buNone/>
            </a:pPr>
            <a:endParaRPr sz="400" b="0" i="1" u="none" strike="noStrike" cap="none">
              <a:solidFill>
                <a:schemeClr val="lt1"/>
              </a:solidFill>
              <a:latin typeface="Arial"/>
              <a:ea typeface="Arial"/>
              <a:cs typeface="Arial"/>
              <a:sym typeface="Arial"/>
            </a:endParaRPr>
          </a:p>
        </p:txBody>
      </p:sp>
      <p:sp>
        <p:nvSpPr>
          <p:cNvPr id="105" name="Google Shape;105;p11">
            <a:extLst>
              <a:ext uri="{FF2B5EF4-FFF2-40B4-BE49-F238E27FC236}">
                <a16:creationId xmlns:a16="http://schemas.microsoft.com/office/drawing/2014/main" id="{F93453F6-725B-0D4E-FDC9-216E37A1B9EB}"/>
              </a:ext>
            </a:extLst>
          </p:cNvPr>
          <p:cNvSpPr txBox="1"/>
          <p:nvPr/>
        </p:nvSpPr>
        <p:spPr>
          <a:xfrm>
            <a:off x="636227" y="370682"/>
            <a:ext cx="4737978" cy="387794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05035"/>
                </a:solidFill>
                <a:latin typeface="Calibri" panose="020F0502020204030204" pitchFamily="34" charset="0"/>
                <a:ea typeface="Calibri" panose="020F0502020204030204" pitchFamily="34" charset="0"/>
                <a:cs typeface="Calibri" panose="020F0502020204030204" pitchFamily="34" charset="0"/>
                <a:sym typeface="Arial"/>
              </a:rPr>
              <a:t>Query Enhancement</a:t>
            </a:r>
          </a:p>
          <a:p>
            <a:pPr marL="0" marR="0" lvl="0" indent="0" algn="l" rtl="0">
              <a:lnSpc>
                <a:spcPct val="100000"/>
              </a:lnSpc>
              <a:spcBef>
                <a:spcPts val="0"/>
              </a:spcBef>
              <a:spcAft>
                <a:spcPts val="0"/>
              </a:spcAft>
              <a:buNone/>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0" marR="0" lvl="0" indent="0" algn="l" rtl="0">
              <a:lnSpc>
                <a:spcPct val="100000"/>
              </a:lnSpc>
              <a:spcBef>
                <a:spcPts val="0"/>
              </a:spcBef>
              <a:spcAft>
                <a:spcPts val="0"/>
              </a:spcAft>
              <a:buNone/>
            </a:pPr>
            <a:r>
              <a:rPr lang="en-US"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Original query could be complex, ambiguous or not well organized → Retrieval becomes difficult.</a:t>
            </a:r>
          </a:p>
          <a:p>
            <a:pPr marL="0" marR="0" lvl="0" indent="0" algn="l" rtl="0">
              <a:lnSpc>
                <a:spcPct val="100000"/>
              </a:lnSpc>
              <a:spcBef>
                <a:spcPts val="0"/>
              </a:spcBef>
              <a:spcAft>
                <a:spcPts val="0"/>
              </a:spcAft>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0" marR="0" lvl="0" indent="0" algn="l" rtl="0">
              <a:lnSpc>
                <a:spcPct val="100000"/>
              </a:lnSpc>
              <a:spcBef>
                <a:spcPts val="0"/>
              </a:spcBef>
              <a:spcAft>
                <a:spcPts val="0"/>
              </a:spcAft>
              <a:buNone/>
            </a:pPr>
            <a:r>
              <a:rPr lang="en-US"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Query enhancement methods help to better align user’s query for retrieval task:</a:t>
            </a:r>
          </a:p>
          <a:p>
            <a:pPr marL="171450" marR="0" lvl="0" indent="-171450" algn="l" rtl="0">
              <a:lnSpc>
                <a:spcPct val="100000"/>
              </a:lnSpc>
              <a:spcBef>
                <a:spcPts val="0"/>
              </a:spcBef>
              <a:spcAft>
                <a:spcPts val="0"/>
              </a:spcAft>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Query Expansion</a:t>
            </a:r>
          </a:p>
          <a:p>
            <a:pPr marL="171450" lvl="3" indent="-171450">
              <a:buFont typeface="Arial Narrow" panose="020B060602020203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Complex question broken down to simpler sub-questions by prompting LLMs</a:t>
            </a:r>
          </a:p>
          <a:p>
            <a:pPr marL="171450" marR="0" lvl="0" indent="-171450" algn="l" rtl="0">
              <a:lnSpc>
                <a:spcPct val="100000"/>
              </a:lnSpc>
              <a:spcBef>
                <a:spcPts val="0"/>
              </a:spcBef>
              <a:spcAft>
                <a:spcPts val="0"/>
              </a:spcAft>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Query Transformation</a:t>
            </a:r>
          </a:p>
          <a:p>
            <a:pPr marL="171450" marR="0" lvl="0" indent="-171450" algn="l" rtl="0">
              <a:lnSpc>
                <a:spcPct val="100000"/>
              </a:lnSpc>
              <a:spcBef>
                <a:spcPts val="0"/>
              </a:spcBef>
              <a:spcAft>
                <a:spcPts val="0"/>
              </a:spcAft>
              <a:buFont typeface="Arial Narrow" panose="020B060602020203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Use LLMs to rewrite the queries</a:t>
            </a:r>
          </a:p>
          <a:p>
            <a:pPr marL="171450" marR="0" lvl="0" indent="-171450" algn="l" rtl="0">
              <a:lnSpc>
                <a:spcPct val="100000"/>
              </a:lnSpc>
              <a:spcBef>
                <a:spcPts val="0"/>
              </a:spcBef>
              <a:spcAft>
                <a:spcPts val="0"/>
              </a:spcAft>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Query Routing</a:t>
            </a:r>
          </a:p>
          <a:p>
            <a:pPr marL="171450" marR="0" lvl="0" indent="-171450" algn="l" rtl="0">
              <a:lnSpc>
                <a:spcPct val="100000"/>
              </a:lnSpc>
              <a:spcBef>
                <a:spcPts val="0"/>
              </a:spcBef>
              <a:spcAft>
                <a:spcPts val="0"/>
              </a:spcAft>
              <a:buFont typeface="Arial Narrow" panose="020B060602020203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Extract keywords from query and filter the chunks based on metadata</a:t>
            </a:r>
          </a:p>
          <a:p>
            <a:pPr marL="171450" marR="0" lvl="0" indent="-171450" algn="l" rtl="0">
              <a:lnSpc>
                <a:spcPct val="100000"/>
              </a:lnSpc>
              <a:spcBef>
                <a:spcPts val="0"/>
              </a:spcBef>
              <a:spcAft>
                <a:spcPts val="0"/>
              </a:spcAft>
              <a:buFont typeface="Arial Narrow" panose="020B0606020202030204" pitchFamily="34" charset="0"/>
              <a:buChar char="—"/>
            </a:pPr>
            <a:endParaRPr sz="1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200" b="0"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B6B6DF58-76C6-7EFB-2106-DF2AE4147AC8}"/>
              </a:ext>
            </a:extLst>
          </p:cNvPr>
          <p:cNvSpPr txBox="1"/>
          <p:nvPr/>
        </p:nvSpPr>
        <p:spPr>
          <a:xfrm>
            <a:off x="6142301" y="4764652"/>
            <a:ext cx="5716849" cy="461665"/>
          </a:xfrm>
          <a:prstGeom prst="rect">
            <a:avLst/>
          </a:prstGeom>
          <a:noFill/>
        </p:spPr>
        <p:txBody>
          <a:bodyPr wrap="square" rtlCol="0">
            <a:spAutoFit/>
          </a:bodyPr>
          <a:lstStyle/>
          <a:p>
            <a:r>
              <a:rPr lang="en-US" sz="1200" dirty="0">
                <a:latin typeface="Calibri" panose="020F0502020204030204" pitchFamily="34" charset="0"/>
                <a:ea typeface="Calibri" panose="020F0502020204030204" pitchFamily="34" charset="0"/>
                <a:cs typeface="Calibri" panose="020F0502020204030204" pitchFamily="34" charset="0"/>
              </a:rPr>
              <a:t>Mao, </a:t>
            </a:r>
            <a:r>
              <a:rPr lang="en-US" sz="1200" dirty="0" err="1">
                <a:latin typeface="Calibri" panose="020F0502020204030204" pitchFamily="34" charset="0"/>
                <a:ea typeface="Calibri" panose="020F0502020204030204" pitchFamily="34" charset="0"/>
                <a:cs typeface="Calibri" panose="020F0502020204030204" pitchFamily="34" charset="0"/>
              </a:rPr>
              <a:t>Shengyu</a:t>
            </a:r>
            <a:r>
              <a:rPr lang="en-US" sz="1200" dirty="0">
                <a:latin typeface="Calibri" panose="020F0502020204030204" pitchFamily="34" charset="0"/>
                <a:ea typeface="Calibri" panose="020F0502020204030204" pitchFamily="34" charset="0"/>
                <a:cs typeface="Calibri" panose="020F0502020204030204" pitchFamily="34" charset="0"/>
              </a:rPr>
              <a:t>, et al. “</a:t>
            </a:r>
            <a:r>
              <a:rPr lang="en-US" sz="1200" dirty="0" err="1">
                <a:latin typeface="Calibri" panose="020F0502020204030204" pitchFamily="34" charset="0"/>
                <a:ea typeface="Calibri" panose="020F0502020204030204" pitchFamily="34" charset="0"/>
                <a:cs typeface="Calibri" panose="020F0502020204030204" pitchFamily="34" charset="0"/>
              </a:rPr>
              <a:t>RaFe</a:t>
            </a:r>
            <a:r>
              <a:rPr lang="en-US" sz="1200" dirty="0">
                <a:latin typeface="Calibri" panose="020F0502020204030204" pitchFamily="34" charset="0"/>
                <a:ea typeface="Calibri" panose="020F0502020204030204" pitchFamily="34" charset="0"/>
                <a:cs typeface="Calibri" panose="020F0502020204030204" pitchFamily="34" charset="0"/>
              </a:rPr>
              <a:t>: Ranking Feedback Improves Query Rewriting for RAG.” (2024).</a:t>
            </a:r>
          </a:p>
        </p:txBody>
      </p:sp>
      <p:pic>
        <p:nvPicPr>
          <p:cNvPr id="4" name="Picture 3">
            <a:extLst>
              <a:ext uri="{FF2B5EF4-FFF2-40B4-BE49-F238E27FC236}">
                <a16:creationId xmlns:a16="http://schemas.microsoft.com/office/drawing/2014/main" id="{B2CEA4F0-528D-DB6A-20EA-3E51F1F0E489}"/>
              </a:ext>
            </a:extLst>
          </p:cNvPr>
          <p:cNvPicPr>
            <a:picLocks noChangeAspect="1"/>
          </p:cNvPicPr>
          <p:nvPr/>
        </p:nvPicPr>
        <p:blipFill>
          <a:blip r:embed="rId3"/>
          <a:srcRect b="4748"/>
          <a:stretch/>
        </p:blipFill>
        <p:spPr>
          <a:xfrm>
            <a:off x="6386919" y="571983"/>
            <a:ext cx="4924238" cy="4089476"/>
          </a:xfrm>
          <a:prstGeom prst="rect">
            <a:avLst/>
          </a:prstGeom>
        </p:spPr>
      </p:pic>
      <p:sp>
        <p:nvSpPr>
          <p:cNvPr id="5" name="TextBox 4">
            <a:extLst>
              <a:ext uri="{FF2B5EF4-FFF2-40B4-BE49-F238E27FC236}">
                <a16:creationId xmlns:a16="http://schemas.microsoft.com/office/drawing/2014/main" id="{1A3BCC12-AC29-1EFE-0452-3523BD94F891}"/>
              </a:ext>
            </a:extLst>
          </p:cNvPr>
          <p:cNvSpPr txBox="1"/>
          <p:nvPr/>
        </p:nvSpPr>
        <p:spPr>
          <a:xfrm>
            <a:off x="6142302" y="370682"/>
            <a:ext cx="5413472" cy="4290777"/>
          </a:xfrm>
          <a:prstGeom prst="rect">
            <a:avLst/>
          </a:prstGeom>
          <a:noFill/>
          <a:ln>
            <a:solidFill>
              <a:schemeClr val="tx1"/>
            </a:solidFill>
          </a:ln>
        </p:spPr>
        <p:txBody>
          <a:bodyPr wrap="square" rtlCol="0">
            <a:spAutoFit/>
          </a:bodyPr>
          <a:lstStyle/>
          <a:p>
            <a:endParaRPr lang="en-US" dirty="0"/>
          </a:p>
        </p:txBody>
      </p:sp>
      <p:sp>
        <p:nvSpPr>
          <p:cNvPr id="6" name="TextBox 5">
            <a:extLst>
              <a:ext uri="{FF2B5EF4-FFF2-40B4-BE49-F238E27FC236}">
                <a16:creationId xmlns:a16="http://schemas.microsoft.com/office/drawing/2014/main" id="{BE02A97B-D7A1-A653-5DC9-97F226322B29}"/>
              </a:ext>
            </a:extLst>
          </p:cNvPr>
          <p:cNvSpPr txBox="1"/>
          <p:nvPr/>
        </p:nvSpPr>
        <p:spPr>
          <a:xfrm>
            <a:off x="757324" y="4111750"/>
            <a:ext cx="4538341" cy="523220"/>
          </a:xfrm>
          <a:prstGeom prst="rect">
            <a:avLst/>
          </a:prstGeom>
          <a:noFill/>
          <a:ln>
            <a:solidFill>
              <a:schemeClr val="tx1"/>
            </a:solidFill>
          </a:ln>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What is the use of model </a:t>
            </a:r>
            <a:r>
              <a:rPr lang="en-US" b="1" u="sng" dirty="0">
                <a:latin typeface="Calibri" panose="020F0502020204030204" pitchFamily="34" charset="0"/>
                <a:ea typeface="Calibri" panose="020F0502020204030204" pitchFamily="34" charset="0"/>
                <a:cs typeface="Calibri" panose="020F0502020204030204" pitchFamily="34" charset="0"/>
              </a:rPr>
              <a:t>12345</a:t>
            </a:r>
            <a:r>
              <a:rPr lang="en-US" dirty="0">
                <a:latin typeface="Calibri" panose="020F0502020204030204" pitchFamily="34" charset="0"/>
                <a:ea typeface="Calibri" panose="020F0502020204030204" pitchFamily="34" charset="0"/>
                <a:cs typeface="Calibri" panose="020F0502020204030204" pitchFamily="34" charset="0"/>
              </a:rPr>
              <a:t>?</a:t>
            </a:r>
          </a:p>
          <a:p>
            <a:r>
              <a:rPr lang="en-US" dirty="0">
                <a:latin typeface="Calibri" panose="020F0502020204030204" pitchFamily="34" charset="0"/>
                <a:ea typeface="Calibri" panose="020F0502020204030204" pitchFamily="34" charset="0"/>
                <a:cs typeface="Calibri" panose="020F0502020204030204" pitchFamily="34" charset="0"/>
              </a:rPr>
              <a:t>What is the purpose of </a:t>
            </a:r>
            <a:r>
              <a:rPr lang="en-US" b="1" u="sng" dirty="0">
                <a:latin typeface="Calibri" panose="020F0502020204030204" pitchFamily="34" charset="0"/>
                <a:ea typeface="Calibri" panose="020F0502020204030204" pitchFamily="34" charset="0"/>
                <a:cs typeface="Calibri" panose="020F0502020204030204" pitchFamily="34" charset="0"/>
              </a:rPr>
              <a:t>ABC Policy</a:t>
            </a:r>
            <a:r>
              <a:rPr lang="en-US" dirty="0">
                <a:latin typeface="Calibri" panose="020F0502020204030204" pitchFamily="34" charset="0"/>
                <a:ea typeface="Calibri" panose="020F0502020204030204" pitchFamily="34" charset="0"/>
                <a:cs typeface="Calibri" panose="020F0502020204030204" pitchFamily="34" charset="0"/>
              </a:rPr>
              <a:t>?</a:t>
            </a:r>
          </a:p>
        </p:txBody>
      </p:sp>
      <p:sp>
        <p:nvSpPr>
          <p:cNvPr id="7" name="TextBox 6">
            <a:extLst>
              <a:ext uri="{FF2B5EF4-FFF2-40B4-BE49-F238E27FC236}">
                <a16:creationId xmlns:a16="http://schemas.microsoft.com/office/drawing/2014/main" id="{6E094ECF-84FA-C794-001B-DB1402AB0401}"/>
              </a:ext>
            </a:extLst>
          </p:cNvPr>
          <p:cNvSpPr txBox="1"/>
          <p:nvPr/>
        </p:nvSpPr>
        <p:spPr>
          <a:xfrm>
            <a:off x="1388427" y="4670455"/>
            <a:ext cx="3276133" cy="307777"/>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Keyword extraction from queries</a:t>
            </a:r>
          </a:p>
        </p:txBody>
      </p:sp>
    </p:spTree>
    <p:extLst>
      <p:ext uri="{BB962C8B-B14F-4D97-AF65-F5344CB8AC3E}">
        <p14:creationId xmlns:p14="http://schemas.microsoft.com/office/powerpoint/2010/main" val="2538250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CCF98918-B5D9-D354-38B8-F6F3D812F905}"/>
            </a:ext>
          </a:extLst>
        </p:cNvPr>
        <p:cNvGrpSpPr/>
        <p:nvPr/>
      </p:nvGrpSpPr>
      <p:grpSpPr>
        <a:xfrm>
          <a:off x="0" y="0"/>
          <a:ext cx="0" cy="0"/>
          <a:chOff x="0" y="0"/>
          <a:chExt cx="0" cy="0"/>
        </a:xfrm>
      </p:grpSpPr>
      <p:sp>
        <p:nvSpPr>
          <p:cNvPr id="104" name="Google Shape;104;p11">
            <a:extLst>
              <a:ext uri="{FF2B5EF4-FFF2-40B4-BE49-F238E27FC236}">
                <a16:creationId xmlns:a16="http://schemas.microsoft.com/office/drawing/2014/main" id="{D021CF06-3D3D-44E2-F568-87FC32B4640F}"/>
              </a:ext>
            </a:extLst>
          </p:cNvPr>
          <p:cNvSpPr/>
          <p:nvPr/>
        </p:nvSpPr>
        <p:spPr>
          <a:xfrm>
            <a:off x="57175" y="5396150"/>
            <a:ext cx="12134700" cy="1461900"/>
          </a:xfrm>
          <a:prstGeom prst="rect">
            <a:avLst/>
          </a:prstGeom>
          <a:solidFill>
            <a:srgbClr val="005035"/>
          </a:solid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3200"/>
              <a:buFont typeface="Arial"/>
              <a:buNone/>
            </a:pPr>
            <a:endParaRPr sz="400" b="0" i="1" u="none" strike="noStrike" cap="none">
              <a:solidFill>
                <a:schemeClr val="lt1"/>
              </a:solidFill>
              <a:latin typeface="Arial"/>
              <a:ea typeface="Arial"/>
              <a:cs typeface="Arial"/>
              <a:sym typeface="Arial"/>
            </a:endParaRPr>
          </a:p>
        </p:txBody>
      </p:sp>
      <p:sp>
        <p:nvSpPr>
          <p:cNvPr id="105" name="Google Shape;105;p11">
            <a:extLst>
              <a:ext uri="{FF2B5EF4-FFF2-40B4-BE49-F238E27FC236}">
                <a16:creationId xmlns:a16="http://schemas.microsoft.com/office/drawing/2014/main" id="{70ECF657-D6A7-7A19-B2C7-91C3A7BFBB3B}"/>
              </a:ext>
            </a:extLst>
          </p:cNvPr>
          <p:cNvSpPr txBox="1"/>
          <p:nvPr/>
        </p:nvSpPr>
        <p:spPr>
          <a:xfrm>
            <a:off x="774257" y="552335"/>
            <a:ext cx="5132880" cy="36317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dirty="0">
                <a:solidFill>
                  <a:srgbClr val="005035"/>
                </a:solidFill>
                <a:latin typeface="Calibri" panose="020F0502020204030204" pitchFamily="34" charset="0"/>
                <a:ea typeface="Calibri" panose="020F0502020204030204" pitchFamily="34" charset="0"/>
                <a:cs typeface="Calibri" panose="020F0502020204030204" pitchFamily="34" charset="0"/>
                <a:sym typeface="Arial"/>
              </a:rPr>
              <a:t>Re-ranking</a:t>
            </a:r>
          </a:p>
          <a:p>
            <a:pPr marL="0" marR="0" lvl="0" indent="0" algn="l" rtl="0">
              <a:lnSpc>
                <a:spcPct val="100000"/>
              </a:lnSpc>
              <a:spcBef>
                <a:spcPts val="0"/>
              </a:spcBef>
              <a:spcAft>
                <a:spcPts val="0"/>
              </a:spcAft>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0" marR="0" lvl="0" indent="0" algn="l" rtl="0">
              <a:lnSpc>
                <a:spcPct val="100000"/>
              </a:lnSpc>
              <a:spcBef>
                <a:spcPts val="0"/>
              </a:spcBef>
              <a:spcAft>
                <a:spcPts val="0"/>
              </a:spcAft>
              <a:buNone/>
            </a:pPr>
            <a:r>
              <a:rPr lang="en-US"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Re-ranking reorders the retrieved document chunks before sending it to LLM</a:t>
            </a:r>
          </a:p>
          <a:p>
            <a:pPr marL="0" marR="0" lvl="0" indent="0" algn="l" rtl="0">
              <a:lnSpc>
                <a:spcPct val="100000"/>
              </a:lnSpc>
              <a:spcBef>
                <a:spcPts val="0"/>
              </a:spcBef>
              <a:spcAft>
                <a:spcPts val="0"/>
              </a:spcAft>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171450" marR="0" lvl="0" indent="-171450" algn="l" rtl="0">
              <a:lnSpc>
                <a:spcPct val="100000"/>
              </a:lnSpc>
              <a:spcBef>
                <a:spcPts val="0"/>
              </a:spcBef>
              <a:spcAft>
                <a:spcPts val="0"/>
              </a:spcAft>
              <a:buFont typeface="Arial" panose="020B0604020202020204" pitchFamily="34" charset="0"/>
              <a:buChar char="•"/>
            </a:pPr>
            <a:r>
              <a:rPr lang="en-US"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Rule-based</a:t>
            </a:r>
          </a:p>
          <a:p>
            <a:pPr marL="171450" marR="0" lvl="0" indent="-171450" algn="l" rtl="0">
              <a:lnSpc>
                <a:spcPct val="100000"/>
              </a:lnSpc>
              <a:spcBef>
                <a:spcPts val="0"/>
              </a:spcBef>
              <a:spcAft>
                <a:spcPts val="0"/>
              </a:spcAft>
              <a:buFont typeface="Arial Narrow" panose="020B0606020202030204" pitchFamily="34" charset="0"/>
              <a:buChar char="—"/>
            </a:pPr>
            <a:r>
              <a:rPr lang="en-US"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Descending order of relevance scores</a:t>
            </a:r>
          </a:p>
          <a:p>
            <a:pPr marL="171450" marR="0" lvl="0" indent="-171450" algn="l" rtl="0">
              <a:lnSpc>
                <a:spcPct val="100000"/>
              </a:lnSpc>
              <a:spcBef>
                <a:spcPts val="0"/>
              </a:spcBef>
              <a:spcAft>
                <a:spcPts val="0"/>
              </a:spcAft>
              <a:buFont typeface="Arial Narrow" panose="020B060602020203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Order-preserve RAG → maintains original order of chunks</a:t>
            </a:r>
          </a:p>
          <a:p>
            <a:pPr marL="171450" marR="0" lvl="0" indent="-171450" algn="l" rtl="0">
              <a:lnSpc>
                <a:spcPct val="100000"/>
              </a:lnSpc>
              <a:spcBef>
                <a:spcPts val="0"/>
              </a:spcBef>
              <a:spcAft>
                <a:spcPts val="0"/>
              </a:spcAft>
              <a:buFont typeface="Arial Narrow" panose="020B0606020202030204" pitchFamily="34" charset="0"/>
              <a:buChar char="—"/>
            </a:pPr>
            <a:r>
              <a:rPr lang="en-US"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Retrieval re-ordering → keeping important chunks at both ends</a:t>
            </a:r>
          </a:p>
          <a:p>
            <a:pPr marL="171450" marR="0" lvl="0" indent="-171450" algn="l" rtl="0">
              <a:lnSpc>
                <a:spcPct val="100000"/>
              </a:lnSpc>
              <a:spcBef>
                <a:spcPts val="0"/>
              </a:spcBef>
              <a:spcAft>
                <a:spcPts val="0"/>
              </a:spcAft>
              <a:buFont typeface="Arial Narrow" panose="020B060602020203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171450" marR="0" lvl="0" indent="-171450" algn="l" rtl="0">
              <a:lnSpc>
                <a:spcPct val="100000"/>
              </a:lnSpc>
              <a:spcBef>
                <a:spcPts val="0"/>
              </a:spcBef>
              <a:spcAft>
                <a:spcPts val="0"/>
              </a:spcAft>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Model</a:t>
            </a:r>
            <a:r>
              <a:rPr lang="en-US"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-based</a:t>
            </a:r>
          </a:p>
          <a:p>
            <a:pPr marL="171450" marR="0" lvl="0" indent="-171450" algn="l" rtl="0">
              <a:lnSpc>
                <a:spcPct val="100000"/>
              </a:lnSpc>
              <a:spcBef>
                <a:spcPts val="0"/>
              </a:spcBef>
              <a:spcAft>
                <a:spcPts val="0"/>
              </a:spcAft>
              <a:buFont typeface="Arial Narrow" panose="020B0606020202030204" pitchFamily="34" charset="0"/>
              <a:buChar char="—"/>
            </a:pPr>
            <a:r>
              <a:rPr lang="en-US"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Prompt LLMs to re-rank the retrieved chunks</a:t>
            </a:r>
          </a:p>
          <a:p>
            <a:pPr marL="171450" marR="0" lvl="0" indent="-171450" algn="l" rtl="0">
              <a:lnSpc>
                <a:spcPct val="100000"/>
              </a:lnSpc>
              <a:spcBef>
                <a:spcPts val="0"/>
              </a:spcBef>
              <a:spcAft>
                <a:spcPts val="0"/>
              </a:spcAft>
              <a:buFont typeface="Arial Narrow" panose="020B060602020203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Train a model for re-ranking task. e.g. cohere </a:t>
            </a:r>
            <a:r>
              <a:rPr lang="en-US" dirty="0" err="1">
                <a:latin typeface="Calibri" panose="020F0502020204030204" pitchFamily="34" charset="0"/>
                <a:ea typeface="Calibri" panose="020F0502020204030204" pitchFamily="34" charset="0"/>
                <a:cs typeface="Calibri" panose="020F0502020204030204" pitchFamily="34" charset="0"/>
              </a:rPr>
              <a:t>rerank</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bge</a:t>
            </a:r>
            <a:r>
              <a:rPr lang="en-US" dirty="0">
                <a:latin typeface="Calibri" panose="020F0502020204030204" pitchFamily="34" charset="0"/>
                <a:ea typeface="Calibri" panose="020F0502020204030204" pitchFamily="34" charset="0"/>
                <a:cs typeface="Calibri" panose="020F0502020204030204" pitchFamily="34" charset="0"/>
              </a:rPr>
              <a:t>-</a:t>
            </a:r>
            <a:r>
              <a:rPr lang="en-US" dirty="0" err="1">
                <a:latin typeface="Calibri" panose="020F0502020204030204" pitchFamily="34" charset="0"/>
                <a:ea typeface="Calibri" panose="020F0502020204030204" pitchFamily="34" charset="0"/>
                <a:cs typeface="Calibri" panose="020F0502020204030204" pitchFamily="34" charset="0"/>
              </a:rPr>
              <a:t>reranker</a:t>
            </a:r>
            <a:r>
              <a:rPr lang="en-US" dirty="0">
                <a:latin typeface="Calibri" panose="020F0502020204030204" pitchFamily="34" charset="0"/>
                <a:ea typeface="Calibri" panose="020F0502020204030204" pitchFamily="34" charset="0"/>
                <a:cs typeface="Calibri" panose="020F0502020204030204" pitchFamily="34" charset="0"/>
              </a:rPr>
              <a:t>-large</a:t>
            </a:r>
          </a:p>
          <a:p>
            <a:pPr marR="0" lvl="0" algn="l" rtl="0">
              <a:lnSpc>
                <a:spcPct val="100000"/>
              </a:lnSpc>
              <a:spcBef>
                <a:spcPts val="0"/>
              </a:spcBef>
              <a:spcAft>
                <a:spcPts val="0"/>
              </a:spcAft>
            </a:pPr>
            <a:endParaRPr sz="1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200" b="0"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A1D18C1F-14B2-C52E-E799-89DD0C3A7842}"/>
              </a:ext>
            </a:extLst>
          </p:cNvPr>
          <p:cNvSpPr txBox="1"/>
          <p:nvPr/>
        </p:nvSpPr>
        <p:spPr>
          <a:xfrm>
            <a:off x="774257" y="4222462"/>
            <a:ext cx="5374102" cy="1015663"/>
          </a:xfrm>
          <a:prstGeom prst="rect">
            <a:avLst/>
          </a:prstGeom>
          <a:noFill/>
        </p:spPr>
        <p:txBody>
          <a:bodyPr wrap="square" rtlCol="0">
            <a:spAutoFit/>
          </a:bodyPr>
          <a:lstStyle/>
          <a:p>
            <a:r>
              <a:rPr lang="en-US" sz="1200" dirty="0">
                <a:latin typeface="Calibri" panose="020F0502020204030204" pitchFamily="34" charset="0"/>
                <a:ea typeface="Calibri" panose="020F0502020204030204" pitchFamily="34" charset="0"/>
                <a:cs typeface="Calibri" panose="020F0502020204030204" pitchFamily="34" charset="0"/>
              </a:rPr>
              <a:t>Yu, Tan, </a:t>
            </a:r>
            <a:r>
              <a:rPr lang="en-US" sz="1200" dirty="0" err="1">
                <a:latin typeface="Calibri" panose="020F0502020204030204" pitchFamily="34" charset="0"/>
                <a:ea typeface="Calibri" panose="020F0502020204030204" pitchFamily="34" charset="0"/>
                <a:cs typeface="Calibri" panose="020F0502020204030204" pitchFamily="34" charset="0"/>
              </a:rPr>
              <a:t>Anbang</a:t>
            </a:r>
            <a:r>
              <a:rPr lang="en-US" sz="1200" dirty="0">
                <a:latin typeface="Calibri" panose="020F0502020204030204" pitchFamily="34" charset="0"/>
                <a:ea typeface="Calibri" panose="020F0502020204030204" pitchFamily="34" charset="0"/>
                <a:cs typeface="Calibri" panose="020F0502020204030204" pitchFamily="34" charset="0"/>
              </a:rPr>
              <a:t> Xu, and Rama </a:t>
            </a:r>
            <a:r>
              <a:rPr lang="en-US" sz="1200" dirty="0" err="1">
                <a:latin typeface="Calibri" panose="020F0502020204030204" pitchFamily="34" charset="0"/>
                <a:ea typeface="Calibri" panose="020F0502020204030204" pitchFamily="34" charset="0"/>
                <a:cs typeface="Calibri" panose="020F0502020204030204" pitchFamily="34" charset="0"/>
              </a:rPr>
              <a:t>Akkiraju</a:t>
            </a:r>
            <a:r>
              <a:rPr lang="en-US" sz="1200" dirty="0">
                <a:latin typeface="Calibri" panose="020F0502020204030204" pitchFamily="34" charset="0"/>
                <a:ea typeface="Calibri" panose="020F0502020204030204" pitchFamily="34" charset="0"/>
                <a:cs typeface="Calibri" panose="020F0502020204030204" pitchFamily="34" charset="0"/>
              </a:rPr>
              <a:t>. "In Defense of RAG in the Era of Long-Context Language Models." (2024)</a:t>
            </a:r>
          </a:p>
          <a:p>
            <a:endParaRPr lang="en-US" sz="1200" dirty="0">
              <a:latin typeface="Calibri" panose="020F0502020204030204" pitchFamily="34" charset="0"/>
              <a:ea typeface="Calibri" panose="020F0502020204030204" pitchFamily="34" charset="0"/>
              <a:cs typeface="Calibri" panose="020F0502020204030204" pitchFamily="34" charset="0"/>
            </a:endParaRPr>
          </a:p>
          <a:p>
            <a:r>
              <a:rPr lang="en-US" sz="1200" dirty="0">
                <a:latin typeface="Calibri" panose="020F0502020204030204" pitchFamily="34" charset="0"/>
                <a:ea typeface="Calibri" panose="020F0502020204030204" pitchFamily="34" charset="0"/>
                <a:cs typeface="Calibri" panose="020F0502020204030204" pitchFamily="34" charset="0"/>
              </a:rPr>
              <a:t>Jin, Bowen, et al. “Long-Context LLMs Meet RAG: Overcoming Challenges for Long Inputs in RAG.” (2024)</a:t>
            </a:r>
          </a:p>
        </p:txBody>
      </p:sp>
      <p:sp>
        <p:nvSpPr>
          <p:cNvPr id="3" name="TextBox 2">
            <a:extLst>
              <a:ext uri="{FF2B5EF4-FFF2-40B4-BE49-F238E27FC236}">
                <a16:creationId xmlns:a16="http://schemas.microsoft.com/office/drawing/2014/main" id="{6FE6FE7A-2384-C787-CD7F-CB2E055EDE5D}"/>
              </a:ext>
            </a:extLst>
          </p:cNvPr>
          <p:cNvSpPr txBox="1"/>
          <p:nvPr/>
        </p:nvSpPr>
        <p:spPr>
          <a:xfrm>
            <a:off x="6585972" y="922787"/>
            <a:ext cx="5026345" cy="2294003"/>
          </a:xfrm>
          <a:prstGeom prst="rect">
            <a:avLst/>
          </a:prstGeom>
          <a:noFill/>
          <a:ln>
            <a:solidFill>
              <a:srgbClr val="005035"/>
            </a:solidFill>
          </a:ln>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EA027BC-F8A4-22DD-DB98-25F60048F540}"/>
                  </a:ext>
                </a:extLst>
              </p:cNvPr>
              <p:cNvSpPr txBox="1"/>
              <p:nvPr/>
            </p:nvSpPr>
            <p:spPr>
              <a:xfrm>
                <a:off x="7169344" y="3834681"/>
                <a:ext cx="3988579" cy="1188402"/>
              </a:xfrm>
              <a:prstGeom prst="rect">
                <a:avLst/>
              </a:prstGeom>
              <a:noFill/>
              <a:ln>
                <a:solidFill>
                  <a:srgbClr val="005035"/>
                </a:solidFill>
              </a:ln>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Standard prompt	[</a:t>
                </a:r>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 …,</m:t>
                        </m:r>
                      </m:sub>
                    </m:sSub>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𝑘</m:t>
                        </m:r>
                        <m:r>
                          <a:rPr lang="en-US" b="0" i="1" smtClean="0">
                            <a:latin typeface="Cambria Math" panose="02040503050406030204" pitchFamily="18" charset="0"/>
                          </a:rPr>
                          <m:t>−1,</m:t>
                        </m:r>
                      </m:sub>
                    </m:sSub>
                  </m:oMath>
                </a14:m>
                <a:r>
                  <a:rPr lang="en-US"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oMath>
                </a14:m>
                <a:endParaRPr lang="en-US" b="0"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Reorder with high 	[</a:t>
                </a:r>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 …,</m:t>
                        </m:r>
                      </m:sub>
                    </m:sSub>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𝑘</m:t>
                        </m:r>
                        <m:r>
                          <a:rPr lang="en-US" b="0" i="1" smtClean="0">
                            <a:latin typeface="Cambria Math" panose="02040503050406030204" pitchFamily="18" charset="0"/>
                          </a:rPr>
                          <m:t>−1,</m:t>
                        </m:r>
                      </m:sub>
                    </m:sSub>
                  </m:oMath>
                </a14:m>
                <a:r>
                  <a:rPr lang="en-US"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oMath>
                </a14:m>
                <a:endParaRPr lang="en-US" b="0"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score chunks at </a:t>
                </a:r>
              </a:p>
              <a:p>
                <a:r>
                  <a:rPr lang="en-US" dirty="0">
                    <a:latin typeface="Calibri" panose="020F0502020204030204" pitchFamily="34" charset="0"/>
                    <a:ea typeface="Calibri" panose="020F0502020204030204" pitchFamily="34" charset="0"/>
                    <a:cs typeface="Calibri" panose="020F0502020204030204" pitchFamily="34" charset="0"/>
                  </a:rPr>
                  <a:t>beginning and end</a:t>
                </a:r>
              </a:p>
            </p:txBody>
          </p:sp>
        </mc:Choice>
        <mc:Fallback xmlns="">
          <p:sp>
            <p:nvSpPr>
              <p:cNvPr id="4" name="TextBox 3">
                <a:extLst>
                  <a:ext uri="{FF2B5EF4-FFF2-40B4-BE49-F238E27FC236}">
                    <a16:creationId xmlns:a16="http://schemas.microsoft.com/office/drawing/2014/main" id="{5EA027BC-F8A4-22DD-DB98-25F60048F540}"/>
                  </a:ext>
                </a:extLst>
              </p:cNvPr>
              <p:cNvSpPr txBox="1">
                <a:spLocks noRot="1" noChangeAspect="1" noMove="1" noResize="1" noEditPoints="1" noAdjustHandles="1" noChangeArrowheads="1" noChangeShapeType="1" noTextEdit="1"/>
              </p:cNvSpPr>
              <p:nvPr/>
            </p:nvSpPr>
            <p:spPr>
              <a:xfrm>
                <a:off x="7169344" y="3834681"/>
                <a:ext cx="3988579" cy="1188402"/>
              </a:xfrm>
              <a:prstGeom prst="rect">
                <a:avLst/>
              </a:prstGeom>
              <a:blipFill>
                <a:blip r:embed="rId3"/>
                <a:stretch>
                  <a:fillRect l="-305" b="-4061"/>
                </a:stretch>
              </a:blipFill>
              <a:ln>
                <a:solidFill>
                  <a:srgbClr val="005035"/>
                </a:solidFill>
              </a:ln>
            </p:spPr>
            <p:txBody>
              <a:bodyPr/>
              <a:lstStyle/>
              <a:p>
                <a:r>
                  <a:rPr lang="en-US">
                    <a:noFill/>
                  </a:rPr>
                  <a:t> </a:t>
                </a:r>
              </a:p>
            </p:txBody>
          </p:sp>
        </mc:Fallback>
      </mc:AlternateContent>
      <p:pic>
        <p:nvPicPr>
          <p:cNvPr id="6" name="Picture 5">
            <a:extLst>
              <a:ext uri="{FF2B5EF4-FFF2-40B4-BE49-F238E27FC236}">
                <a16:creationId xmlns:a16="http://schemas.microsoft.com/office/drawing/2014/main" id="{95633167-56B3-5D1C-31EA-2D409A23389F}"/>
              </a:ext>
            </a:extLst>
          </p:cNvPr>
          <p:cNvPicPr>
            <a:picLocks noChangeAspect="1"/>
          </p:cNvPicPr>
          <p:nvPr/>
        </p:nvPicPr>
        <p:blipFill>
          <a:blip r:embed="rId4"/>
          <a:srcRect l="4294" t="3907" r="6230" b="8781"/>
          <a:stretch/>
        </p:blipFill>
        <p:spPr>
          <a:xfrm>
            <a:off x="6648642" y="1034982"/>
            <a:ext cx="4901003" cy="2069611"/>
          </a:xfrm>
          <a:prstGeom prst="rect">
            <a:avLst/>
          </a:prstGeom>
        </p:spPr>
      </p:pic>
      <p:sp>
        <p:nvSpPr>
          <p:cNvPr id="7" name="TextBox 6">
            <a:extLst>
              <a:ext uri="{FF2B5EF4-FFF2-40B4-BE49-F238E27FC236}">
                <a16:creationId xmlns:a16="http://schemas.microsoft.com/office/drawing/2014/main" id="{2CCCC9F4-C134-6134-A233-E4A048ADE357}"/>
              </a:ext>
            </a:extLst>
          </p:cNvPr>
          <p:cNvSpPr txBox="1"/>
          <p:nvPr/>
        </p:nvSpPr>
        <p:spPr>
          <a:xfrm>
            <a:off x="8089353" y="3249435"/>
            <a:ext cx="2148560" cy="307777"/>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Order-preserve RAG</a:t>
            </a:r>
          </a:p>
        </p:txBody>
      </p:sp>
      <p:sp>
        <p:nvSpPr>
          <p:cNvPr id="8" name="TextBox 7">
            <a:extLst>
              <a:ext uri="{FF2B5EF4-FFF2-40B4-BE49-F238E27FC236}">
                <a16:creationId xmlns:a16="http://schemas.microsoft.com/office/drawing/2014/main" id="{1D387238-D7BB-93D9-C180-0066D364A1F5}"/>
              </a:ext>
            </a:extLst>
          </p:cNvPr>
          <p:cNvSpPr txBox="1"/>
          <p:nvPr/>
        </p:nvSpPr>
        <p:spPr>
          <a:xfrm>
            <a:off x="8584453" y="5006031"/>
            <a:ext cx="1029380" cy="307777"/>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Reorder</a:t>
            </a:r>
          </a:p>
        </p:txBody>
      </p:sp>
    </p:spTree>
    <p:extLst>
      <p:ext uri="{BB962C8B-B14F-4D97-AF65-F5344CB8AC3E}">
        <p14:creationId xmlns:p14="http://schemas.microsoft.com/office/powerpoint/2010/main" val="3668379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856849DB-96D6-980A-E4A4-3585AA92348D}"/>
            </a:ext>
          </a:extLst>
        </p:cNvPr>
        <p:cNvGrpSpPr/>
        <p:nvPr/>
      </p:nvGrpSpPr>
      <p:grpSpPr>
        <a:xfrm>
          <a:off x="0" y="0"/>
          <a:ext cx="0" cy="0"/>
          <a:chOff x="0" y="0"/>
          <a:chExt cx="0" cy="0"/>
        </a:xfrm>
      </p:grpSpPr>
      <p:sp>
        <p:nvSpPr>
          <p:cNvPr id="93" name="Google Shape;93;p2">
            <a:extLst>
              <a:ext uri="{FF2B5EF4-FFF2-40B4-BE49-F238E27FC236}">
                <a16:creationId xmlns:a16="http://schemas.microsoft.com/office/drawing/2014/main" id="{D2F88380-4EF3-E84B-B431-C1946608B85B}"/>
              </a:ext>
            </a:extLst>
          </p:cNvPr>
          <p:cNvSpPr txBox="1"/>
          <p:nvPr/>
        </p:nvSpPr>
        <p:spPr>
          <a:xfrm>
            <a:off x="97734" y="5688"/>
            <a:ext cx="11996531" cy="1117679"/>
          </a:xfrm>
          <a:prstGeom prst="rect">
            <a:avLst/>
          </a:prstGeom>
          <a:solidFill>
            <a:srgbClr val="005035"/>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1800"/>
              <a:buFont typeface="Calibri"/>
              <a:buNone/>
            </a:pPr>
            <a:r>
              <a:rPr lang="en-US" sz="1800" b="1" i="1" u="none" strike="noStrike" cap="none" dirty="0">
                <a:solidFill>
                  <a:schemeClr val="lt1"/>
                </a:solidFill>
                <a:latin typeface="Calibri"/>
                <a:ea typeface="Calibri"/>
                <a:cs typeface="Calibri"/>
                <a:sym typeface="Calibri"/>
              </a:rPr>
              <a:t>RAG workflow using </a:t>
            </a:r>
            <a:r>
              <a:rPr lang="en-US" sz="1800" b="1" i="1" u="none" strike="noStrike" cap="none" dirty="0" err="1">
                <a:solidFill>
                  <a:schemeClr val="lt1"/>
                </a:solidFill>
                <a:latin typeface="Calibri"/>
                <a:ea typeface="Calibri"/>
                <a:cs typeface="Calibri"/>
                <a:sym typeface="Calibri"/>
              </a:rPr>
              <a:t>LangChain</a:t>
            </a:r>
            <a:r>
              <a:rPr lang="en-US" sz="1800" b="1" i="1" u="none" strike="noStrike" cap="none" dirty="0">
                <a:solidFill>
                  <a:schemeClr val="lt1"/>
                </a:solidFill>
                <a:latin typeface="Calibri"/>
                <a:ea typeface="Calibri"/>
                <a:cs typeface="Calibri"/>
                <a:sym typeface="Calibri"/>
              </a:rPr>
              <a:t> </a:t>
            </a:r>
            <a:endParaRPr sz="1800" b="1" i="1" u="none" strike="noStrike" cap="none" dirty="0">
              <a:solidFill>
                <a:schemeClr val="lt1"/>
              </a:solidFill>
              <a:latin typeface="Calibri"/>
              <a:ea typeface="Calibri"/>
              <a:cs typeface="Calibri"/>
              <a:sym typeface="Calibri"/>
            </a:endParaRPr>
          </a:p>
        </p:txBody>
      </p:sp>
      <p:pic>
        <p:nvPicPr>
          <p:cNvPr id="9" name="Picture 8">
            <a:extLst>
              <a:ext uri="{FF2B5EF4-FFF2-40B4-BE49-F238E27FC236}">
                <a16:creationId xmlns:a16="http://schemas.microsoft.com/office/drawing/2014/main" id="{9E7CD43C-6D89-DEAE-E766-B59E06CA1029}"/>
              </a:ext>
            </a:extLst>
          </p:cNvPr>
          <p:cNvPicPr>
            <a:picLocks noChangeAspect="1"/>
          </p:cNvPicPr>
          <p:nvPr/>
        </p:nvPicPr>
        <p:blipFill>
          <a:blip r:embed="rId3"/>
          <a:stretch>
            <a:fillRect/>
          </a:stretch>
        </p:blipFill>
        <p:spPr>
          <a:xfrm>
            <a:off x="370374" y="1712871"/>
            <a:ext cx="6462353" cy="4490273"/>
          </a:xfrm>
          <a:prstGeom prst="rect">
            <a:avLst/>
          </a:prstGeom>
        </p:spPr>
      </p:pic>
      <p:sp>
        <p:nvSpPr>
          <p:cNvPr id="10" name="Google Shape;105;p11">
            <a:extLst>
              <a:ext uri="{FF2B5EF4-FFF2-40B4-BE49-F238E27FC236}">
                <a16:creationId xmlns:a16="http://schemas.microsoft.com/office/drawing/2014/main" id="{F4C19823-F491-1BD4-9C54-EB94F763FB6B}"/>
              </a:ext>
            </a:extLst>
          </p:cNvPr>
          <p:cNvSpPr txBox="1"/>
          <p:nvPr/>
        </p:nvSpPr>
        <p:spPr>
          <a:xfrm>
            <a:off x="7090046" y="1218817"/>
            <a:ext cx="4902838" cy="5478382"/>
          </a:xfrm>
          <a:prstGeom prst="rect">
            <a:avLst/>
          </a:prstGeom>
          <a:noFill/>
          <a:ln>
            <a:solidFill>
              <a:schemeClr val="tx1"/>
            </a:solidFill>
          </a:ln>
        </p:spPr>
        <p:txBody>
          <a:bodyPr spcFirstLastPara="1" wrap="square" lIns="91425" tIns="45700" rIns="91425" bIns="45700" anchor="t" anchorCtr="0">
            <a:spAutoFit/>
          </a:bodyPr>
          <a:lstStyle/>
          <a:p>
            <a:pPr marL="228600" marR="0" lvl="0" indent="-228600" rtl="0">
              <a:lnSpc>
                <a:spcPct val="100000"/>
              </a:lnSpc>
              <a:spcBef>
                <a:spcPts val="0"/>
              </a:spcBef>
              <a:spcAft>
                <a:spcPts val="0"/>
              </a:spcAft>
              <a:buAutoNum type="arabicPeriod"/>
            </a:pPr>
            <a:r>
              <a:rPr lang="en-US"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Document Ingestion and Vectorization:</a:t>
            </a:r>
          </a:p>
          <a:p>
            <a:pPr marL="285750" marR="0" lvl="0" indent="-285750" rtl="0">
              <a:lnSpc>
                <a:spcPct val="100000"/>
              </a:lnSpc>
              <a:spcBef>
                <a:spcPts val="0"/>
              </a:spcBef>
              <a:spcAft>
                <a:spcPts val="0"/>
              </a:spcAft>
              <a:buFont typeface="Arial Narrow" panose="020B0606020202030204" pitchFamily="34" charset="0"/>
              <a:buChar char="—"/>
            </a:pPr>
            <a:r>
              <a:rPr lang="en-US"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Text data (e.g., PDFs, files) is ingested.</a:t>
            </a:r>
            <a:endParaRPr lang="en-US" dirty="0">
              <a:latin typeface="Calibri" panose="020F0502020204030204" pitchFamily="34" charset="0"/>
              <a:ea typeface="Calibri" panose="020F0502020204030204" pitchFamily="34" charset="0"/>
              <a:cs typeface="Calibri" panose="020F0502020204030204" pitchFamily="34" charset="0"/>
            </a:endParaRPr>
          </a:p>
          <a:p>
            <a:pPr marL="285750" marR="0" lvl="0" indent="-285750" rtl="0">
              <a:lnSpc>
                <a:spcPct val="100000"/>
              </a:lnSpc>
              <a:spcBef>
                <a:spcPts val="0"/>
              </a:spcBef>
              <a:spcAft>
                <a:spcPts val="0"/>
              </a:spcAft>
              <a:buFont typeface="Arial Narrow" panose="020B0606020202030204" pitchFamily="34" charset="0"/>
              <a:buChar char="—"/>
            </a:pPr>
            <a:r>
              <a:rPr lang="en-US"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The data is converted into vector embeddings using a pre-defined embedding model.</a:t>
            </a:r>
            <a:endParaRPr lang="en-US" dirty="0">
              <a:latin typeface="Calibri" panose="020F0502020204030204" pitchFamily="34" charset="0"/>
              <a:ea typeface="Calibri" panose="020F0502020204030204" pitchFamily="34" charset="0"/>
              <a:cs typeface="Calibri" panose="020F0502020204030204" pitchFamily="34" charset="0"/>
            </a:endParaRPr>
          </a:p>
          <a:p>
            <a:pPr marL="285750" marR="0" lvl="0" indent="-285750" rtl="0">
              <a:lnSpc>
                <a:spcPct val="100000"/>
              </a:lnSpc>
              <a:spcBef>
                <a:spcPts val="0"/>
              </a:spcBef>
              <a:spcAft>
                <a:spcPts val="0"/>
              </a:spcAft>
              <a:buFont typeface="Arial Narrow" panose="020B0606020202030204" pitchFamily="34" charset="0"/>
              <a:buChar char="—"/>
            </a:pPr>
            <a:r>
              <a:rPr lang="en-US"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The vectors are stored in a persistent vector database (like Chroma).</a:t>
            </a:r>
          </a:p>
          <a:p>
            <a:pPr marR="0" lvl="0" rtl="0">
              <a:lnSpc>
                <a:spcPct val="100000"/>
              </a:lnSpc>
              <a:spcBef>
                <a:spcPts val="0"/>
              </a:spcBef>
              <a:spcAft>
                <a:spcPts val="0"/>
              </a:spcAft>
            </a:pPr>
            <a:br>
              <a:rPr lang="en-US"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br>
            <a:r>
              <a:rPr lang="en-US"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2. Query Understanding:</a:t>
            </a:r>
            <a:endParaRPr lang="en-US" b="1" dirty="0">
              <a:latin typeface="Calibri" panose="020F0502020204030204" pitchFamily="34" charset="0"/>
              <a:ea typeface="Calibri" panose="020F0502020204030204" pitchFamily="34" charset="0"/>
              <a:cs typeface="Calibri" panose="020F0502020204030204" pitchFamily="34" charset="0"/>
            </a:endParaRPr>
          </a:p>
          <a:p>
            <a:pPr marL="285750" marR="0" lvl="0" indent="-285750" rtl="0">
              <a:lnSpc>
                <a:spcPct val="100000"/>
              </a:lnSpc>
              <a:spcBef>
                <a:spcPts val="0"/>
              </a:spcBef>
              <a:spcAft>
                <a:spcPts val="0"/>
              </a:spcAft>
              <a:buFont typeface="Arial Narrow" panose="020B0606020202030204" pitchFamily="34" charset="0"/>
              <a:buChar char="—"/>
            </a:pPr>
            <a:r>
              <a:rPr lang="en-US"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User inputs a query.</a:t>
            </a:r>
          </a:p>
          <a:p>
            <a:pPr marL="285750" marR="0" lvl="0" indent="-285750" rtl="0">
              <a:lnSpc>
                <a:spcPct val="100000"/>
              </a:lnSpc>
              <a:spcBef>
                <a:spcPts val="0"/>
              </a:spcBef>
              <a:spcAft>
                <a:spcPts val="0"/>
              </a:spcAft>
              <a:buFont typeface="Arial Narrow" panose="020B0606020202030204" pitchFamily="34" charset="0"/>
              <a:buChar char="—"/>
            </a:pPr>
            <a:r>
              <a:rPr lang="en-US"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The query is transformed into an embedding using the same embedding model.</a:t>
            </a:r>
          </a:p>
          <a:p>
            <a:pPr marR="0" lvl="0" rtl="0">
              <a:lnSpc>
                <a:spcPct val="100000"/>
              </a:lnSpc>
              <a:spcBef>
                <a:spcPts val="0"/>
              </a:spcBef>
              <a:spcAft>
                <a:spcPts val="0"/>
              </a:spcAft>
            </a:pPr>
            <a:br>
              <a:rPr lang="en-US"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br>
            <a:r>
              <a:rPr lang="en-US"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3. </a:t>
            </a:r>
            <a:r>
              <a:rPr lang="en-US"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Vector Similarity Search</a:t>
            </a:r>
            <a:r>
              <a:rPr lang="en-US" b="1" dirty="0">
                <a:latin typeface="Calibri" panose="020F0502020204030204" pitchFamily="34" charset="0"/>
                <a:ea typeface="Calibri" panose="020F0502020204030204" pitchFamily="34" charset="0"/>
                <a:cs typeface="Calibri" panose="020F0502020204030204" pitchFamily="34" charset="0"/>
              </a:rPr>
              <a:t>:</a:t>
            </a:r>
          </a:p>
          <a:p>
            <a:pPr marL="285750" marR="0" lvl="0" indent="-285750" rtl="0">
              <a:lnSpc>
                <a:spcPct val="100000"/>
              </a:lnSpc>
              <a:spcBef>
                <a:spcPts val="0"/>
              </a:spcBef>
              <a:spcAft>
                <a:spcPts val="0"/>
              </a:spcAft>
              <a:buFont typeface="Arial Narrow" panose="020B0606020202030204" pitchFamily="34" charset="0"/>
              <a:buChar char="—"/>
            </a:pPr>
            <a:r>
              <a:rPr lang="en-US"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The query embedding is matched against the vector database to retrieve the most relevant documents.</a:t>
            </a:r>
          </a:p>
          <a:p>
            <a:pPr marR="0" lvl="0" rtl="0">
              <a:lnSpc>
                <a:spcPct val="100000"/>
              </a:lnSpc>
              <a:spcBef>
                <a:spcPts val="0"/>
              </a:spcBef>
              <a:spcAft>
                <a:spcPts val="0"/>
              </a:spcAft>
            </a:pPr>
            <a:br>
              <a:rPr lang="en-US"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br>
            <a:r>
              <a:rPr lang="en-US"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4</a:t>
            </a:r>
            <a:r>
              <a:rPr lang="en-US"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 Contextual Response Generation</a:t>
            </a:r>
            <a:r>
              <a:rPr lang="en-US" b="1" dirty="0">
                <a:latin typeface="Calibri" panose="020F0502020204030204" pitchFamily="34" charset="0"/>
                <a:ea typeface="Calibri" panose="020F0502020204030204" pitchFamily="34" charset="0"/>
                <a:cs typeface="Calibri" panose="020F0502020204030204" pitchFamily="34" charset="0"/>
              </a:rPr>
              <a:t>:</a:t>
            </a:r>
          </a:p>
          <a:p>
            <a:pPr marL="285750" marR="0" lvl="0" indent="-285750" rtl="0">
              <a:lnSpc>
                <a:spcPct val="100000"/>
              </a:lnSpc>
              <a:spcBef>
                <a:spcPts val="0"/>
              </a:spcBef>
              <a:spcAft>
                <a:spcPts val="0"/>
              </a:spcAft>
              <a:buFont typeface="Arial Narrow" panose="020B0606020202030204" pitchFamily="34" charset="0"/>
              <a:buChar char="—"/>
            </a:pPr>
            <a:r>
              <a:rPr lang="en-US"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Retrieved documents are passed as context to </a:t>
            </a:r>
            <a:r>
              <a:rPr lang="en-US" b="0" i="0" u="none" strike="noStrike" cap="none" dirty="0" err="1">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Ollama</a:t>
            </a:r>
            <a:r>
              <a:rPr lang="en-US"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a:t>
            </a:r>
            <a:endParaRPr lang="en-US" dirty="0">
              <a:latin typeface="Calibri" panose="020F0502020204030204" pitchFamily="34" charset="0"/>
              <a:ea typeface="Calibri" panose="020F0502020204030204" pitchFamily="34" charset="0"/>
              <a:cs typeface="Calibri" panose="020F0502020204030204" pitchFamily="34" charset="0"/>
            </a:endParaRPr>
          </a:p>
          <a:p>
            <a:pPr marL="285750" marR="0" lvl="0" indent="-285750" rtl="0">
              <a:lnSpc>
                <a:spcPct val="100000"/>
              </a:lnSpc>
              <a:spcBef>
                <a:spcPts val="0"/>
              </a:spcBef>
              <a:spcAft>
                <a:spcPts val="0"/>
              </a:spcAft>
              <a:buFont typeface="Arial Narrow" panose="020B0606020202030204" pitchFamily="34" charset="0"/>
              <a:buChar char="—"/>
            </a:pPr>
            <a:r>
              <a:rPr lang="en-US"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LLM generates a response that integrates the retrieved information with its inherent language understanding.</a:t>
            </a:r>
            <a:br>
              <a:rPr lang="en-US"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br>
            <a:endParaRPr lang="en-US"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R="0" lvl="0" rtl="0">
              <a:lnSpc>
                <a:spcPct val="100000"/>
              </a:lnSpc>
              <a:spcBef>
                <a:spcPts val="0"/>
              </a:spcBef>
              <a:spcAft>
                <a:spcPts val="0"/>
              </a:spcAft>
            </a:pPr>
            <a:r>
              <a:rPr lang="en-US"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5. Feedback Loop (Optional):</a:t>
            </a:r>
            <a:endParaRPr lang="en-US" dirty="0">
              <a:latin typeface="Calibri" panose="020F0502020204030204" pitchFamily="34" charset="0"/>
              <a:ea typeface="Calibri" panose="020F0502020204030204" pitchFamily="34" charset="0"/>
              <a:cs typeface="Calibri" panose="020F0502020204030204" pitchFamily="34" charset="0"/>
            </a:endParaRPr>
          </a:p>
          <a:p>
            <a:pPr marL="285750" marR="0" lvl="0" indent="-285750" rtl="0">
              <a:lnSpc>
                <a:spcPct val="100000"/>
              </a:lnSpc>
              <a:spcBef>
                <a:spcPts val="0"/>
              </a:spcBef>
              <a:spcAft>
                <a:spcPts val="0"/>
              </a:spcAft>
              <a:buFont typeface="Arial Narrow" panose="020B0606020202030204" pitchFamily="34" charset="0"/>
              <a:buChar char="—"/>
            </a:pPr>
            <a:r>
              <a:rPr lang="en-US"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Responses are evaluated for accuracy and relevance, allowing for iterative improvements in document indexing and retrieval.</a:t>
            </a:r>
            <a:endParaRPr sz="12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962642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C531F803-0578-69E8-2DF1-4FCB129232E0}"/>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0DFA9CF1-0547-D481-38D4-9169BBF63523}"/>
              </a:ext>
            </a:extLst>
          </p:cNvPr>
          <p:cNvSpPr txBox="1">
            <a:spLocks noGrp="1"/>
          </p:cNvSpPr>
          <p:nvPr>
            <p:ph type="body" idx="1"/>
          </p:nvPr>
        </p:nvSpPr>
        <p:spPr>
          <a:xfrm>
            <a:off x="232156" y="1607895"/>
            <a:ext cx="5319000" cy="1231800"/>
          </a:xfrm>
          <a:prstGeom prst="rect">
            <a:avLst/>
          </a:prstGeom>
          <a:noFill/>
          <a:ln>
            <a:solidFill>
              <a:schemeClr val="tx1"/>
            </a:solidFill>
          </a:ln>
        </p:spPr>
        <p:txBody>
          <a:bodyPr spcFirstLastPara="1" wrap="square" lIns="91425" tIns="45700" rIns="91425" bIns="45700" anchor="t" anchorCtr="0">
            <a:noAutofit/>
          </a:bodyPr>
          <a:lstStyle/>
          <a:p>
            <a:pPr fontAlgn="base">
              <a:spcBef>
                <a:spcPts val="1200"/>
              </a:spcBef>
            </a:pPr>
            <a:r>
              <a:rPr lang="en-US" sz="1400" dirty="0" err="1">
                <a:latin typeface="Calibri" panose="020F0502020204030204" pitchFamily="34" charset="0"/>
                <a:ea typeface="Calibri" panose="020F0502020204030204" pitchFamily="34" charset="0"/>
                <a:cs typeface="Calibri" panose="020F0502020204030204" pitchFamily="34" charset="0"/>
              </a:rPr>
              <a:t>Github</a:t>
            </a:r>
            <a:r>
              <a:rPr lang="en-US" sz="1400" dirty="0">
                <a:latin typeface="Calibri" panose="020F0502020204030204" pitchFamily="34" charset="0"/>
                <a:ea typeface="Calibri" panose="020F0502020204030204" pitchFamily="34" charset="0"/>
                <a:cs typeface="Calibri" panose="020F0502020204030204" pitchFamily="34" charset="0"/>
              </a:rPr>
              <a:t> link - </a:t>
            </a:r>
            <a:r>
              <a:rPr lang="en-US" sz="1400" dirty="0">
                <a:latin typeface="Calibri" panose="020F0502020204030204" pitchFamily="34" charset="0"/>
                <a:ea typeface="Calibri" panose="020F0502020204030204" pitchFamily="34" charset="0"/>
                <a:cs typeface="Calibri" panose="020F0502020204030204" pitchFamily="34" charset="0"/>
                <a:hlinkClick r:id="rId3"/>
              </a:rPr>
              <a:t>https://github.com/Rittika-Mitra/rag-pipeline</a:t>
            </a:r>
            <a:endParaRPr lang="en-US" sz="1400" dirty="0">
              <a:latin typeface="Calibri" panose="020F0502020204030204" pitchFamily="34" charset="0"/>
              <a:ea typeface="Calibri" panose="020F0502020204030204" pitchFamily="34" charset="0"/>
              <a:cs typeface="Calibri" panose="020F0502020204030204" pitchFamily="34" charset="0"/>
            </a:endParaRPr>
          </a:p>
          <a:p>
            <a:pPr fontAlgn="base">
              <a:spcBef>
                <a:spcPts val="1200"/>
              </a:spcBef>
            </a:pPr>
            <a:r>
              <a:rPr lang="en-US" sz="1400" dirty="0">
                <a:latin typeface="Calibri" panose="020F0502020204030204" pitchFamily="34" charset="0"/>
                <a:ea typeface="Calibri" panose="020F0502020204030204" pitchFamily="34" charset="0"/>
                <a:cs typeface="Calibri" panose="020F0502020204030204" pitchFamily="34" charset="0"/>
                <a:sym typeface="Cambria"/>
              </a:rPr>
              <a:t>The Readme file describes how the RAG pipeline has been created using </a:t>
            </a:r>
            <a:r>
              <a:rPr lang="en-US" sz="1400" dirty="0" err="1">
                <a:latin typeface="Calibri" panose="020F0502020204030204" pitchFamily="34" charset="0"/>
                <a:ea typeface="Calibri" panose="020F0502020204030204" pitchFamily="34" charset="0"/>
                <a:cs typeface="Calibri" panose="020F0502020204030204" pitchFamily="34" charset="0"/>
                <a:sym typeface="Cambria"/>
              </a:rPr>
              <a:t>LangChain</a:t>
            </a:r>
            <a:r>
              <a:rPr lang="en-US" sz="1400" dirty="0">
                <a:latin typeface="Calibri" panose="020F0502020204030204" pitchFamily="34" charset="0"/>
                <a:ea typeface="Calibri" panose="020F0502020204030204" pitchFamily="34" charset="0"/>
                <a:cs typeface="Calibri" panose="020F0502020204030204" pitchFamily="34" charset="0"/>
                <a:sym typeface="Cambria"/>
              </a:rPr>
              <a:t>.</a:t>
            </a:r>
          </a:p>
          <a:p>
            <a:pPr marL="114300" indent="0" rtl="0" fontAlgn="base">
              <a:spcBef>
                <a:spcPts val="1200"/>
              </a:spcBef>
              <a:buNone/>
            </a:pPr>
            <a:endParaRPr sz="3100" dirty="0">
              <a:latin typeface="Cambria"/>
              <a:ea typeface="Cambria"/>
              <a:cs typeface="Cambria"/>
              <a:sym typeface="Cambria"/>
            </a:endParaRPr>
          </a:p>
        </p:txBody>
      </p:sp>
      <p:sp>
        <p:nvSpPr>
          <p:cNvPr id="93" name="Google Shape;93;p2">
            <a:extLst>
              <a:ext uri="{FF2B5EF4-FFF2-40B4-BE49-F238E27FC236}">
                <a16:creationId xmlns:a16="http://schemas.microsoft.com/office/drawing/2014/main" id="{D9CB94E0-43BC-7AED-9D70-6BE56A5860BF}"/>
              </a:ext>
            </a:extLst>
          </p:cNvPr>
          <p:cNvSpPr txBox="1"/>
          <p:nvPr/>
        </p:nvSpPr>
        <p:spPr>
          <a:xfrm>
            <a:off x="97734" y="5688"/>
            <a:ext cx="11996531" cy="1117679"/>
          </a:xfrm>
          <a:prstGeom prst="rect">
            <a:avLst/>
          </a:prstGeom>
          <a:solidFill>
            <a:srgbClr val="005035"/>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1800"/>
              <a:buFont typeface="Calibri"/>
              <a:buNone/>
            </a:pPr>
            <a:r>
              <a:rPr lang="en-US" sz="1800" b="1" i="1" u="none" strike="noStrike" cap="none" dirty="0">
                <a:solidFill>
                  <a:schemeClr val="lt1"/>
                </a:solidFill>
                <a:latin typeface="Calibri"/>
                <a:ea typeface="Calibri"/>
                <a:cs typeface="Calibri"/>
                <a:sym typeface="Calibri"/>
              </a:rPr>
              <a:t>Demo: RAG in Action</a:t>
            </a:r>
            <a:endParaRPr sz="1800" b="1" i="1" u="none" strike="noStrike" cap="none" dirty="0">
              <a:solidFill>
                <a:schemeClr val="lt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724ABD3D-8FCD-4ACA-3F6D-C3079B4930E2}"/>
              </a:ext>
            </a:extLst>
          </p:cNvPr>
          <p:cNvPicPr>
            <a:picLocks noChangeAspect="1"/>
          </p:cNvPicPr>
          <p:nvPr/>
        </p:nvPicPr>
        <p:blipFill>
          <a:blip r:embed="rId4"/>
          <a:stretch>
            <a:fillRect/>
          </a:stretch>
        </p:blipFill>
        <p:spPr>
          <a:xfrm>
            <a:off x="6293897" y="1587218"/>
            <a:ext cx="4913246" cy="4964603"/>
          </a:xfrm>
          <a:prstGeom prst="rect">
            <a:avLst/>
          </a:prstGeom>
        </p:spPr>
      </p:pic>
      <p:sp>
        <p:nvSpPr>
          <p:cNvPr id="5" name="TextBox 4">
            <a:extLst>
              <a:ext uri="{FF2B5EF4-FFF2-40B4-BE49-F238E27FC236}">
                <a16:creationId xmlns:a16="http://schemas.microsoft.com/office/drawing/2014/main" id="{3745C8E8-0E42-8E36-70B1-E523AADF6ABF}"/>
              </a:ext>
            </a:extLst>
          </p:cNvPr>
          <p:cNvSpPr txBox="1"/>
          <p:nvPr/>
        </p:nvSpPr>
        <p:spPr>
          <a:xfrm>
            <a:off x="6252229" y="1589169"/>
            <a:ext cx="5010054" cy="5068603"/>
          </a:xfrm>
          <a:prstGeom prst="rect">
            <a:avLst/>
          </a:prstGeom>
          <a:noFill/>
          <a:ln>
            <a:solidFill>
              <a:schemeClr val="tx1"/>
            </a:solidFill>
          </a:ln>
        </p:spPr>
        <p:txBody>
          <a:bodyPr wrap="square" rtlCol="0">
            <a:spAutoFit/>
          </a:bodyPr>
          <a:lstStyle/>
          <a:p>
            <a:endParaRPr lang="en-US" dirty="0"/>
          </a:p>
        </p:txBody>
      </p:sp>
    </p:spTree>
    <p:extLst>
      <p:ext uri="{BB962C8B-B14F-4D97-AF65-F5344CB8AC3E}">
        <p14:creationId xmlns:p14="http://schemas.microsoft.com/office/powerpoint/2010/main" val="3123652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3B870994-89BA-F3A3-3F42-BF0A66AB0217}"/>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4D04B665-E63D-F0F7-F02C-2C6AD07D4060}"/>
              </a:ext>
            </a:extLst>
          </p:cNvPr>
          <p:cNvSpPr txBox="1">
            <a:spLocks noGrp="1"/>
          </p:cNvSpPr>
          <p:nvPr>
            <p:ph type="body" idx="1"/>
          </p:nvPr>
        </p:nvSpPr>
        <p:spPr>
          <a:xfrm>
            <a:off x="380746" y="1391100"/>
            <a:ext cx="10238636" cy="1491289"/>
          </a:xfrm>
          <a:prstGeom prst="rect">
            <a:avLst/>
          </a:prstGeom>
          <a:noFill/>
          <a:ln>
            <a:noFill/>
          </a:ln>
        </p:spPr>
        <p:txBody>
          <a:bodyPr spcFirstLastPara="1" wrap="square" lIns="91425" tIns="45700" rIns="91425" bIns="45700" anchor="t" anchorCtr="0">
            <a:noAutofit/>
          </a:bodyPr>
          <a:lstStyle/>
          <a:p>
            <a:pPr marL="114300" indent="0" rtl="0" fontAlgn="base">
              <a:spcBef>
                <a:spcPts val="1200"/>
              </a:spcBef>
              <a:buNone/>
            </a:pPr>
            <a:r>
              <a:rPr lang="en-US" sz="1400" b="1" dirty="0">
                <a:latin typeface="Calibri" panose="020F0502020204030204" pitchFamily="34" charset="0"/>
                <a:ea typeface="Calibri" panose="020F0502020204030204" pitchFamily="34" charset="0"/>
                <a:cs typeface="Calibri" panose="020F0502020204030204" pitchFamily="34" charset="0"/>
              </a:rPr>
              <a:t>Evaluation objectives</a:t>
            </a:r>
          </a:p>
          <a:p>
            <a:pPr marL="628650" indent="-514350" rtl="0" fontAlgn="base">
              <a:spcBef>
                <a:spcPts val="1200"/>
              </a:spcBef>
              <a:buFont typeface="+mj-lt"/>
              <a:buAutoNum type="alphaUcPeriod"/>
            </a:pPr>
            <a:r>
              <a:rPr lang="en-US" sz="1400" dirty="0">
                <a:latin typeface="Calibri" panose="020F0502020204030204" pitchFamily="34" charset="0"/>
                <a:ea typeface="Calibri" panose="020F0502020204030204" pitchFamily="34" charset="0"/>
                <a:cs typeface="Calibri" panose="020F0502020204030204" pitchFamily="34" charset="0"/>
                <a:sym typeface="Cambria"/>
              </a:rPr>
              <a:t>Retrieval quality: Evaluating the effectiveness of the context sourced by the retriever component</a:t>
            </a:r>
          </a:p>
          <a:p>
            <a:pPr marL="628650" indent="-514350" rtl="0" fontAlgn="base">
              <a:spcBef>
                <a:spcPts val="1200"/>
              </a:spcBef>
              <a:buFont typeface="+mj-lt"/>
              <a:buAutoNum type="alphaUcPeriod"/>
            </a:pPr>
            <a:r>
              <a:rPr lang="en-US" sz="1400" dirty="0">
                <a:latin typeface="Calibri" panose="020F0502020204030204" pitchFamily="34" charset="0"/>
                <a:ea typeface="Calibri" panose="020F0502020204030204" pitchFamily="34" charset="0"/>
                <a:cs typeface="Calibri" panose="020F0502020204030204" pitchFamily="34" charset="0"/>
                <a:sym typeface="Cambria"/>
              </a:rPr>
              <a:t>Generation quality: capacity to synthesize coherent and relevant answers from the retrieved context</a:t>
            </a:r>
          </a:p>
        </p:txBody>
      </p:sp>
      <p:sp>
        <p:nvSpPr>
          <p:cNvPr id="93" name="Google Shape;93;p2">
            <a:extLst>
              <a:ext uri="{FF2B5EF4-FFF2-40B4-BE49-F238E27FC236}">
                <a16:creationId xmlns:a16="http://schemas.microsoft.com/office/drawing/2014/main" id="{F1859F43-B2D3-A3CD-DA45-9CE9D5459605}"/>
              </a:ext>
            </a:extLst>
          </p:cNvPr>
          <p:cNvSpPr txBox="1"/>
          <p:nvPr/>
        </p:nvSpPr>
        <p:spPr>
          <a:xfrm>
            <a:off x="109330" y="45199"/>
            <a:ext cx="11996531" cy="1117679"/>
          </a:xfrm>
          <a:prstGeom prst="rect">
            <a:avLst/>
          </a:prstGeom>
          <a:solidFill>
            <a:srgbClr val="005035"/>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1800"/>
              <a:buFont typeface="Calibri"/>
              <a:buNone/>
            </a:pPr>
            <a:r>
              <a:rPr lang="en-US" sz="1800" b="1" i="1" u="none" strike="noStrike" cap="none" dirty="0">
                <a:solidFill>
                  <a:schemeClr val="lt1"/>
                </a:solidFill>
                <a:latin typeface="Calibri"/>
                <a:ea typeface="Calibri"/>
                <a:cs typeface="Calibri"/>
                <a:sym typeface="Calibri"/>
              </a:rPr>
              <a:t>Evaluation of RAG System</a:t>
            </a:r>
            <a:endParaRPr sz="1800" b="1" i="1" u="none" strike="noStrike" cap="none" dirty="0">
              <a:solidFill>
                <a:schemeClr val="lt1"/>
              </a:solidFill>
              <a:latin typeface="Calibri"/>
              <a:ea typeface="Calibri"/>
              <a:cs typeface="Calibri"/>
              <a:sym typeface="Calibri"/>
            </a:endParaRPr>
          </a:p>
        </p:txBody>
      </p:sp>
      <p:sp>
        <p:nvSpPr>
          <p:cNvPr id="2" name="TextBox 1">
            <a:extLst>
              <a:ext uri="{FF2B5EF4-FFF2-40B4-BE49-F238E27FC236}">
                <a16:creationId xmlns:a16="http://schemas.microsoft.com/office/drawing/2014/main" id="{B15019E0-A16E-FE7C-5381-5C1078AAC3F7}"/>
              </a:ext>
            </a:extLst>
          </p:cNvPr>
          <p:cNvSpPr txBox="1"/>
          <p:nvPr/>
        </p:nvSpPr>
        <p:spPr>
          <a:xfrm>
            <a:off x="633910" y="6309296"/>
            <a:ext cx="6776657" cy="276999"/>
          </a:xfrm>
          <a:prstGeom prst="rect">
            <a:avLst/>
          </a:prstGeom>
          <a:noFill/>
        </p:spPr>
        <p:txBody>
          <a:bodyPr wrap="square" rtlCol="0">
            <a:spAutoFit/>
          </a:bodyPr>
          <a:lstStyle/>
          <a:p>
            <a:r>
              <a:rPr lang="en-US" sz="1200" dirty="0">
                <a:latin typeface="Calibri" panose="020F0502020204030204" pitchFamily="34" charset="0"/>
                <a:ea typeface="Calibri" panose="020F0502020204030204" pitchFamily="34" charset="0"/>
                <a:cs typeface="Calibri" panose="020F0502020204030204" pitchFamily="34" charset="0"/>
              </a:rPr>
              <a:t>Es, </a:t>
            </a:r>
            <a:r>
              <a:rPr lang="en-US" sz="1200" dirty="0" err="1">
                <a:latin typeface="Calibri" panose="020F0502020204030204" pitchFamily="34" charset="0"/>
                <a:ea typeface="Calibri" panose="020F0502020204030204" pitchFamily="34" charset="0"/>
                <a:cs typeface="Calibri" panose="020F0502020204030204" pitchFamily="34" charset="0"/>
              </a:rPr>
              <a:t>Shahul</a:t>
            </a:r>
            <a:r>
              <a:rPr lang="en-US" sz="1200" dirty="0">
                <a:latin typeface="Calibri" panose="020F0502020204030204" pitchFamily="34" charset="0"/>
                <a:ea typeface="Calibri" panose="020F0502020204030204" pitchFamily="34" charset="0"/>
                <a:cs typeface="Calibri" panose="020F0502020204030204" pitchFamily="34" charset="0"/>
              </a:rPr>
              <a:t>, et al. "Ragas: Automated evaluation of retrieval augmented generation." (2023)</a:t>
            </a:r>
          </a:p>
        </p:txBody>
      </p:sp>
      <p:sp>
        <p:nvSpPr>
          <p:cNvPr id="3" name="TextBox 2">
            <a:extLst>
              <a:ext uri="{FF2B5EF4-FFF2-40B4-BE49-F238E27FC236}">
                <a16:creationId xmlns:a16="http://schemas.microsoft.com/office/drawing/2014/main" id="{11BF2687-E9B4-01DB-3BAB-17593C9FEC11}"/>
              </a:ext>
            </a:extLst>
          </p:cNvPr>
          <p:cNvSpPr txBox="1"/>
          <p:nvPr/>
        </p:nvSpPr>
        <p:spPr>
          <a:xfrm>
            <a:off x="1985875" y="2856088"/>
            <a:ext cx="8453991" cy="3117310"/>
          </a:xfrm>
          <a:prstGeom prst="rect">
            <a:avLst/>
          </a:prstGeom>
          <a:noFill/>
          <a:ln>
            <a:solidFill>
              <a:srgbClr val="005035"/>
            </a:solidFill>
          </a:ln>
        </p:spPr>
        <p:txBody>
          <a:bodyPr wrap="square" rtlCol="0">
            <a:spAutoFit/>
          </a:bodyPr>
          <a:lstStyle/>
          <a:p>
            <a:endParaRPr lang="en-US" dirty="0"/>
          </a:p>
        </p:txBody>
      </p:sp>
      <p:pic>
        <p:nvPicPr>
          <p:cNvPr id="5" name="Picture 4">
            <a:extLst>
              <a:ext uri="{FF2B5EF4-FFF2-40B4-BE49-F238E27FC236}">
                <a16:creationId xmlns:a16="http://schemas.microsoft.com/office/drawing/2014/main" id="{3183CEDB-B812-0F2C-1981-867D447BFD07}"/>
              </a:ext>
            </a:extLst>
          </p:cNvPr>
          <p:cNvPicPr>
            <a:picLocks noChangeAspect="1"/>
          </p:cNvPicPr>
          <p:nvPr/>
        </p:nvPicPr>
        <p:blipFill>
          <a:blip r:embed="rId3"/>
          <a:srcRect l="2888" t="3036" r="3521" b="4912"/>
          <a:stretch/>
        </p:blipFill>
        <p:spPr>
          <a:xfrm>
            <a:off x="2468985" y="2995459"/>
            <a:ext cx="7254029" cy="2838568"/>
          </a:xfrm>
          <a:prstGeom prst="rect">
            <a:avLst/>
          </a:prstGeom>
        </p:spPr>
      </p:pic>
    </p:spTree>
    <p:extLst>
      <p:ext uri="{BB962C8B-B14F-4D97-AF65-F5344CB8AC3E}">
        <p14:creationId xmlns:p14="http://schemas.microsoft.com/office/powerpoint/2010/main" val="909412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A7FE4931-A259-58F1-59C9-EA7853F03D18}"/>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6EE07D92-70E3-D5CF-1C3A-FF4C38B45C2B}"/>
              </a:ext>
            </a:extLst>
          </p:cNvPr>
          <p:cNvSpPr txBox="1">
            <a:spLocks noGrp="1"/>
          </p:cNvSpPr>
          <p:nvPr>
            <p:ph type="body" idx="1"/>
          </p:nvPr>
        </p:nvSpPr>
        <p:spPr>
          <a:xfrm>
            <a:off x="397575" y="1594110"/>
            <a:ext cx="5319000" cy="4401000"/>
          </a:xfrm>
          <a:prstGeom prst="rect">
            <a:avLst/>
          </a:prstGeom>
          <a:noFill/>
          <a:ln>
            <a:noFill/>
          </a:ln>
        </p:spPr>
        <p:txBody>
          <a:bodyPr spcFirstLastPara="1" wrap="square" lIns="91425" tIns="45700" rIns="91425" bIns="45700" anchor="t" anchorCtr="0">
            <a:noAutofit/>
          </a:bodyPr>
          <a:lstStyle/>
          <a:p>
            <a:pPr marL="114300" indent="0" rtl="0" fontAlgn="base">
              <a:spcBef>
                <a:spcPts val="1200"/>
              </a:spcBef>
              <a:buNone/>
            </a:pPr>
            <a:br>
              <a:rPr lang="en-US" sz="1400" dirty="0"/>
            </a:br>
            <a:endParaRPr sz="3100" dirty="0">
              <a:latin typeface="Cambria"/>
              <a:ea typeface="Cambria"/>
              <a:cs typeface="Cambria"/>
              <a:sym typeface="Cambria"/>
            </a:endParaRPr>
          </a:p>
        </p:txBody>
      </p:sp>
      <p:sp>
        <p:nvSpPr>
          <p:cNvPr id="93" name="Google Shape;93;p2">
            <a:extLst>
              <a:ext uri="{FF2B5EF4-FFF2-40B4-BE49-F238E27FC236}">
                <a16:creationId xmlns:a16="http://schemas.microsoft.com/office/drawing/2014/main" id="{FBD999AC-AFE6-17BB-9D7F-885F128DC31F}"/>
              </a:ext>
            </a:extLst>
          </p:cNvPr>
          <p:cNvSpPr txBox="1"/>
          <p:nvPr/>
        </p:nvSpPr>
        <p:spPr>
          <a:xfrm>
            <a:off x="97734" y="50809"/>
            <a:ext cx="11996531" cy="1117679"/>
          </a:xfrm>
          <a:prstGeom prst="rect">
            <a:avLst/>
          </a:prstGeom>
          <a:solidFill>
            <a:srgbClr val="005035"/>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1800"/>
              <a:buFont typeface="Calibri"/>
              <a:buNone/>
            </a:pPr>
            <a:r>
              <a:rPr lang="en-US" sz="1800" b="1" i="1" u="none" strike="noStrike" cap="none" dirty="0">
                <a:solidFill>
                  <a:schemeClr val="lt1"/>
                </a:solidFill>
                <a:latin typeface="Calibri"/>
                <a:ea typeface="Calibri"/>
                <a:cs typeface="Calibri"/>
                <a:sym typeface="Calibri"/>
              </a:rPr>
              <a:t>Applications in Financial Industry</a:t>
            </a:r>
            <a:endParaRPr sz="1800" b="1" i="1" u="none" strike="noStrike" cap="none" dirty="0">
              <a:solidFill>
                <a:schemeClr val="lt1"/>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E6BBB5B7-F9E7-F81F-A6B0-9E25AD259DD7}"/>
              </a:ext>
            </a:extLst>
          </p:cNvPr>
          <p:cNvPicPr>
            <a:picLocks noChangeAspect="1"/>
          </p:cNvPicPr>
          <p:nvPr/>
        </p:nvPicPr>
        <p:blipFill>
          <a:blip r:embed="rId3"/>
          <a:stretch>
            <a:fillRect/>
          </a:stretch>
        </p:blipFill>
        <p:spPr>
          <a:xfrm>
            <a:off x="1562647" y="1453864"/>
            <a:ext cx="8307855" cy="5011989"/>
          </a:xfrm>
          <a:prstGeom prst="rect">
            <a:avLst/>
          </a:prstGeom>
        </p:spPr>
      </p:pic>
    </p:spTree>
    <p:extLst>
      <p:ext uri="{BB962C8B-B14F-4D97-AF65-F5344CB8AC3E}">
        <p14:creationId xmlns:p14="http://schemas.microsoft.com/office/powerpoint/2010/main" val="457746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8"/>
        <p:cNvGrpSpPr/>
        <p:nvPr/>
      </p:nvGrpSpPr>
      <p:grpSpPr>
        <a:xfrm>
          <a:off x="0" y="0"/>
          <a:ext cx="0" cy="0"/>
          <a:chOff x="0" y="0"/>
          <a:chExt cx="0" cy="0"/>
        </a:xfrm>
      </p:grpSpPr>
      <p:grpSp>
        <p:nvGrpSpPr>
          <p:cNvPr id="130" name="Google Shape;130;p34"/>
          <p:cNvGrpSpPr/>
          <p:nvPr/>
        </p:nvGrpSpPr>
        <p:grpSpPr>
          <a:xfrm>
            <a:off x="3133521" y="2435937"/>
            <a:ext cx="4749212" cy="2655762"/>
            <a:chOff x="61212" y="733572"/>
            <a:chExt cx="4749212" cy="2655762"/>
          </a:xfrm>
        </p:grpSpPr>
        <p:sp>
          <p:nvSpPr>
            <p:cNvPr id="131" name="Google Shape;131;p34"/>
            <p:cNvSpPr/>
            <p:nvPr/>
          </p:nvSpPr>
          <p:spPr>
            <a:xfrm>
              <a:off x="61212" y="733572"/>
              <a:ext cx="4749212" cy="2655762"/>
            </a:xfrm>
            <a:prstGeom prst="rect">
              <a:avLst/>
            </a:prstGeom>
            <a:solidFill>
              <a:srgbClr val="A49665"/>
            </a:solidFill>
            <a:ln w="25400" cap="flat" cmpd="sng">
              <a:solidFill>
                <a:srgbClr val="00503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34"/>
            <p:cNvSpPr txBox="1"/>
            <p:nvPr/>
          </p:nvSpPr>
          <p:spPr>
            <a:xfrm>
              <a:off x="61212" y="733572"/>
              <a:ext cx="4749212" cy="2655762"/>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0000"/>
                </a:buClr>
                <a:buSzPts val="2400"/>
                <a:buFont typeface="Arial"/>
                <a:buNone/>
              </a:pPr>
              <a:r>
                <a:rPr lang="en-US" sz="1400" b="1" i="0" u="sng"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Contact Information:</a:t>
              </a:r>
            </a:p>
            <a:p>
              <a:pPr marL="0" marR="0" lvl="0" indent="0" algn="ctr" rtl="0">
                <a:lnSpc>
                  <a:spcPct val="90000"/>
                </a:lnSpc>
                <a:spcBef>
                  <a:spcPts val="0"/>
                </a:spcBef>
                <a:spcAft>
                  <a:spcPts val="0"/>
                </a:spcAft>
                <a:buClr>
                  <a:srgbClr val="000000"/>
                </a:buClr>
                <a:buSzPts val="2400"/>
                <a:buFont typeface="Arial"/>
                <a:buNone/>
              </a:pP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marR="0" lvl="0" indent="0" algn="ctr" rtl="0">
                <a:lnSpc>
                  <a:spcPct val="90000"/>
                </a:lnSpc>
                <a:spcBef>
                  <a:spcPts val="0"/>
                </a:spcBef>
                <a:spcAft>
                  <a:spcPts val="0"/>
                </a:spcAft>
                <a:buClr>
                  <a:srgbClr val="000000"/>
                </a:buClr>
                <a:buSzPts val="2400"/>
                <a:buFont typeface="Arial"/>
                <a:buNone/>
              </a:pPr>
              <a:r>
                <a:rPr lang="en-US" sz="1400" b="1"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Afsana Akther Asha</a:t>
              </a:r>
              <a:endParaRPr lang="en-US" sz="1400" b="1"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hlinkClick r:id="rId4">
                  <a:extLst>
                    <a:ext uri="{A12FA001-AC4F-418D-AE19-62706E023703}">
                      <ahyp:hlinkClr xmlns:ahyp="http://schemas.microsoft.com/office/drawing/2018/hyperlinkcolor" val="tx"/>
                    </a:ext>
                  </a:extLst>
                </a:hlinkClick>
              </a:endParaRPr>
            </a:p>
            <a:p>
              <a:pPr marL="0" marR="0" lvl="0" indent="0" algn="ctr" rtl="0">
                <a:lnSpc>
                  <a:spcPct val="90000"/>
                </a:lnSpc>
                <a:spcBef>
                  <a:spcPts val="0"/>
                </a:spcBef>
                <a:spcAft>
                  <a:spcPts val="0"/>
                </a:spcAft>
                <a:buClr>
                  <a:srgbClr val="000000"/>
                </a:buClr>
                <a:buSzPts val="2400"/>
                <a:buFont typeface="Arial"/>
                <a:buNone/>
              </a:pPr>
              <a:r>
                <a:rPr lang="en-US" sz="1400" b="1"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hlinkClick r:id="rId4">
                    <a:extLst>
                      <a:ext uri="{A12FA001-AC4F-418D-AE19-62706E023703}">
                        <ahyp:hlinkClr xmlns:ahyp="http://schemas.microsoft.com/office/drawing/2018/hyperlinkcolor" val="tx"/>
                      </a:ext>
                    </a:extLst>
                  </a:hlinkClick>
                </a:rPr>
                <a:t>https://www.linkedin.com/in/afsanaasha</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endParaRPr>
            </a:p>
            <a:p>
              <a:pPr marL="0" marR="0" lvl="0" indent="0" algn="ctr" rtl="0">
                <a:lnSpc>
                  <a:spcPct val="90000"/>
                </a:lnSpc>
                <a:spcBef>
                  <a:spcPts val="0"/>
                </a:spcBef>
                <a:spcAft>
                  <a:spcPts val="0"/>
                </a:spcAft>
                <a:buClr>
                  <a:srgbClr val="000000"/>
                </a:buClr>
                <a:buSzPts val="2400"/>
                <a:buFont typeface="Arial"/>
                <a:buNone/>
              </a:pPr>
              <a:endParaRPr lang="en-US" sz="1400" b="1"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hlinkClick r:id="rId4">
                  <a:extLst>
                    <a:ext uri="{A12FA001-AC4F-418D-AE19-62706E023703}">
                      <ahyp:hlinkClr xmlns:ahyp="http://schemas.microsoft.com/office/drawing/2018/hyperlinkcolor" val="tx"/>
                    </a:ext>
                  </a:extLst>
                </a:hlinkClick>
              </a:endParaRPr>
            </a:p>
            <a:p>
              <a:pPr marL="0" marR="0" lvl="0" indent="0" algn="ctr" rtl="0">
                <a:lnSpc>
                  <a:spcPct val="90000"/>
                </a:lnSpc>
                <a:spcBef>
                  <a:spcPts val="0"/>
                </a:spcBef>
                <a:spcAft>
                  <a:spcPts val="0"/>
                </a:spcAft>
                <a:buClr>
                  <a:srgbClr val="000000"/>
                </a:buClr>
                <a:buSzPts val="2400"/>
                <a:buFont typeface="Arial"/>
                <a:buNone/>
              </a:pPr>
              <a:r>
                <a:rPr lang="en-US" sz="1400" b="1" i="0"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Rittika Bose</a:t>
              </a:r>
              <a:endParaRPr lang="en-US" sz="1400" b="1" i="0"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hlinkClick r:id="rId4">
                  <a:extLst>
                    <a:ext uri="{A12FA001-AC4F-418D-AE19-62706E023703}">
                      <ahyp:hlinkClr xmlns:ahyp="http://schemas.microsoft.com/office/drawing/2018/hyperlinkcolor" val="tx"/>
                    </a:ext>
                  </a:extLst>
                </a:hlinkClick>
              </a:endParaRPr>
            </a:p>
            <a:p>
              <a:pPr marL="0" marR="0" lvl="0" indent="0" algn="ctr" rtl="0">
                <a:lnSpc>
                  <a:spcPct val="90000"/>
                </a:lnSpc>
                <a:spcBef>
                  <a:spcPts val="0"/>
                </a:spcBef>
                <a:spcAft>
                  <a:spcPts val="0"/>
                </a:spcAft>
                <a:buClr>
                  <a:srgbClr val="000000"/>
                </a:buClr>
                <a:buSzPts val="2400"/>
                <a:buFont typeface="Arial"/>
                <a:buNone/>
              </a:pPr>
              <a:r>
                <a:rPr lang="en-US" sz="1400" b="1"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hlinkClick r:id="rId4">
                    <a:extLst>
                      <a:ext uri="{A12FA001-AC4F-418D-AE19-62706E023703}">
                        <ahyp:hlinkClr xmlns:ahyp="http://schemas.microsoft.com/office/drawing/2018/hyperlinkcolor" val="tx"/>
                      </a:ext>
                    </a:extLst>
                  </a:hlinkClick>
                </a:rPr>
                <a:t>https://www.linkedin.com/in/rittika-bose</a:t>
              </a:r>
              <a:endParaRPr lang="en-US" sz="1400" b="1"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endParaRPr>
            </a:p>
            <a:p>
              <a:pPr marL="0" marR="0" lvl="0" indent="0" algn="l" rtl="0">
                <a:lnSpc>
                  <a:spcPct val="90000"/>
                </a:lnSpc>
                <a:spcBef>
                  <a:spcPts val="0"/>
                </a:spcBef>
                <a:spcAft>
                  <a:spcPts val="0"/>
                </a:spcAft>
                <a:buClr>
                  <a:srgbClr val="000000"/>
                </a:buClr>
                <a:buSzPts val="2400"/>
                <a:buFont typeface="Arial"/>
                <a:buNone/>
              </a:pPr>
              <a:endParaRPr lang="en-US" sz="2400" dirty="0">
                <a:solidFill>
                  <a:schemeClr val="lt1"/>
                </a:solidFill>
              </a:endParaRPr>
            </a:p>
            <a:p>
              <a:pPr marL="0" marR="0" lvl="0" indent="0" algn="l" rtl="0">
                <a:lnSpc>
                  <a:spcPct val="90000"/>
                </a:lnSpc>
                <a:spcBef>
                  <a:spcPts val="0"/>
                </a:spcBef>
                <a:spcAft>
                  <a:spcPts val="0"/>
                </a:spcAft>
                <a:buClr>
                  <a:srgbClr val="000000"/>
                </a:buClr>
                <a:buSzPts val="2400"/>
                <a:buFont typeface="Arial"/>
                <a:buNone/>
              </a:pPr>
              <a:endParaRPr sz="1400" b="0" i="0" u="none" strike="noStrike" cap="none" dirty="0">
                <a:solidFill>
                  <a:srgbClr val="000000"/>
                </a:solidFill>
                <a:latin typeface="Arial"/>
                <a:ea typeface="Arial"/>
                <a:cs typeface="Arial"/>
                <a:sym typeface="Arial"/>
              </a:endParaRPr>
            </a:p>
          </p:txBody>
        </p:sp>
      </p:grpSp>
      <p:sp>
        <p:nvSpPr>
          <p:cNvPr id="135" name="Google Shape;135;p34"/>
          <p:cNvSpPr/>
          <p:nvPr/>
        </p:nvSpPr>
        <p:spPr>
          <a:xfrm>
            <a:off x="3072308" y="1657156"/>
            <a:ext cx="4871675" cy="710433"/>
          </a:xfrm>
          <a:prstGeom prst="roundRect">
            <a:avLst>
              <a:gd name="adj" fmla="val 16667"/>
            </a:avLst>
          </a:prstGeom>
          <a:solidFill>
            <a:srgbClr val="005035"/>
          </a:solid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dirty="0">
                <a:solidFill>
                  <a:schemeClr val="lt1"/>
                </a:solidFill>
                <a:latin typeface="Oswald"/>
                <a:sym typeface="Oswald"/>
              </a:rPr>
              <a:t>Thank You</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7">
          <a:extLst>
            <a:ext uri="{FF2B5EF4-FFF2-40B4-BE49-F238E27FC236}">
              <a16:creationId xmlns:a16="http://schemas.microsoft.com/office/drawing/2014/main" id="{667C195C-E3E8-9E0E-3103-564916C4DAE9}"/>
            </a:ext>
          </a:extLst>
        </p:cNvPr>
        <p:cNvGrpSpPr/>
        <p:nvPr/>
      </p:nvGrpSpPr>
      <p:grpSpPr>
        <a:xfrm>
          <a:off x="0" y="0"/>
          <a:ext cx="0" cy="0"/>
          <a:chOff x="0" y="0"/>
          <a:chExt cx="0" cy="0"/>
        </a:xfrm>
      </p:grpSpPr>
      <p:sp>
        <p:nvSpPr>
          <p:cNvPr id="98" name="Google Shape;98;p5">
            <a:extLst>
              <a:ext uri="{FF2B5EF4-FFF2-40B4-BE49-F238E27FC236}">
                <a16:creationId xmlns:a16="http://schemas.microsoft.com/office/drawing/2014/main" id="{1D0E8676-39CB-9E66-3CEB-434E70F2BA6E}"/>
              </a:ext>
            </a:extLst>
          </p:cNvPr>
          <p:cNvSpPr txBox="1"/>
          <p:nvPr/>
        </p:nvSpPr>
        <p:spPr>
          <a:xfrm>
            <a:off x="2258753" y="278475"/>
            <a:ext cx="8161200"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1800" b="1" i="1" dirty="0">
                <a:solidFill>
                  <a:schemeClr val="dk1"/>
                </a:solidFill>
                <a:latin typeface="Calibri"/>
                <a:ea typeface="Calibri"/>
                <a:cs typeface="Calibri"/>
                <a:sym typeface="Calibri"/>
              </a:rPr>
              <a:t>Introduction</a:t>
            </a:r>
            <a:endParaRPr sz="4800" b="0" i="0" u="none" strike="noStrike" cap="none" dirty="0">
              <a:solidFill>
                <a:srgbClr val="000000"/>
              </a:solidFill>
              <a:latin typeface="Oswald"/>
              <a:ea typeface="Oswald"/>
              <a:cs typeface="Oswald"/>
              <a:sym typeface="Oswald"/>
            </a:endParaRPr>
          </a:p>
        </p:txBody>
      </p:sp>
      <p:sp>
        <p:nvSpPr>
          <p:cNvPr id="3" name="TextBox 2">
            <a:extLst>
              <a:ext uri="{FF2B5EF4-FFF2-40B4-BE49-F238E27FC236}">
                <a16:creationId xmlns:a16="http://schemas.microsoft.com/office/drawing/2014/main" id="{149760C0-A482-774E-751D-5F8441DA9AA0}"/>
              </a:ext>
            </a:extLst>
          </p:cNvPr>
          <p:cNvSpPr txBox="1"/>
          <p:nvPr/>
        </p:nvSpPr>
        <p:spPr>
          <a:xfrm>
            <a:off x="2343437" y="1341733"/>
            <a:ext cx="4406581" cy="2031325"/>
          </a:xfrm>
          <a:prstGeom prst="rect">
            <a:avLst/>
          </a:prstGeom>
          <a:ln w="9525"/>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Problem: LLM’s understanding of the world is limited to the data they’ve been trained on …</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So, when we ask the LLM about an event it hasn’t seen, it will respond that:</a:t>
            </a:r>
          </a:p>
          <a:p>
            <a:pPr marL="342900" indent="-342900">
              <a:buFont typeface="+mj-lt"/>
              <a:buAutoNum type="alphaLcParenR"/>
            </a:pPr>
            <a:r>
              <a:rPr lang="en-US" dirty="0">
                <a:latin typeface="Calibri" panose="020F0502020204030204" pitchFamily="34" charset="0"/>
                <a:ea typeface="Calibri" panose="020F0502020204030204" pitchFamily="34" charset="0"/>
                <a:cs typeface="Calibri" panose="020F0502020204030204" pitchFamily="34" charset="0"/>
              </a:rPr>
              <a:t>It doesn’t know the answer; or</a:t>
            </a:r>
          </a:p>
          <a:p>
            <a:pPr marL="342900" indent="-342900">
              <a:buFont typeface="+mj-lt"/>
              <a:buAutoNum type="alphaLcParenR"/>
            </a:pPr>
            <a:r>
              <a:rPr lang="en-US" dirty="0">
                <a:latin typeface="Calibri" panose="020F0502020204030204" pitchFamily="34" charset="0"/>
                <a:ea typeface="Calibri" panose="020F0502020204030204" pitchFamily="34" charset="0"/>
                <a:cs typeface="Calibri" panose="020F0502020204030204" pitchFamily="34" charset="0"/>
              </a:rPr>
              <a:t>Provides some hallucinated answer</a:t>
            </a:r>
          </a:p>
          <a:p>
            <a:pPr marL="342900" indent="-342900">
              <a:buFont typeface="+mj-lt"/>
              <a:buAutoNum type="alphaLcParenR"/>
            </a:pPr>
            <a:endParaRPr lang="en-US"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Solution: Provide LLM with additional information</a:t>
            </a:r>
          </a:p>
        </p:txBody>
      </p:sp>
      <p:pic>
        <p:nvPicPr>
          <p:cNvPr id="5" name="Picture 4">
            <a:extLst>
              <a:ext uri="{FF2B5EF4-FFF2-40B4-BE49-F238E27FC236}">
                <a16:creationId xmlns:a16="http://schemas.microsoft.com/office/drawing/2014/main" id="{6D73221F-E090-361D-EEBF-8DEC81CE48AD}"/>
              </a:ext>
            </a:extLst>
          </p:cNvPr>
          <p:cNvPicPr>
            <a:picLocks noChangeAspect="1"/>
          </p:cNvPicPr>
          <p:nvPr/>
        </p:nvPicPr>
        <p:blipFill>
          <a:blip r:embed="rId4"/>
          <a:srcRect l="4782" t="15300" r="2596"/>
          <a:stretch/>
        </p:blipFill>
        <p:spPr>
          <a:xfrm>
            <a:off x="6897057" y="1287160"/>
            <a:ext cx="4549025" cy="2141840"/>
          </a:xfrm>
          <a:prstGeom prst="rect">
            <a:avLst/>
          </a:prstGeom>
        </p:spPr>
      </p:pic>
      <p:sp>
        <p:nvSpPr>
          <p:cNvPr id="6" name="TextBox 5">
            <a:extLst>
              <a:ext uri="{FF2B5EF4-FFF2-40B4-BE49-F238E27FC236}">
                <a16:creationId xmlns:a16="http://schemas.microsoft.com/office/drawing/2014/main" id="{53565056-7310-02C6-CAAE-E62932D9BB9F}"/>
              </a:ext>
            </a:extLst>
          </p:cNvPr>
          <p:cNvSpPr txBox="1"/>
          <p:nvPr/>
        </p:nvSpPr>
        <p:spPr>
          <a:xfrm>
            <a:off x="6998147" y="1341733"/>
            <a:ext cx="4337656" cy="2031325"/>
          </a:xfrm>
          <a:prstGeom prst="rect">
            <a:avLst/>
          </a:prstGeom>
          <a:noFill/>
          <a:ln w="9525">
            <a:solidFill>
              <a:schemeClr val="tx1"/>
            </a:solidFill>
          </a:ln>
        </p:spPr>
        <p:txBody>
          <a:bodyPr wrap="square" rtlCol="0">
            <a:spAutoFit/>
          </a:bodyPr>
          <a:lstStyle/>
          <a:p>
            <a:endParaRPr lang="en-US" dirty="0"/>
          </a:p>
        </p:txBody>
      </p:sp>
      <p:cxnSp>
        <p:nvCxnSpPr>
          <p:cNvPr id="8" name="Straight Arrow Connector 7">
            <a:extLst>
              <a:ext uri="{FF2B5EF4-FFF2-40B4-BE49-F238E27FC236}">
                <a16:creationId xmlns:a16="http://schemas.microsoft.com/office/drawing/2014/main" id="{B229CDD5-DB5C-0ACE-50D3-6B702715B87C}"/>
              </a:ext>
            </a:extLst>
          </p:cNvPr>
          <p:cNvCxnSpPr/>
          <p:nvPr/>
        </p:nvCxnSpPr>
        <p:spPr>
          <a:xfrm>
            <a:off x="6148076" y="2913214"/>
            <a:ext cx="19207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58EEC7C-2138-0948-1524-0EA69E72DFE7}"/>
              </a:ext>
            </a:extLst>
          </p:cNvPr>
          <p:cNvSpPr txBox="1"/>
          <p:nvPr/>
        </p:nvSpPr>
        <p:spPr>
          <a:xfrm>
            <a:off x="2343437" y="3643815"/>
            <a:ext cx="4654710" cy="307777"/>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Approaches to providing additional information:</a:t>
            </a:r>
          </a:p>
        </p:txBody>
      </p:sp>
      <p:graphicFrame>
        <p:nvGraphicFramePr>
          <p:cNvPr id="11" name="Diagram 10">
            <a:extLst>
              <a:ext uri="{FF2B5EF4-FFF2-40B4-BE49-F238E27FC236}">
                <a16:creationId xmlns:a16="http://schemas.microsoft.com/office/drawing/2014/main" id="{A2068A85-2AE5-C160-33F5-9A041A5DD096}"/>
              </a:ext>
            </a:extLst>
          </p:cNvPr>
          <p:cNvGraphicFramePr/>
          <p:nvPr>
            <p:extLst>
              <p:ext uri="{D42A27DB-BD31-4B8C-83A1-F6EECF244321}">
                <p14:modId xmlns:p14="http://schemas.microsoft.com/office/powerpoint/2010/main" val="613761260"/>
              </p:ext>
            </p:extLst>
          </p:nvPr>
        </p:nvGraphicFramePr>
        <p:xfrm>
          <a:off x="3193763" y="4150755"/>
          <a:ext cx="7112510" cy="235717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863269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E99524E9-7634-68E2-4509-8AFD8BE068AE}"/>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7C3EF150-7302-83F5-A9CE-4259CD1724D5}"/>
              </a:ext>
            </a:extLst>
          </p:cNvPr>
          <p:cNvSpPr txBox="1">
            <a:spLocks noGrp="1"/>
          </p:cNvSpPr>
          <p:nvPr>
            <p:ph type="body" idx="1"/>
          </p:nvPr>
        </p:nvSpPr>
        <p:spPr>
          <a:xfrm>
            <a:off x="397575" y="1594110"/>
            <a:ext cx="5319000" cy="4401000"/>
          </a:xfrm>
          <a:prstGeom prst="rect">
            <a:avLst/>
          </a:prstGeom>
          <a:noFill/>
          <a:ln>
            <a:noFill/>
          </a:ln>
        </p:spPr>
        <p:txBody>
          <a:bodyPr spcFirstLastPara="1" wrap="square" lIns="91425" tIns="45700" rIns="91425" bIns="45700" anchor="t" anchorCtr="0">
            <a:noAutofit/>
          </a:bodyPr>
          <a:lstStyle/>
          <a:p>
            <a:pPr marL="114300" indent="0" rtl="0" fontAlgn="base">
              <a:spcBef>
                <a:spcPts val="1200"/>
              </a:spcBef>
              <a:buNone/>
            </a:pPr>
            <a:br>
              <a:rPr lang="en-US" sz="1400" dirty="0"/>
            </a:br>
            <a:endParaRPr sz="3100" dirty="0">
              <a:latin typeface="Cambria"/>
              <a:ea typeface="Cambria"/>
              <a:cs typeface="Cambria"/>
              <a:sym typeface="Cambria"/>
            </a:endParaRPr>
          </a:p>
        </p:txBody>
      </p:sp>
      <p:sp>
        <p:nvSpPr>
          <p:cNvPr id="93" name="Google Shape;93;p2">
            <a:extLst>
              <a:ext uri="{FF2B5EF4-FFF2-40B4-BE49-F238E27FC236}">
                <a16:creationId xmlns:a16="http://schemas.microsoft.com/office/drawing/2014/main" id="{881DE67C-4663-8326-A011-23BF3888FAB9}"/>
              </a:ext>
            </a:extLst>
          </p:cNvPr>
          <p:cNvSpPr txBox="1"/>
          <p:nvPr/>
        </p:nvSpPr>
        <p:spPr>
          <a:xfrm>
            <a:off x="109330" y="45199"/>
            <a:ext cx="11996531" cy="1117679"/>
          </a:xfrm>
          <a:prstGeom prst="rect">
            <a:avLst/>
          </a:prstGeom>
          <a:solidFill>
            <a:srgbClr val="005035"/>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1800"/>
              <a:buFont typeface="Calibri"/>
              <a:buNone/>
            </a:pPr>
            <a:r>
              <a:rPr lang="en-US" sz="1800" b="1" i="1" u="none" strike="noStrike" cap="none" dirty="0">
                <a:solidFill>
                  <a:schemeClr val="lt1"/>
                </a:solidFill>
                <a:latin typeface="Calibri"/>
                <a:ea typeface="Calibri"/>
                <a:cs typeface="Calibri"/>
                <a:sym typeface="Calibri"/>
              </a:rPr>
              <a:t>Evolution of Information Retrieval</a:t>
            </a:r>
            <a:endParaRPr sz="1800" b="1" i="1" u="none" strike="noStrike" cap="none" dirty="0">
              <a:solidFill>
                <a:schemeClr val="lt1"/>
              </a:solidFill>
              <a:latin typeface="Calibri"/>
              <a:ea typeface="Calibri"/>
              <a:cs typeface="Calibri"/>
              <a:sym typeface="Calibri"/>
            </a:endParaRPr>
          </a:p>
        </p:txBody>
      </p:sp>
      <p:graphicFrame>
        <p:nvGraphicFramePr>
          <p:cNvPr id="3" name="Diagram 2">
            <a:extLst>
              <a:ext uri="{FF2B5EF4-FFF2-40B4-BE49-F238E27FC236}">
                <a16:creationId xmlns:a16="http://schemas.microsoft.com/office/drawing/2014/main" id="{11AF4948-D438-37C7-0ED7-0EBDE827831D}"/>
              </a:ext>
            </a:extLst>
          </p:cNvPr>
          <p:cNvGraphicFramePr/>
          <p:nvPr>
            <p:extLst>
              <p:ext uri="{D42A27DB-BD31-4B8C-83A1-F6EECF244321}">
                <p14:modId xmlns:p14="http://schemas.microsoft.com/office/powerpoint/2010/main" val="3178343849"/>
              </p:ext>
            </p:extLst>
          </p:nvPr>
        </p:nvGraphicFramePr>
        <p:xfrm>
          <a:off x="553877" y="813683"/>
          <a:ext cx="11107436" cy="56923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1FDF1B29-AE59-D0E3-AACB-FA04637D772D}"/>
              </a:ext>
            </a:extLst>
          </p:cNvPr>
          <p:cNvSpPr txBox="1"/>
          <p:nvPr/>
        </p:nvSpPr>
        <p:spPr>
          <a:xfrm>
            <a:off x="5262383" y="5023133"/>
            <a:ext cx="3277438" cy="95410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BM25: Probabilistic model based on TF-IDF</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Sparse representation</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Lacked deep contextual understanding</a:t>
            </a:r>
          </a:p>
        </p:txBody>
      </p:sp>
      <p:sp>
        <p:nvSpPr>
          <p:cNvPr id="5" name="TextBox 4">
            <a:extLst>
              <a:ext uri="{FF2B5EF4-FFF2-40B4-BE49-F238E27FC236}">
                <a16:creationId xmlns:a16="http://schemas.microsoft.com/office/drawing/2014/main" id="{962B21B7-73C6-7A03-C848-97650DAE3795}"/>
              </a:ext>
            </a:extLst>
          </p:cNvPr>
          <p:cNvSpPr txBox="1"/>
          <p:nvPr/>
        </p:nvSpPr>
        <p:spPr>
          <a:xfrm>
            <a:off x="1938160" y="5023132"/>
            <a:ext cx="2719826" cy="95410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Exact Matching</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Struggled with synonyms and polysemy (multiple meaning of same word</a:t>
            </a:r>
          </a:p>
        </p:txBody>
      </p:sp>
      <p:sp>
        <p:nvSpPr>
          <p:cNvPr id="6" name="TextBox 5">
            <a:extLst>
              <a:ext uri="{FF2B5EF4-FFF2-40B4-BE49-F238E27FC236}">
                <a16:creationId xmlns:a16="http://schemas.microsoft.com/office/drawing/2014/main" id="{30A9C944-9300-9DBB-0880-861DEA1A8A22}"/>
              </a:ext>
            </a:extLst>
          </p:cNvPr>
          <p:cNvSpPr txBox="1"/>
          <p:nvPr/>
        </p:nvSpPr>
        <p:spPr>
          <a:xfrm>
            <a:off x="3814428" y="1378321"/>
            <a:ext cx="2659053" cy="73866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TF-IDF (Token frequency)</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Unable to capture semantic meanings</a:t>
            </a:r>
          </a:p>
        </p:txBody>
      </p:sp>
      <p:sp>
        <p:nvSpPr>
          <p:cNvPr id="7" name="TextBox 6">
            <a:extLst>
              <a:ext uri="{FF2B5EF4-FFF2-40B4-BE49-F238E27FC236}">
                <a16:creationId xmlns:a16="http://schemas.microsoft.com/office/drawing/2014/main" id="{02EF3047-42FF-9E94-BD90-EE3C841F4514}"/>
              </a:ext>
            </a:extLst>
          </p:cNvPr>
          <p:cNvSpPr txBox="1"/>
          <p:nvPr/>
        </p:nvSpPr>
        <p:spPr>
          <a:xfrm>
            <a:off x="6918028" y="1162878"/>
            <a:ext cx="3328430" cy="95410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Word Embeddings (Word2Vec, </a:t>
            </a:r>
            <a:r>
              <a:rPr lang="en-US" dirty="0" err="1">
                <a:latin typeface="Calibri" panose="020F0502020204030204" pitchFamily="34" charset="0"/>
                <a:ea typeface="Calibri" panose="020F0502020204030204" pitchFamily="34" charset="0"/>
                <a:cs typeface="Calibri" panose="020F0502020204030204" pitchFamily="34" charset="0"/>
              </a:rPr>
              <a:t>GloVe</a:t>
            </a:r>
            <a:r>
              <a:rPr lang="en-US" dirty="0">
                <a:latin typeface="Calibri" panose="020F0502020204030204" pitchFamily="34" charset="0"/>
                <a:ea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RNNs and CNNs for document-query matching</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Challenges with scalability</a:t>
            </a:r>
          </a:p>
        </p:txBody>
      </p:sp>
      <p:sp>
        <p:nvSpPr>
          <p:cNvPr id="8" name="TextBox 7">
            <a:extLst>
              <a:ext uri="{FF2B5EF4-FFF2-40B4-BE49-F238E27FC236}">
                <a16:creationId xmlns:a16="http://schemas.microsoft.com/office/drawing/2014/main" id="{669E8912-2C35-0BCA-46A5-C7B2161DF6C4}"/>
              </a:ext>
            </a:extLst>
          </p:cNvPr>
          <p:cNvSpPr txBox="1"/>
          <p:nvPr/>
        </p:nvSpPr>
        <p:spPr>
          <a:xfrm>
            <a:off x="8762094" y="5021839"/>
            <a:ext cx="3024129" cy="138499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BERT-based models fine-tuned for retrieval tasks (Sentence-BERT)</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Dense representation: Captured contextual meaning</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Required more computational resources</a:t>
            </a:r>
          </a:p>
        </p:txBody>
      </p:sp>
      <p:sp>
        <p:nvSpPr>
          <p:cNvPr id="9" name="TextBox 8">
            <a:extLst>
              <a:ext uri="{FF2B5EF4-FFF2-40B4-BE49-F238E27FC236}">
                <a16:creationId xmlns:a16="http://schemas.microsoft.com/office/drawing/2014/main" id="{635B62E0-454B-BDB4-5432-7A55C99DA19D}"/>
              </a:ext>
            </a:extLst>
          </p:cNvPr>
          <p:cNvSpPr txBox="1"/>
          <p:nvPr/>
        </p:nvSpPr>
        <p:spPr>
          <a:xfrm>
            <a:off x="678787" y="6406834"/>
            <a:ext cx="10277184" cy="307777"/>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RAG combines retrieval techniques (dense/sparse methods) with generation models to create contextually accurate responses</a:t>
            </a:r>
          </a:p>
        </p:txBody>
      </p:sp>
    </p:spTree>
    <p:extLst>
      <p:ext uri="{BB962C8B-B14F-4D97-AF65-F5344CB8AC3E}">
        <p14:creationId xmlns:p14="http://schemas.microsoft.com/office/powerpoint/2010/main" val="3267888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EC97CC97-4D9F-7380-B773-2F2ABB88396E}"/>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05979450-8E93-5879-096D-547A36DD8B4E}"/>
              </a:ext>
            </a:extLst>
          </p:cNvPr>
          <p:cNvSpPr txBox="1">
            <a:spLocks noGrp="1"/>
          </p:cNvSpPr>
          <p:nvPr>
            <p:ph type="body" idx="1"/>
          </p:nvPr>
        </p:nvSpPr>
        <p:spPr>
          <a:xfrm>
            <a:off x="397575" y="1594110"/>
            <a:ext cx="5319000" cy="4401000"/>
          </a:xfrm>
          <a:prstGeom prst="rect">
            <a:avLst/>
          </a:prstGeom>
          <a:noFill/>
          <a:ln>
            <a:noFill/>
          </a:ln>
        </p:spPr>
        <p:txBody>
          <a:bodyPr spcFirstLastPara="1" wrap="square" lIns="91425" tIns="45700" rIns="91425" bIns="45700" anchor="t" anchorCtr="0">
            <a:noAutofit/>
          </a:bodyPr>
          <a:lstStyle/>
          <a:p>
            <a:pPr marL="114300" indent="0" rtl="0" fontAlgn="base">
              <a:spcBef>
                <a:spcPts val="1200"/>
              </a:spcBef>
              <a:buNone/>
            </a:pPr>
            <a:br>
              <a:rPr lang="en-US" sz="1400" dirty="0"/>
            </a:br>
            <a:endParaRPr sz="3100" dirty="0">
              <a:latin typeface="Cambria"/>
              <a:ea typeface="Cambria"/>
              <a:cs typeface="Cambria"/>
              <a:sym typeface="Cambria"/>
            </a:endParaRPr>
          </a:p>
        </p:txBody>
      </p:sp>
      <p:sp>
        <p:nvSpPr>
          <p:cNvPr id="93" name="Google Shape;93;p2">
            <a:extLst>
              <a:ext uri="{FF2B5EF4-FFF2-40B4-BE49-F238E27FC236}">
                <a16:creationId xmlns:a16="http://schemas.microsoft.com/office/drawing/2014/main" id="{244532D7-5B08-969F-5B3D-AD651A930570}"/>
              </a:ext>
            </a:extLst>
          </p:cNvPr>
          <p:cNvSpPr txBox="1"/>
          <p:nvPr/>
        </p:nvSpPr>
        <p:spPr>
          <a:xfrm>
            <a:off x="109330" y="45199"/>
            <a:ext cx="11996531" cy="1117679"/>
          </a:xfrm>
          <a:prstGeom prst="rect">
            <a:avLst/>
          </a:prstGeom>
          <a:solidFill>
            <a:srgbClr val="005035"/>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1800"/>
              <a:buFont typeface="Calibri"/>
              <a:buNone/>
            </a:pPr>
            <a:r>
              <a:rPr lang="en-US" sz="1800" b="1" i="1" u="none" strike="noStrike" cap="none" dirty="0">
                <a:solidFill>
                  <a:schemeClr val="lt1"/>
                </a:solidFill>
                <a:latin typeface="Calibri"/>
                <a:ea typeface="Calibri"/>
                <a:cs typeface="Calibri"/>
                <a:sym typeface="Calibri"/>
              </a:rPr>
              <a:t>RAG Pipeline</a:t>
            </a:r>
            <a:endParaRPr sz="1800" b="1" i="1" u="none" strike="noStrike" cap="none" dirty="0">
              <a:solidFill>
                <a:schemeClr val="lt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B1B2698B-64F9-A626-3708-529C4420F380}"/>
              </a:ext>
            </a:extLst>
          </p:cNvPr>
          <p:cNvPicPr>
            <a:picLocks noChangeAspect="1"/>
          </p:cNvPicPr>
          <p:nvPr/>
        </p:nvPicPr>
        <p:blipFill>
          <a:blip r:embed="rId3"/>
          <a:stretch>
            <a:fillRect/>
          </a:stretch>
        </p:blipFill>
        <p:spPr>
          <a:xfrm>
            <a:off x="1271934" y="1247025"/>
            <a:ext cx="9970137" cy="5518137"/>
          </a:xfrm>
          <a:prstGeom prst="rect">
            <a:avLst/>
          </a:prstGeom>
        </p:spPr>
      </p:pic>
    </p:spTree>
    <p:extLst>
      <p:ext uri="{BB962C8B-B14F-4D97-AF65-F5344CB8AC3E}">
        <p14:creationId xmlns:p14="http://schemas.microsoft.com/office/powerpoint/2010/main" val="1874597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4E45B40F-2A4C-32B4-C846-9F7B5D4F2FC0}"/>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E5FF654D-373A-3909-9671-999EB3B1B1DB}"/>
              </a:ext>
            </a:extLst>
          </p:cNvPr>
          <p:cNvSpPr txBox="1">
            <a:spLocks noGrp="1"/>
          </p:cNvSpPr>
          <p:nvPr>
            <p:ph type="body" idx="1"/>
          </p:nvPr>
        </p:nvSpPr>
        <p:spPr>
          <a:xfrm>
            <a:off x="397575" y="1594110"/>
            <a:ext cx="3220756" cy="2388859"/>
          </a:xfrm>
          <a:prstGeom prst="rect">
            <a:avLst/>
          </a:prstGeom>
          <a:noFill/>
          <a:ln>
            <a:noFill/>
          </a:ln>
        </p:spPr>
        <p:txBody>
          <a:bodyPr spcFirstLastPara="1" wrap="square" lIns="91425" tIns="45700" rIns="91425" bIns="45700" anchor="t" anchorCtr="0">
            <a:noAutofit/>
          </a:bodyPr>
          <a:lstStyle/>
          <a:p>
            <a:pPr marL="114300" indent="0" rtl="0" fontAlgn="base">
              <a:spcBef>
                <a:spcPts val="1200"/>
              </a:spcBef>
              <a:buNone/>
            </a:pPr>
            <a:br>
              <a:rPr lang="en-US" sz="1400" dirty="0"/>
            </a:br>
            <a:r>
              <a:rPr lang="en-US" sz="1600" u="sng" dirty="0">
                <a:latin typeface="Calibri" panose="020F0502020204030204" pitchFamily="34" charset="0"/>
                <a:ea typeface="Calibri" panose="020F0502020204030204" pitchFamily="34" charset="0"/>
                <a:cs typeface="Calibri" panose="020F0502020204030204" pitchFamily="34" charset="0"/>
              </a:rPr>
              <a:t>Stage 1: Pre-processing</a:t>
            </a:r>
          </a:p>
          <a:p>
            <a:pPr fontAlgn="base">
              <a:spcBef>
                <a:spcPts val="1200"/>
              </a:spcBef>
            </a:pPr>
            <a:r>
              <a:rPr lang="en-US" sz="1600" dirty="0">
                <a:latin typeface="Calibri" panose="020F0502020204030204" pitchFamily="34" charset="0"/>
                <a:ea typeface="Calibri" panose="020F0502020204030204" pitchFamily="34" charset="0"/>
                <a:cs typeface="Calibri" panose="020F0502020204030204" pitchFamily="34" charset="0"/>
                <a:sym typeface="Cambria"/>
              </a:rPr>
              <a:t>Chunking</a:t>
            </a:r>
          </a:p>
          <a:p>
            <a:pPr fontAlgn="base">
              <a:spcBef>
                <a:spcPts val="1200"/>
              </a:spcBef>
            </a:pPr>
            <a:r>
              <a:rPr lang="en-US" sz="1600" dirty="0">
                <a:latin typeface="Calibri" panose="020F0502020204030204" pitchFamily="34" charset="0"/>
                <a:ea typeface="Calibri" panose="020F0502020204030204" pitchFamily="34" charset="0"/>
                <a:cs typeface="Calibri" panose="020F0502020204030204" pitchFamily="34" charset="0"/>
                <a:sym typeface="Cambria"/>
              </a:rPr>
              <a:t>Embedding</a:t>
            </a:r>
          </a:p>
          <a:p>
            <a:pPr fontAlgn="base">
              <a:spcBef>
                <a:spcPts val="1200"/>
              </a:spcBef>
            </a:pPr>
            <a:r>
              <a:rPr lang="en-US" sz="1600" dirty="0">
                <a:latin typeface="Calibri" panose="020F0502020204030204" pitchFamily="34" charset="0"/>
                <a:ea typeface="Calibri" panose="020F0502020204030204" pitchFamily="34" charset="0"/>
                <a:cs typeface="Calibri" panose="020F0502020204030204" pitchFamily="34" charset="0"/>
                <a:sym typeface="Cambria"/>
              </a:rPr>
              <a:t>Indexing</a:t>
            </a:r>
          </a:p>
          <a:p>
            <a:pPr marL="114300" indent="0" fontAlgn="base">
              <a:spcBef>
                <a:spcPts val="1200"/>
              </a:spcBef>
              <a:buNone/>
            </a:pPr>
            <a:endParaRPr lang="en-US" sz="1400" dirty="0">
              <a:latin typeface="Cambria"/>
              <a:ea typeface="Cambria"/>
              <a:cs typeface="Cambria"/>
              <a:sym typeface="Cambria"/>
            </a:endParaRPr>
          </a:p>
        </p:txBody>
      </p:sp>
      <p:sp>
        <p:nvSpPr>
          <p:cNvPr id="93" name="Google Shape;93;p2">
            <a:extLst>
              <a:ext uri="{FF2B5EF4-FFF2-40B4-BE49-F238E27FC236}">
                <a16:creationId xmlns:a16="http://schemas.microsoft.com/office/drawing/2014/main" id="{24C34F41-89F7-6CD6-A99C-9430B4BFE5AB}"/>
              </a:ext>
            </a:extLst>
          </p:cNvPr>
          <p:cNvSpPr txBox="1"/>
          <p:nvPr/>
        </p:nvSpPr>
        <p:spPr>
          <a:xfrm>
            <a:off x="109330" y="45199"/>
            <a:ext cx="11996531" cy="1117679"/>
          </a:xfrm>
          <a:prstGeom prst="rect">
            <a:avLst/>
          </a:prstGeom>
          <a:solidFill>
            <a:srgbClr val="005035"/>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1800"/>
              <a:buFont typeface="Calibri"/>
              <a:buNone/>
            </a:pPr>
            <a:r>
              <a:rPr lang="en-US" sz="1800" b="1" i="1" u="none" strike="noStrike" cap="none" dirty="0">
                <a:solidFill>
                  <a:schemeClr val="lt1"/>
                </a:solidFill>
                <a:latin typeface="Calibri"/>
                <a:ea typeface="Calibri"/>
                <a:cs typeface="Calibri"/>
                <a:sym typeface="Calibri"/>
              </a:rPr>
              <a:t>RAG Pipeline</a:t>
            </a:r>
            <a:endParaRPr sz="1800" b="1" i="1" u="none" strike="noStrike" cap="none" dirty="0">
              <a:solidFill>
                <a:schemeClr val="lt1"/>
              </a:solidFill>
              <a:latin typeface="Calibri"/>
              <a:ea typeface="Calibri"/>
              <a:cs typeface="Calibri"/>
              <a:sym typeface="Calibri"/>
            </a:endParaRPr>
          </a:p>
        </p:txBody>
      </p:sp>
      <p:pic>
        <p:nvPicPr>
          <p:cNvPr id="4" name="Picture 3">
            <a:extLst>
              <a:ext uri="{FF2B5EF4-FFF2-40B4-BE49-F238E27FC236}">
                <a16:creationId xmlns:a16="http://schemas.microsoft.com/office/drawing/2014/main" id="{22E67187-EBC8-9F42-2E59-065406DC7D4D}"/>
              </a:ext>
            </a:extLst>
          </p:cNvPr>
          <p:cNvPicPr>
            <a:picLocks noChangeAspect="1"/>
          </p:cNvPicPr>
          <p:nvPr/>
        </p:nvPicPr>
        <p:blipFill>
          <a:blip r:embed="rId3"/>
          <a:srcRect l="1814"/>
          <a:stretch/>
        </p:blipFill>
        <p:spPr>
          <a:xfrm>
            <a:off x="1946607" y="2230369"/>
            <a:ext cx="9127744" cy="3505200"/>
          </a:xfrm>
          <a:prstGeom prst="rect">
            <a:avLst/>
          </a:prstGeom>
        </p:spPr>
      </p:pic>
    </p:spTree>
    <p:extLst>
      <p:ext uri="{BB962C8B-B14F-4D97-AF65-F5344CB8AC3E}">
        <p14:creationId xmlns:p14="http://schemas.microsoft.com/office/powerpoint/2010/main" val="1706602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400A7EB4-808E-2EB7-F95E-11A339CE9F99}"/>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A4ADBBB7-C529-D303-7D59-B79C91F4D9A1}"/>
              </a:ext>
            </a:extLst>
          </p:cNvPr>
          <p:cNvSpPr txBox="1">
            <a:spLocks noGrp="1"/>
          </p:cNvSpPr>
          <p:nvPr>
            <p:ph type="body" idx="1"/>
          </p:nvPr>
        </p:nvSpPr>
        <p:spPr>
          <a:xfrm>
            <a:off x="397575" y="1594110"/>
            <a:ext cx="3220756" cy="2388859"/>
          </a:xfrm>
          <a:prstGeom prst="rect">
            <a:avLst/>
          </a:prstGeom>
          <a:noFill/>
          <a:ln>
            <a:noFill/>
          </a:ln>
        </p:spPr>
        <p:txBody>
          <a:bodyPr spcFirstLastPara="1" wrap="square" lIns="91425" tIns="45700" rIns="91425" bIns="45700" anchor="t" anchorCtr="0">
            <a:noAutofit/>
          </a:bodyPr>
          <a:lstStyle/>
          <a:p>
            <a:pPr marL="114300" indent="0" rtl="0" fontAlgn="base">
              <a:spcBef>
                <a:spcPts val="1200"/>
              </a:spcBef>
              <a:buNone/>
            </a:pPr>
            <a:br>
              <a:rPr lang="en-US" sz="1400" dirty="0"/>
            </a:br>
            <a:r>
              <a:rPr lang="en-US" sz="1600" u="sng" dirty="0">
                <a:latin typeface="Calibri" panose="020F0502020204030204" pitchFamily="34" charset="0"/>
                <a:ea typeface="Calibri" panose="020F0502020204030204" pitchFamily="34" charset="0"/>
                <a:cs typeface="Calibri" panose="020F0502020204030204" pitchFamily="34" charset="0"/>
              </a:rPr>
              <a:t>Stage 2: RAG in action</a:t>
            </a:r>
          </a:p>
          <a:p>
            <a:pPr fontAlgn="base">
              <a:spcBef>
                <a:spcPts val="1200"/>
              </a:spcBef>
            </a:pPr>
            <a:r>
              <a:rPr lang="en-US" sz="1600" dirty="0">
                <a:latin typeface="Calibri" panose="020F0502020204030204" pitchFamily="34" charset="0"/>
                <a:ea typeface="Calibri" panose="020F0502020204030204" pitchFamily="34" charset="0"/>
                <a:cs typeface="Calibri" panose="020F0502020204030204" pitchFamily="34" charset="0"/>
                <a:sym typeface="Cambria"/>
              </a:rPr>
              <a:t>Retrieval</a:t>
            </a:r>
          </a:p>
          <a:p>
            <a:pPr fontAlgn="base">
              <a:spcBef>
                <a:spcPts val="1200"/>
              </a:spcBef>
            </a:pPr>
            <a:r>
              <a:rPr lang="en-US" sz="1600" dirty="0">
                <a:latin typeface="Calibri" panose="020F0502020204030204" pitchFamily="34" charset="0"/>
                <a:ea typeface="Calibri" panose="020F0502020204030204" pitchFamily="34" charset="0"/>
                <a:cs typeface="Calibri" panose="020F0502020204030204" pitchFamily="34" charset="0"/>
                <a:sym typeface="Cambria"/>
              </a:rPr>
              <a:t>Augmentation</a:t>
            </a:r>
          </a:p>
          <a:p>
            <a:pPr fontAlgn="base">
              <a:spcBef>
                <a:spcPts val="1200"/>
              </a:spcBef>
            </a:pPr>
            <a:r>
              <a:rPr lang="en-US" sz="1600" dirty="0">
                <a:latin typeface="Calibri" panose="020F0502020204030204" pitchFamily="34" charset="0"/>
                <a:ea typeface="Calibri" panose="020F0502020204030204" pitchFamily="34" charset="0"/>
                <a:cs typeface="Calibri" panose="020F0502020204030204" pitchFamily="34" charset="0"/>
                <a:sym typeface="Cambria"/>
              </a:rPr>
              <a:t>Generation</a:t>
            </a:r>
          </a:p>
          <a:p>
            <a:pPr marL="114300" indent="0" fontAlgn="base">
              <a:spcBef>
                <a:spcPts val="1200"/>
              </a:spcBef>
              <a:buNone/>
            </a:pPr>
            <a:endParaRPr lang="en-US" sz="1400" dirty="0">
              <a:latin typeface="Cambria"/>
              <a:ea typeface="Cambria"/>
              <a:cs typeface="Cambria"/>
              <a:sym typeface="Cambria"/>
            </a:endParaRPr>
          </a:p>
        </p:txBody>
      </p:sp>
      <p:sp>
        <p:nvSpPr>
          <p:cNvPr id="93" name="Google Shape;93;p2">
            <a:extLst>
              <a:ext uri="{FF2B5EF4-FFF2-40B4-BE49-F238E27FC236}">
                <a16:creationId xmlns:a16="http://schemas.microsoft.com/office/drawing/2014/main" id="{0DCC7B12-FD3A-0978-0E1D-60B93791AF22}"/>
              </a:ext>
            </a:extLst>
          </p:cNvPr>
          <p:cNvSpPr txBox="1"/>
          <p:nvPr/>
        </p:nvSpPr>
        <p:spPr>
          <a:xfrm>
            <a:off x="97734" y="30912"/>
            <a:ext cx="11996531" cy="1117679"/>
          </a:xfrm>
          <a:prstGeom prst="rect">
            <a:avLst/>
          </a:prstGeom>
          <a:solidFill>
            <a:srgbClr val="005035"/>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1800"/>
              <a:buFont typeface="Calibri"/>
              <a:buNone/>
            </a:pPr>
            <a:r>
              <a:rPr lang="en-US" sz="1800" b="1" i="1" u="none" strike="noStrike" cap="none" dirty="0">
                <a:solidFill>
                  <a:schemeClr val="lt1"/>
                </a:solidFill>
                <a:latin typeface="Calibri"/>
                <a:ea typeface="Calibri"/>
                <a:cs typeface="Calibri"/>
                <a:sym typeface="Calibri"/>
              </a:rPr>
              <a:t>RAG Pipeline</a:t>
            </a:r>
            <a:endParaRPr sz="1800" b="1" i="1" u="none" strike="noStrike" cap="none" dirty="0">
              <a:solidFill>
                <a:schemeClr val="lt1"/>
              </a:solidFill>
              <a:latin typeface="Calibri"/>
              <a:ea typeface="Calibri"/>
              <a:cs typeface="Calibri"/>
              <a:sym typeface="Calibri"/>
            </a:endParaRPr>
          </a:p>
        </p:txBody>
      </p:sp>
      <p:pic>
        <p:nvPicPr>
          <p:cNvPr id="6" name="Picture 5">
            <a:extLst>
              <a:ext uri="{FF2B5EF4-FFF2-40B4-BE49-F238E27FC236}">
                <a16:creationId xmlns:a16="http://schemas.microsoft.com/office/drawing/2014/main" id="{9FF26E2C-B00F-4896-E570-03D7E5FAC871}"/>
              </a:ext>
            </a:extLst>
          </p:cNvPr>
          <p:cNvPicPr>
            <a:picLocks noChangeAspect="1"/>
          </p:cNvPicPr>
          <p:nvPr/>
        </p:nvPicPr>
        <p:blipFill>
          <a:blip r:embed="rId3"/>
          <a:srcRect l="1826" t="4754"/>
          <a:stretch/>
        </p:blipFill>
        <p:spPr>
          <a:xfrm>
            <a:off x="2221832" y="2485147"/>
            <a:ext cx="9790244" cy="3356715"/>
          </a:xfrm>
          <a:prstGeom prst="rect">
            <a:avLst/>
          </a:prstGeom>
        </p:spPr>
      </p:pic>
    </p:spTree>
    <p:extLst>
      <p:ext uri="{BB962C8B-B14F-4D97-AF65-F5344CB8AC3E}">
        <p14:creationId xmlns:p14="http://schemas.microsoft.com/office/powerpoint/2010/main" val="3955379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7">
          <a:extLst>
            <a:ext uri="{FF2B5EF4-FFF2-40B4-BE49-F238E27FC236}">
              <a16:creationId xmlns:a16="http://schemas.microsoft.com/office/drawing/2014/main" id="{55922E12-75C0-D078-5FF8-010E2C7EC979}"/>
            </a:ext>
          </a:extLst>
        </p:cNvPr>
        <p:cNvGrpSpPr/>
        <p:nvPr/>
      </p:nvGrpSpPr>
      <p:grpSpPr>
        <a:xfrm>
          <a:off x="0" y="0"/>
          <a:ext cx="0" cy="0"/>
          <a:chOff x="0" y="0"/>
          <a:chExt cx="0" cy="0"/>
        </a:xfrm>
      </p:grpSpPr>
      <p:sp>
        <p:nvSpPr>
          <p:cNvPr id="98" name="Google Shape;98;p5">
            <a:extLst>
              <a:ext uri="{FF2B5EF4-FFF2-40B4-BE49-F238E27FC236}">
                <a16:creationId xmlns:a16="http://schemas.microsoft.com/office/drawing/2014/main" id="{BEF9F241-0106-3035-F091-9B498EC02FA8}"/>
              </a:ext>
            </a:extLst>
          </p:cNvPr>
          <p:cNvSpPr txBox="1"/>
          <p:nvPr/>
        </p:nvSpPr>
        <p:spPr>
          <a:xfrm>
            <a:off x="2258753" y="278475"/>
            <a:ext cx="8161200"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800"/>
              <a:buFont typeface="Arial"/>
              <a:buNone/>
            </a:pPr>
            <a:r>
              <a:rPr lang="en-US" sz="1800" b="1" i="1" dirty="0">
                <a:solidFill>
                  <a:schemeClr val="dk1"/>
                </a:solidFill>
                <a:latin typeface="Calibri"/>
                <a:ea typeface="Calibri"/>
                <a:cs typeface="Calibri"/>
                <a:sym typeface="Calibri"/>
              </a:rPr>
              <a:t>Step 1: Chunking</a:t>
            </a:r>
            <a:endParaRPr sz="4800" b="0" i="0" u="none" strike="noStrike" cap="none" dirty="0">
              <a:latin typeface="Oswald"/>
              <a:ea typeface="Oswald"/>
              <a:cs typeface="Oswald"/>
              <a:sym typeface="Oswald"/>
            </a:endParaRPr>
          </a:p>
        </p:txBody>
      </p:sp>
      <p:sp>
        <p:nvSpPr>
          <p:cNvPr id="4" name="TextBox 3">
            <a:extLst>
              <a:ext uri="{FF2B5EF4-FFF2-40B4-BE49-F238E27FC236}">
                <a16:creationId xmlns:a16="http://schemas.microsoft.com/office/drawing/2014/main" id="{891984C6-0320-DC56-A037-60E030CE8711}"/>
              </a:ext>
            </a:extLst>
          </p:cNvPr>
          <p:cNvSpPr txBox="1"/>
          <p:nvPr/>
        </p:nvSpPr>
        <p:spPr>
          <a:xfrm>
            <a:off x="2183621" y="1478186"/>
            <a:ext cx="9125767" cy="3046988"/>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Large documents are divided into smaller, more manageable pieces called “chunks</a:t>
            </a:r>
          </a:p>
          <a:p>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These chunks are then indexed and used during the retrieval phase</a:t>
            </a:r>
          </a:p>
          <a:p>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Chunking serves multiple purposes:</a:t>
            </a:r>
          </a:p>
          <a:p>
            <a:pPr marL="285750" indent="-285750">
              <a:buFontTx/>
              <a:buChar char="-"/>
            </a:pPr>
            <a:r>
              <a:rPr lang="en-US" sz="1600" b="1" dirty="0">
                <a:latin typeface="Calibri" panose="020F0502020204030204" pitchFamily="34" charset="0"/>
                <a:ea typeface="Calibri" panose="020F0502020204030204" pitchFamily="34" charset="0"/>
                <a:cs typeface="Calibri" panose="020F0502020204030204" pitchFamily="34" charset="0"/>
              </a:rPr>
              <a:t>Efficiency</a:t>
            </a:r>
            <a:r>
              <a:rPr lang="en-US" sz="1600" dirty="0">
                <a:latin typeface="Calibri" panose="020F0502020204030204" pitchFamily="34" charset="0"/>
                <a:ea typeface="Calibri" panose="020F0502020204030204" pitchFamily="34" charset="0"/>
                <a:cs typeface="Calibri" panose="020F0502020204030204" pitchFamily="34" charset="0"/>
              </a:rPr>
              <a:t>: smaller chunks reduces computational overhead during retrieval</a:t>
            </a:r>
          </a:p>
          <a:p>
            <a:pPr marL="285750" indent="-285750">
              <a:buFontTx/>
              <a:buChar char="-"/>
            </a:pPr>
            <a:r>
              <a:rPr lang="en-US" sz="1600" b="1" dirty="0">
                <a:latin typeface="Calibri" panose="020F0502020204030204" pitchFamily="34" charset="0"/>
                <a:ea typeface="Calibri" panose="020F0502020204030204" pitchFamily="34" charset="0"/>
                <a:cs typeface="Calibri" panose="020F0502020204030204" pitchFamily="34" charset="0"/>
              </a:rPr>
              <a:t>Relevance</a:t>
            </a:r>
            <a:r>
              <a:rPr lang="en-US" sz="1600" dirty="0">
                <a:latin typeface="Calibri" panose="020F0502020204030204" pitchFamily="34" charset="0"/>
                <a:ea typeface="Calibri" panose="020F0502020204030204" pitchFamily="34" charset="0"/>
                <a:cs typeface="Calibri" panose="020F0502020204030204" pitchFamily="34" charset="0"/>
              </a:rPr>
              <a:t>: precise chunks increase the likelihood of retrieving relevant information</a:t>
            </a:r>
          </a:p>
          <a:p>
            <a:endParaRPr lang="en-US" sz="16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Chunking strategies:</a:t>
            </a:r>
          </a:p>
          <a:p>
            <a:pPr marL="285750" indent="-285750">
              <a:buFontTx/>
              <a:buChar char="-"/>
            </a:pPr>
            <a:r>
              <a:rPr lang="en-US" sz="1600" dirty="0">
                <a:latin typeface="Calibri" panose="020F0502020204030204" pitchFamily="34" charset="0"/>
                <a:ea typeface="Calibri" panose="020F0502020204030204" pitchFamily="34" charset="0"/>
                <a:cs typeface="Calibri" panose="020F0502020204030204" pitchFamily="34" charset="0"/>
              </a:rPr>
              <a:t>Fixed size</a:t>
            </a:r>
          </a:p>
          <a:p>
            <a:pPr marL="285750" indent="-285750">
              <a:buFontTx/>
              <a:buChar char="-"/>
            </a:pPr>
            <a:r>
              <a:rPr lang="en-US" sz="1600" dirty="0">
                <a:latin typeface="Calibri" panose="020F0502020204030204" pitchFamily="34" charset="0"/>
                <a:ea typeface="Calibri" panose="020F0502020204030204" pitchFamily="34" charset="0"/>
                <a:cs typeface="Calibri" panose="020F0502020204030204" pitchFamily="34" charset="0"/>
              </a:rPr>
              <a:t>Recursive</a:t>
            </a:r>
          </a:p>
          <a:p>
            <a:pPr marL="285750" indent="-285750">
              <a:buFontTx/>
              <a:buChar char="-"/>
            </a:pPr>
            <a:r>
              <a:rPr lang="en-US" sz="1600" dirty="0">
                <a:latin typeface="Calibri" panose="020F0502020204030204" pitchFamily="34" charset="0"/>
                <a:ea typeface="Calibri" panose="020F0502020204030204" pitchFamily="34" charset="0"/>
                <a:cs typeface="Calibri" panose="020F0502020204030204" pitchFamily="34" charset="0"/>
              </a:rPr>
              <a:t>Semantic</a:t>
            </a:r>
          </a:p>
        </p:txBody>
      </p:sp>
      <p:pic>
        <p:nvPicPr>
          <p:cNvPr id="6" name="Picture 5">
            <a:extLst>
              <a:ext uri="{FF2B5EF4-FFF2-40B4-BE49-F238E27FC236}">
                <a16:creationId xmlns:a16="http://schemas.microsoft.com/office/drawing/2014/main" id="{01E55993-09DF-6C5E-8AA1-EC245EE51B4D}"/>
              </a:ext>
            </a:extLst>
          </p:cNvPr>
          <p:cNvPicPr>
            <a:picLocks noChangeAspect="1"/>
          </p:cNvPicPr>
          <p:nvPr/>
        </p:nvPicPr>
        <p:blipFill>
          <a:blip r:embed="rId4"/>
          <a:srcRect t="58451" r="56920"/>
          <a:stretch/>
        </p:blipFill>
        <p:spPr>
          <a:xfrm>
            <a:off x="5657645" y="3793638"/>
            <a:ext cx="4658808" cy="1694165"/>
          </a:xfrm>
          <a:prstGeom prst="rect">
            <a:avLst/>
          </a:prstGeom>
        </p:spPr>
      </p:pic>
      <p:graphicFrame>
        <p:nvGraphicFramePr>
          <p:cNvPr id="7" name="Diagram 6">
            <a:extLst>
              <a:ext uri="{FF2B5EF4-FFF2-40B4-BE49-F238E27FC236}">
                <a16:creationId xmlns:a16="http://schemas.microsoft.com/office/drawing/2014/main" id="{1A7FC9B1-B4EB-D451-F1D7-9D4B0FC668C2}"/>
              </a:ext>
            </a:extLst>
          </p:cNvPr>
          <p:cNvGraphicFramePr/>
          <p:nvPr>
            <p:extLst>
              <p:ext uri="{D42A27DB-BD31-4B8C-83A1-F6EECF244321}">
                <p14:modId xmlns:p14="http://schemas.microsoft.com/office/powerpoint/2010/main" val="887637203"/>
              </p:ext>
            </p:extLst>
          </p:nvPr>
        </p:nvGraphicFramePr>
        <p:xfrm>
          <a:off x="2027532" y="5884697"/>
          <a:ext cx="9437943" cy="57141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559425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A74CF9C8-7509-0B7C-7AE9-52E6BB86B868}"/>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1C0915A7-D1D8-3163-4E1D-EE2AB798C687}"/>
              </a:ext>
            </a:extLst>
          </p:cNvPr>
          <p:cNvSpPr txBox="1">
            <a:spLocks noGrp="1"/>
          </p:cNvSpPr>
          <p:nvPr>
            <p:ph type="body" idx="1"/>
          </p:nvPr>
        </p:nvSpPr>
        <p:spPr>
          <a:xfrm>
            <a:off x="463930" y="1387500"/>
            <a:ext cx="3932237" cy="4188658"/>
          </a:xfrm>
          <a:prstGeom prst="rect">
            <a:avLst/>
          </a:prstGeom>
          <a:noFill/>
          <a:ln>
            <a:solidFill>
              <a:schemeClr val="tx1"/>
            </a:solidFill>
          </a:ln>
        </p:spPr>
        <p:txBody>
          <a:bodyPr spcFirstLastPara="1" wrap="square" lIns="91425" tIns="45700" rIns="91425" bIns="45700" anchor="t" anchorCtr="0">
            <a:noAutofit/>
          </a:bodyPr>
          <a:lstStyle/>
          <a:p>
            <a:pPr marL="514350" indent="-285750" fontAlgn="base">
              <a:spcBef>
                <a:spcPts val="1200"/>
              </a:spcBef>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Fixed size</a:t>
            </a:r>
          </a:p>
          <a:p>
            <a:pPr fontAlgn="base">
              <a:spcBef>
                <a:spcPts val="1200"/>
              </a:spcBef>
              <a:buFontTx/>
              <a:buChar char="-"/>
            </a:pPr>
            <a:r>
              <a:rPr lang="en-US" dirty="0">
                <a:latin typeface="Calibri" panose="020F0502020204030204" pitchFamily="34" charset="0"/>
                <a:ea typeface="Calibri" panose="020F0502020204030204" pitchFamily="34" charset="0"/>
                <a:cs typeface="Calibri" panose="020F0502020204030204" pitchFamily="34" charset="0"/>
              </a:rPr>
              <a:t>Fixed number of tokens/characters/sentences</a:t>
            </a:r>
          </a:p>
          <a:p>
            <a:pPr fontAlgn="base">
              <a:spcBef>
                <a:spcPts val="1200"/>
              </a:spcBef>
              <a:buFontTx/>
              <a:buChar char="-"/>
            </a:pPr>
            <a:r>
              <a:rPr lang="en-US" dirty="0">
                <a:latin typeface="Calibri" panose="020F0502020204030204" pitchFamily="34" charset="0"/>
                <a:ea typeface="Calibri" panose="020F0502020204030204" pitchFamily="34" charset="0"/>
                <a:cs typeface="Calibri" panose="020F0502020204030204" pitchFamily="34" charset="0"/>
              </a:rPr>
              <a:t>Simple, but context can be lost</a:t>
            </a:r>
          </a:p>
          <a:p>
            <a:pPr fontAlgn="base">
              <a:spcBef>
                <a:spcPts val="1200"/>
              </a:spcBef>
              <a:buFontTx/>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514350" indent="-285750" fontAlgn="base">
              <a:spcBef>
                <a:spcPts val="1200"/>
              </a:spcBef>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Recursive</a:t>
            </a:r>
          </a:p>
          <a:p>
            <a:pPr fontAlgn="base">
              <a:spcBef>
                <a:spcPts val="1200"/>
              </a:spcBef>
              <a:buFontTx/>
              <a:buChar char="-"/>
            </a:pPr>
            <a:r>
              <a:rPr lang="en-US" dirty="0">
                <a:latin typeface="Calibri" panose="020F0502020204030204" pitchFamily="34" charset="0"/>
                <a:ea typeface="Calibri" panose="020F0502020204030204" pitchFamily="34" charset="0"/>
                <a:cs typeface="Calibri" panose="020F0502020204030204" pitchFamily="34" charset="0"/>
              </a:rPr>
              <a:t>Breaks down text progressively into smaller chunks</a:t>
            </a:r>
          </a:p>
          <a:p>
            <a:pPr fontAlgn="base">
              <a:spcBef>
                <a:spcPts val="1200"/>
              </a:spcBef>
              <a:buFontTx/>
              <a:buChar char="-"/>
            </a:pPr>
            <a:r>
              <a:rPr lang="en-US" dirty="0">
                <a:latin typeface="Calibri" panose="020F0502020204030204" pitchFamily="34" charset="0"/>
                <a:ea typeface="Calibri" panose="020F0502020204030204" pitchFamily="34" charset="0"/>
                <a:cs typeface="Calibri" panose="020F0502020204030204" pitchFamily="34" charset="0"/>
              </a:rPr>
              <a:t>Uses hierarchical delimiters like heading, subheadings, paragraphs, and sentences</a:t>
            </a:r>
          </a:p>
          <a:p>
            <a:pPr fontAlgn="base">
              <a:spcBef>
                <a:spcPts val="1200"/>
              </a:spcBef>
              <a:buFontTx/>
              <a:buChar char="-"/>
            </a:pPr>
            <a:r>
              <a:rPr lang="en-US" dirty="0">
                <a:latin typeface="Calibri" panose="020F0502020204030204" pitchFamily="34" charset="0"/>
                <a:ea typeface="Calibri" panose="020F0502020204030204" pitchFamily="34" charset="0"/>
                <a:cs typeface="Calibri" panose="020F0502020204030204" pitchFamily="34" charset="0"/>
              </a:rPr>
              <a:t>Maintains the document’s structural relationships</a:t>
            </a:r>
          </a:p>
        </p:txBody>
      </p:sp>
      <p:sp>
        <p:nvSpPr>
          <p:cNvPr id="93" name="Google Shape;93;p2">
            <a:extLst>
              <a:ext uri="{FF2B5EF4-FFF2-40B4-BE49-F238E27FC236}">
                <a16:creationId xmlns:a16="http://schemas.microsoft.com/office/drawing/2014/main" id="{792DD61E-F057-8D59-D19C-90817FA5C921}"/>
              </a:ext>
            </a:extLst>
          </p:cNvPr>
          <p:cNvSpPr txBox="1"/>
          <p:nvPr/>
        </p:nvSpPr>
        <p:spPr>
          <a:xfrm>
            <a:off x="97734" y="30912"/>
            <a:ext cx="11996531" cy="1117679"/>
          </a:xfrm>
          <a:prstGeom prst="rect">
            <a:avLst/>
          </a:prstGeom>
          <a:solidFill>
            <a:srgbClr val="005035"/>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1800"/>
              <a:buFont typeface="Calibri"/>
              <a:buNone/>
            </a:pPr>
            <a:r>
              <a:rPr lang="en-US" sz="1800" b="1" i="1" dirty="0">
                <a:solidFill>
                  <a:schemeClr val="lt1"/>
                </a:solidFill>
                <a:latin typeface="Calibri"/>
                <a:ea typeface="Calibri"/>
                <a:cs typeface="Calibri"/>
                <a:sym typeface="Calibri"/>
              </a:rPr>
              <a:t>Chunking Strategies</a:t>
            </a:r>
            <a:endParaRPr sz="1800" b="1" i="1" u="none" strike="noStrike" cap="none" dirty="0">
              <a:solidFill>
                <a:schemeClr val="lt1"/>
              </a:solidFill>
              <a:latin typeface="Calibri"/>
              <a:ea typeface="Calibri"/>
              <a:cs typeface="Calibri"/>
              <a:sym typeface="Calibri"/>
            </a:endParaRPr>
          </a:p>
        </p:txBody>
      </p:sp>
      <p:graphicFrame>
        <p:nvGraphicFramePr>
          <p:cNvPr id="4" name="Diagram 3">
            <a:extLst>
              <a:ext uri="{FF2B5EF4-FFF2-40B4-BE49-F238E27FC236}">
                <a16:creationId xmlns:a16="http://schemas.microsoft.com/office/drawing/2014/main" id="{956E6AD9-C874-AB83-5245-EA1669F4B7F0}"/>
              </a:ext>
            </a:extLst>
          </p:cNvPr>
          <p:cNvGraphicFramePr/>
          <p:nvPr>
            <p:extLst>
              <p:ext uri="{D42A27DB-BD31-4B8C-83A1-F6EECF244321}">
                <p14:modId xmlns:p14="http://schemas.microsoft.com/office/powerpoint/2010/main" val="474848443"/>
              </p:ext>
            </p:extLst>
          </p:nvPr>
        </p:nvGraphicFramePr>
        <p:xfrm>
          <a:off x="1377028" y="6149736"/>
          <a:ext cx="9437943" cy="5714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TextBox 19">
            <a:extLst>
              <a:ext uri="{FF2B5EF4-FFF2-40B4-BE49-F238E27FC236}">
                <a16:creationId xmlns:a16="http://schemas.microsoft.com/office/drawing/2014/main" id="{81D4C631-9307-A8A9-FCC2-89CC48217A1B}"/>
              </a:ext>
            </a:extLst>
          </p:cNvPr>
          <p:cNvSpPr txBox="1"/>
          <p:nvPr/>
        </p:nvSpPr>
        <p:spPr>
          <a:xfrm>
            <a:off x="4499073" y="1387500"/>
            <a:ext cx="7471777" cy="4185761"/>
          </a:xfrm>
          <a:prstGeom prst="rect">
            <a:avLst/>
          </a:prstGeom>
          <a:noFill/>
          <a:ln>
            <a:solidFill>
              <a:schemeClr val="tx1"/>
            </a:solid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r>
              <a:rPr lang="en-US" dirty="0">
                <a:latin typeface="Calibri" panose="020F0502020204030204" pitchFamily="34" charset="0"/>
                <a:ea typeface="Calibri" panose="020F0502020204030204" pitchFamily="34" charset="0"/>
                <a:cs typeface="Calibri" panose="020F0502020204030204" pitchFamily="34" charset="0"/>
              </a:rPr>
              <a:t>Example: Recursive Chunking</a:t>
            </a:r>
          </a:p>
        </p:txBody>
      </p:sp>
      <p:pic>
        <p:nvPicPr>
          <p:cNvPr id="22" name="Picture 21">
            <a:extLst>
              <a:ext uri="{FF2B5EF4-FFF2-40B4-BE49-F238E27FC236}">
                <a16:creationId xmlns:a16="http://schemas.microsoft.com/office/drawing/2014/main" id="{74992059-2D3D-DB2E-555B-DF725196FD81}"/>
              </a:ext>
            </a:extLst>
          </p:cNvPr>
          <p:cNvPicPr>
            <a:picLocks noChangeAspect="1"/>
          </p:cNvPicPr>
          <p:nvPr/>
        </p:nvPicPr>
        <p:blipFill>
          <a:blip r:embed="rId8"/>
          <a:srcRect t="3189" r="802" b="2476"/>
          <a:stretch/>
        </p:blipFill>
        <p:spPr>
          <a:xfrm>
            <a:off x="4655169" y="1447803"/>
            <a:ext cx="7072901" cy="3690790"/>
          </a:xfrm>
          <a:prstGeom prst="rect">
            <a:avLst/>
          </a:prstGeom>
        </p:spPr>
      </p:pic>
    </p:spTree>
    <p:extLst>
      <p:ext uri="{BB962C8B-B14F-4D97-AF65-F5344CB8AC3E}">
        <p14:creationId xmlns:p14="http://schemas.microsoft.com/office/powerpoint/2010/main" val="15322552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20342</TotalTime>
  <Words>5911</Words>
  <Application>Microsoft Office PowerPoint</Application>
  <PresentationFormat>Widescreen</PresentationFormat>
  <Paragraphs>765</Paragraphs>
  <Slides>28</Slides>
  <Notes>28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28</vt:i4>
      </vt:variant>
    </vt:vector>
  </HeadingPairs>
  <TitlesOfParts>
    <vt:vector size="41" baseType="lpstr">
      <vt:lpstr>Arial Narrow</vt:lpstr>
      <vt:lpstr>Yahoo CR4 VAR BETA VF</vt:lpstr>
      <vt:lpstr>Cambria Math</vt:lpstr>
      <vt:lpstr>Symbol</vt:lpstr>
      <vt:lpstr>Arial</vt:lpstr>
      <vt:lpstr>Open Sans</vt:lpstr>
      <vt:lpstr>Google Sans</vt:lpstr>
      <vt:lpstr>Calibri</vt:lpstr>
      <vt:lpstr>source-serif-pro</vt:lpstr>
      <vt:lpstr>Oswald</vt:lpstr>
      <vt:lpstr>Courier New</vt:lpstr>
      <vt:lpstr>Cambria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Owner</dc:creator>
  <cp:lastModifiedBy>Mahabubul Islam</cp:lastModifiedBy>
  <cp:revision>74</cp:revision>
  <dcterms:modified xsi:type="dcterms:W3CDTF">2025-03-13T18:51:07Z</dcterms:modified>
</cp:coreProperties>
</file>