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2" r:id="rId4"/>
    <p:sldId id="263" r:id="rId5"/>
    <p:sldId id="268" r:id="rId6"/>
    <p:sldId id="264" r:id="rId7"/>
    <p:sldId id="266"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3662821-D250-4DDA-9379-E6F3D08D57D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8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CB450-96B4-4A85-8C4A-6E2A27870466}"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2821-D250-4DDA-9379-E6F3D08D57DD}" type="slidenum">
              <a:rPr lang="en-US" smtClean="0"/>
              <a:t>‹#›</a:t>
            </a:fld>
            <a:endParaRPr lang="en-US"/>
          </a:p>
        </p:txBody>
      </p:sp>
    </p:spTree>
    <p:extLst>
      <p:ext uri="{BB962C8B-B14F-4D97-AF65-F5344CB8AC3E}">
        <p14:creationId xmlns:p14="http://schemas.microsoft.com/office/powerpoint/2010/main" val="314718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11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143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spTree>
    <p:extLst>
      <p:ext uri="{BB962C8B-B14F-4D97-AF65-F5344CB8AC3E}">
        <p14:creationId xmlns:p14="http://schemas.microsoft.com/office/powerpoint/2010/main" val="3579270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410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6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4946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238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spTree>
    <p:extLst>
      <p:ext uri="{BB962C8B-B14F-4D97-AF65-F5344CB8AC3E}">
        <p14:creationId xmlns:p14="http://schemas.microsoft.com/office/powerpoint/2010/main" val="179053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CB450-96B4-4A85-8C4A-6E2A27870466}"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62821-D250-4DDA-9379-E6F3D08D57D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9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CCB450-96B4-4A85-8C4A-6E2A27870466}"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2821-D250-4DDA-9379-E6F3D08D57DD}" type="slidenum">
              <a:rPr lang="en-US" smtClean="0"/>
              <a:t>‹#›</a:t>
            </a:fld>
            <a:endParaRPr lang="en-US"/>
          </a:p>
        </p:txBody>
      </p:sp>
    </p:spTree>
    <p:extLst>
      <p:ext uri="{BB962C8B-B14F-4D97-AF65-F5344CB8AC3E}">
        <p14:creationId xmlns:p14="http://schemas.microsoft.com/office/powerpoint/2010/main" val="325911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CCB450-96B4-4A85-8C4A-6E2A27870466}"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62821-D250-4DDA-9379-E6F3D08D57D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82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CCB450-96B4-4A85-8C4A-6E2A27870466}"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62821-D250-4DDA-9379-E6F3D08D57D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91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CB450-96B4-4A85-8C4A-6E2A27870466}"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62821-D250-4DDA-9379-E6F3D08D57DD}" type="slidenum">
              <a:rPr lang="en-US" smtClean="0"/>
              <a:t>‹#›</a:t>
            </a:fld>
            <a:endParaRPr lang="en-US"/>
          </a:p>
        </p:txBody>
      </p:sp>
    </p:spTree>
    <p:extLst>
      <p:ext uri="{BB962C8B-B14F-4D97-AF65-F5344CB8AC3E}">
        <p14:creationId xmlns:p14="http://schemas.microsoft.com/office/powerpoint/2010/main" val="354448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CB450-96B4-4A85-8C4A-6E2A27870466}"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2821-D250-4DDA-9379-E6F3D08D57D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446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CB450-96B4-4A85-8C4A-6E2A27870466}"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62821-D250-4DDA-9379-E6F3D08D57DD}" type="slidenum">
              <a:rPr lang="en-US" smtClean="0"/>
              <a:t>‹#›</a:t>
            </a:fld>
            <a:endParaRPr lang="en-US"/>
          </a:p>
        </p:txBody>
      </p:sp>
    </p:spTree>
    <p:extLst>
      <p:ext uri="{BB962C8B-B14F-4D97-AF65-F5344CB8AC3E}">
        <p14:creationId xmlns:p14="http://schemas.microsoft.com/office/powerpoint/2010/main" val="313026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CCB450-96B4-4A85-8C4A-6E2A27870466}" type="datetimeFigureOut">
              <a:rPr lang="en-US" smtClean="0"/>
              <a:t>9/8/2025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662821-D250-4DDA-9379-E6F3D08D57DD}" type="slidenum">
              <a:rPr lang="en-US" smtClean="0"/>
              <a:t>‹#›</a:t>
            </a:fld>
            <a:endParaRPr lang="en-US"/>
          </a:p>
        </p:txBody>
      </p:sp>
    </p:spTree>
    <p:extLst>
      <p:ext uri="{BB962C8B-B14F-4D97-AF65-F5344CB8AC3E}">
        <p14:creationId xmlns:p14="http://schemas.microsoft.com/office/powerpoint/2010/main" val="1328598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Digitalization Images - Free Download on Freepik"/>
          <p:cNvPicPr>
            <a:picLocks noChangeAspect="1" noChangeArrowheads="1"/>
          </p:cNvPicPr>
          <p:nvPr/>
        </p:nvPicPr>
        <p:blipFill rotWithShape="1">
          <a:blip r:embed="rId2">
            <a:extLst>
              <a:ext uri="{28A0092B-C50C-407E-A947-70E740481C1C}">
                <a14:useLocalDpi xmlns:a14="http://schemas.microsoft.com/office/drawing/2010/main" val="0"/>
              </a:ext>
            </a:extLst>
          </a:blip>
          <a:srcRect b="17938"/>
          <a:stretch/>
        </p:blipFill>
        <p:spPr bwMode="auto">
          <a:xfrm>
            <a:off x="2346325" y="1543051"/>
            <a:ext cx="7512050" cy="3790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694515" y="1975906"/>
            <a:ext cx="6815669" cy="1786469"/>
          </a:xfrm>
        </p:spPr>
        <p:txBody>
          <a:bodyPr/>
          <a:lstStyle/>
          <a:p>
            <a:r>
              <a:rPr lang="en-US" sz="6000" b="1" dirty="0" smtClean="0"/>
              <a:t>Designing a Digital Portfolio</a:t>
            </a:r>
            <a:endParaRPr lang="en-US" sz="6000" b="1" dirty="0"/>
          </a:p>
        </p:txBody>
      </p:sp>
      <p:sp>
        <p:nvSpPr>
          <p:cNvPr id="3" name="Subtitle 2"/>
          <p:cNvSpPr>
            <a:spLocks noGrp="1"/>
          </p:cNvSpPr>
          <p:nvPr>
            <p:ph type="subTitle" idx="1"/>
          </p:nvPr>
        </p:nvSpPr>
        <p:spPr>
          <a:xfrm>
            <a:off x="2346325" y="4673600"/>
            <a:ext cx="6815669" cy="660401"/>
          </a:xfrm>
        </p:spPr>
        <p:txBody>
          <a:bodyPr>
            <a:normAutofit lnSpcReduction="10000"/>
          </a:bodyPr>
          <a:lstStyle/>
          <a:p>
            <a:pPr algn="l"/>
            <a:r>
              <a:rPr lang="en-US" sz="1800" b="1" i="1" dirty="0" smtClean="0"/>
              <a:t>By </a:t>
            </a:r>
            <a:r>
              <a:rPr lang="en-US" sz="1800" b="1" i="1" dirty="0" err="1" smtClean="0"/>
              <a:t>Afsana</a:t>
            </a:r>
            <a:r>
              <a:rPr lang="en-US" sz="1800" b="1" i="1" dirty="0" smtClean="0"/>
              <a:t> </a:t>
            </a:r>
            <a:r>
              <a:rPr lang="en-US" sz="1800" b="1" i="1" dirty="0" err="1" smtClean="0"/>
              <a:t>Parveen</a:t>
            </a:r>
            <a:r>
              <a:rPr lang="en-US" sz="1800" b="1" i="1" dirty="0" smtClean="0"/>
              <a:t> F (BCA – </a:t>
            </a:r>
            <a:r>
              <a:rPr lang="en-US" sz="1800" b="1" i="1" dirty="0" err="1" smtClean="0"/>
              <a:t>IInd</a:t>
            </a:r>
            <a:r>
              <a:rPr lang="en-US" sz="1800" b="1" i="1" dirty="0" smtClean="0"/>
              <a:t> Year)</a:t>
            </a:r>
            <a:br>
              <a:rPr lang="en-US" sz="1800" b="1" i="1" dirty="0" smtClean="0"/>
            </a:br>
            <a:r>
              <a:rPr lang="en-US" dirty="0" smtClean="0"/>
              <a:t>M.M.E.S</a:t>
            </a:r>
            <a:r>
              <a:rPr lang="en-US" dirty="0"/>
              <a:t>. Women's Arts and Science </a:t>
            </a:r>
            <a:r>
              <a:rPr lang="en-US" dirty="0" smtClean="0"/>
              <a:t>College</a:t>
            </a:r>
            <a:endParaRPr lang="en-US" dirty="0"/>
          </a:p>
        </p:txBody>
      </p:sp>
    </p:spTree>
    <p:extLst>
      <p:ext uri="{BB962C8B-B14F-4D97-AF65-F5344CB8AC3E}">
        <p14:creationId xmlns:p14="http://schemas.microsoft.com/office/powerpoint/2010/main" val="1359364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465" y="768835"/>
            <a:ext cx="7896835" cy="584775"/>
          </a:xfrm>
          <a:prstGeom prst="rect">
            <a:avLst/>
          </a:prstGeom>
          <a:noFill/>
        </p:spPr>
        <p:txBody>
          <a:bodyPr wrap="square" rtlCol="0">
            <a:spAutoFit/>
          </a:bodyPr>
          <a:lstStyle/>
          <a:p>
            <a:pPr algn="ctr"/>
            <a:r>
              <a:rPr lang="en-US" sz="3200" b="1" dirty="0" smtClean="0"/>
              <a:t>Introduction</a:t>
            </a:r>
            <a:endParaRPr lang="en-US" sz="3200" b="1" dirty="0"/>
          </a:p>
        </p:txBody>
      </p:sp>
      <p:pic>
        <p:nvPicPr>
          <p:cNvPr id="4100" name="Picture 4" descr="202,700+ Introduction Icon Stock Illustrations, Royalty-Free Vector  Graphics &amp; Clip Art - iStock | Introduction icon vector"/>
          <p:cNvPicPr>
            <a:picLocks noChangeAspect="1" noChangeArrowheads="1"/>
          </p:cNvPicPr>
          <p:nvPr/>
        </p:nvPicPr>
        <p:blipFill rotWithShape="1">
          <a:blip r:embed="rId2">
            <a:extLst>
              <a:ext uri="{28A0092B-C50C-407E-A947-70E740481C1C}">
                <a14:useLocalDpi xmlns:a14="http://schemas.microsoft.com/office/drawing/2010/main" val="0"/>
              </a:ext>
            </a:extLst>
          </a:blip>
          <a:srcRect l="13687" t="21216" r="10914" b="20023"/>
          <a:stretch/>
        </p:blipFill>
        <p:spPr bwMode="auto">
          <a:xfrm>
            <a:off x="9239250" y="2594600"/>
            <a:ext cx="2305050" cy="17964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37615" y="1581210"/>
            <a:ext cx="7896835" cy="4524315"/>
          </a:xfrm>
          <a:prstGeom prst="rect">
            <a:avLst/>
          </a:prstGeom>
          <a:noFill/>
        </p:spPr>
        <p:txBody>
          <a:bodyPr wrap="square" rtlCol="0">
            <a:spAutoFit/>
          </a:bodyPr>
          <a:lstStyle/>
          <a:p>
            <a:pPr algn="ctr"/>
            <a:r>
              <a:rPr lang="en-US" sz="3200" dirty="0" smtClean="0"/>
              <a:t>This project aims to introduce you to the fundamentals of digital portfolios—what they are, why they matter, and how you can build one yourself. It's designed especially for those who are new to digital portfolios or have never created one before. This presentation will serve as a helpful starting point to guide you through the essentials and get you moving forward confidently.</a:t>
            </a:r>
            <a:endParaRPr lang="en-US" sz="3200" dirty="0"/>
          </a:p>
        </p:txBody>
      </p:sp>
    </p:spTree>
    <p:extLst>
      <p:ext uri="{BB962C8B-B14F-4D97-AF65-F5344CB8AC3E}">
        <p14:creationId xmlns:p14="http://schemas.microsoft.com/office/powerpoint/2010/main" val="70046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8808" y="638478"/>
            <a:ext cx="9639365" cy="6001643"/>
          </a:xfrm>
          <a:prstGeom prst="rect">
            <a:avLst/>
          </a:prstGeom>
          <a:noFill/>
        </p:spPr>
        <p:txBody>
          <a:bodyPr wrap="square" rtlCol="0">
            <a:spAutoFit/>
          </a:bodyPr>
          <a:lstStyle/>
          <a:p>
            <a:pPr algn="ctr"/>
            <a:r>
              <a:rPr lang="en-US" sz="3200" b="1" dirty="0"/>
              <a:t>Understanding Digital </a:t>
            </a:r>
            <a:r>
              <a:rPr lang="en-US" sz="3200" b="1" dirty="0" smtClean="0"/>
              <a:t>Portfolios</a:t>
            </a:r>
            <a:br>
              <a:rPr lang="en-US" sz="3200" b="1" dirty="0" smtClean="0"/>
            </a:br>
            <a:endParaRPr lang="en-US" sz="3200" b="1" dirty="0" smtClean="0"/>
          </a:p>
          <a:p>
            <a:pPr algn="ctr"/>
            <a:endParaRPr lang="en-US" sz="3200" b="1" dirty="0"/>
          </a:p>
          <a:p>
            <a:pPr algn="ctr"/>
            <a:endParaRPr lang="en-US" sz="3200" b="1" dirty="0" smtClean="0"/>
          </a:p>
          <a:p>
            <a:pPr algn="ctr"/>
            <a:endParaRPr lang="en-US" sz="3200" b="1" dirty="0" smtClean="0"/>
          </a:p>
          <a:p>
            <a:pPr algn="ctr"/>
            <a:endParaRPr lang="en-US" sz="3200" b="1" dirty="0"/>
          </a:p>
          <a:p>
            <a:pPr algn="ctr"/>
            <a:endParaRPr lang="en-US" sz="3200" b="1" dirty="0" smtClean="0"/>
          </a:p>
          <a:p>
            <a:pPr algn="ctr"/>
            <a:r>
              <a:rPr lang="en-US" sz="3200" dirty="0"/>
              <a:t>Digital portfolios can take many forms, such as personal websites displaying graphic design work, online galleries for photographers, digital writing collections for authors, or interactive resumes highlighting professional achievements.</a:t>
            </a:r>
          </a:p>
          <a:p>
            <a:pPr algn="ctr"/>
            <a:endParaRPr lang="en-US" sz="3200" b="1" dirty="0"/>
          </a:p>
        </p:txBody>
      </p:sp>
      <p:pic>
        <p:nvPicPr>
          <p:cNvPr id="5122" name="Picture 2" descr="Understanding Archives | Positive Communication P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1" y="1428750"/>
            <a:ext cx="4477364" cy="256072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282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5008" y="885386"/>
            <a:ext cx="9639365" cy="1077218"/>
          </a:xfrm>
          <a:prstGeom prst="rect">
            <a:avLst/>
          </a:prstGeom>
          <a:noFill/>
        </p:spPr>
        <p:txBody>
          <a:bodyPr wrap="square" rtlCol="0">
            <a:spAutoFit/>
          </a:bodyPr>
          <a:lstStyle/>
          <a:p>
            <a:pPr algn="ctr"/>
            <a:r>
              <a:rPr lang="en-US" sz="3200" b="1" dirty="0" smtClean="0"/>
              <a:t>Why should students have a Digital Portfolio?</a:t>
            </a:r>
            <a:endParaRPr lang="en-US" sz="3200" dirty="0"/>
          </a:p>
          <a:p>
            <a:pPr algn="ctr"/>
            <a:endParaRPr lang="en-US" sz="3200" b="1" dirty="0"/>
          </a:p>
        </p:txBody>
      </p:sp>
      <p:pic>
        <p:nvPicPr>
          <p:cNvPr id="6146" name="Picture 2" descr="Importance of digital portfolio for school students"/>
          <p:cNvPicPr>
            <a:picLocks noChangeAspect="1" noChangeArrowheads="1"/>
          </p:cNvPicPr>
          <p:nvPr/>
        </p:nvPicPr>
        <p:blipFill rotWithShape="1">
          <a:blip r:embed="rId2">
            <a:extLst>
              <a:ext uri="{28A0092B-C50C-407E-A947-70E740481C1C}">
                <a14:useLocalDpi xmlns:a14="http://schemas.microsoft.com/office/drawing/2010/main" val="0"/>
              </a:ext>
            </a:extLst>
          </a:blip>
          <a:srcRect l="22629" t="27438" r="25412" b="6553"/>
          <a:stretch/>
        </p:blipFill>
        <p:spPr bwMode="auto">
          <a:xfrm>
            <a:off x="647700" y="3009901"/>
            <a:ext cx="4505325"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62698" y="2038653"/>
            <a:ext cx="5781675" cy="3785652"/>
          </a:xfrm>
          <a:prstGeom prst="rect">
            <a:avLst/>
          </a:prstGeom>
          <a:noFill/>
        </p:spPr>
        <p:txBody>
          <a:bodyPr wrap="square" rtlCol="0">
            <a:spAutoFit/>
          </a:bodyPr>
          <a:lstStyle/>
          <a:p>
            <a:pPr marL="457200" indent="-457200">
              <a:buFont typeface="Arial" panose="020B0604020202020204" pitchFamily="34" charset="0"/>
              <a:buChar char="•"/>
            </a:pPr>
            <a:r>
              <a:rPr lang="en-US" sz="3000" dirty="0" smtClean="0"/>
              <a:t>Showcases skills and achievements</a:t>
            </a:r>
          </a:p>
          <a:p>
            <a:pPr marL="457200" indent="-457200">
              <a:buFont typeface="Arial" panose="020B0604020202020204" pitchFamily="34" charset="0"/>
              <a:buChar char="•"/>
            </a:pPr>
            <a:r>
              <a:rPr lang="en-US" sz="3000" dirty="0" smtClean="0"/>
              <a:t>Demonstrates professional growth</a:t>
            </a:r>
          </a:p>
          <a:p>
            <a:pPr marL="457200" indent="-457200">
              <a:buFont typeface="Arial" panose="020B0604020202020204" pitchFamily="34" charset="0"/>
              <a:buChar char="•"/>
            </a:pPr>
            <a:r>
              <a:rPr lang="en-US" sz="3000" dirty="0" smtClean="0"/>
              <a:t>Supports job applications and interviews</a:t>
            </a:r>
          </a:p>
          <a:p>
            <a:pPr marL="457200" indent="-457200">
              <a:buFont typeface="Arial" panose="020B0604020202020204" pitchFamily="34" charset="0"/>
              <a:buChar char="•"/>
            </a:pPr>
            <a:r>
              <a:rPr lang="en-US" sz="3000" dirty="0" smtClean="0"/>
              <a:t>Provides a centralized collection of work</a:t>
            </a:r>
          </a:p>
          <a:p>
            <a:pPr marL="457200" indent="-457200">
              <a:buFont typeface="Arial" panose="020B0604020202020204" pitchFamily="34" charset="0"/>
              <a:buChar char="•"/>
            </a:pPr>
            <a:r>
              <a:rPr lang="en-US" sz="3000" dirty="0" smtClean="0"/>
              <a:t>Enhances personal branding and online presence</a:t>
            </a:r>
            <a:endParaRPr lang="en-US" sz="3000" dirty="0"/>
          </a:p>
        </p:txBody>
      </p:sp>
    </p:spTree>
    <p:extLst>
      <p:ext uri="{BB962C8B-B14F-4D97-AF65-F5344CB8AC3E}">
        <p14:creationId xmlns:p14="http://schemas.microsoft.com/office/powerpoint/2010/main" val="2833884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8600" y="665692"/>
            <a:ext cx="9639365" cy="954107"/>
          </a:xfrm>
          <a:prstGeom prst="rect">
            <a:avLst/>
          </a:prstGeom>
          <a:noFill/>
        </p:spPr>
        <p:txBody>
          <a:bodyPr wrap="square" rtlCol="0">
            <a:spAutoFit/>
          </a:bodyPr>
          <a:lstStyle/>
          <a:p>
            <a:pPr algn="ctr"/>
            <a:r>
              <a:rPr lang="en-US" sz="3200" b="1" dirty="0" smtClean="0"/>
              <a:t>An example - Digital Portfolio</a:t>
            </a:r>
            <a:r>
              <a:rPr lang="en-US" sz="2400" dirty="0" smtClean="0"/>
              <a:t/>
            </a:r>
            <a:br>
              <a:rPr lang="en-US" sz="2400" dirty="0" smtClean="0"/>
            </a:br>
            <a:endParaRPr lang="en-US" sz="2400" dirty="0" smtClean="0"/>
          </a:p>
        </p:txBody>
      </p:sp>
      <p:sp>
        <p:nvSpPr>
          <p:cNvPr id="3" name="TextBox 2"/>
          <p:cNvSpPr txBox="1"/>
          <p:nvPr/>
        </p:nvSpPr>
        <p:spPr>
          <a:xfrm>
            <a:off x="1115721" y="1884892"/>
            <a:ext cx="5990474" cy="3785652"/>
          </a:xfrm>
          <a:prstGeom prst="rect">
            <a:avLst/>
          </a:prstGeom>
          <a:noFill/>
        </p:spPr>
        <p:txBody>
          <a:bodyPr wrap="square" rtlCol="0">
            <a:spAutoFit/>
          </a:bodyPr>
          <a:lstStyle/>
          <a:p>
            <a:pPr marL="457200" indent="-457200">
              <a:buFont typeface="+mj-lt"/>
              <a:buAutoNum type="arabicPeriod"/>
            </a:pPr>
            <a:r>
              <a:rPr lang="en-US" sz="2400" b="1" i="1" dirty="0" smtClean="0"/>
              <a:t>Problem Statement: </a:t>
            </a:r>
            <a:r>
              <a:rPr lang="en-US" sz="2400" dirty="0" smtClean="0"/>
              <a:t>Students often struggle to showcase their projects in an organized way. A digital portfolio helps them present work, skills, and achievements professionally.</a:t>
            </a:r>
          </a:p>
          <a:p>
            <a:pPr marL="457200" indent="-457200">
              <a:buFont typeface="+mj-lt"/>
              <a:buAutoNum type="arabicPeriod"/>
            </a:pPr>
            <a:endParaRPr lang="en-US" sz="2400" dirty="0" smtClean="0"/>
          </a:p>
          <a:p>
            <a:pPr marL="457200" indent="-457200">
              <a:buFont typeface="+mj-lt"/>
              <a:buAutoNum type="arabicPeriod"/>
            </a:pPr>
            <a:r>
              <a:rPr lang="en-US" sz="2400" b="1" i="1" dirty="0" smtClean="0"/>
              <a:t>Project Overview: </a:t>
            </a:r>
            <a:r>
              <a:rPr lang="en-US" sz="2400" dirty="0" smtClean="0"/>
              <a:t>This portfolio is a web-based platform to display academic projects, coding skills, and achievements in an interactive format.</a:t>
            </a:r>
            <a:endParaRPr lang="en-US" dirty="0" smtClean="0"/>
          </a:p>
        </p:txBody>
      </p:sp>
      <p:pic>
        <p:nvPicPr>
          <p:cNvPr id="2050" name="Picture 2" descr="Problem-Solving - Tips for Teachers by Craig Bar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717" y="1541417"/>
            <a:ext cx="4335441" cy="432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60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8600" y="665692"/>
            <a:ext cx="9639365" cy="954107"/>
          </a:xfrm>
          <a:prstGeom prst="rect">
            <a:avLst/>
          </a:prstGeom>
          <a:noFill/>
        </p:spPr>
        <p:txBody>
          <a:bodyPr wrap="square" rtlCol="0">
            <a:spAutoFit/>
          </a:bodyPr>
          <a:lstStyle/>
          <a:p>
            <a:pPr algn="ctr"/>
            <a:r>
              <a:rPr lang="en-US" sz="3200" b="1" dirty="0" smtClean="0"/>
              <a:t>An example - Digital Portfolio</a:t>
            </a:r>
            <a:r>
              <a:rPr lang="en-US" sz="2400" dirty="0" smtClean="0"/>
              <a:t/>
            </a:r>
            <a:br>
              <a:rPr lang="en-US" sz="2400" dirty="0" smtClean="0"/>
            </a:br>
            <a:endParaRPr lang="en-US" sz="2400" dirty="0" smtClean="0"/>
          </a:p>
        </p:txBody>
      </p:sp>
      <p:sp>
        <p:nvSpPr>
          <p:cNvPr id="3" name="TextBox 2"/>
          <p:cNvSpPr txBox="1"/>
          <p:nvPr/>
        </p:nvSpPr>
        <p:spPr>
          <a:xfrm>
            <a:off x="5708676" y="1875367"/>
            <a:ext cx="5387950" cy="4154984"/>
          </a:xfrm>
          <a:prstGeom prst="rect">
            <a:avLst/>
          </a:prstGeom>
          <a:noFill/>
        </p:spPr>
        <p:txBody>
          <a:bodyPr wrap="square" rtlCol="0">
            <a:spAutoFit/>
          </a:bodyPr>
          <a:lstStyle/>
          <a:p>
            <a:pPr marL="457200" indent="-457200">
              <a:buFont typeface="+mj-lt"/>
              <a:buAutoNum type="arabicPeriod" startAt="3"/>
            </a:pPr>
            <a:r>
              <a:rPr lang="en-US" sz="2400" b="1" i="1" dirty="0" smtClean="0"/>
              <a:t>End Users: </a:t>
            </a:r>
            <a:r>
              <a:rPr lang="en-US" sz="2400" dirty="0" smtClean="0"/>
              <a:t>Students, job seekers, teachers, and recruiters can use the digital portfolio to share or review projects and skills. What you want your viewers to understand about you.</a:t>
            </a:r>
          </a:p>
          <a:p>
            <a:pPr marL="457200" indent="-457200">
              <a:buFont typeface="+mj-lt"/>
              <a:buAutoNum type="arabicPeriod" startAt="3"/>
            </a:pPr>
            <a:endParaRPr lang="en-US" sz="2400" dirty="0"/>
          </a:p>
          <a:p>
            <a:pPr marL="457200" indent="-457200">
              <a:buFont typeface="+mj-lt"/>
              <a:buAutoNum type="arabicPeriod" startAt="3"/>
            </a:pPr>
            <a:r>
              <a:rPr lang="en-US" sz="2400" b="1" i="1" dirty="0" smtClean="0"/>
              <a:t>Tools and Technologies: </a:t>
            </a:r>
            <a:r>
              <a:rPr lang="en-US" sz="2400" dirty="0" smtClean="0"/>
              <a:t>HTML, CSS, JavaScript for the front-end; PowerPoint, </a:t>
            </a:r>
            <a:r>
              <a:rPr lang="en-US" sz="2400" dirty="0" err="1" smtClean="0"/>
              <a:t>Canva</a:t>
            </a:r>
            <a:r>
              <a:rPr lang="en-US" sz="2400" dirty="0" smtClean="0"/>
              <a:t>/ </a:t>
            </a:r>
            <a:r>
              <a:rPr lang="en-US" sz="2400" dirty="0" err="1" smtClean="0"/>
              <a:t>Figma</a:t>
            </a:r>
            <a:r>
              <a:rPr lang="en-US" sz="2400" dirty="0" smtClean="0"/>
              <a:t> for design; GitHub Pages for hosting.</a:t>
            </a:r>
          </a:p>
          <a:p>
            <a:pPr marL="457200" indent="-457200">
              <a:buFont typeface="+mj-lt"/>
              <a:buAutoNum type="arabicPeriod" startAt="3"/>
            </a:pPr>
            <a:endParaRPr lang="en-US" sz="2400" dirty="0" smtClean="0"/>
          </a:p>
        </p:txBody>
      </p:sp>
      <p:pic>
        <p:nvPicPr>
          <p:cNvPr id="7170" name="Picture 2" descr="5 Ways to Characterise Potential End-Users - QATestLab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49" y="2180167"/>
            <a:ext cx="3944337" cy="35348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01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8600" y="665692"/>
            <a:ext cx="9639365" cy="584775"/>
          </a:xfrm>
          <a:prstGeom prst="rect">
            <a:avLst/>
          </a:prstGeom>
          <a:noFill/>
        </p:spPr>
        <p:txBody>
          <a:bodyPr wrap="square" rtlCol="0">
            <a:spAutoFit/>
          </a:bodyPr>
          <a:lstStyle/>
          <a:p>
            <a:pPr algn="ctr"/>
            <a:r>
              <a:rPr lang="en-US" sz="3200" b="1" dirty="0" smtClean="0"/>
              <a:t>An example - Digital Portfolio</a:t>
            </a:r>
          </a:p>
        </p:txBody>
      </p:sp>
      <p:sp>
        <p:nvSpPr>
          <p:cNvPr id="3" name="TextBox 2"/>
          <p:cNvSpPr txBox="1"/>
          <p:nvPr/>
        </p:nvSpPr>
        <p:spPr>
          <a:xfrm>
            <a:off x="1174775" y="1684867"/>
            <a:ext cx="9636100" cy="4154984"/>
          </a:xfrm>
          <a:prstGeom prst="rect">
            <a:avLst/>
          </a:prstGeom>
          <a:noFill/>
        </p:spPr>
        <p:txBody>
          <a:bodyPr wrap="square" rtlCol="0">
            <a:spAutoFit/>
          </a:bodyPr>
          <a:lstStyle/>
          <a:p>
            <a:pPr marL="457200" indent="-457200">
              <a:buFont typeface="+mj-lt"/>
              <a:buAutoNum type="arabicPeriod" startAt="5"/>
            </a:pPr>
            <a:r>
              <a:rPr lang="en-US" sz="2400" b="1" i="1" dirty="0" smtClean="0"/>
              <a:t>Portfolio Design and Layout: </a:t>
            </a:r>
            <a:r>
              <a:rPr lang="en-US" sz="2400" dirty="0" smtClean="0"/>
              <a:t>The portfolio with a profile photo, personal details, achievements, skills, experience and a clean card-based project or professional gallery.</a:t>
            </a:r>
            <a:br>
              <a:rPr lang="en-US" sz="2400" dirty="0" smtClean="0"/>
            </a:br>
            <a:endParaRPr lang="en-US" sz="2400" dirty="0" smtClean="0"/>
          </a:p>
          <a:p>
            <a:pPr marL="457200" indent="-457200">
              <a:buFont typeface="+mj-lt"/>
              <a:buAutoNum type="arabicPeriod" startAt="5"/>
            </a:pPr>
            <a:r>
              <a:rPr lang="en-US" sz="2400" b="1" i="1" dirty="0" smtClean="0"/>
              <a:t>Features and functions: </a:t>
            </a:r>
            <a:r>
              <a:rPr lang="en-US" sz="2400" dirty="0" smtClean="0"/>
              <a:t/>
            </a:r>
            <a:br>
              <a:rPr lang="en-US" sz="2400" dirty="0" smtClean="0"/>
            </a:br>
            <a:r>
              <a:rPr lang="en-US" sz="2400" dirty="0" smtClean="0"/>
              <a:t>	- Responsive design </a:t>
            </a:r>
            <a:br>
              <a:rPr lang="en-US" sz="2400" dirty="0" smtClean="0"/>
            </a:br>
            <a:r>
              <a:rPr lang="en-US" sz="2400" dirty="0" smtClean="0"/>
              <a:t>	  (works on mobile &amp; desktop)</a:t>
            </a:r>
            <a:br>
              <a:rPr lang="en-US" sz="2400" dirty="0" smtClean="0"/>
            </a:br>
            <a:r>
              <a:rPr lang="en-US" sz="2400" dirty="0" smtClean="0"/>
              <a:t>	- Clickable project cards </a:t>
            </a:r>
            <a:br>
              <a:rPr lang="en-US" sz="2400" dirty="0" smtClean="0"/>
            </a:br>
            <a:r>
              <a:rPr lang="en-US" sz="2400" dirty="0" smtClean="0"/>
              <a:t>	   with descriptions</a:t>
            </a:r>
            <a:br>
              <a:rPr lang="en-US" sz="2400" dirty="0" smtClean="0"/>
            </a:br>
            <a:r>
              <a:rPr lang="en-US" sz="2400" dirty="0" smtClean="0"/>
              <a:t>	- Contact form to connect with </a:t>
            </a:r>
            <a:br>
              <a:rPr lang="en-US" sz="2400" dirty="0" smtClean="0"/>
            </a:br>
            <a:r>
              <a:rPr lang="en-US" sz="2400" dirty="0" smtClean="0"/>
              <a:t>	   the owner</a:t>
            </a:r>
            <a:endParaRPr lang="en-US" sz="2400" dirty="0" smtClean="0"/>
          </a:p>
        </p:txBody>
      </p:sp>
      <p:pic>
        <p:nvPicPr>
          <p:cNvPr id="8194" name="Picture 2" descr="Page 2 | Uod Logo Design Services Vectors - Download Free High-Quality  Vectors from Freepik | Freepik"/>
          <p:cNvPicPr>
            <a:picLocks noChangeAspect="1" noChangeArrowheads="1"/>
          </p:cNvPicPr>
          <p:nvPr/>
        </p:nvPicPr>
        <p:blipFill rotWithShape="1">
          <a:blip r:embed="rId2">
            <a:extLst>
              <a:ext uri="{28A0092B-C50C-407E-A947-70E740481C1C}">
                <a14:useLocalDpi xmlns:a14="http://schemas.microsoft.com/office/drawing/2010/main" val="0"/>
              </a:ext>
            </a:extLst>
          </a:blip>
          <a:srcRect t="8401" b="13897"/>
          <a:stretch/>
        </p:blipFill>
        <p:spPr bwMode="auto">
          <a:xfrm>
            <a:off x="6870700" y="2620269"/>
            <a:ext cx="4143462" cy="3219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09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250774476"/>
              </p:ext>
            </p:extLst>
          </p:nvPr>
        </p:nvGraphicFramePr>
        <p:xfrm>
          <a:off x="7164615" y="0"/>
          <a:ext cx="5027385" cy="6825275"/>
        </p:xfrm>
        <a:graphic>
          <a:graphicData uri="http://schemas.openxmlformats.org/presentationml/2006/ole">
            <mc:AlternateContent xmlns:mc="http://schemas.openxmlformats.org/markup-compatibility/2006">
              <mc:Choice xmlns:v="urn:schemas-microsoft-com:vml" Requires="v">
                <p:oleObj spid="_x0000_s1030" r:id="rId3" imgW="7567920" imgH="10692000" progId="">
                  <p:embed/>
                </p:oleObj>
              </mc:Choice>
              <mc:Fallback>
                <p:oleObj r:id="rId3" imgW="7567920" imgH="10692000" progId="">
                  <p:embed/>
                  <p:pic>
                    <p:nvPicPr>
                      <p:cNvPr id="0" name=""/>
                      <p:cNvPicPr/>
                      <p:nvPr/>
                    </p:nvPicPr>
                    <p:blipFill>
                      <a:blip r:embed="rId4"/>
                      <a:stretch>
                        <a:fillRect/>
                      </a:stretch>
                    </p:blipFill>
                    <p:spPr>
                      <a:xfrm>
                        <a:off x="7164615" y="0"/>
                        <a:ext cx="5027385" cy="6825275"/>
                      </a:xfrm>
                      <a:prstGeom prst="rect">
                        <a:avLst/>
                      </a:prstGeom>
                    </p:spPr>
                  </p:pic>
                </p:oleObj>
              </mc:Fallback>
            </mc:AlternateContent>
          </a:graphicData>
        </a:graphic>
      </p:graphicFrame>
      <p:sp>
        <p:nvSpPr>
          <p:cNvPr id="4" name="TextBox 3"/>
          <p:cNvSpPr txBox="1"/>
          <p:nvPr/>
        </p:nvSpPr>
        <p:spPr>
          <a:xfrm>
            <a:off x="1002508" y="944366"/>
            <a:ext cx="5607297" cy="3662541"/>
          </a:xfrm>
          <a:prstGeom prst="rect">
            <a:avLst/>
          </a:prstGeom>
          <a:noFill/>
        </p:spPr>
        <p:txBody>
          <a:bodyPr wrap="square" rtlCol="0">
            <a:spAutoFit/>
          </a:bodyPr>
          <a:lstStyle/>
          <a:p>
            <a:pPr algn="ctr"/>
            <a:r>
              <a:rPr lang="en-US" sz="3200" b="1" dirty="0" smtClean="0"/>
              <a:t>An example - Digital Portfolio</a:t>
            </a:r>
          </a:p>
          <a:p>
            <a:pPr algn="ctr"/>
            <a:endParaRPr lang="en-US" sz="3200" b="1" dirty="0" smtClean="0"/>
          </a:p>
          <a:p>
            <a:pPr marL="457200" indent="-457200">
              <a:buFont typeface="+mj-lt"/>
              <a:buAutoNum type="arabicPeriod" startAt="7"/>
            </a:pPr>
            <a:r>
              <a:rPr lang="en-US" sz="2400" b="1" i="1" dirty="0" smtClean="0"/>
              <a:t>Result and Screenshot: 		 	- </a:t>
            </a:r>
            <a:r>
              <a:rPr lang="en-US" sz="2400" dirty="0" smtClean="0"/>
              <a:t>Achievements</a:t>
            </a:r>
            <a:r>
              <a:rPr lang="en-US" sz="2400" dirty="0"/>
              <a:t/>
            </a:r>
            <a:br>
              <a:rPr lang="en-US" sz="2400" dirty="0"/>
            </a:br>
            <a:r>
              <a:rPr lang="en-US" sz="2400" dirty="0" smtClean="0"/>
              <a:t>	</a:t>
            </a:r>
            <a:r>
              <a:rPr lang="en-US" sz="2400" b="1" dirty="0" smtClean="0"/>
              <a:t>- </a:t>
            </a:r>
            <a:r>
              <a:rPr lang="en-US" sz="2400" dirty="0" smtClean="0"/>
              <a:t>Skills</a:t>
            </a:r>
            <a:br>
              <a:rPr lang="en-US" sz="2400" dirty="0" smtClean="0"/>
            </a:br>
            <a:r>
              <a:rPr lang="en-US" sz="2400" dirty="0" smtClean="0"/>
              <a:t>	- Education</a:t>
            </a:r>
            <a:br>
              <a:rPr lang="en-US" sz="2400" dirty="0" smtClean="0"/>
            </a:br>
            <a:r>
              <a:rPr lang="en-US" sz="2400" dirty="0" smtClean="0"/>
              <a:t>	- Interest</a:t>
            </a:r>
            <a:br>
              <a:rPr lang="en-US" sz="2400" dirty="0" smtClean="0"/>
            </a:br>
            <a:r>
              <a:rPr lang="en-US" sz="2400" dirty="0" smtClean="0"/>
              <a:t>	- Language</a:t>
            </a:r>
            <a:br>
              <a:rPr lang="en-US" sz="2400" dirty="0" smtClean="0"/>
            </a:br>
            <a:r>
              <a:rPr lang="en-US" sz="2400" dirty="0" smtClean="0"/>
              <a:t>	- Personal detail</a:t>
            </a:r>
          </a:p>
        </p:txBody>
      </p:sp>
    </p:spTree>
    <p:extLst>
      <p:ext uri="{BB962C8B-B14F-4D97-AF65-F5344CB8AC3E}">
        <p14:creationId xmlns:p14="http://schemas.microsoft.com/office/powerpoint/2010/main" val="1077797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2476" y="805029"/>
            <a:ext cx="10031250" cy="584775"/>
          </a:xfrm>
          <a:prstGeom prst="rect">
            <a:avLst/>
          </a:prstGeom>
          <a:noFill/>
        </p:spPr>
        <p:txBody>
          <a:bodyPr wrap="square" rtlCol="0">
            <a:spAutoFit/>
          </a:bodyPr>
          <a:lstStyle/>
          <a:p>
            <a:pPr algn="ctr"/>
            <a:r>
              <a:rPr lang="en-US" sz="3200" b="1" dirty="0"/>
              <a:t>Final </a:t>
            </a:r>
            <a:r>
              <a:rPr lang="en-US" sz="3200" b="1" dirty="0" smtClean="0"/>
              <a:t>Thoughts</a:t>
            </a:r>
            <a:endParaRPr lang="en-US" sz="3200"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3569695434"/>
              </p:ext>
            </p:extLst>
          </p:nvPr>
        </p:nvGraphicFramePr>
        <p:xfrm>
          <a:off x="787400" y="623888"/>
          <a:ext cx="3035300" cy="3035300"/>
        </p:xfrm>
        <a:graphic>
          <a:graphicData uri="http://schemas.openxmlformats.org/presentationml/2006/ole">
            <mc:AlternateContent xmlns:mc="http://schemas.openxmlformats.org/markup-compatibility/2006">
              <mc:Choice xmlns:v="urn:schemas-microsoft-com:vml" Requires="v">
                <p:oleObj spid="_x0000_s9219" r:id="rId3" imgW="3034800" imgH="3034800" progId="">
                  <p:embed/>
                </p:oleObj>
              </mc:Choice>
              <mc:Fallback>
                <p:oleObj r:id="rId3" imgW="3034800" imgH="3034800" progId="">
                  <p:embed/>
                  <p:pic>
                    <p:nvPicPr>
                      <p:cNvPr id="0" name=""/>
                      <p:cNvPicPr/>
                      <p:nvPr/>
                    </p:nvPicPr>
                    <p:blipFill>
                      <a:blip r:embed="rId4"/>
                      <a:stretch>
                        <a:fillRect/>
                      </a:stretch>
                    </p:blipFill>
                    <p:spPr>
                      <a:xfrm>
                        <a:off x="787400" y="623888"/>
                        <a:ext cx="3035300" cy="3035300"/>
                      </a:xfrm>
                      <a:prstGeom prst="rect">
                        <a:avLst/>
                      </a:prstGeom>
                    </p:spPr>
                  </p:pic>
                </p:oleObj>
              </mc:Fallback>
            </mc:AlternateContent>
          </a:graphicData>
        </a:graphic>
      </p:graphicFrame>
      <p:sp>
        <p:nvSpPr>
          <p:cNvPr id="5" name="TextBox 4"/>
          <p:cNvSpPr txBox="1"/>
          <p:nvPr/>
        </p:nvSpPr>
        <p:spPr>
          <a:xfrm>
            <a:off x="3822700" y="1701078"/>
            <a:ext cx="7677150" cy="2554545"/>
          </a:xfrm>
          <a:prstGeom prst="rect">
            <a:avLst/>
          </a:prstGeom>
          <a:noFill/>
        </p:spPr>
        <p:txBody>
          <a:bodyPr wrap="square" rtlCol="0">
            <a:spAutoFit/>
          </a:bodyPr>
          <a:lstStyle/>
          <a:p>
            <a:r>
              <a:rPr lang="en-US" sz="3200" dirty="0" smtClean="0"/>
              <a:t>As we wrap up this presentation, remember that embarking on the journey to build the own digital portfolio is a deeply personal venture. It reflects an identity, an achievements, an  aspirations, and the future envision. </a:t>
            </a:r>
          </a:p>
        </p:txBody>
      </p:sp>
      <p:sp>
        <p:nvSpPr>
          <p:cNvPr id="6" name="TextBox 5"/>
          <p:cNvSpPr txBox="1"/>
          <p:nvPr/>
        </p:nvSpPr>
        <p:spPr>
          <a:xfrm>
            <a:off x="1047750" y="4443073"/>
            <a:ext cx="10255976" cy="1569660"/>
          </a:xfrm>
          <a:prstGeom prst="rect">
            <a:avLst/>
          </a:prstGeom>
          <a:noFill/>
        </p:spPr>
        <p:txBody>
          <a:bodyPr wrap="square" rtlCol="0">
            <a:spAutoFit/>
          </a:bodyPr>
          <a:lstStyle/>
          <a:p>
            <a:pPr algn="ctr"/>
            <a:r>
              <a:rPr lang="en-US" sz="3200" dirty="0" smtClean="0"/>
              <a:t>The digital portfolio helps present projects professionally, improves visibility, and increases chances of academic and job opportunities.</a:t>
            </a:r>
            <a:endParaRPr lang="en-US" sz="3200" dirty="0" smtClean="0"/>
          </a:p>
        </p:txBody>
      </p:sp>
    </p:spTree>
    <p:extLst>
      <p:ext uri="{BB962C8B-B14F-4D97-AF65-F5344CB8AC3E}">
        <p14:creationId xmlns:p14="http://schemas.microsoft.com/office/powerpoint/2010/main" val="932168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205</TotalTime>
  <Words>347</Words>
  <Application>Microsoft Office PowerPoint</Application>
  <PresentationFormat>Widescreen</PresentationFormat>
  <Paragraphs>34</Paragraphs>
  <Slides>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0</vt:i4>
      </vt:variant>
      <vt:variant>
        <vt:lpstr>Slide Titles</vt:lpstr>
      </vt:variant>
      <vt:variant>
        <vt:i4>9</vt:i4>
      </vt:variant>
    </vt:vector>
  </HeadingPairs>
  <TitlesOfParts>
    <vt:vector size="12" baseType="lpstr">
      <vt:lpstr>Arial</vt:lpstr>
      <vt:lpstr>Garamond</vt:lpstr>
      <vt:lpstr>Organic</vt:lpstr>
      <vt:lpstr>Designing a Digital 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Digital Portfolio</dc:title>
  <dc:creator>Microsoft account</dc:creator>
  <cp:lastModifiedBy>Microsoft account</cp:lastModifiedBy>
  <cp:revision>14</cp:revision>
  <dcterms:created xsi:type="dcterms:W3CDTF">2025-09-08T14:10:06Z</dcterms:created>
  <dcterms:modified xsi:type="dcterms:W3CDTF">2025-09-08T17:35:12Z</dcterms:modified>
</cp:coreProperties>
</file>