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318" r:id="rId4"/>
    <p:sldId id="256" r:id="rId5"/>
    <p:sldId id="329" r:id="rId6"/>
    <p:sldId id="339" r:id="rId7"/>
    <p:sldId id="340" r:id="rId8"/>
    <p:sldId id="348" r:id="rId9"/>
    <p:sldId id="349" r:id="rId10"/>
    <p:sldId id="257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35"/>
    <a:srgbClr val="828282"/>
    <a:srgbClr val="6E90FE"/>
    <a:srgbClr val="8086FC"/>
    <a:srgbClr val="6D6DFB"/>
    <a:srgbClr val="4E78F0"/>
    <a:srgbClr val="F0932C"/>
    <a:srgbClr val="92C610"/>
    <a:srgbClr val="9FD812"/>
    <a:srgbClr val="E05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720" y="194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66C10-DBCC-4FB1-9BFC-DAF94EB6E2FD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E07A-F260-4E12-B9D4-7427F7143B2E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FDE3-FFD6-47B5-B978-06CD9C0524D6}" type="datetime1">
              <a:rPr lang="en-US" smtClean="0"/>
              <a:t>7/10/2019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0482-E9AE-4DE4-A409-2C098C1446FE}" type="datetime1">
              <a:rPr lang="en-US" smtClean="0"/>
              <a:t>7/10/2019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C89-8C90-43DB-B362-59818C6FB801}" type="datetime1">
              <a:rPr lang="en-US" smtClean="0"/>
              <a:t>7/10/2019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FC1-C01B-4BF4-AA51-73916448F92B}" type="datetime1">
              <a:rPr lang="en-US" smtClean="0"/>
              <a:t>7/10/2019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1C44-E416-4CC5-852D-422CD10BA74A}" type="datetime1">
              <a:rPr lang="en-US" smtClean="0"/>
              <a:t>7/10/2019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1794-3D74-42F0-A3BF-ADD3E34DC81C}" type="datetime1">
              <a:rPr lang="en-US" smtClean="0"/>
              <a:t>7/10/2019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B0B-ED17-4977-944B-DEC5D92EF3FA}" type="datetime1">
              <a:rPr lang="en-US" smtClean="0"/>
              <a:t>7/10/2019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3D56-59B3-4BAC-BB46-F07F241C1942}" type="datetime1">
              <a:rPr lang="en-US" smtClean="0"/>
              <a:t>7/10/2019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FFC-019F-499C-874A-0E716760F89B}" type="datetime1">
              <a:rPr lang="en-US" smtClean="0"/>
              <a:t>7/10/2019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0201BD6-6093-4E69-B02A-06B41F4999AA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0D2169-74A4-4B96-875A-7A0AF4F529AB}"/>
              </a:ext>
            </a:extLst>
          </p:cNvPr>
          <p:cNvSpPr/>
          <p:nvPr/>
        </p:nvSpPr>
        <p:spPr>
          <a:xfrm rot="2700000">
            <a:off x="3987260" y="1321849"/>
            <a:ext cx="4214302" cy="4214302"/>
          </a:xfrm>
          <a:prstGeom prst="rect">
            <a:avLst/>
          </a:prstGeom>
          <a:solidFill>
            <a:srgbClr val="25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72A6CE-D41F-4B81-8FCE-A01FCF19E374}"/>
              </a:ext>
            </a:extLst>
          </p:cNvPr>
          <p:cNvSpPr/>
          <p:nvPr/>
        </p:nvSpPr>
        <p:spPr>
          <a:xfrm>
            <a:off x="4508898" y="1708276"/>
            <a:ext cx="3444667" cy="3444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5362DD-8746-4C81-9A43-D8FEBB09B845}"/>
              </a:ext>
            </a:extLst>
          </p:cNvPr>
          <p:cNvSpPr/>
          <p:nvPr/>
        </p:nvSpPr>
        <p:spPr>
          <a:xfrm>
            <a:off x="4351597" y="1742109"/>
            <a:ext cx="3444667" cy="3444667"/>
          </a:xfrm>
          <a:prstGeom prst="ellipse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A259CF-0210-4128-95A0-91F40D50E860}"/>
              </a:ext>
            </a:extLst>
          </p:cNvPr>
          <p:cNvSpPr/>
          <p:nvPr/>
        </p:nvSpPr>
        <p:spPr>
          <a:xfrm>
            <a:off x="4267543" y="1742110"/>
            <a:ext cx="1860451" cy="3444667"/>
          </a:xfrm>
          <a:custGeom>
            <a:avLst/>
            <a:gdLst>
              <a:gd name="connsiteX0" fmla="*/ 1722782 w 1860936"/>
              <a:gd name="connsiteY0" fmla="*/ 0 h 3445564"/>
              <a:gd name="connsiteX1" fmla="*/ 1860936 w 1860936"/>
              <a:gd name="connsiteY1" fmla="*/ 6977 h 3445564"/>
              <a:gd name="connsiteX2" fmla="*/ 1822946 w 1860936"/>
              <a:gd name="connsiteY2" fmla="*/ 8895 h 3445564"/>
              <a:gd name="connsiteX3" fmla="*/ 276308 w 1860936"/>
              <a:gd name="connsiteY3" fmla="*/ 1722782 h 3445564"/>
              <a:gd name="connsiteX4" fmla="*/ 1822946 w 1860936"/>
              <a:gd name="connsiteY4" fmla="*/ 3436669 h 3445564"/>
              <a:gd name="connsiteX5" fmla="*/ 1860936 w 1860936"/>
              <a:gd name="connsiteY5" fmla="*/ 3438588 h 3445564"/>
              <a:gd name="connsiteX6" fmla="*/ 1722782 w 1860936"/>
              <a:gd name="connsiteY6" fmla="*/ 3445564 h 3445564"/>
              <a:gd name="connsiteX7" fmla="*/ 0 w 1860936"/>
              <a:gd name="connsiteY7" fmla="*/ 1722782 h 3445564"/>
              <a:gd name="connsiteX8" fmla="*/ 1722782 w 1860936"/>
              <a:gd name="connsiteY8" fmla="*/ 0 h 34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36" h="3445564">
                <a:moveTo>
                  <a:pt x="1722782" y="0"/>
                </a:moveTo>
                <a:lnTo>
                  <a:pt x="1860936" y="6977"/>
                </a:lnTo>
                <a:lnTo>
                  <a:pt x="1822946" y="8895"/>
                </a:lnTo>
                <a:cubicBezTo>
                  <a:pt x="954223" y="97118"/>
                  <a:pt x="276308" y="830783"/>
                  <a:pt x="276308" y="1722782"/>
                </a:cubicBezTo>
                <a:cubicBezTo>
                  <a:pt x="276308" y="2614782"/>
                  <a:pt x="954223" y="3348446"/>
                  <a:pt x="1822946" y="3436669"/>
                </a:cubicBezTo>
                <a:lnTo>
                  <a:pt x="1860936" y="3438588"/>
                </a:lnTo>
                <a:lnTo>
                  <a:pt x="1722782" y="3445564"/>
                </a:lnTo>
                <a:cubicBezTo>
                  <a:pt x="771316" y="3445564"/>
                  <a:pt x="0" y="2674248"/>
                  <a:pt x="0" y="1722782"/>
                </a:cubicBezTo>
                <a:cubicBezTo>
                  <a:pt x="0" y="771316"/>
                  <a:pt x="771316" y="0"/>
                  <a:pt x="1722782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FB48B-E5DD-41D3-97B8-310313654DAA}"/>
              </a:ext>
            </a:extLst>
          </p:cNvPr>
          <p:cNvSpPr/>
          <p:nvPr/>
        </p:nvSpPr>
        <p:spPr>
          <a:xfrm rot="2700000" flipV="1">
            <a:off x="9202682" y="3119228"/>
            <a:ext cx="619541" cy="619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70888-A250-4017-AE3D-703F29EE9727}"/>
              </a:ext>
            </a:extLst>
          </p:cNvPr>
          <p:cNvSpPr/>
          <p:nvPr/>
        </p:nvSpPr>
        <p:spPr>
          <a:xfrm rot="2700000" flipV="1">
            <a:off x="2366598" y="3119229"/>
            <a:ext cx="619541" cy="619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7128F-FA95-44DE-9F66-E8FBD59F2D25}"/>
              </a:ext>
            </a:extLst>
          </p:cNvPr>
          <p:cNvSpPr txBox="1"/>
          <p:nvPr/>
        </p:nvSpPr>
        <p:spPr>
          <a:xfrm>
            <a:off x="6073931" y="2647167"/>
            <a:ext cx="62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D2846"/>
                </a:solidFill>
                <a:latin typeface="Dosis" panose="02010703020202060003" pitchFamily="2" charset="0"/>
              </a:rPr>
              <a:t>of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EFF58-A188-4987-9D70-820B05AA46EF}"/>
              </a:ext>
            </a:extLst>
          </p:cNvPr>
          <p:cNvSpPr txBox="1"/>
          <p:nvPr/>
        </p:nvSpPr>
        <p:spPr>
          <a:xfrm>
            <a:off x="5131123" y="3753892"/>
            <a:ext cx="217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Dosis" panose="02010703020202060003" pitchFamily="2" charset="0"/>
              </a:rPr>
              <a:t>K-Map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F481A-9F7A-497C-867D-815F2AE65A68}"/>
              </a:ext>
            </a:extLst>
          </p:cNvPr>
          <p:cNvSpPr/>
          <p:nvPr/>
        </p:nvSpPr>
        <p:spPr>
          <a:xfrm>
            <a:off x="5160531" y="2810120"/>
            <a:ext cx="1408805" cy="449554"/>
          </a:xfrm>
          <a:prstGeom prst="rect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98748-E412-4FA5-BE6B-1388F8BC9FF2}"/>
              </a:ext>
            </a:extLst>
          </p:cNvPr>
          <p:cNvSpPr txBox="1"/>
          <p:nvPr/>
        </p:nvSpPr>
        <p:spPr>
          <a:xfrm>
            <a:off x="5064501" y="2146414"/>
            <a:ext cx="1723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osis" panose="02010703020202060003" pitchFamily="2" charset="0"/>
              </a:rPr>
              <a:t>INTRO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0D03E-3F16-4D4C-B976-3CB492C84888}"/>
              </a:ext>
            </a:extLst>
          </p:cNvPr>
          <p:cNvSpPr/>
          <p:nvPr/>
        </p:nvSpPr>
        <p:spPr>
          <a:xfrm>
            <a:off x="5160531" y="2295500"/>
            <a:ext cx="1408805" cy="449554"/>
          </a:xfrm>
          <a:prstGeom prst="rect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7A9D8-ADC7-420D-84C5-03ACD8D74F12}"/>
              </a:ext>
            </a:extLst>
          </p:cNvPr>
          <p:cNvSpPr/>
          <p:nvPr/>
        </p:nvSpPr>
        <p:spPr>
          <a:xfrm>
            <a:off x="4892984" y="3872934"/>
            <a:ext cx="1979348" cy="449554"/>
          </a:xfrm>
          <a:prstGeom prst="rect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D07F79-3D02-4158-AADC-F103F7D15C8E}"/>
              </a:ext>
            </a:extLst>
          </p:cNvPr>
          <p:cNvSpPr txBox="1"/>
          <p:nvPr/>
        </p:nvSpPr>
        <p:spPr>
          <a:xfrm>
            <a:off x="4913672" y="4030891"/>
            <a:ext cx="2114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Dosis" panose="02010703020202060003" pitchFamily="2" charset="0"/>
              </a:rPr>
              <a:t>PRESENTED BY AFSANA KABIR SINTHIA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Dosis" panose="02010703020202060003" pitchFamily="2" charset="0"/>
              </a:rPr>
              <a:t>ID:182002068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2C9FF5-1A64-493E-B923-A2258650C52C}"/>
              </a:ext>
            </a:extLst>
          </p:cNvPr>
          <p:cNvSpPr/>
          <p:nvPr/>
        </p:nvSpPr>
        <p:spPr>
          <a:xfrm rot="2700000" flipV="1">
            <a:off x="2518358" y="3271092"/>
            <a:ext cx="316020" cy="316020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3D199-8F0F-4E9A-9E60-DD65DD0FD7FA}"/>
              </a:ext>
            </a:extLst>
          </p:cNvPr>
          <p:cNvSpPr/>
          <p:nvPr/>
        </p:nvSpPr>
        <p:spPr>
          <a:xfrm rot="2700000" flipV="1">
            <a:off x="9354445" y="3271092"/>
            <a:ext cx="316020" cy="316020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F30A4F-01ED-42B6-B869-3AF055E5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5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2144E-6 -1.48148E-6 L -4.32144E-6 0.07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636E-6 5.55112E-17 L 0.03921 5.55112E-1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0445E-6 -4.44444E-6 L 1.10445E-6 -0.0587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0" grpId="0"/>
      <p:bldP spid="31" grpId="0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5AE7-9E4D-4074-92F4-82C5390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976" y="2039868"/>
            <a:ext cx="3398859" cy="3187547"/>
          </a:xfrm>
          <a:noFill/>
        </p:spPr>
        <p:txBody>
          <a:bodyPr>
            <a:normAutofit fontScale="90000"/>
          </a:bodyPr>
          <a:lstStyle/>
          <a:p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      THANK</a:t>
            </a:r>
            <a:b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</a:br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YOU 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4DA817D-7EF2-463C-A747-8F0970B03833}"/>
              </a:ext>
            </a:extLst>
          </p:cNvPr>
          <p:cNvSpPr/>
          <p:nvPr/>
        </p:nvSpPr>
        <p:spPr>
          <a:xfrm>
            <a:off x="3684798" y="2761303"/>
            <a:ext cx="4550355" cy="2466112"/>
          </a:xfrm>
          <a:prstGeom prst="frame">
            <a:avLst>
              <a:gd name="adj1" fmla="val 25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99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7036A-1B55-46F9-A2AA-94368887F173}"/>
              </a:ext>
            </a:extLst>
          </p:cNvPr>
          <p:cNvGrpSpPr/>
          <p:nvPr/>
        </p:nvGrpSpPr>
        <p:grpSpPr>
          <a:xfrm rot="964845">
            <a:off x="-2971374" y="-5623172"/>
            <a:ext cx="18131572" cy="18104343"/>
            <a:chOff x="-3425362" y="-4949948"/>
            <a:chExt cx="18136295" cy="181090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DCA65D-2C1F-41A2-9649-9A82E505CC5B}"/>
                </a:ext>
              </a:extLst>
            </p:cNvPr>
            <p:cNvGrpSpPr/>
            <p:nvPr/>
          </p:nvGrpSpPr>
          <p:grpSpPr>
            <a:xfrm>
              <a:off x="-3425362" y="-4949948"/>
              <a:ext cx="18136295" cy="18109059"/>
              <a:chOff x="-3425362" y="-4949948"/>
              <a:chExt cx="18136295" cy="1810905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F5BB3EC-64D2-4F40-93B2-EAA3A4F6DB28}"/>
                  </a:ext>
                </a:extLst>
              </p:cNvPr>
              <p:cNvSpPr/>
              <p:nvPr/>
            </p:nvSpPr>
            <p:spPr>
              <a:xfrm>
                <a:off x="-3425362" y="-4949948"/>
                <a:ext cx="18136295" cy="18109059"/>
              </a:xfrm>
              <a:custGeom>
                <a:avLst/>
                <a:gdLst>
                  <a:gd name="connsiteX0" fmla="*/ 8548037 w 18139340"/>
                  <a:gd name="connsiteY0" fmla="*/ 6234446 h 18267003"/>
                  <a:gd name="connsiteX1" fmla="*/ 6928563 w 18139340"/>
                  <a:gd name="connsiteY1" fmla="*/ 16241450 h 18267003"/>
                  <a:gd name="connsiteX2" fmla="*/ 11699155 w 18139340"/>
                  <a:gd name="connsiteY2" fmla="*/ 16241450 h 18267003"/>
                  <a:gd name="connsiteX3" fmla="*/ 10079682 w 18139340"/>
                  <a:gd name="connsiteY3" fmla="*/ 6234446 h 18267003"/>
                  <a:gd name="connsiteX4" fmla="*/ 9069670 w 18139340"/>
                  <a:gd name="connsiteY4" fmla="*/ 0 h 18267003"/>
                  <a:gd name="connsiteX5" fmla="*/ 18139340 w 18139340"/>
                  <a:gd name="connsiteY5" fmla="*/ 9133501 h 18267003"/>
                  <a:gd name="connsiteX6" fmla="*/ 9069670 w 18139340"/>
                  <a:gd name="connsiteY6" fmla="*/ 18267003 h 18267003"/>
                  <a:gd name="connsiteX7" fmla="*/ 0 w 18139340"/>
                  <a:gd name="connsiteY7" fmla="*/ 9133501 h 18267003"/>
                  <a:gd name="connsiteX8" fmla="*/ 9069670 w 18139340"/>
                  <a:gd name="connsiteY8" fmla="*/ 0 h 182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9340" h="18267003">
                    <a:moveTo>
                      <a:pt x="8548037" y="6234446"/>
                    </a:moveTo>
                    <a:lnTo>
                      <a:pt x="6928563" y="16241450"/>
                    </a:lnTo>
                    <a:lnTo>
                      <a:pt x="11699155" y="16241450"/>
                    </a:lnTo>
                    <a:lnTo>
                      <a:pt x="10079682" y="6234446"/>
                    </a:lnTo>
                    <a:close/>
                    <a:moveTo>
                      <a:pt x="9069670" y="0"/>
                    </a:moveTo>
                    <a:cubicBezTo>
                      <a:pt x="14078710" y="0"/>
                      <a:pt x="18139340" y="4089207"/>
                      <a:pt x="18139340" y="9133501"/>
                    </a:cubicBezTo>
                    <a:cubicBezTo>
                      <a:pt x="18139340" y="14177795"/>
                      <a:pt x="14078710" y="18267003"/>
                      <a:pt x="9069670" y="18267003"/>
                    </a:cubicBezTo>
                    <a:cubicBezTo>
                      <a:pt x="4060630" y="18267003"/>
                      <a:pt x="0" y="14177795"/>
                      <a:pt x="0" y="9133501"/>
                    </a:cubicBezTo>
                    <a:cubicBezTo>
                      <a:pt x="0" y="4089207"/>
                      <a:pt x="4060630" y="0"/>
                      <a:pt x="90696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 dirty="0"/>
              </a:p>
            </p:txBody>
          </p:sp>
          <p:sp>
            <p:nvSpPr>
              <p:cNvPr id="6" name="Partial Circle 5">
                <a:extLst>
                  <a:ext uri="{FF2B5EF4-FFF2-40B4-BE49-F238E27FC236}">
                    <a16:creationId xmlns:a16="http://schemas.microsoft.com/office/drawing/2014/main" id="{A8D83A2C-F8B1-4758-9B55-4DBBE5AFD3F9}"/>
                  </a:ext>
                </a:extLst>
              </p:cNvPr>
              <p:cNvSpPr/>
              <p:nvPr/>
            </p:nvSpPr>
            <p:spPr>
              <a:xfrm rot="10800000">
                <a:off x="5035803" y="437574"/>
                <a:ext cx="1732249" cy="1831611"/>
              </a:xfrm>
              <a:prstGeom prst="pie">
                <a:avLst>
                  <a:gd name="adj1" fmla="val 0"/>
                  <a:gd name="adj2" fmla="val 1083819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5C7B9D-450A-473D-B368-C182A935887E}"/>
                  </a:ext>
                </a:extLst>
              </p:cNvPr>
              <p:cNvSpPr/>
              <p:nvPr/>
            </p:nvSpPr>
            <p:spPr>
              <a:xfrm>
                <a:off x="5756280" y="-1158125"/>
                <a:ext cx="410493" cy="20062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/>
              </a:p>
            </p:txBody>
          </p:sp>
        </p:grp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7530CEE3-496C-4447-9E70-DAC1D7B4DA3F}"/>
                </a:ext>
              </a:extLst>
            </p:cNvPr>
            <p:cNvSpPr/>
            <p:nvPr/>
          </p:nvSpPr>
          <p:spPr>
            <a:xfrm>
              <a:off x="3489820" y="1329613"/>
              <a:ext cx="4770592" cy="10007004"/>
            </a:xfrm>
            <a:prstGeom prst="trapezoid">
              <a:avLst>
                <a:gd name="adj" fmla="val 33651"/>
              </a:avLst>
            </a:prstGeom>
            <a:gradFill flip="none" rotWithShape="1">
              <a:gsLst>
                <a:gs pos="0">
                  <a:srgbClr val="FFC000">
                    <a:alpha val="93000"/>
                    <a:lumMod val="85000"/>
                  </a:srgbClr>
                </a:gs>
                <a:gs pos="69000">
                  <a:srgbClr val="FFFF00">
                    <a:alpha val="30000"/>
                  </a:srgbClr>
                </a:gs>
                <a:gs pos="100000">
                  <a:schemeClr val="bg1"/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99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EF943-B3BD-49DA-A0A0-F8B46820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0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0000" decel="4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0D2169-74A4-4B96-875A-7A0AF4F529AB}"/>
              </a:ext>
            </a:extLst>
          </p:cNvPr>
          <p:cNvSpPr/>
          <p:nvPr/>
        </p:nvSpPr>
        <p:spPr>
          <a:xfrm rot="2700000">
            <a:off x="3987260" y="1321849"/>
            <a:ext cx="4214302" cy="4214302"/>
          </a:xfrm>
          <a:prstGeom prst="rect">
            <a:avLst/>
          </a:prstGeom>
          <a:solidFill>
            <a:srgbClr val="25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72A6CE-D41F-4B81-8FCE-A01FCF19E374}"/>
              </a:ext>
            </a:extLst>
          </p:cNvPr>
          <p:cNvSpPr/>
          <p:nvPr/>
        </p:nvSpPr>
        <p:spPr>
          <a:xfrm>
            <a:off x="4488698" y="1706667"/>
            <a:ext cx="3444667" cy="3444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5362DD-8746-4C81-9A43-D8FEBB09B845}"/>
              </a:ext>
            </a:extLst>
          </p:cNvPr>
          <p:cNvSpPr/>
          <p:nvPr/>
        </p:nvSpPr>
        <p:spPr>
          <a:xfrm>
            <a:off x="4212462" y="1706667"/>
            <a:ext cx="3444667" cy="3444667"/>
          </a:xfrm>
          <a:prstGeom prst="ellipse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A259CF-0210-4128-95A0-91F40D50E860}"/>
              </a:ext>
            </a:extLst>
          </p:cNvPr>
          <p:cNvSpPr/>
          <p:nvPr/>
        </p:nvSpPr>
        <p:spPr>
          <a:xfrm>
            <a:off x="4212462" y="1706667"/>
            <a:ext cx="1860451" cy="3444667"/>
          </a:xfrm>
          <a:custGeom>
            <a:avLst/>
            <a:gdLst>
              <a:gd name="connsiteX0" fmla="*/ 1722782 w 1860936"/>
              <a:gd name="connsiteY0" fmla="*/ 0 h 3445564"/>
              <a:gd name="connsiteX1" fmla="*/ 1860936 w 1860936"/>
              <a:gd name="connsiteY1" fmla="*/ 6977 h 3445564"/>
              <a:gd name="connsiteX2" fmla="*/ 1822946 w 1860936"/>
              <a:gd name="connsiteY2" fmla="*/ 8895 h 3445564"/>
              <a:gd name="connsiteX3" fmla="*/ 276308 w 1860936"/>
              <a:gd name="connsiteY3" fmla="*/ 1722782 h 3445564"/>
              <a:gd name="connsiteX4" fmla="*/ 1822946 w 1860936"/>
              <a:gd name="connsiteY4" fmla="*/ 3436669 h 3445564"/>
              <a:gd name="connsiteX5" fmla="*/ 1860936 w 1860936"/>
              <a:gd name="connsiteY5" fmla="*/ 3438588 h 3445564"/>
              <a:gd name="connsiteX6" fmla="*/ 1722782 w 1860936"/>
              <a:gd name="connsiteY6" fmla="*/ 3445564 h 3445564"/>
              <a:gd name="connsiteX7" fmla="*/ 0 w 1860936"/>
              <a:gd name="connsiteY7" fmla="*/ 1722782 h 3445564"/>
              <a:gd name="connsiteX8" fmla="*/ 1722782 w 1860936"/>
              <a:gd name="connsiteY8" fmla="*/ 0 h 34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36" h="3445564">
                <a:moveTo>
                  <a:pt x="1722782" y="0"/>
                </a:moveTo>
                <a:lnTo>
                  <a:pt x="1860936" y="6977"/>
                </a:lnTo>
                <a:lnTo>
                  <a:pt x="1822946" y="8895"/>
                </a:lnTo>
                <a:cubicBezTo>
                  <a:pt x="954223" y="97118"/>
                  <a:pt x="276308" y="830783"/>
                  <a:pt x="276308" y="1722782"/>
                </a:cubicBezTo>
                <a:cubicBezTo>
                  <a:pt x="276308" y="2614782"/>
                  <a:pt x="954223" y="3348446"/>
                  <a:pt x="1822946" y="3436669"/>
                </a:cubicBezTo>
                <a:lnTo>
                  <a:pt x="1860936" y="3438588"/>
                </a:lnTo>
                <a:lnTo>
                  <a:pt x="1722782" y="3445564"/>
                </a:lnTo>
                <a:cubicBezTo>
                  <a:pt x="771316" y="3445564"/>
                  <a:pt x="0" y="2674248"/>
                  <a:pt x="0" y="1722782"/>
                </a:cubicBezTo>
                <a:cubicBezTo>
                  <a:pt x="0" y="771316"/>
                  <a:pt x="771316" y="0"/>
                  <a:pt x="1722782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FB48B-E5DD-41D3-97B8-310313654DAA}"/>
              </a:ext>
            </a:extLst>
          </p:cNvPr>
          <p:cNvSpPr/>
          <p:nvPr/>
        </p:nvSpPr>
        <p:spPr>
          <a:xfrm rot="2700000" flipV="1">
            <a:off x="9202682" y="3119228"/>
            <a:ext cx="619541" cy="619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70888-A250-4017-AE3D-703F29EE9727}"/>
              </a:ext>
            </a:extLst>
          </p:cNvPr>
          <p:cNvSpPr/>
          <p:nvPr/>
        </p:nvSpPr>
        <p:spPr>
          <a:xfrm rot="2700000" flipV="1">
            <a:off x="2366598" y="3119229"/>
            <a:ext cx="619541" cy="619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0753D-9F08-4558-90E4-C6DBCFC70F68}"/>
              </a:ext>
            </a:extLst>
          </p:cNvPr>
          <p:cNvSpPr txBox="1"/>
          <p:nvPr/>
        </p:nvSpPr>
        <p:spPr>
          <a:xfrm>
            <a:off x="4993049" y="2586242"/>
            <a:ext cx="2114837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dirty="0">
                <a:solidFill>
                  <a:schemeClr val="bg1"/>
                </a:solidFill>
                <a:latin typeface="Dosis" panose="02010703020202060003" pitchFamily="2" charset="0"/>
              </a:rPr>
              <a:t>INTRO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5161C2-9643-407A-BC74-E0DFB4153F22}"/>
              </a:ext>
            </a:extLst>
          </p:cNvPr>
          <p:cNvSpPr txBox="1"/>
          <p:nvPr/>
        </p:nvSpPr>
        <p:spPr>
          <a:xfrm>
            <a:off x="6616699" y="2586241"/>
            <a:ext cx="62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D2846"/>
                </a:solidFill>
                <a:latin typeface="Dosis" panose="02010703020202060003" pitchFamily="2" charset="0"/>
              </a:rPr>
              <a:t>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086639-725D-4AF8-9B66-944B0BDF62DC}"/>
              </a:ext>
            </a:extLst>
          </p:cNvPr>
          <p:cNvSpPr txBox="1"/>
          <p:nvPr/>
        </p:nvSpPr>
        <p:spPr>
          <a:xfrm>
            <a:off x="4993049" y="3249760"/>
            <a:ext cx="2799620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99" dirty="0">
                <a:solidFill>
                  <a:schemeClr val="bg1"/>
                </a:solidFill>
                <a:latin typeface="Dosis" panose="02010703020202060003" pitchFamily="2" charset="0"/>
              </a:rPr>
              <a:t>K-Map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9D0F3-4062-49CF-B356-4588922EC59F}"/>
              </a:ext>
            </a:extLst>
          </p:cNvPr>
          <p:cNvSpPr txBox="1"/>
          <p:nvPr/>
        </p:nvSpPr>
        <p:spPr>
          <a:xfrm>
            <a:off x="5058494" y="3876602"/>
            <a:ext cx="2114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osis" panose="02010703020202060003" pitchFamily="2" charset="0"/>
              </a:rPr>
              <a:t>PRESENTED BY AFSANA KABIR SINTHIA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Dosis" panose="02010703020202060003" pitchFamily="2" charset="0"/>
              </a:rPr>
              <a:t>ID:182002068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DF94DC-81D7-4AB8-83DF-85693DBA4436}"/>
              </a:ext>
            </a:extLst>
          </p:cNvPr>
          <p:cNvSpPr/>
          <p:nvPr/>
        </p:nvSpPr>
        <p:spPr>
          <a:xfrm rot="2700000" flipV="1">
            <a:off x="2513881" y="3270988"/>
            <a:ext cx="316020" cy="316020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3F1F56-F07B-4FDC-AB48-4D968DF3E352}"/>
              </a:ext>
            </a:extLst>
          </p:cNvPr>
          <p:cNvSpPr/>
          <p:nvPr/>
        </p:nvSpPr>
        <p:spPr>
          <a:xfrm rot="2700000" flipV="1">
            <a:off x="9358923" y="3270988"/>
            <a:ext cx="316020" cy="316020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7BE44-0C35-479B-AE85-D0AA0703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25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Presented to: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MR. SYED AHSANUL KABIR</a:t>
            </a:r>
          </a:p>
          <a:p>
            <a:r>
              <a:rPr lang="en-US" dirty="0"/>
              <a:t>Lecturer </a:t>
            </a:r>
          </a:p>
          <a:p>
            <a:r>
              <a:rPr lang="en-US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2534F38-D95D-406A-A848-DB7A2EE659C3}"/>
              </a:ext>
            </a:extLst>
          </p:cNvPr>
          <p:cNvSpPr/>
          <p:nvPr/>
        </p:nvSpPr>
        <p:spPr>
          <a:xfrm>
            <a:off x="1295276" y="5370024"/>
            <a:ext cx="1001587" cy="1001587"/>
          </a:xfrm>
          <a:prstGeom prst="ellipse">
            <a:avLst/>
          </a:prstGeom>
          <a:solidFill>
            <a:srgbClr val="3B8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AA15A6-C23A-4776-8324-A900E45A6ECF}"/>
              </a:ext>
            </a:extLst>
          </p:cNvPr>
          <p:cNvSpPr/>
          <p:nvPr/>
        </p:nvSpPr>
        <p:spPr>
          <a:xfrm>
            <a:off x="1533068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3C8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C0423E-9143-489B-A3ED-27333FA09E16}"/>
              </a:ext>
            </a:extLst>
          </p:cNvPr>
          <p:cNvSpPr/>
          <p:nvPr/>
        </p:nvSpPr>
        <p:spPr>
          <a:xfrm>
            <a:off x="1617181" y="3757586"/>
            <a:ext cx="357777" cy="2001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1E905C-5E71-4FD7-B1B6-11565ADBD097}"/>
              </a:ext>
            </a:extLst>
          </p:cNvPr>
          <p:cNvSpPr/>
          <p:nvPr/>
        </p:nvSpPr>
        <p:spPr>
          <a:xfrm>
            <a:off x="1295275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3C8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49C1AA-E92E-4F86-AA27-88C3E76723E4}"/>
              </a:ext>
            </a:extLst>
          </p:cNvPr>
          <p:cNvSpPr/>
          <p:nvPr/>
        </p:nvSpPr>
        <p:spPr>
          <a:xfrm>
            <a:off x="1379620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F586-C3AF-4B33-9262-68CDEA2C7D9B}"/>
              </a:ext>
            </a:extLst>
          </p:cNvPr>
          <p:cNvSpPr txBox="1"/>
          <p:nvPr/>
        </p:nvSpPr>
        <p:spPr>
          <a:xfrm>
            <a:off x="1339170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3C8685"/>
                </a:solidFill>
                <a:latin typeface="Tw Cen MT" panose="020B0602020104020603" pitchFamily="34" charset="0"/>
              </a:rPr>
              <a:t>2012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AC214-B6BB-4081-9AC6-DFECE7DDD6FD}"/>
              </a:ext>
            </a:extLst>
          </p:cNvPr>
          <p:cNvSpPr txBox="1"/>
          <p:nvPr/>
        </p:nvSpPr>
        <p:spPr>
          <a:xfrm>
            <a:off x="1076749" y="1735831"/>
            <a:ext cx="2139210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Introduction</a:t>
            </a:r>
          </a:p>
          <a:p>
            <a:pPr algn="ctr"/>
            <a:endParaRPr lang="en-US" sz="3199" dirty="0">
              <a:solidFill>
                <a:srgbClr val="3C8685"/>
              </a:solidFill>
              <a:latin typeface="Tw Cen MT" panose="020B0602020104020603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C1F007D-AB36-400F-AD22-CA70DCE0F64C}"/>
              </a:ext>
            </a:extLst>
          </p:cNvPr>
          <p:cNvSpPr/>
          <p:nvPr/>
        </p:nvSpPr>
        <p:spPr>
          <a:xfrm>
            <a:off x="3439401" y="5370024"/>
            <a:ext cx="1001587" cy="1001587"/>
          </a:xfrm>
          <a:prstGeom prst="ellipse">
            <a:avLst/>
          </a:prstGeom>
          <a:solidFill>
            <a:srgbClr val="69E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F1550E6-D90C-48F6-AD14-FC38611F0318}"/>
              </a:ext>
            </a:extLst>
          </p:cNvPr>
          <p:cNvSpPr/>
          <p:nvPr/>
        </p:nvSpPr>
        <p:spPr>
          <a:xfrm>
            <a:off x="3677192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69E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D89E1A3-C854-4FD4-977A-8BED889058B5}"/>
              </a:ext>
            </a:extLst>
          </p:cNvPr>
          <p:cNvSpPr/>
          <p:nvPr/>
        </p:nvSpPr>
        <p:spPr>
          <a:xfrm>
            <a:off x="3761304" y="3350557"/>
            <a:ext cx="357777" cy="23691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0F54720-B5A4-47B9-A350-E0FB8517AC7C}"/>
              </a:ext>
            </a:extLst>
          </p:cNvPr>
          <p:cNvSpPr/>
          <p:nvPr/>
        </p:nvSpPr>
        <p:spPr>
          <a:xfrm>
            <a:off x="3439400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69E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C30D13F-3B65-4F53-88F9-9871D5B6D95A}"/>
              </a:ext>
            </a:extLst>
          </p:cNvPr>
          <p:cNvSpPr/>
          <p:nvPr/>
        </p:nvSpPr>
        <p:spPr>
          <a:xfrm>
            <a:off x="3523745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62E3B-67C5-480E-8FC1-A622B2F210C3}"/>
              </a:ext>
            </a:extLst>
          </p:cNvPr>
          <p:cNvSpPr txBox="1"/>
          <p:nvPr/>
        </p:nvSpPr>
        <p:spPr>
          <a:xfrm>
            <a:off x="3483294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69ECCD"/>
                </a:solidFill>
                <a:latin typeface="Tw Cen MT" panose="020B0602020104020603" pitchFamily="34" charset="0"/>
              </a:rPr>
              <a:t>2013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B2F879E-9B64-407B-887A-F8D25E7ED0BE}"/>
              </a:ext>
            </a:extLst>
          </p:cNvPr>
          <p:cNvSpPr/>
          <p:nvPr/>
        </p:nvSpPr>
        <p:spPr>
          <a:xfrm>
            <a:off x="5583525" y="5370024"/>
            <a:ext cx="1001587" cy="1001587"/>
          </a:xfrm>
          <a:prstGeom prst="ellipse">
            <a:avLst/>
          </a:prstGeom>
          <a:solidFill>
            <a:srgbClr val="9BF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035DC1F-74A6-4530-A5CF-018CCBBA2E78}"/>
              </a:ext>
            </a:extLst>
          </p:cNvPr>
          <p:cNvSpPr/>
          <p:nvPr/>
        </p:nvSpPr>
        <p:spPr>
          <a:xfrm>
            <a:off x="5821317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9BF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095E801-7BF6-4C85-8238-62434D7EE91A}"/>
              </a:ext>
            </a:extLst>
          </p:cNvPr>
          <p:cNvSpPr/>
          <p:nvPr/>
        </p:nvSpPr>
        <p:spPr>
          <a:xfrm>
            <a:off x="5905430" y="3660045"/>
            <a:ext cx="357777" cy="2123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221FD9F-C8B8-4382-880C-FAE45D78A9DE}"/>
              </a:ext>
            </a:extLst>
          </p:cNvPr>
          <p:cNvSpPr/>
          <p:nvPr/>
        </p:nvSpPr>
        <p:spPr>
          <a:xfrm>
            <a:off x="5583524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9BF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8EB05B-63DA-41A7-AC15-544D5565025C}"/>
              </a:ext>
            </a:extLst>
          </p:cNvPr>
          <p:cNvSpPr/>
          <p:nvPr/>
        </p:nvSpPr>
        <p:spPr>
          <a:xfrm>
            <a:off x="5667869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021AD3-6203-412F-A88E-C24EA4D0F1D4}"/>
              </a:ext>
            </a:extLst>
          </p:cNvPr>
          <p:cNvSpPr txBox="1"/>
          <p:nvPr/>
        </p:nvSpPr>
        <p:spPr>
          <a:xfrm>
            <a:off x="5627419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9BF37B"/>
                </a:solidFill>
                <a:latin typeface="Tw Cen MT" panose="020B0602020104020603" pitchFamily="34" charset="0"/>
              </a:rPr>
              <a:t>2014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687E1A-A737-4430-B140-0549D2B432D1}"/>
              </a:ext>
            </a:extLst>
          </p:cNvPr>
          <p:cNvSpPr txBox="1"/>
          <p:nvPr/>
        </p:nvSpPr>
        <p:spPr>
          <a:xfrm>
            <a:off x="5148659" y="1809779"/>
            <a:ext cx="1906334" cy="113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K-Map for two variables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sz="3199" dirty="0">
              <a:solidFill>
                <a:srgbClr val="9BF37B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B95222A-DD6D-47FD-A22A-3B4F4FC931C2}"/>
              </a:ext>
            </a:extLst>
          </p:cNvPr>
          <p:cNvSpPr/>
          <p:nvPr/>
        </p:nvSpPr>
        <p:spPr>
          <a:xfrm>
            <a:off x="7727650" y="5370024"/>
            <a:ext cx="1001587" cy="10015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16A7766-042C-463C-9194-641234616B5B}"/>
              </a:ext>
            </a:extLst>
          </p:cNvPr>
          <p:cNvSpPr/>
          <p:nvPr/>
        </p:nvSpPr>
        <p:spPr>
          <a:xfrm>
            <a:off x="7965441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6EFDE39-016E-44A4-9A98-3AB4A21C5948}"/>
              </a:ext>
            </a:extLst>
          </p:cNvPr>
          <p:cNvSpPr/>
          <p:nvPr/>
        </p:nvSpPr>
        <p:spPr>
          <a:xfrm>
            <a:off x="8049555" y="4139728"/>
            <a:ext cx="357777" cy="19639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6262DB5-B12D-4E0D-ADE4-E3D59285C5C8}"/>
              </a:ext>
            </a:extLst>
          </p:cNvPr>
          <p:cNvSpPr/>
          <p:nvPr/>
        </p:nvSpPr>
        <p:spPr>
          <a:xfrm>
            <a:off x="7727649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93131F-310B-4AA4-8D94-3C57456E5E70}"/>
              </a:ext>
            </a:extLst>
          </p:cNvPr>
          <p:cNvSpPr/>
          <p:nvPr/>
        </p:nvSpPr>
        <p:spPr>
          <a:xfrm>
            <a:off x="7811994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276902-92AB-4F6C-AF33-932442A4B4AA}"/>
              </a:ext>
            </a:extLst>
          </p:cNvPr>
          <p:cNvSpPr txBox="1"/>
          <p:nvPr/>
        </p:nvSpPr>
        <p:spPr>
          <a:xfrm>
            <a:off x="7771543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FFC000"/>
                </a:solidFill>
                <a:latin typeface="Tw Cen MT" panose="020B0602020104020603" pitchFamily="34" charset="0"/>
              </a:rPr>
              <a:t>2014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52CA86-0871-4DA3-AD23-4824AE792CD3}"/>
              </a:ext>
            </a:extLst>
          </p:cNvPr>
          <p:cNvSpPr txBox="1"/>
          <p:nvPr/>
        </p:nvSpPr>
        <p:spPr>
          <a:xfrm>
            <a:off x="7054993" y="1744967"/>
            <a:ext cx="2459926" cy="16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 three-variable Karnaugh map</a:t>
            </a:r>
          </a:p>
          <a:p>
            <a:pPr algn="ctr"/>
            <a:endParaRPr lang="en-US" altLang="en-US" sz="3200" dirty="0"/>
          </a:p>
          <a:p>
            <a:pPr algn="ctr"/>
            <a:endParaRPr lang="en-US" sz="3199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8F14623-E1A0-492E-B4CD-D781F6BD03DC}"/>
              </a:ext>
            </a:extLst>
          </p:cNvPr>
          <p:cNvSpPr/>
          <p:nvPr/>
        </p:nvSpPr>
        <p:spPr>
          <a:xfrm>
            <a:off x="9871774" y="5370024"/>
            <a:ext cx="1001587" cy="1001587"/>
          </a:xfrm>
          <a:prstGeom prst="ellipse">
            <a:avLst/>
          </a:prstGeom>
          <a:solidFill>
            <a:srgbClr val="F35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E3772EE-265F-4EA3-BD69-0100AD84B71B}"/>
              </a:ext>
            </a:extLst>
          </p:cNvPr>
          <p:cNvSpPr/>
          <p:nvPr/>
        </p:nvSpPr>
        <p:spPr>
          <a:xfrm>
            <a:off x="10109566" y="2606136"/>
            <a:ext cx="526006" cy="3482521"/>
          </a:xfrm>
          <a:prstGeom prst="roundRect">
            <a:avLst>
              <a:gd name="adj" fmla="val 50000"/>
            </a:avLst>
          </a:prstGeom>
          <a:solidFill>
            <a:srgbClr val="F35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6BEBA78-59F6-42E4-A7EC-D24273143D2F}"/>
              </a:ext>
            </a:extLst>
          </p:cNvPr>
          <p:cNvSpPr/>
          <p:nvPr/>
        </p:nvSpPr>
        <p:spPr>
          <a:xfrm>
            <a:off x="10193679" y="3660045"/>
            <a:ext cx="357777" cy="21999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1E5CDD40-6562-4586-BE9B-EA1530EDFA10}"/>
              </a:ext>
            </a:extLst>
          </p:cNvPr>
          <p:cNvSpPr/>
          <p:nvPr/>
        </p:nvSpPr>
        <p:spPr>
          <a:xfrm>
            <a:off x="9871773" y="5866645"/>
            <a:ext cx="1001587" cy="504966"/>
          </a:xfrm>
          <a:custGeom>
            <a:avLst/>
            <a:gdLst>
              <a:gd name="connsiteX0" fmla="*/ 421 w 1001848"/>
              <a:gd name="connsiteY0" fmla="*/ 0 h 505098"/>
              <a:gd name="connsiteX1" fmla="*/ 1001427 w 1001848"/>
              <a:gd name="connsiteY1" fmla="*/ 0 h 505098"/>
              <a:gd name="connsiteX2" fmla="*/ 1001848 w 1001848"/>
              <a:gd name="connsiteY2" fmla="*/ 4174 h 505098"/>
              <a:gd name="connsiteX3" fmla="*/ 500924 w 1001848"/>
              <a:gd name="connsiteY3" fmla="*/ 505098 h 505098"/>
              <a:gd name="connsiteX4" fmla="*/ 0 w 1001848"/>
              <a:gd name="connsiteY4" fmla="*/ 4174 h 5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48" h="505098">
                <a:moveTo>
                  <a:pt x="421" y="0"/>
                </a:moveTo>
                <a:lnTo>
                  <a:pt x="1001427" y="0"/>
                </a:lnTo>
                <a:lnTo>
                  <a:pt x="1001848" y="4174"/>
                </a:lnTo>
                <a:cubicBezTo>
                  <a:pt x="1001848" y="280827"/>
                  <a:pt x="777577" y="505098"/>
                  <a:pt x="500924" y="505098"/>
                </a:cubicBezTo>
                <a:cubicBezTo>
                  <a:pt x="224271" y="505098"/>
                  <a:pt x="0" y="280827"/>
                  <a:pt x="0" y="4174"/>
                </a:cubicBezTo>
                <a:close/>
              </a:path>
            </a:pathLst>
          </a:custGeom>
          <a:solidFill>
            <a:srgbClr val="F35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DA333E8-7A09-473C-B67A-B511A992E286}"/>
              </a:ext>
            </a:extLst>
          </p:cNvPr>
          <p:cNvSpPr/>
          <p:nvPr/>
        </p:nvSpPr>
        <p:spPr>
          <a:xfrm>
            <a:off x="9956118" y="5454368"/>
            <a:ext cx="832899" cy="832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3A547C-AE19-4230-816F-BA5C6701143A}"/>
              </a:ext>
            </a:extLst>
          </p:cNvPr>
          <p:cNvSpPr txBox="1"/>
          <p:nvPr/>
        </p:nvSpPr>
        <p:spPr>
          <a:xfrm>
            <a:off x="9915668" y="5651258"/>
            <a:ext cx="9137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9" b="1" dirty="0">
                <a:solidFill>
                  <a:srgbClr val="F35764"/>
                </a:solidFill>
                <a:latin typeface="Tw Cen MT" panose="020B0602020104020603" pitchFamily="34" charset="0"/>
              </a:rPr>
              <a:t>2015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BB9492-3F1F-4430-94A3-BECD7A407DE9}"/>
              </a:ext>
            </a:extLst>
          </p:cNvPr>
          <p:cNvSpPr txBox="1"/>
          <p:nvPr/>
        </p:nvSpPr>
        <p:spPr>
          <a:xfrm>
            <a:off x="9589575" y="1666410"/>
            <a:ext cx="1831678" cy="113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Four-variable K-maps</a:t>
            </a:r>
          </a:p>
          <a:p>
            <a:pPr algn="ctr"/>
            <a:endParaRPr lang="en-US" sz="3199" dirty="0">
              <a:solidFill>
                <a:srgbClr val="F35764"/>
              </a:solidFill>
              <a:latin typeface="Tw Cen MT" panose="020B06020201040206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0BA4DD-CF73-4A8F-9285-C0B1C277A58E}"/>
              </a:ext>
            </a:extLst>
          </p:cNvPr>
          <p:cNvSpPr txBox="1"/>
          <p:nvPr/>
        </p:nvSpPr>
        <p:spPr>
          <a:xfrm>
            <a:off x="3014180" y="215679"/>
            <a:ext cx="6160467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99" b="1" dirty="0">
                <a:solidFill>
                  <a:srgbClr val="69ECCD"/>
                </a:solidFill>
                <a:latin typeface="Tw Cen MT" panose="020B0602020104020603" pitchFamily="34" charset="0"/>
              </a:rPr>
              <a:t>K-Map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780C7-2051-411F-BEBA-6FE5E27564FA}"/>
              </a:ext>
            </a:extLst>
          </p:cNvPr>
          <p:cNvSpPr/>
          <p:nvPr/>
        </p:nvSpPr>
        <p:spPr>
          <a:xfrm>
            <a:off x="3361391" y="1662864"/>
            <a:ext cx="1906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to solve Karenaugh map?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CA9D-A5D2-42FE-BA98-9CE4DA0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1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73" grpId="0" animBg="1"/>
      <p:bldP spid="81" grpId="0" animBg="1"/>
      <p:bldP spid="85" grpId="0"/>
      <p:bldP spid="89" grpId="0" animBg="1"/>
      <p:bldP spid="93" grpId="0"/>
      <p:bldP spid="97" grpId="0" animBg="1"/>
      <p:bldP spid="10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Karnaugh map(K-map) is a graphical technique for the representation and simplification of a Boolean expression which is a two-dimensional form of the truth table, drawn in such a way that the simplification of a Boolean expression</a:t>
            </a:r>
            <a:endParaRPr lang="en-US" altLang="zh-CN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E5F52-9AC4-4426-91A3-1C033F76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solve Karenaugh map?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1A683A-ABEE-42AA-8234-0D43CCEA4280}"/>
              </a:ext>
            </a:extLst>
          </p:cNvPr>
          <p:cNvSpPr/>
          <p:nvPr/>
        </p:nvSpPr>
        <p:spPr>
          <a:xfrm>
            <a:off x="1845940" y="2132856"/>
            <a:ext cx="89289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Sketch a Karnaugh map grid for the problem.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Fill in the 1’s and 0’s from the truth table.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Circle groups of 1’s.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Circle the largest groups of 2, 4, 8,16,32 etc.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First Minimize the number of circles but make sure that every 1 is in a circle.</a:t>
            </a:r>
            <a:endParaRPr lang="en-US" altLang="zh-CN" sz="2800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C36CE-EB52-477B-B07C-374DDD38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K-Map for two variables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alt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7C2D0-1342-4C12-A222-73000EB6BFEC}"/>
              </a:ext>
            </a:extLst>
          </p:cNvPr>
          <p:cNvSpPr/>
          <p:nvPr/>
        </p:nvSpPr>
        <p:spPr>
          <a:xfrm>
            <a:off x="1773932" y="2036488"/>
            <a:ext cx="68628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two-variable function has four possible minterms. We can re-arrange these minterms into a Karnaugh map. </a:t>
            </a:r>
            <a:endParaRPr lang="en-US" alt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A1DD7-2024-4AB2-9052-53C0A6D5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F556A-D972-43C6-804D-E3B88C5B097B}"/>
              </a:ext>
            </a:extLst>
          </p:cNvPr>
          <p:cNvSpPr/>
          <p:nvPr/>
        </p:nvSpPr>
        <p:spPr>
          <a:xfrm>
            <a:off x="1917948" y="3835693"/>
            <a:ext cx="32403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AB133E-A73E-4719-BB50-6739AA148F4B}"/>
              </a:ext>
            </a:extLst>
          </p:cNvPr>
          <p:cNvCxnSpPr>
            <a:cxnSpLocks/>
          </p:cNvCxnSpPr>
          <p:nvPr/>
        </p:nvCxnSpPr>
        <p:spPr>
          <a:xfrm>
            <a:off x="1917948" y="4437112"/>
            <a:ext cx="324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9D6137-4140-4519-9B50-50D154A4657A}"/>
              </a:ext>
            </a:extLst>
          </p:cNvPr>
          <p:cNvCxnSpPr>
            <a:cxnSpLocks/>
          </p:cNvCxnSpPr>
          <p:nvPr/>
        </p:nvCxnSpPr>
        <p:spPr>
          <a:xfrm>
            <a:off x="1917948" y="4941168"/>
            <a:ext cx="324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4C5A6-6065-4B28-8F7D-7AC4660836F1}"/>
              </a:ext>
            </a:extLst>
          </p:cNvPr>
          <p:cNvCxnSpPr>
            <a:cxnSpLocks/>
          </p:cNvCxnSpPr>
          <p:nvPr/>
        </p:nvCxnSpPr>
        <p:spPr>
          <a:xfrm>
            <a:off x="1917948" y="5373216"/>
            <a:ext cx="324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5AAC8A-B3F1-47FA-8889-BE1E40C44D9E}"/>
              </a:ext>
            </a:extLst>
          </p:cNvPr>
          <p:cNvCxnSpPr>
            <a:cxnSpLocks/>
          </p:cNvCxnSpPr>
          <p:nvPr/>
        </p:nvCxnSpPr>
        <p:spPr>
          <a:xfrm>
            <a:off x="1917948" y="5805264"/>
            <a:ext cx="324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E9EAE-58F7-4117-962B-25884FB20321}"/>
              </a:ext>
            </a:extLst>
          </p:cNvPr>
          <p:cNvCxnSpPr>
            <a:cxnSpLocks/>
          </p:cNvCxnSpPr>
          <p:nvPr/>
        </p:nvCxnSpPr>
        <p:spPr>
          <a:xfrm>
            <a:off x="3168961" y="3861048"/>
            <a:ext cx="0" cy="2376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FE6BFB-AF13-44F8-A816-A97A8D82699A}"/>
              </a:ext>
            </a:extLst>
          </p:cNvPr>
          <p:cNvCxnSpPr>
            <a:cxnSpLocks/>
          </p:cNvCxnSpPr>
          <p:nvPr/>
        </p:nvCxnSpPr>
        <p:spPr>
          <a:xfrm>
            <a:off x="2494012" y="3861048"/>
            <a:ext cx="0" cy="2376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DD5267-C4E8-4B12-A42B-CA19281C1F30}"/>
              </a:ext>
            </a:extLst>
          </p:cNvPr>
          <p:cNvSpPr txBox="1"/>
          <p:nvPr/>
        </p:nvSpPr>
        <p:spPr>
          <a:xfrm>
            <a:off x="2061964" y="4005064"/>
            <a:ext cx="2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FCF37-1D03-4D10-B560-BFF407887B2A}"/>
              </a:ext>
            </a:extLst>
          </p:cNvPr>
          <p:cNvSpPr txBox="1"/>
          <p:nvPr/>
        </p:nvSpPr>
        <p:spPr>
          <a:xfrm>
            <a:off x="2638028" y="4005064"/>
            <a:ext cx="432047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B6EF68-CB60-4A4E-84EF-F2E218F71DCB}"/>
              </a:ext>
            </a:extLst>
          </p:cNvPr>
          <p:cNvSpPr txBox="1"/>
          <p:nvPr/>
        </p:nvSpPr>
        <p:spPr>
          <a:xfrm>
            <a:off x="3358108" y="4005064"/>
            <a:ext cx="14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minterms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AE065-BD63-4B74-902A-65E7148A5B52}"/>
              </a:ext>
            </a:extLst>
          </p:cNvPr>
          <p:cNvSpPr txBox="1"/>
          <p:nvPr/>
        </p:nvSpPr>
        <p:spPr>
          <a:xfrm>
            <a:off x="2061964" y="4437112"/>
            <a:ext cx="43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EDCE4-AB83-42E4-A5E9-A7A1B2F493E4}"/>
              </a:ext>
            </a:extLst>
          </p:cNvPr>
          <p:cNvSpPr txBox="1"/>
          <p:nvPr/>
        </p:nvSpPr>
        <p:spPr>
          <a:xfrm>
            <a:off x="2061963" y="4437111"/>
            <a:ext cx="43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FA4E0C-2568-40AF-AF11-25707894EDFE}"/>
              </a:ext>
            </a:extLst>
          </p:cNvPr>
          <p:cNvSpPr txBox="1"/>
          <p:nvPr/>
        </p:nvSpPr>
        <p:spPr>
          <a:xfrm>
            <a:off x="2615487" y="4433360"/>
            <a:ext cx="43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67429-9FB0-4A98-851A-B385F8015586}"/>
              </a:ext>
            </a:extLst>
          </p:cNvPr>
          <p:cNvSpPr txBox="1"/>
          <p:nvPr/>
        </p:nvSpPr>
        <p:spPr>
          <a:xfrm>
            <a:off x="2088871" y="5339760"/>
            <a:ext cx="43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4FA495-8E7A-4FBB-ADB0-3E6977C29B62}"/>
              </a:ext>
            </a:extLst>
          </p:cNvPr>
          <p:cNvSpPr txBox="1"/>
          <p:nvPr/>
        </p:nvSpPr>
        <p:spPr>
          <a:xfrm>
            <a:off x="2087952" y="4966524"/>
            <a:ext cx="43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5BB8A8-61BE-4D7C-A6C6-912DD0E5CBA1}"/>
              </a:ext>
            </a:extLst>
          </p:cNvPr>
          <p:cNvSpPr txBox="1"/>
          <p:nvPr/>
        </p:nvSpPr>
        <p:spPr>
          <a:xfrm>
            <a:off x="2584578" y="4940060"/>
            <a:ext cx="43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7BF251-008E-43AD-8A05-57555D5F5C34}"/>
              </a:ext>
            </a:extLst>
          </p:cNvPr>
          <p:cNvSpPr txBox="1"/>
          <p:nvPr/>
        </p:nvSpPr>
        <p:spPr>
          <a:xfrm>
            <a:off x="2646364" y="5819196"/>
            <a:ext cx="43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B7984C-F451-49BC-A670-B7ABD870B6D1}"/>
              </a:ext>
            </a:extLst>
          </p:cNvPr>
          <p:cNvSpPr txBox="1"/>
          <p:nvPr/>
        </p:nvSpPr>
        <p:spPr>
          <a:xfrm>
            <a:off x="2087952" y="5767698"/>
            <a:ext cx="43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892939-4FBA-4FE1-8818-1149FD51C09E}"/>
              </a:ext>
            </a:extLst>
          </p:cNvPr>
          <p:cNvSpPr txBox="1"/>
          <p:nvPr/>
        </p:nvSpPr>
        <p:spPr>
          <a:xfrm>
            <a:off x="2626847" y="5335092"/>
            <a:ext cx="43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9CC44-569B-4009-97B4-1817C4BBC857}"/>
              </a:ext>
            </a:extLst>
          </p:cNvPr>
          <p:cNvSpPr txBox="1"/>
          <p:nvPr/>
        </p:nvSpPr>
        <p:spPr>
          <a:xfrm>
            <a:off x="3828888" y="4471999"/>
            <a:ext cx="60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033841-F29B-4A2C-8101-41441F388A3F}"/>
              </a:ext>
            </a:extLst>
          </p:cNvPr>
          <p:cNvSpPr txBox="1"/>
          <p:nvPr/>
        </p:nvSpPr>
        <p:spPr>
          <a:xfrm>
            <a:off x="3747888" y="4974625"/>
            <a:ext cx="76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6604C8-EA41-40C5-A8CF-D367F1527068}"/>
              </a:ext>
            </a:extLst>
          </p:cNvPr>
          <p:cNvSpPr txBox="1"/>
          <p:nvPr/>
        </p:nvSpPr>
        <p:spPr>
          <a:xfrm>
            <a:off x="3721108" y="5361035"/>
            <a:ext cx="57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A0A393-5E0A-4FEF-A58A-97FF23E0D3B2}"/>
              </a:ext>
            </a:extLst>
          </p:cNvPr>
          <p:cNvSpPr txBox="1"/>
          <p:nvPr/>
        </p:nvSpPr>
        <p:spPr>
          <a:xfrm>
            <a:off x="3755929" y="5711305"/>
            <a:ext cx="68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746645-6108-4EB9-BC87-B312F7CFBCC5}"/>
              </a:ext>
            </a:extLst>
          </p:cNvPr>
          <p:cNvSpPr/>
          <p:nvPr/>
        </p:nvSpPr>
        <p:spPr>
          <a:xfrm>
            <a:off x="6742484" y="4374390"/>
            <a:ext cx="2376264" cy="98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B0B707-704B-4C93-9378-500D4CD0F000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7930616" y="4374390"/>
            <a:ext cx="0" cy="986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742073-9030-46E6-9F7F-80308A9850C6}"/>
              </a:ext>
            </a:extLst>
          </p:cNvPr>
          <p:cNvCxnSpPr>
            <a:cxnSpLocks/>
            <a:stCxn id="37" idx="1"/>
            <a:endCxn id="37" idx="3"/>
          </p:cNvCxnSpPr>
          <p:nvPr/>
        </p:nvCxnSpPr>
        <p:spPr>
          <a:xfrm>
            <a:off x="6742484" y="4867712"/>
            <a:ext cx="2376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79E0C6-A686-42D8-AD7C-43242D596FA4}"/>
              </a:ext>
            </a:extLst>
          </p:cNvPr>
          <p:cNvSpPr txBox="1"/>
          <p:nvPr/>
        </p:nvSpPr>
        <p:spPr>
          <a:xfrm>
            <a:off x="6227540" y="4452629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A93DFD-57EB-4DF2-8922-99BE17625DD4}"/>
              </a:ext>
            </a:extLst>
          </p:cNvPr>
          <p:cNvSpPr txBox="1"/>
          <p:nvPr/>
        </p:nvSpPr>
        <p:spPr>
          <a:xfrm>
            <a:off x="6227540" y="4933292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1A3AAE-3ADD-4D70-81E2-DF8FE9E41BD0}"/>
              </a:ext>
            </a:extLst>
          </p:cNvPr>
          <p:cNvSpPr txBox="1"/>
          <p:nvPr/>
        </p:nvSpPr>
        <p:spPr>
          <a:xfrm>
            <a:off x="7030517" y="3943063"/>
            <a:ext cx="4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33B5D-5111-4E1F-9D7A-3B38BE805419}"/>
              </a:ext>
            </a:extLst>
          </p:cNvPr>
          <p:cNvSpPr txBox="1"/>
          <p:nvPr/>
        </p:nvSpPr>
        <p:spPr>
          <a:xfrm>
            <a:off x="8263918" y="3943063"/>
            <a:ext cx="32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2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A three-variable Karnaugh map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alt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7C2D0-1342-4C12-A222-73000EB6BFEC}"/>
              </a:ext>
            </a:extLst>
          </p:cNvPr>
          <p:cNvSpPr/>
          <p:nvPr/>
        </p:nvSpPr>
        <p:spPr>
          <a:xfrm>
            <a:off x="1773932" y="2036488"/>
            <a:ext cx="68628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a three-variable expression with inputs x, y, z, the arrangement of minterms is more tricky: </a:t>
            </a:r>
            <a:endParaRPr lang="en-US" alt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A1DD7-2024-4AB2-9052-53C0A6D5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8</a:t>
            </a:fld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746645-6108-4EB9-BC87-B312F7CFBCC5}"/>
              </a:ext>
            </a:extLst>
          </p:cNvPr>
          <p:cNvSpPr/>
          <p:nvPr/>
        </p:nvSpPr>
        <p:spPr>
          <a:xfrm>
            <a:off x="6742484" y="4374390"/>
            <a:ext cx="2376264" cy="98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B0B707-704B-4C93-9378-500D4CD0F000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7930616" y="4374390"/>
            <a:ext cx="0" cy="986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742073-9030-46E6-9F7F-80308A9850C6}"/>
              </a:ext>
            </a:extLst>
          </p:cNvPr>
          <p:cNvCxnSpPr>
            <a:cxnSpLocks/>
            <a:stCxn id="37" idx="1"/>
            <a:endCxn id="37" idx="3"/>
          </p:cNvCxnSpPr>
          <p:nvPr/>
        </p:nvCxnSpPr>
        <p:spPr>
          <a:xfrm>
            <a:off x="6742484" y="4867712"/>
            <a:ext cx="2376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79E0C6-A686-42D8-AD7C-43242D596FA4}"/>
              </a:ext>
            </a:extLst>
          </p:cNvPr>
          <p:cNvSpPr txBox="1"/>
          <p:nvPr/>
        </p:nvSpPr>
        <p:spPr>
          <a:xfrm>
            <a:off x="6227540" y="4452629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A93DFD-57EB-4DF2-8922-99BE17625DD4}"/>
              </a:ext>
            </a:extLst>
          </p:cNvPr>
          <p:cNvSpPr txBox="1"/>
          <p:nvPr/>
        </p:nvSpPr>
        <p:spPr>
          <a:xfrm>
            <a:off x="6227540" y="4933292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1A3AAE-3ADD-4D70-81E2-DF8FE9E41BD0}"/>
              </a:ext>
            </a:extLst>
          </p:cNvPr>
          <p:cNvSpPr txBox="1"/>
          <p:nvPr/>
        </p:nvSpPr>
        <p:spPr>
          <a:xfrm>
            <a:off x="7030517" y="3943063"/>
            <a:ext cx="65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B’C’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33B5D-5111-4E1F-9D7A-3B38BE805419}"/>
              </a:ext>
            </a:extLst>
          </p:cNvPr>
          <p:cNvSpPr txBox="1"/>
          <p:nvPr/>
        </p:nvSpPr>
        <p:spPr>
          <a:xfrm>
            <a:off x="8263917" y="3943063"/>
            <a:ext cx="6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B’C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08632C-6643-4486-A663-9849FE38B351}"/>
              </a:ext>
            </a:extLst>
          </p:cNvPr>
          <p:cNvSpPr/>
          <p:nvPr/>
        </p:nvSpPr>
        <p:spPr>
          <a:xfrm>
            <a:off x="9118748" y="4374390"/>
            <a:ext cx="2376264" cy="98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5FFD67-015E-4C4A-803A-6F62C51346C2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10306880" y="4374390"/>
            <a:ext cx="0" cy="986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E231EB-406F-48F1-BDB2-6A36A44F16D0}"/>
              </a:ext>
            </a:extLst>
          </p:cNvPr>
          <p:cNvCxnSpPr>
            <a:cxnSpLocks/>
            <a:stCxn id="39" idx="1"/>
            <a:endCxn id="39" idx="3"/>
          </p:cNvCxnSpPr>
          <p:nvPr/>
        </p:nvCxnSpPr>
        <p:spPr>
          <a:xfrm>
            <a:off x="9118748" y="4867712"/>
            <a:ext cx="2376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12CC06-AEF4-4F2E-A843-B26B567BA331}"/>
              </a:ext>
            </a:extLst>
          </p:cNvPr>
          <p:cNvSpPr txBox="1"/>
          <p:nvPr/>
        </p:nvSpPr>
        <p:spPr>
          <a:xfrm>
            <a:off x="8603804" y="4435553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61421A-0390-4A70-BCA3-79D71FF2C86B}"/>
              </a:ext>
            </a:extLst>
          </p:cNvPr>
          <p:cNvSpPr txBox="1"/>
          <p:nvPr/>
        </p:nvSpPr>
        <p:spPr>
          <a:xfrm>
            <a:off x="8603804" y="4916216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BA3EA0-EFE4-403A-872C-AD891FE431C0}"/>
              </a:ext>
            </a:extLst>
          </p:cNvPr>
          <p:cNvSpPr txBox="1"/>
          <p:nvPr/>
        </p:nvSpPr>
        <p:spPr>
          <a:xfrm>
            <a:off x="9406781" y="3925987"/>
            <a:ext cx="65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40858D-F567-40C9-A6CC-C15397DDEF92}"/>
              </a:ext>
            </a:extLst>
          </p:cNvPr>
          <p:cNvSpPr txBox="1"/>
          <p:nvPr/>
        </p:nvSpPr>
        <p:spPr>
          <a:xfrm>
            <a:off x="10640181" y="3925987"/>
            <a:ext cx="7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AD05DB-1BEC-486E-B70D-D6DC7FE4BB92}"/>
              </a:ext>
            </a:extLst>
          </p:cNvPr>
          <p:cNvCxnSpPr>
            <a:cxnSpLocks/>
          </p:cNvCxnSpPr>
          <p:nvPr/>
        </p:nvCxnSpPr>
        <p:spPr>
          <a:xfrm>
            <a:off x="6310434" y="3943063"/>
            <a:ext cx="439163" cy="414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26C2179-45FE-4045-9819-FFB89F282AB0}"/>
              </a:ext>
            </a:extLst>
          </p:cNvPr>
          <p:cNvSpPr txBox="1"/>
          <p:nvPr/>
        </p:nvSpPr>
        <p:spPr>
          <a:xfrm>
            <a:off x="9622801" y="4422421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BC4B35-4FB2-4447-9D2E-F616D2A02AF5}"/>
              </a:ext>
            </a:extLst>
          </p:cNvPr>
          <p:cNvSpPr txBox="1"/>
          <p:nvPr/>
        </p:nvSpPr>
        <p:spPr>
          <a:xfrm>
            <a:off x="7086191" y="4452629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849F1F-8E2E-4812-BB88-CF6F1B57BF5B}"/>
              </a:ext>
            </a:extLst>
          </p:cNvPr>
          <p:cNvSpPr txBox="1"/>
          <p:nvPr/>
        </p:nvSpPr>
        <p:spPr>
          <a:xfrm>
            <a:off x="7314557" y="4891332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D84294-5E22-45FC-B2B4-FAD7315EA399}"/>
              </a:ext>
            </a:extLst>
          </p:cNvPr>
          <p:cNvSpPr txBox="1"/>
          <p:nvPr/>
        </p:nvSpPr>
        <p:spPr>
          <a:xfrm>
            <a:off x="9646787" y="4908411"/>
            <a:ext cx="3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E8BA7B-F417-4FEC-BA51-48A4506F5C1A}"/>
              </a:ext>
            </a:extLst>
          </p:cNvPr>
          <p:cNvSpPr txBox="1"/>
          <p:nvPr/>
        </p:nvSpPr>
        <p:spPr>
          <a:xfrm>
            <a:off x="10655784" y="4452629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AE4C0C-AA2C-4C3E-B430-A243B2359870}"/>
              </a:ext>
            </a:extLst>
          </p:cNvPr>
          <p:cNvSpPr txBox="1"/>
          <p:nvPr/>
        </p:nvSpPr>
        <p:spPr>
          <a:xfrm>
            <a:off x="10706490" y="4877509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FCF56C-E204-4408-961E-8FD8CFD43573}"/>
              </a:ext>
            </a:extLst>
          </p:cNvPr>
          <p:cNvSpPr txBox="1"/>
          <p:nvPr/>
        </p:nvSpPr>
        <p:spPr>
          <a:xfrm>
            <a:off x="6422129" y="3676681"/>
            <a:ext cx="103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99B75-1264-447E-9CEF-71C64C36BBE0}"/>
              </a:ext>
            </a:extLst>
          </p:cNvPr>
          <p:cNvSpPr txBox="1"/>
          <p:nvPr/>
        </p:nvSpPr>
        <p:spPr>
          <a:xfrm>
            <a:off x="6171866" y="4066221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9627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28686-F90F-41EF-A968-41926FF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836712"/>
            <a:ext cx="9829799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Four-variable K-maps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alt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7C2D0-1342-4C12-A222-73000EB6BFEC}"/>
              </a:ext>
            </a:extLst>
          </p:cNvPr>
          <p:cNvSpPr/>
          <p:nvPr/>
        </p:nvSpPr>
        <p:spPr>
          <a:xfrm>
            <a:off x="1773932" y="2036488"/>
            <a:ext cx="68628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Grouping minterms is similar to the three-variable case, but: We can have rectangular groups of 1, 2, 4, 8 or 16 minterms</a:t>
            </a:r>
            <a:endParaRPr lang="en-US" alt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A1DD7-2024-4AB2-9052-53C0A6D5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9</a:t>
            </a:fld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746645-6108-4EB9-BC87-B312F7CFBCC5}"/>
              </a:ext>
            </a:extLst>
          </p:cNvPr>
          <p:cNvSpPr/>
          <p:nvPr/>
        </p:nvSpPr>
        <p:spPr>
          <a:xfrm>
            <a:off x="6742484" y="4374390"/>
            <a:ext cx="2376264" cy="98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B0B707-704B-4C93-9378-500D4CD0F000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7930616" y="4374390"/>
            <a:ext cx="0" cy="986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742073-9030-46E6-9F7F-80308A9850C6}"/>
              </a:ext>
            </a:extLst>
          </p:cNvPr>
          <p:cNvCxnSpPr>
            <a:cxnSpLocks/>
            <a:stCxn id="37" idx="1"/>
            <a:endCxn id="37" idx="3"/>
          </p:cNvCxnSpPr>
          <p:nvPr/>
        </p:nvCxnSpPr>
        <p:spPr>
          <a:xfrm>
            <a:off x="6742484" y="4867712"/>
            <a:ext cx="2376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79E0C6-A686-42D8-AD7C-43242D596FA4}"/>
              </a:ext>
            </a:extLst>
          </p:cNvPr>
          <p:cNvSpPr txBox="1"/>
          <p:nvPr/>
        </p:nvSpPr>
        <p:spPr>
          <a:xfrm>
            <a:off x="6227539" y="4452629"/>
            <a:ext cx="6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A93DFD-57EB-4DF2-8922-99BE17625DD4}"/>
              </a:ext>
            </a:extLst>
          </p:cNvPr>
          <p:cNvSpPr txBox="1"/>
          <p:nvPr/>
        </p:nvSpPr>
        <p:spPr>
          <a:xfrm>
            <a:off x="6227539" y="4933292"/>
            <a:ext cx="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1A3AAE-3ADD-4D70-81E2-DF8FE9E41BD0}"/>
              </a:ext>
            </a:extLst>
          </p:cNvPr>
          <p:cNvSpPr txBox="1"/>
          <p:nvPr/>
        </p:nvSpPr>
        <p:spPr>
          <a:xfrm>
            <a:off x="7030517" y="3943063"/>
            <a:ext cx="65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C’D’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33B5D-5111-4E1F-9D7A-3B38BE805419}"/>
              </a:ext>
            </a:extLst>
          </p:cNvPr>
          <p:cNvSpPr txBox="1"/>
          <p:nvPr/>
        </p:nvSpPr>
        <p:spPr>
          <a:xfrm>
            <a:off x="8263917" y="3943063"/>
            <a:ext cx="6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C’D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08632C-6643-4486-A663-9849FE38B351}"/>
              </a:ext>
            </a:extLst>
          </p:cNvPr>
          <p:cNvSpPr/>
          <p:nvPr/>
        </p:nvSpPr>
        <p:spPr>
          <a:xfrm>
            <a:off x="9118748" y="4374390"/>
            <a:ext cx="2376264" cy="98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5FFD67-015E-4C4A-803A-6F62C51346C2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10306880" y="4374390"/>
            <a:ext cx="0" cy="986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E231EB-406F-48F1-BDB2-6A36A44F16D0}"/>
              </a:ext>
            </a:extLst>
          </p:cNvPr>
          <p:cNvCxnSpPr>
            <a:cxnSpLocks/>
            <a:stCxn id="39" idx="1"/>
            <a:endCxn id="39" idx="3"/>
          </p:cNvCxnSpPr>
          <p:nvPr/>
        </p:nvCxnSpPr>
        <p:spPr>
          <a:xfrm>
            <a:off x="9118748" y="4867712"/>
            <a:ext cx="2376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12CC06-AEF4-4F2E-A843-B26B567BA331}"/>
              </a:ext>
            </a:extLst>
          </p:cNvPr>
          <p:cNvSpPr txBox="1"/>
          <p:nvPr/>
        </p:nvSpPr>
        <p:spPr>
          <a:xfrm>
            <a:off x="8603804" y="4435553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61421A-0390-4A70-BCA3-79D71FF2C86B}"/>
              </a:ext>
            </a:extLst>
          </p:cNvPr>
          <p:cNvSpPr txBox="1"/>
          <p:nvPr/>
        </p:nvSpPr>
        <p:spPr>
          <a:xfrm>
            <a:off x="8603804" y="4916216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BA3EA0-EFE4-403A-872C-AD891FE431C0}"/>
              </a:ext>
            </a:extLst>
          </p:cNvPr>
          <p:cNvSpPr txBox="1"/>
          <p:nvPr/>
        </p:nvSpPr>
        <p:spPr>
          <a:xfrm>
            <a:off x="9406781" y="3925987"/>
            <a:ext cx="65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40858D-F567-40C9-A6CC-C15397DDEF92}"/>
              </a:ext>
            </a:extLst>
          </p:cNvPr>
          <p:cNvSpPr txBox="1"/>
          <p:nvPr/>
        </p:nvSpPr>
        <p:spPr>
          <a:xfrm>
            <a:off x="10640181" y="3925987"/>
            <a:ext cx="7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AD05DB-1BEC-486E-B70D-D6DC7FE4BB92}"/>
              </a:ext>
            </a:extLst>
          </p:cNvPr>
          <p:cNvCxnSpPr>
            <a:cxnSpLocks/>
          </p:cNvCxnSpPr>
          <p:nvPr/>
        </p:nvCxnSpPr>
        <p:spPr>
          <a:xfrm>
            <a:off x="6310434" y="3943063"/>
            <a:ext cx="439163" cy="414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26C2179-45FE-4045-9819-FFB89F282AB0}"/>
              </a:ext>
            </a:extLst>
          </p:cNvPr>
          <p:cNvSpPr txBox="1"/>
          <p:nvPr/>
        </p:nvSpPr>
        <p:spPr>
          <a:xfrm>
            <a:off x="9622801" y="4422421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BC4B35-4FB2-4447-9D2E-F616D2A02AF5}"/>
              </a:ext>
            </a:extLst>
          </p:cNvPr>
          <p:cNvSpPr txBox="1"/>
          <p:nvPr/>
        </p:nvSpPr>
        <p:spPr>
          <a:xfrm>
            <a:off x="7086191" y="4452629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849F1F-8E2E-4812-BB88-CF6F1B57BF5B}"/>
              </a:ext>
            </a:extLst>
          </p:cNvPr>
          <p:cNvSpPr txBox="1"/>
          <p:nvPr/>
        </p:nvSpPr>
        <p:spPr>
          <a:xfrm>
            <a:off x="7314557" y="4891332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D84294-5E22-45FC-B2B4-FAD7315EA399}"/>
              </a:ext>
            </a:extLst>
          </p:cNvPr>
          <p:cNvSpPr txBox="1"/>
          <p:nvPr/>
        </p:nvSpPr>
        <p:spPr>
          <a:xfrm>
            <a:off x="9646787" y="4908411"/>
            <a:ext cx="3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E8BA7B-F417-4FEC-BA51-48A4506F5C1A}"/>
              </a:ext>
            </a:extLst>
          </p:cNvPr>
          <p:cNvSpPr txBox="1"/>
          <p:nvPr/>
        </p:nvSpPr>
        <p:spPr>
          <a:xfrm>
            <a:off x="10655784" y="4452629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AE4C0C-AA2C-4C3E-B430-A243B2359870}"/>
              </a:ext>
            </a:extLst>
          </p:cNvPr>
          <p:cNvSpPr txBox="1"/>
          <p:nvPr/>
        </p:nvSpPr>
        <p:spPr>
          <a:xfrm>
            <a:off x="10706490" y="4877509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FCF56C-E204-4408-961E-8FD8CFD43573}"/>
              </a:ext>
            </a:extLst>
          </p:cNvPr>
          <p:cNvSpPr txBox="1"/>
          <p:nvPr/>
        </p:nvSpPr>
        <p:spPr>
          <a:xfrm>
            <a:off x="6422129" y="3676681"/>
            <a:ext cx="103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99B75-1264-447E-9CEF-71C64C36BBE0}"/>
              </a:ext>
            </a:extLst>
          </p:cNvPr>
          <p:cNvSpPr txBox="1"/>
          <p:nvPr/>
        </p:nvSpPr>
        <p:spPr>
          <a:xfrm>
            <a:off x="6171865" y="4066221"/>
            <a:ext cx="50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4164F9E-ACC4-4E7D-80FA-295F2CB841AD}"/>
              </a:ext>
            </a:extLst>
          </p:cNvPr>
          <p:cNvSpPr/>
          <p:nvPr/>
        </p:nvSpPr>
        <p:spPr>
          <a:xfrm>
            <a:off x="6742484" y="5334760"/>
            <a:ext cx="2376264" cy="98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65E6BD-3AF2-41C8-9808-211359F2A0D0}"/>
              </a:ext>
            </a:extLst>
          </p:cNvPr>
          <p:cNvCxnSpPr>
            <a:cxnSpLocks/>
            <a:stCxn id="94" idx="0"/>
            <a:endCxn id="94" idx="2"/>
          </p:cNvCxnSpPr>
          <p:nvPr/>
        </p:nvCxnSpPr>
        <p:spPr>
          <a:xfrm>
            <a:off x="7930616" y="5334760"/>
            <a:ext cx="0" cy="986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C537628-9FE9-43FE-A3D0-36442910CC37}"/>
              </a:ext>
            </a:extLst>
          </p:cNvPr>
          <p:cNvCxnSpPr>
            <a:cxnSpLocks/>
            <a:stCxn id="94" idx="1"/>
            <a:endCxn id="94" idx="3"/>
          </p:cNvCxnSpPr>
          <p:nvPr/>
        </p:nvCxnSpPr>
        <p:spPr>
          <a:xfrm>
            <a:off x="6742484" y="5828082"/>
            <a:ext cx="2376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400D72F-EE2E-4EBA-AA76-FB22ABC474F7}"/>
              </a:ext>
            </a:extLst>
          </p:cNvPr>
          <p:cNvSpPr txBox="1"/>
          <p:nvPr/>
        </p:nvSpPr>
        <p:spPr>
          <a:xfrm>
            <a:off x="6227539" y="5412999"/>
            <a:ext cx="61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80B263C-9ADE-4777-9D10-BA1CD9F52200}"/>
              </a:ext>
            </a:extLst>
          </p:cNvPr>
          <p:cNvSpPr txBox="1"/>
          <p:nvPr/>
        </p:nvSpPr>
        <p:spPr>
          <a:xfrm>
            <a:off x="6227540" y="5893662"/>
            <a:ext cx="55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AB’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118C222-78B5-452E-8B40-79B1BF571F65}"/>
              </a:ext>
            </a:extLst>
          </p:cNvPr>
          <p:cNvSpPr/>
          <p:nvPr/>
        </p:nvSpPr>
        <p:spPr>
          <a:xfrm>
            <a:off x="9118748" y="5334760"/>
            <a:ext cx="2376264" cy="98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AFFD293-C5A5-4E28-8F39-8BC5447C6166}"/>
              </a:ext>
            </a:extLst>
          </p:cNvPr>
          <p:cNvCxnSpPr>
            <a:cxnSpLocks/>
            <a:stCxn id="99" idx="0"/>
            <a:endCxn id="99" idx="2"/>
          </p:cNvCxnSpPr>
          <p:nvPr/>
        </p:nvCxnSpPr>
        <p:spPr>
          <a:xfrm>
            <a:off x="10306880" y="5334760"/>
            <a:ext cx="0" cy="986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F10275B-96DB-44CE-8DBF-E31E0B12DB0A}"/>
              </a:ext>
            </a:extLst>
          </p:cNvPr>
          <p:cNvCxnSpPr>
            <a:cxnSpLocks/>
            <a:stCxn id="99" idx="1"/>
            <a:endCxn id="99" idx="3"/>
          </p:cNvCxnSpPr>
          <p:nvPr/>
        </p:nvCxnSpPr>
        <p:spPr>
          <a:xfrm>
            <a:off x="9118748" y="5828082"/>
            <a:ext cx="2376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EB208F6-DAD2-428F-B5F3-281BC6B71732}"/>
              </a:ext>
            </a:extLst>
          </p:cNvPr>
          <p:cNvSpPr txBox="1"/>
          <p:nvPr/>
        </p:nvSpPr>
        <p:spPr>
          <a:xfrm>
            <a:off x="8603803" y="5395923"/>
            <a:ext cx="64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9DF651-9E4E-47B5-9B35-CA0F5095280B}"/>
              </a:ext>
            </a:extLst>
          </p:cNvPr>
          <p:cNvSpPr txBox="1"/>
          <p:nvPr/>
        </p:nvSpPr>
        <p:spPr>
          <a:xfrm>
            <a:off x="8603804" y="5876586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4FF5CB8-A574-4F2F-B09B-7FA2E943F2F7}"/>
              </a:ext>
            </a:extLst>
          </p:cNvPr>
          <p:cNvSpPr txBox="1"/>
          <p:nvPr/>
        </p:nvSpPr>
        <p:spPr>
          <a:xfrm>
            <a:off x="9622801" y="5382791"/>
            <a:ext cx="5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A400D5-FE98-40F2-8C56-11A8D30606A6}"/>
              </a:ext>
            </a:extLst>
          </p:cNvPr>
          <p:cNvSpPr txBox="1"/>
          <p:nvPr/>
        </p:nvSpPr>
        <p:spPr>
          <a:xfrm>
            <a:off x="7086191" y="5412999"/>
            <a:ext cx="5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9B1EFE-3BA2-4965-8F36-4418D9E0FFF2}"/>
              </a:ext>
            </a:extLst>
          </p:cNvPr>
          <p:cNvSpPr txBox="1"/>
          <p:nvPr/>
        </p:nvSpPr>
        <p:spPr>
          <a:xfrm>
            <a:off x="7314557" y="5851702"/>
            <a:ext cx="3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20104C-8387-4C49-B691-DCD04656E1DE}"/>
              </a:ext>
            </a:extLst>
          </p:cNvPr>
          <p:cNvSpPr txBox="1"/>
          <p:nvPr/>
        </p:nvSpPr>
        <p:spPr>
          <a:xfrm>
            <a:off x="9646786" y="5868781"/>
            <a:ext cx="56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D376E9-F77E-4232-9B6E-2E58079C7F5F}"/>
              </a:ext>
            </a:extLst>
          </p:cNvPr>
          <p:cNvSpPr txBox="1"/>
          <p:nvPr/>
        </p:nvSpPr>
        <p:spPr>
          <a:xfrm>
            <a:off x="10655783" y="5412999"/>
            <a:ext cx="56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8D026D0-E69F-4B59-84B2-6A700EBD4033}"/>
              </a:ext>
            </a:extLst>
          </p:cNvPr>
          <p:cNvSpPr txBox="1"/>
          <p:nvPr/>
        </p:nvSpPr>
        <p:spPr>
          <a:xfrm>
            <a:off x="10706489" y="5837879"/>
            <a:ext cx="5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577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535</TotalTime>
  <Words>321</Words>
  <Application>Microsoft Office PowerPoint</Application>
  <PresentationFormat>Custom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</vt:lpstr>
      <vt:lpstr>Comic Sans MS</vt:lpstr>
      <vt:lpstr>Courier New</vt:lpstr>
      <vt:lpstr>Dosis</vt:lpstr>
      <vt:lpstr>Tw Cen MT</vt:lpstr>
      <vt:lpstr>Wingdings</vt:lpstr>
      <vt:lpstr>Currency Symbols 16x9</vt:lpstr>
      <vt:lpstr>PowerPoint Presentation</vt:lpstr>
      <vt:lpstr>PowerPoint Presentation</vt:lpstr>
      <vt:lpstr>Presented to:</vt:lpstr>
      <vt:lpstr>PowerPoint Presentation</vt:lpstr>
      <vt:lpstr>Introduction</vt:lpstr>
      <vt:lpstr>How to solve Karenaugh map? </vt:lpstr>
      <vt:lpstr>K-Map for two variables  </vt:lpstr>
      <vt:lpstr>A three-variable Karnaugh map  </vt:lpstr>
      <vt:lpstr>Four-variable K-maps  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Raihan Kabir</dc:creator>
  <cp:lastModifiedBy>Raihan</cp:lastModifiedBy>
  <cp:revision>59</cp:revision>
  <dcterms:created xsi:type="dcterms:W3CDTF">2019-03-26T14:14:49Z</dcterms:created>
  <dcterms:modified xsi:type="dcterms:W3CDTF">2019-07-10T15:37:34Z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