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2" r:id="rId2"/>
    <p:sldId id="298" r:id="rId3"/>
    <p:sldId id="292" r:id="rId4"/>
    <p:sldId id="283" r:id="rId5"/>
    <p:sldId id="291" r:id="rId6"/>
    <p:sldId id="284" r:id="rId7"/>
    <p:sldId id="294" r:id="rId8"/>
    <p:sldId id="297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31" autoAdjust="0"/>
  </p:normalViewPr>
  <p:slideViewPr>
    <p:cSldViewPr snapToGrid="0">
      <p:cViewPr varScale="1">
        <p:scale>
          <a:sx n="54" d="100"/>
          <a:sy n="54" d="100"/>
        </p:scale>
        <p:origin x="90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69151246573899"/>
          <c:y val="0.20966597596353087"/>
          <c:w val="0.79739865850102065"/>
          <c:h val="0.613466810542847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69151246573899"/>
          <c:y val="0.20966597596353087"/>
          <c:w val="0.79739865850102065"/>
          <c:h val="0.6134668105428476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 dpi="0" rotWithShape="1">
      <a:blip xmlns:r="http://schemas.openxmlformats.org/officeDocument/2006/relationships" r:embed="rId3"/>
      <a:srcRect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A0D2C-D456-4C84-B799-790C8F6F5438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D742CA9-801F-4B0A-BCE5-BD610C1E7521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82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CA" b="1" dirty="0"/>
            <a:t>content</a:t>
          </a:r>
          <a:br>
            <a:rPr lang="en-CA" b="1" dirty="0"/>
          </a:br>
          <a:endParaRPr lang="en-CA" dirty="0"/>
        </a:p>
      </dgm:t>
    </dgm:pt>
    <dgm:pt modelId="{240E4C64-31A3-4C6D-9B51-B303C702E23C}" type="parTrans" cxnId="{E330C109-7529-4422-9833-9411971444C9}">
      <dgm:prSet/>
      <dgm:spPr/>
      <dgm:t>
        <a:bodyPr/>
        <a:lstStyle/>
        <a:p>
          <a:endParaRPr lang="en-CA"/>
        </a:p>
      </dgm:t>
    </dgm:pt>
    <dgm:pt modelId="{726A59AC-DABF-472B-A5C5-B7035FFA88B6}" type="sibTrans" cxnId="{E330C109-7529-4422-9833-9411971444C9}">
      <dgm:prSet/>
      <dgm:spPr/>
      <dgm:t>
        <a:bodyPr/>
        <a:lstStyle/>
        <a:p>
          <a:endParaRPr lang="en-CA"/>
        </a:p>
      </dgm:t>
    </dgm:pt>
    <dgm:pt modelId="{828448BD-D83C-4B25-B634-061E69C0F23C}" type="pres">
      <dgm:prSet presAssocID="{824A0D2C-D456-4C84-B799-790C8F6F5438}" presName="linearFlow" presStyleCnt="0">
        <dgm:presLayoutVars>
          <dgm:dir/>
          <dgm:animLvl val="lvl"/>
          <dgm:resizeHandles val="exact"/>
        </dgm:presLayoutVars>
      </dgm:prSet>
      <dgm:spPr/>
    </dgm:pt>
    <dgm:pt modelId="{B22FFD01-2C21-4F8D-96C5-CC492BFEF510}" type="pres">
      <dgm:prSet presAssocID="{6D742CA9-801F-4B0A-BCE5-BD610C1E7521}" presName="composite" presStyleCnt="0"/>
      <dgm:spPr/>
    </dgm:pt>
    <dgm:pt modelId="{7A4DEDCB-5927-4E04-AD64-E0034E0D4DD0}" type="pres">
      <dgm:prSet presAssocID="{6D742CA9-801F-4B0A-BCE5-BD610C1E7521}" presName="parentText" presStyleLbl="alignNode1" presStyleIdx="0" presStyleCnt="1" custScaleX="85022" custLinFactNeighborX="-28514" custLinFactNeighborY="1478">
        <dgm:presLayoutVars>
          <dgm:chMax val="1"/>
          <dgm:bulletEnabled val="1"/>
        </dgm:presLayoutVars>
      </dgm:prSet>
      <dgm:spPr/>
    </dgm:pt>
    <dgm:pt modelId="{A2EADBA7-51AD-4699-A6E8-261A7D993FB1}" type="pres">
      <dgm:prSet presAssocID="{6D742CA9-801F-4B0A-BCE5-BD610C1E7521}" presName="descendantText" presStyleLbl="alignAcc1" presStyleIdx="0" presStyleCnt="1" custLinFactNeighborX="2377" custLinFactNeighborY="20240">
        <dgm:presLayoutVars>
          <dgm:bulletEnabled val="1"/>
        </dgm:presLayoutVars>
      </dgm:prSet>
      <dgm:spPr/>
    </dgm:pt>
  </dgm:ptLst>
  <dgm:cxnLst>
    <dgm:cxn modelId="{E330C109-7529-4422-9833-9411971444C9}" srcId="{824A0D2C-D456-4C84-B799-790C8F6F5438}" destId="{6D742CA9-801F-4B0A-BCE5-BD610C1E7521}" srcOrd="0" destOrd="0" parTransId="{240E4C64-31A3-4C6D-9B51-B303C702E23C}" sibTransId="{726A59AC-DABF-472B-A5C5-B7035FFA88B6}"/>
    <dgm:cxn modelId="{67D8E797-659D-4B4A-BA02-29EB077FDF7D}" type="presOf" srcId="{824A0D2C-D456-4C84-B799-790C8F6F5438}" destId="{828448BD-D83C-4B25-B634-061E69C0F23C}" srcOrd="0" destOrd="0" presId="urn:microsoft.com/office/officeart/2005/8/layout/chevron2"/>
    <dgm:cxn modelId="{9291999A-534D-4233-A0D9-AEF72C1FC3CB}" type="presOf" srcId="{6D742CA9-801F-4B0A-BCE5-BD610C1E7521}" destId="{7A4DEDCB-5927-4E04-AD64-E0034E0D4DD0}" srcOrd="0" destOrd="0" presId="urn:microsoft.com/office/officeart/2005/8/layout/chevron2"/>
    <dgm:cxn modelId="{7B1184DA-0B42-47F2-8359-B944090331E1}" type="presParOf" srcId="{828448BD-D83C-4B25-B634-061E69C0F23C}" destId="{B22FFD01-2C21-4F8D-96C5-CC492BFEF510}" srcOrd="0" destOrd="0" presId="urn:microsoft.com/office/officeart/2005/8/layout/chevron2"/>
    <dgm:cxn modelId="{25A69706-A508-48F1-88E2-217E53EB319A}" type="presParOf" srcId="{B22FFD01-2C21-4F8D-96C5-CC492BFEF510}" destId="{7A4DEDCB-5927-4E04-AD64-E0034E0D4DD0}" srcOrd="0" destOrd="0" presId="urn:microsoft.com/office/officeart/2005/8/layout/chevron2"/>
    <dgm:cxn modelId="{F275F05A-C3BD-4154-AEFA-C720E6B19789}" type="presParOf" srcId="{B22FFD01-2C21-4F8D-96C5-CC492BFEF510}" destId="{A2EADBA7-51AD-4699-A6E8-261A7D993F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DEDCB-5927-4E04-AD64-E0034E0D4DD0}">
      <dsp:nvSpPr>
        <dsp:cNvPr id="0" name=""/>
        <dsp:cNvSpPr/>
      </dsp:nvSpPr>
      <dsp:spPr>
        <a:xfrm rot="5400000">
          <a:off x="-1076404" y="1076404"/>
          <a:ext cx="4964446" cy="28116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82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400" b="1" kern="1200" dirty="0"/>
            <a:t>content</a:t>
          </a:r>
          <a:br>
            <a:rPr lang="en-CA" sz="6400" b="1" kern="1200" dirty="0"/>
          </a:br>
          <a:endParaRPr lang="en-CA" sz="6400" kern="1200" dirty="0"/>
        </a:p>
      </dsp:txBody>
      <dsp:txXfrm rot="-5400000">
        <a:off x="1" y="1405819"/>
        <a:ext cx="2811637" cy="2152809"/>
      </dsp:txXfrm>
    </dsp:sp>
    <dsp:sp modelId="{A2EADBA7-51AD-4699-A6E8-261A7D993FB1}">
      <dsp:nvSpPr>
        <dsp:cNvPr id="0" name=""/>
        <dsp:cNvSpPr/>
      </dsp:nvSpPr>
      <dsp:spPr>
        <a:xfrm rot="5400000">
          <a:off x="4131681" y="-154589"/>
          <a:ext cx="3310969" cy="49604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2018-10-27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2018-10-27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655455" cy="6858000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299" y="3698542"/>
            <a:ext cx="5115225" cy="1930727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ZA" sz="2800" b="1" dirty="0">
                <a:solidFill>
                  <a:schemeClr val="accent2">
                    <a:lumMod val="50000"/>
                  </a:schemeClr>
                </a:solidFill>
              </a:rPr>
              <a:t>PRESENTED BY :</a:t>
            </a:r>
          </a:p>
          <a:p>
            <a:r>
              <a:rPr lang="en-ZA" sz="2800" b="1" dirty="0">
                <a:solidFill>
                  <a:schemeClr val="accent2">
                    <a:lumMod val="50000"/>
                  </a:schemeClr>
                </a:solidFill>
              </a:rPr>
              <a:t>AFSANA KABIR SINTHIA</a:t>
            </a:r>
          </a:p>
          <a:p>
            <a:r>
              <a:rPr lang="en-ZA" sz="2800" b="1" dirty="0">
                <a:solidFill>
                  <a:schemeClr val="accent2">
                    <a:lumMod val="50000"/>
                  </a:schemeClr>
                </a:solidFill>
              </a:rPr>
              <a:t>ID:182002068</a:t>
            </a:r>
          </a:p>
          <a:p>
            <a:r>
              <a:rPr lang="en-ZA" sz="2800" b="1" dirty="0">
                <a:solidFill>
                  <a:schemeClr val="accent2">
                    <a:lumMod val="50000"/>
                  </a:schemeClr>
                </a:solidFill>
              </a:rPr>
              <a:t>DEPERTMENT OF CSE 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430D1-65AC-4AF6-A7FF-5A466D1257AE}"/>
              </a:ext>
            </a:extLst>
          </p:cNvPr>
          <p:cNvSpPr txBox="1"/>
          <p:nvPr/>
        </p:nvSpPr>
        <p:spPr>
          <a:xfrm>
            <a:off x="3687911" y="767606"/>
            <a:ext cx="4346917" cy="193899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CA" sz="6000" b="1" dirty="0">
                <a:solidFill>
                  <a:schemeClr val="accent2">
                    <a:lumMod val="50000"/>
                  </a:schemeClr>
                </a:solidFill>
              </a:rPr>
              <a:t>Co ordinate   geometry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6115A6-DF37-434F-BA42-EB5A3FA4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PRESENTED</a:t>
            </a:r>
            <a:br>
              <a:rPr lang="en-CA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TO: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07F4C4-ABCA-4F85-BA09-07420B687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459458"/>
            <a:ext cx="4000500" cy="1788941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    SHAMIMA ISLAM</a:t>
            </a:r>
          </a:p>
          <a:p>
            <a:r>
              <a:rPr lang="en-CA" b="1" dirty="0">
                <a:solidFill>
                  <a:srgbClr val="002060"/>
                </a:solidFill>
              </a:rPr>
              <a:t>    SENIOR LECTURER</a:t>
            </a:r>
          </a:p>
          <a:p>
            <a:r>
              <a:rPr lang="en-CA" b="1" dirty="0">
                <a:solidFill>
                  <a:srgbClr val="002060"/>
                </a:solidFill>
              </a:rPr>
              <a:t>    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255760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0044" y="76200"/>
            <a:ext cx="6781800" cy="6439627"/>
          </a:xfrm>
        </p:spPr>
      </p:pic>
      <p:sp>
        <p:nvSpPr>
          <p:cNvPr id="18" name="Isosceles Triangle 17" descr="Shadow for title box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3C35370-0DDE-451E-95A9-1DF66D62E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333999"/>
              </p:ext>
            </p:extLst>
          </p:nvPr>
        </p:nvGraphicFramePr>
        <p:xfrm>
          <a:off x="3617678" y="595226"/>
          <a:ext cx="8267381" cy="4964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15" name="Freeform 5" descr="Accent block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F6A41-530C-4F24-BBA7-DBE201502CFC}"/>
              </a:ext>
            </a:extLst>
          </p:cNvPr>
          <p:cNvSpPr/>
          <p:nvPr/>
        </p:nvSpPr>
        <p:spPr>
          <a:xfrm>
            <a:off x="6781799" y="2231225"/>
            <a:ext cx="5103259" cy="613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accent2">
                    <a:lumMod val="50000"/>
                  </a:schemeClr>
                </a:solidFill>
              </a:rPr>
              <a:t>The Coordinate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BC9F8-9E6F-46E0-9EC1-E16E78FA5E7C}"/>
              </a:ext>
            </a:extLst>
          </p:cNvPr>
          <p:cNvSpPr/>
          <p:nvPr/>
        </p:nvSpPr>
        <p:spPr>
          <a:xfrm>
            <a:off x="6781799" y="4042808"/>
            <a:ext cx="5103258" cy="973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accent2">
                    <a:lumMod val="50000"/>
                  </a:schemeClr>
                </a:solidFill>
              </a:rPr>
              <a:t>co-ordinate Geometry works in real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57802-BF83-44FE-82E8-D54AEAF0094B}"/>
              </a:ext>
            </a:extLst>
          </p:cNvPr>
          <p:cNvSpPr/>
          <p:nvPr/>
        </p:nvSpPr>
        <p:spPr>
          <a:xfrm>
            <a:off x="6781799" y="1160174"/>
            <a:ext cx="5103259" cy="905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accent2">
                    <a:lumMod val="50000"/>
                  </a:schemeClr>
                </a:solidFill>
              </a:rPr>
              <a:t> History of coordinate geometry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837EE-E99C-45D3-8704-C64E68FFBC5D}"/>
              </a:ext>
            </a:extLst>
          </p:cNvPr>
          <p:cNvSpPr/>
          <p:nvPr/>
        </p:nvSpPr>
        <p:spPr>
          <a:xfrm>
            <a:off x="6781799" y="2977434"/>
            <a:ext cx="5103258" cy="973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accent2">
                    <a:lumMod val="50000"/>
                  </a:schemeClr>
                </a:solidFill>
              </a:rPr>
              <a:t>Things That Have Been Made Possible By Coordinate Geometry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79" y="115892"/>
            <a:ext cx="5472000" cy="1568850"/>
          </a:xfrm>
        </p:spPr>
        <p:txBody>
          <a:bodyPr/>
          <a:lstStyle/>
          <a:p>
            <a:r>
              <a:rPr lang="en-CA" sz="3600" b="1" dirty="0">
                <a:solidFill>
                  <a:schemeClr val="accent1">
                    <a:lumMod val="50000"/>
                  </a:schemeClr>
                </a:solidFill>
                <a:latin typeface="q_serif"/>
              </a:rPr>
              <a:t>What is the history of coordinate geometry?</a:t>
            </a:r>
            <a:br>
              <a:rPr lang="en-CA" sz="3600" b="1" dirty="0">
                <a:solidFill>
                  <a:schemeClr val="accent1">
                    <a:lumMod val="50000"/>
                  </a:schemeClr>
                </a:solidFill>
                <a:latin typeface="q_serif"/>
              </a:rPr>
            </a:br>
            <a:endParaRPr lang="en-ZA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3773" y="1487097"/>
            <a:ext cx="6054849" cy="5190333"/>
          </a:xfrm>
        </p:spPr>
        <p:txBody>
          <a:bodyPr/>
          <a:lstStyle/>
          <a:p>
            <a:r>
              <a:rPr lang="en-CA" sz="2800" b="1" dirty="0">
                <a:solidFill>
                  <a:schemeClr val="accent6">
                    <a:lumMod val="50000"/>
                  </a:schemeClr>
                </a:solidFill>
              </a:rPr>
              <a:t>The method of describing the location of points in this way was proposed by the French mathematician René Descartes (1596 - 1650). (Pronounced "day CART"). In honor of his work, the coordinates of a point are often referred to as its Cartesian coordinates, and the coordinate plane as the Cartesian Coordinate Plane.</a:t>
            </a:r>
            <a:endParaRPr lang="en-Z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1217" y="6654570"/>
            <a:ext cx="6390866" cy="45719"/>
          </a:xfrm>
        </p:spPr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822866" y="1570354"/>
            <a:ext cx="4904790" cy="3841068"/>
          </a:xfr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777441" y="1236374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8" presetClass="emph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69596"/>
            <a:ext cx="5472000" cy="594404"/>
          </a:xfrm>
        </p:spPr>
        <p:txBody>
          <a:bodyPr/>
          <a:lstStyle/>
          <a:p>
            <a:r>
              <a:rPr lang="en-ZA" sz="2800" dirty="0">
                <a:solidFill>
                  <a:schemeClr val="accent6">
                    <a:lumMod val="75000"/>
                  </a:schemeClr>
                </a:solidFill>
              </a:rPr>
              <a:t>The Coordinate Plane</a:t>
            </a:r>
            <a:br>
              <a:rPr lang="en-ZA" sz="2800" dirty="0"/>
            </a:br>
            <a:endParaRPr lang="en-Z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6218267" cy="1278728"/>
          </a:xfrm>
        </p:spPr>
        <p:txBody>
          <a:bodyPr/>
          <a:lstStyle/>
          <a:p>
            <a:r>
              <a:rPr lang="en-CA" sz="2400" b="1" dirty="0">
                <a:solidFill>
                  <a:schemeClr val="accent6">
                    <a:lumMod val="50000"/>
                  </a:schemeClr>
                </a:solidFill>
              </a:rPr>
              <a:t>In the coordinate geometry, all the points are located on the coordinate plane. Take a look at the figure below.</a:t>
            </a:r>
          </a:p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Z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16" y="2430728"/>
            <a:ext cx="7350973" cy="3729179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1.The point of intersection of the x and the y-axis is known as the origin. At this point, both x and y are 0.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2.The values on the right-hand side of the x-axis are positive and the values on the left-hand side of the x-axis are negative.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3.Similarly, on the y-axis, the values located above the origin are positive and the values located below the origin are negative.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9538759" y="481294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3FA757-2500-4A2F-A900-E720C412A6DB}"/>
              </a:ext>
            </a:extLst>
          </p:cNvPr>
          <p:cNvCxnSpPr/>
          <p:nvPr/>
        </p:nvCxnSpPr>
        <p:spPr>
          <a:xfrm>
            <a:off x="9515475" y="4377659"/>
            <a:ext cx="33718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89AEAB-2C93-4295-94D3-89B7E21AB167}"/>
              </a:ext>
            </a:extLst>
          </p:cNvPr>
          <p:cNvCxnSpPr/>
          <p:nvPr/>
        </p:nvCxnSpPr>
        <p:spPr>
          <a:xfrm>
            <a:off x="10001250" y="3861249"/>
            <a:ext cx="0" cy="34539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C000F3C-2081-48BE-A151-BE8CA8D8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51" y="3425951"/>
            <a:ext cx="6097" cy="6097"/>
          </a:xfrm>
          <a:prstGeom prst="rect">
            <a:avLst/>
          </a:prstGeo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EBA50080-2930-4773-897D-FAE2664AB9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5613" r="5613"/>
          <a:stretch>
            <a:fillRect/>
          </a:stretch>
        </p:blipFill>
        <p:spPr>
          <a:xfrm>
            <a:off x="7350328" y="345912"/>
            <a:ext cx="4783056" cy="4951388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28" y="180569"/>
            <a:ext cx="11340000" cy="432000"/>
          </a:xfrm>
        </p:spPr>
        <p:txBody>
          <a:bodyPr/>
          <a:lstStyle/>
          <a:p>
            <a:r>
              <a:rPr lang="en-ZA" dirty="0">
                <a:solidFill>
                  <a:schemeClr val="accent4">
                    <a:lumMod val="50000"/>
                  </a:schemeClr>
                </a:solidFill>
              </a:rPr>
              <a:t>GRAPH PAPER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8143" y="810284"/>
            <a:ext cx="11339513" cy="5269243"/>
          </a:xfrm>
        </p:spPr>
        <p:txBody>
          <a:bodyPr/>
          <a:lstStyle/>
          <a:p>
            <a:r>
              <a:rPr lang="en-ZA" dirty="0"/>
              <a:t>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14E1F08-F4B0-472A-8EF6-4F8104FE6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54"/>
              </p:ext>
            </p:extLst>
          </p:nvPr>
        </p:nvGraphicFramePr>
        <p:xfrm>
          <a:off x="2419350" y="790843"/>
          <a:ext cx="7051160" cy="551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1853">
                  <a:extLst>
                    <a:ext uri="{9D8B030D-6E8A-4147-A177-3AD203B41FA5}">
                      <a16:colId xmlns:a16="http://schemas.microsoft.com/office/drawing/2014/main" val="976974319"/>
                    </a:ext>
                  </a:extLst>
                </a:gridCol>
                <a:gridCol w="281853">
                  <a:extLst>
                    <a:ext uri="{9D8B030D-6E8A-4147-A177-3AD203B41FA5}">
                      <a16:colId xmlns:a16="http://schemas.microsoft.com/office/drawing/2014/main" val="4192428295"/>
                    </a:ext>
                  </a:extLst>
                </a:gridCol>
                <a:gridCol w="281853">
                  <a:extLst>
                    <a:ext uri="{9D8B030D-6E8A-4147-A177-3AD203B41FA5}">
                      <a16:colId xmlns:a16="http://schemas.microsoft.com/office/drawing/2014/main" val="8924781"/>
                    </a:ext>
                  </a:extLst>
                </a:gridCol>
                <a:gridCol w="281853">
                  <a:extLst>
                    <a:ext uri="{9D8B030D-6E8A-4147-A177-3AD203B41FA5}">
                      <a16:colId xmlns:a16="http://schemas.microsoft.com/office/drawing/2014/main" val="1337054495"/>
                    </a:ext>
                  </a:extLst>
                </a:gridCol>
                <a:gridCol w="281853">
                  <a:extLst>
                    <a:ext uri="{9D8B030D-6E8A-4147-A177-3AD203B41FA5}">
                      <a16:colId xmlns:a16="http://schemas.microsoft.com/office/drawing/2014/main" val="2871292388"/>
                    </a:ext>
                  </a:extLst>
                </a:gridCol>
                <a:gridCol w="281853">
                  <a:extLst>
                    <a:ext uri="{9D8B030D-6E8A-4147-A177-3AD203B41FA5}">
                      <a16:colId xmlns:a16="http://schemas.microsoft.com/office/drawing/2014/main" val="3427632485"/>
                    </a:ext>
                  </a:extLst>
                </a:gridCol>
                <a:gridCol w="257581">
                  <a:extLst>
                    <a:ext uri="{9D8B030D-6E8A-4147-A177-3AD203B41FA5}">
                      <a16:colId xmlns:a16="http://schemas.microsoft.com/office/drawing/2014/main" val="3965865819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1277043366"/>
                    </a:ext>
                  </a:extLst>
                </a:gridCol>
                <a:gridCol w="235383">
                  <a:extLst>
                    <a:ext uri="{9D8B030D-6E8A-4147-A177-3AD203B41FA5}">
                      <a16:colId xmlns:a16="http://schemas.microsoft.com/office/drawing/2014/main" val="1516465554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4751162"/>
                    </a:ext>
                  </a:extLst>
                </a:gridCol>
                <a:gridCol w="367412">
                  <a:extLst>
                    <a:ext uri="{9D8B030D-6E8A-4147-A177-3AD203B41FA5}">
                      <a16:colId xmlns:a16="http://schemas.microsoft.com/office/drawing/2014/main" val="2874133116"/>
                    </a:ext>
                  </a:extLst>
                </a:gridCol>
                <a:gridCol w="243296">
                  <a:extLst>
                    <a:ext uri="{9D8B030D-6E8A-4147-A177-3AD203B41FA5}">
                      <a16:colId xmlns:a16="http://schemas.microsoft.com/office/drawing/2014/main" val="778485418"/>
                    </a:ext>
                  </a:extLst>
                </a:gridCol>
                <a:gridCol w="379677">
                  <a:extLst>
                    <a:ext uri="{9D8B030D-6E8A-4147-A177-3AD203B41FA5}">
                      <a16:colId xmlns:a16="http://schemas.microsoft.com/office/drawing/2014/main" val="3547684848"/>
                    </a:ext>
                  </a:extLst>
                </a:gridCol>
                <a:gridCol w="311487">
                  <a:extLst>
                    <a:ext uri="{9D8B030D-6E8A-4147-A177-3AD203B41FA5}">
                      <a16:colId xmlns:a16="http://schemas.microsoft.com/office/drawing/2014/main" val="3009599273"/>
                    </a:ext>
                  </a:extLst>
                </a:gridCol>
                <a:gridCol w="311487">
                  <a:extLst>
                    <a:ext uri="{9D8B030D-6E8A-4147-A177-3AD203B41FA5}">
                      <a16:colId xmlns:a16="http://schemas.microsoft.com/office/drawing/2014/main" val="2656954842"/>
                    </a:ext>
                  </a:extLst>
                </a:gridCol>
                <a:gridCol w="311487">
                  <a:extLst>
                    <a:ext uri="{9D8B030D-6E8A-4147-A177-3AD203B41FA5}">
                      <a16:colId xmlns:a16="http://schemas.microsoft.com/office/drawing/2014/main" val="2005406288"/>
                    </a:ext>
                  </a:extLst>
                </a:gridCol>
                <a:gridCol w="311487">
                  <a:extLst>
                    <a:ext uri="{9D8B030D-6E8A-4147-A177-3AD203B41FA5}">
                      <a16:colId xmlns:a16="http://schemas.microsoft.com/office/drawing/2014/main" val="153861228"/>
                    </a:ext>
                  </a:extLst>
                </a:gridCol>
                <a:gridCol w="311487">
                  <a:extLst>
                    <a:ext uri="{9D8B030D-6E8A-4147-A177-3AD203B41FA5}">
                      <a16:colId xmlns:a16="http://schemas.microsoft.com/office/drawing/2014/main" val="3635077765"/>
                    </a:ext>
                  </a:extLst>
                </a:gridCol>
                <a:gridCol w="311487">
                  <a:extLst>
                    <a:ext uri="{9D8B030D-6E8A-4147-A177-3AD203B41FA5}">
                      <a16:colId xmlns:a16="http://schemas.microsoft.com/office/drawing/2014/main" val="629870622"/>
                    </a:ext>
                  </a:extLst>
                </a:gridCol>
                <a:gridCol w="372184">
                  <a:extLst>
                    <a:ext uri="{9D8B030D-6E8A-4147-A177-3AD203B41FA5}">
                      <a16:colId xmlns:a16="http://schemas.microsoft.com/office/drawing/2014/main" val="3745903842"/>
                    </a:ext>
                  </a:extLst>
                </a:gridCol>
                <a:gridCol w="310642">
                  <a:extLst>
                    <a:ext uri="{9D8B030D-6E8A-4147-A177-3AD203B41FA5}">
                      <a16:colId xmlns:a16="http://schemas.microsoft.com/office/drawing/2014/main" val="2063798274"/>
                    </a:ext>
                  </a:extLst>
                </a:gridCol>
                <a:gridCol w="231437">
                  <a:extLst>
                    <a:ext uri="{9D8B030D-6E8A-4147-A177-3AD203B41FA5}">
                      <a16:colId xmlns:a16="http://schemas.microsoft.com/office/drawing/2014/main" val="3830848110"/>
                    </a:ext>
                  </a:extLst>
                </a:gridCol>
                <a:gridCol w="366050">
                  <a:extLst>
                    <a:ext uri="{9D8B030D-6E8A-4147-A177-3AD203B41FA5}">
                      <a16:colId xmlns:a16="http://schemas.microsoft.com/office/drawing/2014/main" val="535558970"/>
                    </a:ext>
                  </a:extLst>
                </a:gridCol>
                <a:gridCol w="256922">
                  <a:extLst>
                    <a:ext uri="{9D8B030D-6E8A-4147-A177-3AD203B41FA5}">
                      <a16:colId xmlns:a16="http://schemas.microsoft.com/office/drawing/2014/main" val="3617618309"/>
                    </a:ext>
                  </a:extLst>
                </a:gridCol>
              </a:tblGrid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06590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6187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19743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22462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63442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3367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07877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89349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5807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43830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87510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55498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16495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980"/>
                  </a:ext>
                </a:extLst>
              </a:tr>
              <a:tr h="365416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588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8D9D6D-5342-49AD-8D1B-BA09EAC0D6DE}"/>
              </a:ext>
            </a:extLst>
          </p:cNvPr>
          <p:cNvCxnSpPr>
            <a:cxnSpLocks/>
          </p:cNvCxnSpPr>
          <p:nvPr/>
        </p:nvCxnSpPr>
        <p:spPr>
          <a:xfrm>
            <a:off x="6057899" y="810284"/>
            <a:ext cx="1" cy="5466959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F9EFA-E6E0-46B5-BC82-0DB4B839E37F}"/>
              </a:ext>
            </a:extLst>
          </p:cNvPr>
          <p:cNvCxnSpPr/>
          <p:nvPr/>
        </p:nvCxnSpPr>
        <p:spPr>
          <a:xfrm>
            <a:off x="2276621" y="3714750"/>
            <a:ext cx="72644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CF6FFD-322D-4F44-8D2B-A78BAA485122}"/>
              </a:ext>
            </a:extLst>
          </p:cNvPr>
          <p:cNvSpPr/>
          <p:nvPr/>
        </p:nvSpPr>
        <p:spPr>
          <a:xfrm rot="19403398">
            <a:off x="7905750" y="1809749"/>
            <a:ext cx="190498" cy="22858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827E9-20BC-4CC1-9C5F-AF98F4597B5D}"/>
              </a:ext>
            </a:extLst>
          </p:cNvPr>
          <p:cNvSpPr txBox="1"/>
          <p:nvPr/>
        </p:nvSpPr>
        <p:spPr>
          <a:xfrm>
            <a:off x="8362957" y="1554708"/>
            <a:ext cx="70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(6, 5)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3D9EE-14E9-4D7E-8F43-BE4EB0EB6E21}"/>
              </a:ext>
            </a:extLst>
          </p:cNvPr>
          <p:cNvSpPr txBox="1"/>
          <p:nvPr/>
        </p:nvSpPr>
        <p:spPr>
          <a:xfrm>
            <a:off x="5695967" y="3276614"/>
            <a:ext cx="28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7E720-35B2-4BBE-AEAC-628EB1363050}"/>
              </a:ext>
            </a:extLst>
          </p:cNvPr>
          <p:cNvSpPr txBox="1"/>
          <p:nvPr/>
        </p:nvSpPr>
        <p:spPr>
          <a:xfrm>
            <a:off x="6096000" y="3783555"/>
            <a:ext cx="22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4EEBC5-1520-48CF-ADEB-AFF76881961E}"/>
              </a:ext>
            </a:extLst>
          </p:cNvPr>
          <p:cNvSpPr txBox="1"/>
          <p:nvPr/>
        </p:nvSpPr>
        <p:spPr>
          <a:xfrm>
            <a:off x="5314970" y="3741408"/>
            <a:ext cx="4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190FDA-969B-4998-B96A-FF7540A3B608}"/>
              </a:ext>
            </a:extLst>
          </p:cNvPr>
          <p:cNvSpPr txBox="1"/>
          <p:nvPr/>
        </p:nvSpPr>
        <p:spPr>
          <a:xfrm>
            <a:off x="2650967" y="3745957"/>
            <a:ext cx="28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  -10 -9 -8 -7 -6 -5 -4 -3  -2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29D84C-6FB5-4475-967E-73FC3640895D}"/>
              </a:ext>
            </a:extLst>
          </p:cNvPr>
          <p:cNvSpPr txBox="1"/>
          <p:nvPr/>
        </p:nvSpPr>
        <p:spPr>
          <a:xfrm>
            <a:off x="2571750" y="3230895"/>
            <a:ext cx="55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X’</a:t>
            </a:r>
            <a:r>
              <a:rPr lang="en-CA" dirty="0"/>
              <a:t>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02D87A-3321-4226-A2C3-41F356F86B26}"/>
              </a:ext>
            </a:extLst>
          </p:cNvPr>
          <p:cNvSpPr txBox="1"/>
          <p:nvPr/>
        </p:nvSpPr>
        <p:spPr>
          <a:xfrm>
            <a:off x="6318821" y="5710195"/>
            <a:ext cx="8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Y’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B946AD-333D-403C-9807-3CBB0CC13791}"/>
              </a:ext>
            </a:extLst>
          </p:cNvPr>
          <p:cNvCxnSpPr>
            <a:cxnSpLocks/>
          </p:cNvCxnSpPr>
          <p:nvPr/>
        </p:nvCxnSpPr>
        <p:spPr>
          <a:xfrm>
            <a:off x="5981709" y="4110740"/>
            <a:ext cx="1390641" cy="994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00FF04-EBCE-4DD6-8BA1-16B15FA5BEBA}"/>
              </a:ext>
            </a:extLst>
          </p:cNvPr>
          <p:cNvSpPr txBox="1"/>
          <p:nvPr/>
        </p:nvSpPr>
        <p:spPr>
          <a:xfrm flipH="1">
            <a:off x="7646669" y="5105399"/>
            <a:ext cx="142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 origin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0BB4DD-452F-4BDE-8F4B-ED34B6A1E488}"/>
              </a:ext>
            </a:extLst>
          </p:cNvPr>
          <p:cNvSpPr/>
          <p:nvPr/>
        </p:nvSpPr>
        <p:spPr>
          <a:xfrm>
            <a:off x="5768848" y="1116342"/>
            <a:ext cx="212861" cy="2434815"/>
          </a:xfrm>
          <a:prstGeom prst="round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47FBF3-D0CD-4DFE-A3E6-59189897AEC6}"/>
              </a:ext>
            </a:extLst>
          </p:cNvPr>
          <p:cNvSpPr/>
          <p:nvPr/>
        </p:nvSpPr>
        <p:spPr>
          <a:xfrm>
            <a:off x="6321781" y="3882198"/>
            <a:ext cx="2651322" cy="178639"/>
          </a:xfrm>
          <a:prstGeom prst="roundRect">
            <a:avLst/>
          </a:prstGeom>
          <a:solidFill>
            <a:schemeClr val="accent6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2A0BB7-7719-4D95-BF86-DBE6128ADC1D}"/>
              </a:ext>
            </a:extLst>
          </p:cNvPr>
          <p:cNvSpPr/>
          <p:nvPr/>
        </p:nvSpPr>
        <p:spPr>
          <a:xfrm>
            <a:off x="2847973" y="3783555"/>
            <a:ext cx="2847994" cy="327185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6E8104-3B25-4597-915A-44ECFBD54794}"/>
              </a:ext>
            </a:extLst>
          </p:cNvPr>
          <p:cNvSpPr/>
          <p:nvPr/>
        </p:nvSpPr>
        <p:spPr>
          <a:xfrm>
            <a:off x="5753118" y="4152887"/>
            <a:ext cx="228591" cy="1864595"/>
          </a:xfrm>
          <a:prstGeom prst="round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50"/>
                            </p:stCondLst>
                            <p:childTnLst>
                              <p:par>
                                <p:cTn id="3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50"/>
                            </p:stCondLst>
                            <p:childTnLst>
                              <p:par>
                                <p:cTn id="4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50"/>
                            </p:stCondLst>
                            <p:childTnLst>
                              <p:par>
                                <p:cTn id="4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50"/>
                            </p:stCondLst>
                            <p:childTnLst>
                              <p:par>
                                <p:cTn id="4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/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56" y="330000"/>
            <a:ext cx="11340000" cy="432000"/>
          </a:xfrm>
        </p:spPr>
        <p:txBody>
          <a:bodyPr/>
          <a:lstStyle/>
          <a:p>
            <a:r>
              <a:rPr lang="en-CA" sz="36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Things That Have Been Made Possible By Coordinate Geometry</a:t>
            </a:r>
            <a:endParaRPr lang="en-ZA" sz="36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1759509011"/>
              </p:ext>
            </p:extLst>
          </p:nvPr>
        </p:nvGraphicFramePr>
        <p:xfrm>
          <a:off x="8703292" y="1208586"/>
          <a:ext cx="3056708" cy="444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C2E9-5B9A-4E2D-9FDE-1BF95AAF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575582"/>
            <a:ext cx="8571323" cy="4615668"/>
          </a:xfrm>
        </p:spPr>
        <p:txBody>
          <a:bodyPr/>
          <a:lstStyle/>
          <a:p>
            <a:r>
              <a:rPr lang="en-CA" sz="2800" b="1" dirty="0">
                <a:solidFill>
                  <a:schemeClr val="tx1"/>
                </a:solidFill>
              </a:rPr>
              <a:t>Determine the distance </a:t>
            </a:r>
            <a:r>
              <a:rPr lang="en-CA" sz="2800" b="1">
                <a:solidFill>
                  <a:schemeClr val="tx1"/>
                </a:solidFill>
              </a:rPr>
              <a:t>between two </a:t>
            </a:r>
            <a:r>
              <a:rPr lang="en-CA" sz="2800" b="1" dirty="0">
                <a:solidFill>
                  <a:schemeClr val="tx1"/>
                </a:solidFill>
              </a:rPr>
              <a:t>points.</a:t>
            </a:r>
          </a:p>
          <a:p>
            <a:r>
              <a:rPr lang="en-CA" sz="2800" b="1" dirty="0">
                <a:solidFill>
                  <a:schemeClr val="tx1"/>
                </a:solidFill>
              </a:rPr>
              <a:t>Find the equation, midpoint, and slope of the line segment.</a:t>
            </a:r>
          </a:p>
          <a:p>
            <a:r>
              <a:rPr lang="en-CA" sz="2800" b="1" dirty="0">
                <a:solidFill>
                  <a:schemeClr val="tx1"/>
                </a:solidFill>
              </a:rPr>
              <a:t>Determine if the given lines are perpendicular or parallel.</a:t>
            </a:r>
          </a:p>
          <a:p>
            <a:r>
              <a:rPr lang="en-CA" sz="2800" b="1" dirty="0">
                <a:solidFill>
                  <a:schemeClr val="tx1"/>
                </a:solidFill>
              </a:rPr>
              <a:t>Transform the shape by reflecting, moving and rotating it.</a:t>
            </a:r>
          </a:p>
          <a:p>
            <a:r>
              <a:rPr lang="en-CA" sz="2800" b="1" dirty="0">
                <a:solidFill>
                  <a:schemeClr val="tx1"/>
                </a:solidFill>
              </a:rPr>
              <a:t>Define the equations of ellipses, curves, and circles.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56" y="330000"/>
            <a:ext cx="11340000" cy="679650"/>
          </a:xfrm>
        </p:spPr>
        <p:txBody>
          <a:bodyPr/>
          <a:lstStyle/>
          <a:p>
            <a:r>
              <a:rPr lang="en-CA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Coordinate geometry in real life application</a:t>
            </a:r>
            <a:br>
              <a:rPr lang="en-CA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endParaRPr lang="en-ZA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1604827027"/>
              </p:ext>
            </p:extLst>
          </p:nvPr>
        </p:nvGraphicFramePr>
        <p:xfrm>
          <a:off x="2799444" y="3150423"/>
          <a:ext cx="5384006" cy="3527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4EC5F-2DDE-45B7-B5BA-DF65AA504AA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0" y="876301"/>
            <a:ext cx="11727656" cy="1880968"/>
          </a:xfrm>
        </p:spPr>
        <p:txBody>
          <a:bodyPr/>
          <a:lstStyle/>
          <a:p>
            <a:endParaRPr lang="en-CA" dirty="0"/>
          </a:p>
          <a:p>
            <a:r>
              <a:rPr lang="en-CA" sz="3200" b="1" dirty="0">
                <a:solidFill>
                  <a:schemeClr val="accent2">
                    <a:lumMod val="50000"/>
                  </a:schemeClr>
                </a:solidFill>
              </a:rPr>
              <a:t>One of the most frequently used real life application is Google Maps</a:t>
            </a:r>
          </a:p>
          <a:p>
            <a:pPr marL="0" indent="0">
              <a:buNone/>
            </a:pPr>
            <a:r>
              <a:rPr lang="en-CA" sz="3200" b="1" dirty="0">
                <a:solidFill>
                  <a:schemeClr val="tx1"/>
                </a:solidFill>
              </a:rPr>
              <a:t>When I instruct google maps to tell me the path from green university to Mirpur 10 (like in the image above)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43351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blipFill>
            <a:blip r:embed="rId3">
              <a:alphaModFix amt="28000"/>
            </a:blip>
            <a:stretch>
              <a:fillRect/>
            </a:stretch>
          </a:blipFill>
        </p:spPr>
      </p:pic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2355010"/>
            <a:ext cx="5810251" cy="1653110"/>
          </a:xfrm>
          <a:solidFill>
            <a:schemeClr val="accent4">
              <a:lumMod val="75000"/>
              <a:alpha val="58000"/>
            </a:schemeClr>
          </a:solidFill>
        </p:spPr>
        <p:txBody>
          <a:bodyPr/>
          <a:lstStyle/>
          <a:p>
            <a:r>
              <a:rPr lang="en-US" dirty="0"/>
              <a:t>          Thank You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411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Corbel</vt:lpstr>
      <vt:lpstr>q_serif</vt:lpstr>
      <vt:lpstr>Times New Roman</vt:lpstr>
      <vt:lpstr>Office Theme</vt:lpstr>
      <vt:lpstr>PowerPoint Presentation</vt:lpstr>
      <vt:lpstr>PRESENTED TO:</vt:lpstr>
      <vt:lpstr>PowerPoint Presentation</vt:lpstr>
      <vt:lpstr>What is the history of coordinate geometry? </vt:lpstr>
      <vt:lpstr>The Coordinate Plane </vt:lpstr>
      <vt:lpstr>GRAPH PAPER </vt:lpstr>
      <vt:lpstr>Things That Have Been Made Possible By Coordinate Geometry</vt:lpstr>
      <vt:lpstr>Coordinate geometry in real life application </vt:lpstr>
      <vt:lpstr>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2018-10-23T14:42:20Z</dcterms:created>
  <dcterms:modified xsi:type="dcterms:W3CDTF">2018-10-27T16:09:59Z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