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3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1B8"/>
    <a:srgbClr val="D80606"/>
    <a:srgbClr val="2C3E4F"/>
    <a:srgbClr val="F64B6E"/>
    <a:srgbClr val="F79443"/>
    <a:srgbClr val="4F81BD"/>
    <a:srgbClr val="3795AF"/>
    <a:srgbClr val="E54D42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0" autoAdjust="0"/>
    <p:restoredTop sz="94660"/>
  </p:normalViewPr>
  <p:slideViewPr>
    <p:cSldViewPr>
      <p:cViewPr varScale="1">
        <p:scale>
          <a:sx n="57" d="100"/>
          <a:sy n="57" d="100"/>
        </p:scale>
        <p:origin x="144" y="5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2CB0-C3A2-48D9-B0B8-573E846294F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B1A98-57E2-4E1E-B570-6E7C0ABD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9931-0782-40CE-B90C-2258ACFFFFFD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7C9-E39E-488C-8415-CC0B455A691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37EE-1EEC-4C26-B381-521DEF815436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EF7B-5CC4-448A-BF30-55DB9960C279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161-C885-4141-878C-EB17164BA53B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938-1528-480F-8EFC-D6BFB7FD3B7F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24B5-F5CD-4411-B52B-F0589726A196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8CD2-ABC0-4A96-8477-82DE7B0E8E50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344F-5515-410F-A4FB-E2E159C4067D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9C7-732D-454B-9F1F-CDFE64CA65BC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4C61-E82B-4D28-8C1D-2E54F18A1B25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386F-01EE-49CF-99B7-76959368A248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C0F7-1DD6-450A-9415-F9442009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hf hdr="0" ftr="0"/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371600" y="0"/>
            <a:ext cx="1371600" cy="89916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5791200"/>
                </a:lnTo>
                <a:lnTo>
                  <a:pt x="1363919" y="5791200"/>
                </a:lnTo>
                <a:cubicBezTo>
                  <a:pt x="1370166" y="5815959"/>
                  <a:pt x="1371600" y="5841512"/>
                  <a:pt x="1371600" y="5867400"/>
                </a:cubicBez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5867400"/>
                </a:lnTo>
                <a:lnTo>
                  <a:pt x="7682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0" y="-685800"/>
            <a:ext cx="1371600" cy="116586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43200" y="-685800"/>
            <a:ext cx="1371600" cy="1097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14800" y="0"/>
            <a:ext cx="1371600" cy="89916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86400" y="-1066800"/>
            <a:ext cx="1371600" cy="11353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4"/>
          <p:cNvSpPr/>
          <p:nvPr/>
        </p:nvSpPr>
        <p:spPr>
          <a:xfrm>
            <a:off x="6858000" y="0"/>
            <a:ext cx="1371600" cy="89916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229600" y="-1066800"/>
            <a:ext cx="1371600" cy="11353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1"/>
          <p:cNvSpPr/>
          <p:nvPr/>
        </p:nvSpPr>
        <p:spPr>
          <a:xfrm>
            <a:off x="9601200" y="0"/>
            <a:ext cx="1371600" cy="89916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5791200"/>
                </a:lnTo>
                <a:lnTo>
                  <a:pt x="1363919" y="5791200"/>
                </a:lnTo>
                <a:cubicBezTo>
                  <a:pt x="1370166" y="5815959"/>
                  <a:pt x="1371600" y="5841512"/>
                  <a:pt x="1371600" y="5867400"/>
                </a:cubicBez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5867400"/>
                </a:lnTo>
                <a:lnTo>
                  <a:pt x="7682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972800" y="-685800"/>
            <a:ext cx="1371600" cy="1097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/>
          <p:cNvSpPr/>
          <p:nvPr/>
        </p:nvSpPr>
        <p:spPr>
          <a:xfrm>
            <a:off x="12344400" y="0"/>
            <a:ext cx="1371600" cy="8991600"/>
          </a:xfrm>
          <a:custGeom>
            <a:avLst/>
            <a:gdLst/>
            <a:ahLst/>
            <a:cxnLst/>
            <a:rect l="l" t="t" r="r" b="b"/>
            <a:pathLst>
              <a:path w="1371600" h="8991600">
                <a:moveTo>
                  <a:pt x="0" y="0"/>
                </a:moveTo>
                <a:lnTo>
                  <a:pt x="1371600" y="0"/>
                </a:lnTo>
                <a:lnTo>
                  <a:pt x="1371600" y="6324600"/>
                </a:lnTo>
                <a:lnTo>
                  <a:pt x="1371600" y="6400800"/>
                </a:lnTo>
                <a:lnTo>
                  <a:pt x="1371600" y="8991600"/>
                </a:lnTo>
                <a:cubicBezTo>
                  <a:pt x="1371600" y="8612843"/>
                  <a:pt x="1064557" y="8305800"/>
                  <a:pt x="685800" y="8305800"/>
                </a:cubicBezTo>
                <a:cubicBezTo>
                  <a:pt x="307043" y="8305800"/>
                  <a:pt x="0" y="8612843"/>
                  <a:pt x="0" y="8991600"/>
                </a:cubicBezTo>
                <a:lnTo>
                  <a:pt x="0" y="6400800"/>
                </a:lnTo>
                <a:lnTo>
                  <a:pt x="0" y="632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3716000" y="-685800"/>
            <a:ext cx="1371600" cy="10972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2866" y="3329970"/>
            <a:ext cx="5694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70C1B8"/>
                </a:solidFill>
                <a:latin typeface="Nexa Bold" pitchFamily="50" charset="0"/>
              </a:rPr>
              <a:t>           Acid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89DAF-AABA-41E2-B43A-6C1AA0C0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57F-212F-4CC2-9D86-E9E72BFE517E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2ABB2-F39C-4894-B237-463FC6A8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26B326C-5FFF-40D9-836F-DD0EE7DD1552}"/>
              </a:ext>
            </a:extLst>
          </p:cNvPr>
          <p:cNvSpPr/>
          <p:nvPr/>
        </p:nvSpPr>
        <p:spPr>
          <a:xfrm rot="10800000">
            <a:off x="1066800" y="1143000"/>
            <a:ext cx="2209800" cy="6400800"/>
          </a:xfrm>
          <a:prstGeom prst="trapezoid">
            <a:avLst/>
          </a:prstGeom>
          <a:gradFill>
            <a:gsLst>
              <a:gs pos="17518">
                <a:srgbClr val="002060"/>
              </a:gs>
              <a:gs pos="0">
                <a:srgbClr val="002060"/>
              </a:gs>
              <a:gs pos="80000">
                <a:srgbClr val="D80606"/>
              </a:gs>
              <a:gs pos="38000">
                <a:srgbClr val="00B050"/>
              </a:gs>
              <a:gs pos="53000">
                <a:srgbClr val="FFC000"/>
              </a:gs>
              <a:gs pos="100000">
                <a:srgbClr val="FF0000"/>
              </a:gs>
            </a:gsLst>
            <a:lin ang="5400000" scaled="1"/>
          </a:gra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B74A3-4D2D-4D75-9DF4-A3133D4D1D81}"/>
              </a:ext>
            </a:extLst>
          </p:cNvPr>
          <p:cNvSpPr txBox="1"/>
          <p:nvPr/>
        </p:nvSpPr>
        <p:spPr>
          <a:xfrm>
            <a:off x="3276600" y="0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urlz MT" panose="04040404050702020202" pitchFamily="82" charset="0"/>
              </a:rPr>
              <a:t> </a:t>
            </a:r>
            <a:r>
              <a:rPr lang="en-US" sz="28700" dirty="0">
                <a:latin typeface="Curlz MT" panose="04040404050702020202" pitchFamily="82" charset="0"/>
              </a:rPr>
              <a:t>} </a:t>
            </a:r>
            <a:r>
              <a:rPr lang="en-US" sz="7200" dirty="0">
                <a:latin typeface="Constantia" panose="02030602050306030303" pitchFamily="18" charset="0"/>
              </a:rPr>
              <a:t>1-6 (acid)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1E0D5-D055-4FFB-B492-102F4A9C908F}"/>
              </a:ext>
            </a:extLst>
          </p:cNvPr>
          <p:cNvSpPr txBox="1"/>
          <p:nvPr/>
        </p:nvSpPr>
        <p:spPr>
          <a:xfrm>
            <a:off x="2895600" y="3793671"/>
            <a:ext cx="9601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urlz MT" panose="04040404050702020202" pitchFamily="82" charset="0"/>
              </a:rPr>
              <a:t> </a:t>
            </a:r>
            <a:r>
              <a:rPr lang="en-US" sz="28700" dirty="0">
                <a:latin typeface="Curlz MT" panose="04040404050702020202" pitchFamily="82" charset="0"/>
              </a:rPr>
              <a:t>} </a:t>
            </a:r>
            <a:r>
              <a:rPr lang="en-US" sz="7200" dirty="0">
                <a:latin typeface="Constantia" panose="02030602050306030303" pitchFamily="18" charset="0"/>
              </a:rPr>
              <a:t>8-14(base)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BEDD0-CAF4-45A9-901E-6B6752876D7C}"/>
              </a:ext>
            </a:extLst>
          </p:cNvPr>
          <p:cNvSpPr txBox="1"/>
          <p:nvPr/>
        </p:nvSpPr>
        <p:spPr>
          <a:xfrm>
            <a:off x="3276600" y="41148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       7 -neutral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0DC46-326F-419B-8F6B-302A7FB520BC}"/>
              </a:ext>
            </a:extLst>
          </p:cNvPr>
          <p:cNvSpPr txBox="1"/>
          <p:nvPr/>
        </p:nvSpPr>
        <p:spPr>
          <a:xfrm>
            <a:off x="5410200" y="2286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PH SCALE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1417-C1CC-4EB3-9ED2-10A59F23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E19C-72FF-4A69-BAD4-5A74BFB412D4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852A-6686-4AC0-9E0B-7AB63F74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2755B9D-569C-4256-A1CA-3804FAB6B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latin typeface="Times New Roman" panose="02020603050405020304" pitchFamily="18" charset="0"/>
              </a:rPr>
              <a:t>Characteristics Of Acids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0D0C30-AA38-4899-AE31-817F1083F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31520" indent="-731520">
              <a:buNone/>
            </a:pPr>
            <a:r>
              <a:rPr lang="en-US" altLang="en-US" sz="4320"/>
              <a:t>Acids can be characterized by:</a:t>
            </a:r>
          </a:p>
          <a:p>
            <a:pPr marL="731520" indent="-731520"/>
            <a:endParaRPr lang="en-US" altLang="en-US" sz="3360"/>
          </a:p>
          <a:p>
            <a:pPr marL="731520" indent="-731520">
              <a:buFontTx/>
              <a:buAutoNum type="arabicPeriod"/>
            </a:pPr>
            <a:r>
              <a:rPr lang="en-US" altLang="en-US" sz="3360"/>
              <a:t>A sour taste.</a:t>
            </a:r>
          </a:p>
          <a:p>
            <a:pPr marL="731520" indent="-731520">
              <a:buFontTx/>
              <a:buAutoNum type="arabicPeriod"/>
            </a:pPr>
            <a:endParaRPr lang="en-US" altLang="en-US" sz="3360"/>
          </a:p>
          <a:p>
            <a:pPr marL="731520" indent="-731520">
              <a:buFontTx/>
              <a:buAutoNum type="arabicPeriod"/>
            </a:pPr>
            <a:r>
              <a:rPr lang="en-US" altLang="en-US" sz="3360"/>
              <a:t>It turns blue litmus paper red</a:t>
            </a:r>
          </a:p>
          <a:p>
            <a:pPr marL="731520" indent="-731520">
              <a:buFontTx/>
              <a:buAutoNum type="arabicPeriod"/>
            </a:pPr>
            <a:endParaRPr lang="en-US" altLang="en-US" sz="3360"/>
          </a:p>
          <a:p>
            <a:pPr marL="731520" indent="-731520">
              <a:buFontTx/>
              <a:buAutoNum type="arabicPeriod"/>
            </a:pPr>
            <a:r>
              <a:rPr lang="en-US" altLang="en-US" sz="3360"/>
              <a:t>It tastes sour. Try drinking lemon juice (citric acid)</a:t>
            </a:r>
          </a:p>
          <a:p>
            <a:pPr marL="731520" indent="-731520">
              <a:buFontTx/>
              <a:buAutoNum type="arabicPeriod"/>
            </a:pPr>
            <a:endParaRPr lang="en-US" altLang="en-US" sz="336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0323A-E908-4AA0-A7E1-F0896839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92B-C249-4E98-860D-ABFB91D9E47F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1ECA7-8B20-419D-9695-CECBC340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98" decel="100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98" decel="100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F6EE6C3-167E-4E1D-BDB9-4880459DE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760" u="sng">
                <a:latin typeface="Times New Roman" panose="02020603050405020304" pitchFamily="18" charset="0"/>
              </a:rPr>
              <a:t>Characteristics of Bases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7EE3915-9126-481F-ACBA-C563C629D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31520" indent="-731520">
              <a:buNone/>
            </a:pPr>
            <a:r>
              <a:rPr lang="en-US" altLang="en-US" sz="4800"/>
              <a:t>A Base is characterized by:</a:t>
            </a:r>
          </a:p>
          <a:p>
            <a:pPr marL="731520" indent="-731520"/>
            <a:endParaRPr lang="en-US" altLang="en-US" sz="4800"/>
          </a:p>
          <a:p>
            <a:pPr marL="731520" indent="-731520">
              <a:buFontTx/>
              <a:buAutoNum type="arabicPeriod"/>
            </a:pPr>
            <a:r>
              <a:rPr lang="en-US" altLang="en-US"/>
              <a:t>A bitter taste. (Milk of Magnesia)</a:t>
            </a:r>
          </a:p>
          <a:p>
            <a:pPr marL="731520" indent="-731520">
              <a:buFontTx/>
              <a:buAutoNum type="arabicPeriod"/>
            </a:pPr>
            <a:endParaRPr lang="en-US" altLang="en-US"/>
          </a:p>
          <a:p>
            <a:pPr marL="731520" indent="-731520">
              <a:buFontTx/>
              <a:buAutoNum type="arabicPeriod"/>
            </a:pPr>
            <a:r>
              <a:rPr lang="en-US" altLang="en-US"/>
              <a:t>It feels slippery.  (Soapy Water)</a:t>
            </a:r>
          </a:p>
          <a:p>
            <a:pPr marL="731520" indent="-731520">
              <a:buFontTx/>
              <a:buAutoNum type="arabicPeriod"/>
            </a:pPr>
            <a:endParaRPr lang="en-US" altLang="en-US"/>
          </a:p>
          <a:p>
            <a:pPr marL="731520" indent="-731520">
              <a:buFontTx/>
              <a:buAutoNum type="arabicPeriod"/>
            </a:pPr>
            <a:r>
              <a:rPr lang="en-US" altLang="en-US"/>
              <a:t>It turns Red Litmus Blue.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F824C-419B-4E71-9AB1-5FB375BB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1B82-7C12-4B77-949C-927A589649FC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24E64-8152-4180-B181-0C593020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98" decel="100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98" decel="100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98" decel="100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277" y="2447842"/>
            <a:ext cx="4078631" cy="3825056"/>
          </a:xfrm>
          <a:noFill/>
        </p:spPr>
        <p:txBody>
          <a:bodyPr>
            <a:normAutofit fontScale="90000"/>
          </a:bodyPr>
          <a:lstStyle/>
          <a:p>
            <a:r>
              <a:rPr lang="en-CA" sz="863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863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863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4423664" y="3313564"/>
            <a:ext cx="5460426" cy="2959334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15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3563743" y="-6747806"/>
            <a:ext cx="21757886" cy="21725212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159" dirty="0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159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159"/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20" y="1329613"/>
              <a:ext cx="4770592" cy="10007004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15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13</a:t>
            </a:fld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5BD6-3A33-4B15-A50A-0E3F38ED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FDAA-753D-48BD-8A07-AAE711398A2C}" type="datetime1">
              <a:rPr lang="en-US" smtClean="0"/>
              <a:t>4/16/2019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82866" y="3329970"/>
            <a:ext cx="51363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70C1B8"/>
                </a:solidFill>
                <a:latin typeface="Nexa Bold" pitchFamily="50" charset="0"/>
              </a:rPr>
              <a:t>          Acid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920046" y="-1576766"/>
            <a:ext cx="3657600" cy="11865604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280031" y="-1818002"/>
            <a:ext cx="3657600" cy="11865604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2754" y="-1818002"/>
            <a:ext cx="3657600" cy="11865604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40016" y="-1800417"/>
            <a:ext cx="3657600" cy="11865604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802E4-C7CC-480D-A648-D5E8F816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FF2-392B-43E9-B4CF-4FBC40641928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C177D-00D3-42F6-8B94-578CD17C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3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16200000">
            <a:off x="5791200" y="-2016590"/>
            <a:ext cx="2743200" cy="17526000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09900" y="2591306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C3E4F"/>
                </a:solidFill>
                <a:latin typeface="Nexa Bold" pitchFamily="50" charset="0"/>
              </a:rPr>
              <a:t>Base</a:t>
            </a:r>
          </a:p>
        </p:txBody>
      </p:sp>
      <p:sp>
        <p:nvSpPr>
          <p:cNvPr id="12" name="Rounded Rectangle 11"/>
          <p:cNvSpPr/>
          <p:nvPr/>
        </p:nvSpPr>
        <p:spPr>
          <a:xfrm rot="16200000">
            <a:off x="5597769" y="-4703520"/>
            <a:ext cx="2743200" cy="17526000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5562600" y="-7385537"/>
            <a:ext cx="2743200" cy="17526000"/>
          </a:xfrm>
          <a:prstGeom prst="roundRect">
            <a:avLst>
              <a:gd name="adj" fmla="val 50000"/>
            </a:avLst>
          </a:prstGeom>
          <a:solidFill>
            <a:srgbClr val="2C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D86D0-DB91-4EFE-BA29-0224606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F485-2F3D-4A3A-A189-912DC2476CC7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03719-7185-40E3-995A-4841225A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009900" y="2591306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C3E4F"/>
                </a:solidFill>
                <a:latin typeface="Nexa Bold" pitchFamily="50" charset="0"/>
              </a:rPr>
              <a:t>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-2917" y="-23446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800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57825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442058" y="0"/>
            <a:ext cx="2212848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56211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8401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856728" y="0"/>
            <a:ext cx="1828800" cy="8229600"/>
          </a:xfrm>
          <a:prstGeom prst="rect">
            <a:avLst/>
          </a:prstGeom>
          <a:solidFill>
            <a:srgbClr val="E54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23E4E-FC1D-47B2-B93C-E147C6F2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FC9-9E8A-4B90-AAC1-41F9390352B3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A77E-730B-4811-9593-9907FE5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0000" decel="7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30000" decel="7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30000" decel="7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30000" decel="7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30000" decel="7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30000" decel="7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30000" decel="7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accel="30000" decel="7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4" accel="70000" decel="3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accel="70000" decel="3000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8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70000" decel="3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8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8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70000" decel="3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8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accel="70000" decel="3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8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70000" decel="3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70000" decel="3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8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accel="70000" decel="3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3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4786618" y="1586219"/>
            <a:ext cx="5057162" cy="505716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5376501" y="2047068"/>
            <a:ext cx="4133600" cy="413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5066549" y="2057045"/>
            <a:ext cx="4133600" cy="4133600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5055226" y="2056667"/>
            <a:ext cx="2232541" cy="4133600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11045125" y="3743074"/>
            <a:ext cx="743449" cy="74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841824" y="3743076"/>
            <a:ext cx="743449" cy="74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7128F-FA95-44DE-9F66-E8FBD59F2D25}"/>
              </a:ext>
            </a:extLst>
          </p:cNvPr>
          <p:cNvSpPr txBox="1"/>
          <p:nvPr/>
        </p:nvSpPr>
        <p:spPr>
          <a:xfrm>
            <a:off x="7290623" y="3176600"/>
            <a:ext cx="755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2846"/>
                </a:solidFill>
                <a:latin typeface="Dosis" panose="02010703020202060003" pitchFamily="2" charset="0"/>
              </a:rPr>
              <a:t>&amp;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EFF58-A188-4987-9D70-820B05AA46EF}"/>
              </a:ext>
            </a:extLst>
          </p:cNvPr>
          <p:cNvSpPr txBox="1"/>
          <p:nvPr/>
        </p:nvSpPr>
        <p:spPr>
          <a:xfrm>
            <a:off x="6159254" y="4504670"/>
            <a:ext cx="26109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dirty="0">
                <a:solidFill>
                  <a:schemeClr val="bg1"/>
                </a:solidFill>
                <a:latin typeface="Dosis" panose="02010703020202060003" pitchFamily="2" charset="0"/>
              </a:rPr>
              <a:t>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F481A-9F7A-497C-867D-815F2AE65A68}"/>
              </a:ext>
            </a:extLst>
          </p:cNvPr>
          <p:cNvSpPr/>
          <p:nvPr/>
        </p:nvSpPr>
        <p:spPr>
          <a:xfrm>
            <a:off x="6060666" y="4640111"/>
            <a:ext cx="1690566" cy="539465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98748-E412-4FA5-BE6B-1388F8BC9FF2}"/>
              </a:ext>
            </a:extLst>
          </p:cNvPr>
          <p:cNvSpPr txBox="1"/>
          <p:nvPr/>
        </p:nvSpPr>
        <p:spPr>
          <a:xfrm>
            <a:off x="6079307" y="2575697"/>
            <a:ext cx="206765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80" dirty="0">
                <a:solidFill>
                  <a:schemeClr val="bg1"/>
                </a:solidFill>
                <a:latin typeface="Dosis" panose="02010703020202060003" pitchFamily="2" charset="0"/>
              </a:rPr>
              <a:t>acid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0D03E-3F16-4D4C-B976-3CB492C84888}"/>
              </a:ext>
            </a:extLst>
          </p:cNvPr>
          <p:cNvSpPr/>
          <p:nvPr/>
        </p:nvSpPr>
        <p:spPr>
          <a:xfrm>
            <a:off x="7315200" y="3364305"/>
            <a:ext cx="675374" cy="539465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7A9D8-ADC7-420D-84C5-03ACD8D74F12}"/>
              </a:ext>
            </a:extLst>
          </p:cNvPr>
          <p:cNvSpPr/>
          <p:nvPr/>
        </p:nvSpPr>
        <p:spPr>
          <a:xfrm>
            <a:off x="5909571" y="2733401"/>
            <a:ext cx="1405630" cy="539465"/>
          </a:xfrm>
          <a:prstGeom prst="rect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07F79-3D02-4158-AADC-F103F7D15C8E}"/>
              </a:ext>
            </a:extLst>
          </p:cNvPr>
          <p:cNvSpPr txBox="1"/>
          <p:nvPr/>
        </p:nvSpPr>
        <p:spPr>
          <a:xfrm>
            <a:off x="5898313" y="4837069"/>
            <a:ext cx="2537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chemeClr val="bg1"/>
                </a:solidFill>
                <a:latin typeface="Dosis" panose="02010703020202060003" pitchFamily="2" charset="0"/>
              </a:rPr>
              <a:t>PRESENTED BY AFSANA KABIR SINTHIA</a:t>
            </a:r>
          </a:p>
          <a:p>
            <a:pPr algn="ctr"/>
            <a:r>
              <a:rPr lang="en-US" sz="1680" dirty="0">
                <a:solidFill>
                  <a:schemeClr val="bg1"/>
                </a:solidFill>
                <a:latin typeface="Dosis" panose="02010703020202060003" pitchFamily="2" charset="0"/>
              </a:rPr>
              <a:t>ID:182002068</a:t>
            </a:r>
            <a:endParaRPr lang="en-US" sz="168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680" dirty="0">
                <a:solidFill>
                  <a:schemeClr val="bg1"/>
                </a:solidFill>
                <a:latin typeface="+mj-lt"/>
              </a:rPr>
              <a:t>Shakil Islam
Id:182002088</a:t>
            </a:r>
            <a:endParaRPr lang="en-US" sz="1680" dirty="0">
              <a:solidFill>
                <a:schemeClr val="bg1"/>
              </a:solidFill>
              <a:latin typeface="Dosis" panose="0201070302020206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2C9FF5-1A64-493E-B923-A2258650C52C}"/>
              </a:ext>
            </a:extLst>
          </p:cNvPr>
          <p:cNvSpPr/>
          <p:nvPr/>
        </p:nvSpPr>
        <p:spPr>
          <a:xfrm rot="2700000" flipV="1">
            <a:off x="3023935" y="3925310"/>
            <a:ext cx="379224" cy="379224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3D199-8F0F-4E9A-9E60-DD65DD0FD7FA}"/>
              </a:ext>
            </a:extLst>
          </p:cNvPr>
          <p:cNvSpPr/>
          <p:nvPr/>
        </p:nvSpPr>
        <p:spPr>
          <a:xfrm rot="2700000" flipV="1">
            <a:off x="11227240" y="3925310"/>
            <a:ext cx="379224" cy="379224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30A4F-01ED-42B6-B869-3AF055E5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5</a:t>
            </a:fld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CF1D-A9A0-44BE-8D97-9690E3A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854A-DFE8-4E8F-BF8B-2FDE2657208D}" type="datetime1">
              <a:rPr lang="en-US" smtClean="0"/>
              <a:t>4/16/2019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144E-6 -1.48148E-6 L -4.32144E-6 0.0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1636E-6 5.55112E-17 L 0.03921 5.55112E-1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445E-6 -4.44444E-6 L 1.10445E-6 -0.0587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0" grpId="0"/>
      <p:bldP spid="31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0D2169-74A4-4B96-875A-7A0AF4F529AB}"/>
              </a:ext>
            </a:extLst>
          </p:cNvPr>
          <p:cNvSpPr/>
          <p:nvPr/>
        </p:nvSpPr>
        <p:spPr>
          <a:xfrm rot="2700000">
            <a:off x="4786618" y="1586219"/>
            <a:ext cx="5057162" cy="5057162"/>
          </a:xfrm>
          <a:prstGeom prst="rect">
            <a:avLst/>
          </a:prstGeom>
          <a:solidFill>
            <a:srgbClr val="25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2A6CE-D41F-4B81-8FCE-A01FCF19E374}"/>
              </a:ext>
            </a:extLst>
          </p:cNvPr>
          <p:cNvSpPr/>
          <p:nvPr/>
        </p:nvSpPr>
        <p:spPr>
          <a:xfrm>
            <a:off x="5388344" y="2048001"/>
            <a:ext cx="4133600" cy="413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5362DD-8746-4C81-9A43-D8FEBB09B845}"/>
              </a:ext>
            </a:extLst>
          </p:cNvPr>
          <p:cNvSpPr/>
          <p:nvPr/>
        </p:nvSpPr>
        <p:spPr>
          <a:xfrm>
            <a:off x="5056861" y="2048001"/>
            <a:ext cx="4133600" cy="4133600"/>
          </a:xfrm>
          <a:prstGeom prst="ellipse">
            <a:avLst/>
          </a:prstGeom>
          <a:solidFill>
            <a:srgbClr val="D20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A259CF-0210-4128-95A0-91F40D50E860}"/>
              </a:ext>
            </a:extLst>
          </p:cNvPr>
          <p:cNvSpPr/>
          <p:nvPr/>
        </p:nvSpPr>
        <p:spPr>
          <a:xfrm>
            <a:off x="5056861" y="2048001"/>
            <a:ext cx="2232541" cy="4133600"/>
          </a:xfrm>
          <a:custGeom>
            <a:avLst/>
            <a:gdLst>
              <a:gd name="connsiteX0" fmla="*/ 1722782 w 1860936"/>
              <a:gd name="connsiteY0" fmla="*/ 0 h 3445564"/>
              <a:gd name="connsiteX1" fmla="*/ 1860936 w 1860936"/>
              <a:gd name="connsiteY1" fmla="*/ 6977 h 3445564"/>
              <a:gd name="connsiteX2" fmla="*/ 1822946 w 1860936"/>
              <a:gd name="connsiteY2" fmla="*/ 8895 h 3445564"/>
              <a:gd name="connsiteX3" fmla="*/ 276308 w 1860936"/>
              <a:gd name="connsiteY3" fmla="*/ 1722782 h 3445564"/>
              <a:gd name="connsiteX4" fmla="*/ 1822946 w 1860936"/>
              <a:gd name="connsiteY4" fmla="*/ 3436669 h 3445564"/>
              <a:gd name="connsiteX5" fmla="*/ 1860936 w 1860936"/>
              <a:gd name="connsiteY5" fmla="*/ 3438588 h 3445564"/>
              <a:gd name="connsiteX6" fmla="*/ 1722782 w 1860936"/>
              <a:gd name="connsiteY6" fmla="*/ 3445564 h 3445564"/>
              <a:gd name="connsiteX7" fmla="*/ 0 w 1860936"/>
              <a:gd name="connsiteY7" fmla="*/ 1722782 h 3445564"/>
              <a:gd name="connsiteX8" fmla="*/ 1722782 w 1860936"/>
              <a:gd name="connsiteY8" fmla="*/ 0 h 34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0936" h="3445564">
                <a:moveTo>
                  <a:pt x="1722782" y="0"/>
                </a:moveTo>
                <a:lnTo>
                  <a:pt x="1860936" y="6977"/>
                </a:lnTo>
                <a:lnTo>
                  <a:pt x="1822946" y="8895"/>
                </a:lnTo>
                <a:cubicBezTo>
                  <a:pt x="954223" y="97118"/>
                  <a:pt x="276308" y="830783"/>
                  <a:pt x="276308" y="1722782"/>
                </a:cubicBezTo>
                <a:cubicBezTo>
                  <a:pt x="276308" y="2614782"/>
                  <a:pt x="954223" y="3348446"/>
                  <a:pt x="1822946" y="3436669"/>
                </a:cubicBezTo>
                <a:lnTo>
                  <a:pt x="1860936" y="3438588"/>
                </a:lnTo>
                <a:lnTo>
                  <a:pt x="1722782" y="3445564"/>
                </a:lnTo>
                <a:cubicBezTo>
                  <a:pt x="771316" y="3445564"/>
                  <a:pt x="0" y="2674248"/>
                  <a:pt x="0" y="1722782"/>
                </a:cubicBezTo>
                <a:cubicBezTo>
                  <a:pt x="0" y="771316"/>
                  <a:pt x="771316" y="0"/>
                  <a:pt x="172278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FB48B-E5DD-41D3-97B8-310313654DAA}"/>
              </a:ext>
            </a:extLst>
          </p:cNvPr>
          <p:cNvSpPr/>
          <p:nvPr/>
        </p:nvSpPr>
        <p:spPr>
          <a:xfrm rot="2700000" flipV="1">
            <a:off x="11045125" y="3743074"/>
            <a:ext cx="743449" cy="74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0888-A250-4017-AE3D-703F29EE9727}"/>
              </a:ext>
            </a:extLst>
          </p:cNvPr>
          <p:cNvSpPr/>
          <p:nvPr/>
        </p:nvSpPr>
        <p:spPr>
          <a:xfrm rot="2700000" flipV="1">
            <a:off x="2841824" y="3743076"/>
            <a:ext cx="743449" cy="74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0753D-9F08-4558-90E4-C6DBCFC70F68}"/>
              </a:ext>
            </a:extLst>
          </p:cNvPr>
          <p:cNvSpPr txBox="1"/>
          <p:nvPr/>
        </p:nvSpPr>
        <p:spPr>
          <a:xfrm>
            <a:off x="5993565" y="3103491"/>
            <a:ext cx="2537804" cy="97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9" dirty="0">
                <a:solidFill>
                  <a:schemeClr val="bg1"/>
                </a:solidFill>
                <a:latin typeface="Dosis" panose="02010703020202060003" pitchFamily="2" charset="0"/>
              </a:rPr>
              <a:t>acid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161C2-9643-407A-BC74-E0DFB4153F22}"/>
              </a:ext>
            </a:extLst>
          </p:cNvPr>
          <p:cNvSpPr txBox="1"/>
          <p:nvPr/>
        </p:nvSpPr>
        <p:spPr>
          <a:xfrm>
            <a:off x="7941945" y="3103489"/>
            <a:ext cx="755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2846"/>
                </a:solidFill>
                <a:latin typeface="Dosis" panose="02010703020202060003" pitchFamily="2" charset="0"/>
              </a:rPr>
              <a:t>&amp;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086639-725D-4AF8-9B66-944B0BDF62DC}"/>
              </a:ext>
            </a:extLst>
          </p:cNvPr>
          <p:cNvSpPr txBox="1"/>
          <p:nvPr/>
        </p:nvSpPr>
        <p:spPr>
          <a:xfrm>
            <a:off x="5993564" y="3899712"/>
            <a:ext cx="3359544" cy="73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99" dirty="0">
                <a:solidFill>
                  <a:schemeClr val="bg1"/>
                </a:solidFill>
                <a:latin typeface="Dosis" panose="02010703020202060003" pitchFamily="2" charset="0"/>
              </a:rPr>
              <a:t>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9D0F3-4062-49CF-B356-4588922EC59F}"/>
              </a:ext>
            </a:extLst>
          </p:cNvPr>
          <p:cNvSpPr txBox="1"/>
          <p:nvPr/>
        </p:nvSpPr>
        <p:spPr>
          <a:xfrm>
            <a:off x="6072099" y="4651923"/>
            <a:ext cx="25378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>
                <a:solidFill>
                  <a:schemeClr val="bg1"/>
                </a:solidFill>
                <a:latin typeface="Dosis" panose="02010703020202060003" pitchFamily="2" charset="0"/>
              </a:rPr>
              <a:t>PRESENTED to:  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Dosis" panose="02010703020202060003" pitchFamily="2" charset="0"/>
              </a:rPr>
              <a:t>SANJIDA AFRIN</a:t>
            </a:r>
          </a:p>
          <a:p>
            <a:pPr algn="ctr"/>
            <a:r>
              <a:rPr lang="en-US" sz="1920" dirty="0">
                <a:solidFill>
                  <a:schemeClr val="bg1"/>
                </a:solidFill>
                <a:latin typeface="Dosis" panose="02010703020202060003" pitchFamily="2" charset="0"/>
              </a:rPr>
              <a:t>LECTURER OF TEXTILE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DF94DC-81D7-4AB8-83DF-85693DBA4436}"/>
              </a:ext>
            </a:extLst>
          </p:cNvPr>
          <p:cNvSpPr/>
          <p:nvPr/>
        </p:nvSpPr>
        <p:spPr>
          <a:xfrm rot="2700000" flipV="1">
            <a:off x="3018563" y="3925186"/>
            <a:ext cx="379224" cy="379224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3F1F56-F07B-4FDC-AB48-4D968DF3E352}"/>
              </a:ext>
            </a:extLst>
          </p:cNvPr>
          <p:cNvSpPr/>
          <p:nvPr/>
        </p:nvSpPr>
        <p:spPr>
          <a:xfrm rot="2700000" flipV="1">
            <a:off x="11232613" y="3925186"/>
            <a:ext cx="379224" cy="379224"/>
          </a:xfrm>
          <a:prstGeom prst="rect">
            <a:avLst/>
          </a:prstGeom>
          <a:solidFill>
            <a:srgbClr val="1D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7BE44-0C35-479B-AE85-D0AA0703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6</a:t>
            </a:fld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0F4FA-CC28-4332-AEBD-B164285C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AE1A-8C7A-4F12-8CF2-BE5529F2FB43}" type="datetime1">
              <a:rPr lang="en-US" smtClean="0"/>
              <a:t>4/16/2019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09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>
            <a:extLst>
              <a:ext uri="{FF2B5EF4-FFF2-40B4-BE49-F238E27FC236}">
                <a16:creationId xmlns:a16="http://schemas.microsoft.com/office/drawing/2014/main" id="{1B040CF3-0F4C-4E02-8D05-5E2EA1BDCDA5}"/>
              </a:ext>
            </a:extLst>
          </p:cNvPr>
          <p:cNvSpPr/>
          <p:nvPr/>
        </p:nvSpPr>
        <p:spPr>
          <a:xfrm>
            <a:off x="3124200" y="5410200"/>
            <a:ext cx="304800" cy="990600"/>
          </a:xfrm>
          <a:prstGeom prst="trapezoid">
            <a:avLst/>
          </a:prstGeom>
          <a:solidFill>
            <a:srgbClr val="F79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BCBF1-C843-4269-A378-EFE645ACE833}"/>
              </a:ext>
            </a:extLst>
          </p:cNvPr>
          <p:cNvSpPr txBox="1"/>
          <p:nvPr/>
        </p:nvSpPr>
        <p:spPr>
          <a:xfrm>
            <a:off x="762000" y="3236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Arrhenius </a:t>
            </a:r>
          </a:p>
          <a:p>
            <a:r>
              <a:rPr lang="en-US" sz="3600" dirty="0"/>
              <a:t>Theory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53BB3B4D-A90A-4F93-9A1B-A69EF71C524E}"/>
              </a:ext>
            </a:extLst>
          </p:cNvPr>
          <p:cNvSpPr/>
          <p:nvPr/>
        </p:nvSpPr>
        <p:spPr>
          <a:xfrm rot="10800000">
            <a:off x="7638805" y="1337390"/>
            <a:ext cx="5476799" cy="6359172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590ECC32-F4DB-48C1-B0BC-CA378F1E665C}"/>
              </a:ext>
            </a:extLst>
          </p:cNvPr>
          <p:cNvSpPr/>
          <p:nvPr/>
        </p:nvSpPr>
        <p:spPr>
          <a:xfrm rot="10800000">
            <a:off x="8008564" y="3103012"/>
            <a:ext cx="4737280" cy="4572360"/>
          </a:xfrm>
          <a:prstGeom prst="trapezoid">
            <a:avLst>
              <a:gd name="adj" fmla="val 23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75E76-5477-486B-A830-C1898F8A9B7C}"/>
              </a:ext>
            </a:extLst>
          </p:cNvPr>
          <p:cNvGrpSpPr/>
          <p:nvPr/>
        </p:nvGrpSpPr>
        <p:grpSpPr>
          <a:xfrm>
            <a:off x="7393122" y="2555307"/>
            <a:ext cx="5796755" cy="1121527"/>
            <a:chOff x="7393122" y="2555307"/>
            <a:chExt cx="5796755" cy="1121527"/>
          </a:xfrm>
        </p:grpSpPr>
        <p:sp>
          <p:nvSpPr>
            <p:cNvPr id="6" name="Double Wave 5">
              <a:extLst>
                <a:ext uri="{FF2B5EF4-FFF2-40B4-BE49-F238E27FC236}">
                  <a16:creationId xmlns:a16="http://schemas.microsoft.com/office/drawing/2014/main" id="{2EE83C1F-9CEB-4CC9-A0BD-79123ED996E6}"/>
                </a:ext>
              </a:extLst>
            </p:cNvPr>
            <p:cNvSpPr/>
            <p:nvPr/>
          </p:nvSpPr>
          <p:spPr>
            <a:xfrm>
              <a:off x="7638803" y="2648049"/>
              <a:ext cx="5476800" cy="897467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0E224D-939B-4A80-8007-1829021A18C1}"/>
                </a:ext>
              </a:extLst>
            </p:cNvPr>
            <p:cNvSpPr/>
            <p:nvPr/>
          </p:nvSpPr>
          <p:spPr>
            <a:xfrm rot="20832649">
              <a:off x="7393122" y="2555307"/>
              <a:ext cx="572048" cy="1032514"/>
            </a:xfrm>
            <a:prstGeom prst="rect">
              <a:avLst/>
            </a:prstGeom>
            <a:solidFill>
              <a:srgbClr val="70C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D9B7F4-C0CF-4581-A93E-75182663D377}"/>
                </a:ext>
              </a:extLst>
            </p:cNvPr>
            <p:cNvSpPr/>
            <p:nvPr/>
          </p:nvSpPr>
          <p:spPr>
            <a:xfrm rot="831408">
              <a:off x="12799161" y="2644320"/>
              <a:ext cx="390716" cy="1032514"/>
            </a:xfrm>
            <a:prstGeom prst="rect">
              <a:avLst/>
            </a:prstGeom>
            <a:solidFill>
              <a:srgbClr val="70C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A4B36-CAC1-475E-80E5-17AB516C77B4}"/>
              </a:ext>
            </a:extLst>
          </p:cNvPr>
          <p:cNvGrpSpPr/>
          <p:nvPr/>
        </p:nvGrpSpPr>
        <p:grpSpPr>
          <a:xfrm>
            <a:off x="10163225" y="3132186"/>
            <a:ext cx="1785823" cy="1736586"/>
            <a:chOff x="3276600" y="2270504"/>
            <a:chExt cx="1785823" cy="17365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8D9A80-D0ED-4DD0-A4BF-816BD2A01DEB}"/>
                </a:ext>
              </a:extLst>
            </p:cNvPr>
            <p:cNvGrpSpPr/>
            <p:nvPr/>
          </p:nvGrpSpPr>
          <p:grpSpPr>
            <a:xfrm>
              <a:off x="3276600" y="2743200"/>
              <a:ext cx="1495867" cy="1263890"/>
              <a:chOff x="3276600" y="2743200"/>
              <a:chExt cx="1495867" cy="126389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A5F03C-9101-4225-858B-630311B2811C}"/>
                  </a:ext>
                </a:extLst>
              </p:cNvPr>
              <p:cNvSpPr/>
              <p:nvPr/>
            </p:nvSpPr>
            <p:spPr>
              <a:xfrm>
                <a:off x="3276600" y="2743200"/>
                <a:ext cx="1143000" cy="118002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93AFCC6-326B-4599-A312-89AFBF83D19D}"/>
                  </a:ext>
                </a:extLst>
              </p:cNvPr>
              <p:cNvSpPr/>
              <p:nvPr/>
            </p:nvSpPr>
            <p:spPr>
              <a:xfrm>
                <a:off x="3986049" y="3269567"/>
                <a:ext cx="786418" cy="7375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ACCDEA-D5B5-4EA3-A87B-B10C65A31E3F}"/>
                </a:ext>
              </a:extLst>
            </p:cNvPr>
            <p:cNvSpPr txBox="1"/>
            <p:nvPr/>
          </p:nvSpPr>
          <p:spPr>
            <a:xfrm>
              <a:off x="3528072" y="2270504"/>
              <a:ext cx="15343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OH-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45B6ADD-50DF-4B2C-8BC2-4F8BA2E22377}"/>
              </a:ext>
            </a:extLst>
          </p:cNvPr>
          <p:cNvSpPr/>
          <p:nvPr/>
        </p:nvSpPr>
        <p:spPr>
          <a:xfrm>
            <a:off x="9785922" y="4118652"/>
            <a:ext cx="786418" cy="737523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096209-0A0E-4719-AE94-A7BF7901E6F8}"/>
              </a:ext>
            </a:extLst>
          </p:cNvPr>
          <p:cNvGrpSpPr/>
          <p:nvPr/>
        </p:nvGrpSpPr>
        <p:grpSpPr>
          <a:xfrm>
            <a:off x="3773430" y="2956013"/>
            <a:ext cx="1785823" cy="1736586"/>
            <a:chOff x="3276600" y="2270504"/>
            <a:chExt cx="1785823" cy="17365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05B575-C4C3-421A-85B4-1F3BCAD1BF33}"/>
                </a:ext>
              </a:extLst>
            </p:cNvPr>
            <p:cNvGrpSpPr/>
            <p:nvPr/>
          </p:nvGrpSpPr>
          <p:grpSpPr>
            <a:xfrm>
              <a:off x="3276600" y="2743200"/>
              <a:ext cx="1495867" cy="1263890"/>
              <a:chOff x="3276600" y="2743200"/>
              <a:chExt cx="1495867" cy="126389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9ED63FD-E2B3-4698-8377-A9F74253E6A2}"/>
                  </a:ext>
                </a:extLst>
              </p:cNvPr>
              <p:cNvSpPr/>
              <p:nvPr/>
            </p:nvSpPr>
            <p:spPr>
              <a:xfrm>
                <a:off x="3276600" y="2743200"/>
                <a:ext cx="1143000" cy="118002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8E059B-39A1-4BAD-969B-AD413B9ED458}"/>
                  </a:ext>
                </a:extLst>
              </p:cNvPr>
              <p:cNvSpPr/>
              <p:nvPr/>
            </p:nvSpPr>
            <p:spPr>
              <a:xfrm>
                <a:off x="3986049" y="3269567"/>
                <a:ext cx="786418" cy="7375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B4D876-47B6-42C2-B3C5-EDFF12C39C6E}"/>
                </a:ext>
              </a:extLst>
            </p:cNvPr>
            <p:cNvSpPr txBox="1"/>
            <p:nvPr/>
          </p:nvSpPr>
          <p:spPr>
            <a:xfrm>
              <a:off x="3528072" y="2270504"/>
              <a:ext cx="15343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OH-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E586D2-1F60-4445-9D4C-0DC3E9BF93D7}"/>
              </a:ext>
            </a:extLst>
          </p:cNvPr>
          <p:cNvGrpSpPr/>
          <p:nvPr/>
        </p:nvGrpSpPr>
        <p:grpSpPr>
          <a:xfrm>
            <a:off x="381000" y="3619120"/>
            <a:ext cx="6550212" cy="2027148"/>
            <a:chOff x="381000" y="3619120"/>
            <a:chExt cx="6550212" cy="2027148"/>
          </a:xfrm>
        </p:grpSpPr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79D710B0-A3DE-40A9-B2DF-61ABDA41A0D5}"/>
                </a:ext>
              </a:extLst>
            </p:cNvPr>
            <p:cNvSpPr/>
            <p:nvPr/>
          </p:nvSpPr>
          <p:spPr>
            <a:xfrm>
              <a:off x="381000" y="5105400"/>
              <a:ext cx="6114803" cy="457200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D0DC1E-4919-4DC5-83E2-90D2E16CCC8F}"/>
                </a:ext>
              </a:extLst>
            </p:cNvPr>
            <p:cNvSpPr/>
            <p:nvPr/>
          </p:nvSpPr>
          <p:spPr>
            <a:xfrm>
              <a:off x="1634079" y="4047386"/>
              <a:ext cx="786418" cy="7375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F8D15B1-7F44-4642-81F7-002198675CBE}"/>
                </a:ext>
              </a:extLst>
            </p:cNvPr>
            <p:cNvSpPr/>
            <p:nvPr/>
          </p:nvSpPr>
          <p:spPr>
            <a:xfrm>
              <a:off x="2330147" y="4651669"/>
              <a:ext cx="786418" cy="7375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1DF0C7-72AB-4893-A758-9D5ADBC03761}"/>
                </a:ext>
              </a:extLst>
            </p:cNvPr>
            <p:cNvSpPr/>
            <p:nvPr/>
          </p:nvSpPr>
          <p:spPr>
            <a:xfrm>
              <a:off x="1739699" y="4606186"/>
              <a:ext cx="786418" cy="7375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H+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0F14ED-66C6-47C1-96E7-077528356167}"/>
                </a:ext>
              </a:extLst>
            </p:cNvPr>
            <p:cNvSpPr/>
            <p:nvPr/>
          </p:nvSpPr>
          <p:spPr>
            <a:xfrm>
              <a:off x="1121587" y="4596477"/>
              <a:ext cx="786418" cy="7375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H+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C34EA9-BA5D-465A-8703-55C7FB0C2543}"/>
                </a:ext>
              </a:extLst>
            </p:cNvPr>
            <p:cNvGrpSpPr/>
            <p:nvPr/>
          </p:nvGrpSpPr>
          <p:grpSpPr>
            <a:xfrm>
              <a:off x="5145389" y="3619120"/>
              <a:ext cx="1785823" cy="1736586"/>
              <a:chOff x="3276600" y="2270504"/>
              <a:chExt cx="1785823" cy="173658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939BB82-A3B8-497C-9EF0-EF070F76F91A}"/>
                  </a:ext>
                </a:extLst>
              </p:cNvPr>
              <p:cNvGrpSpPr/>
              <p:nvPr/>
            </p:nvGrpSpPr>
            <p:grpSpPr>
              <a:xfrm>
                <a:off x="3276600" y="2743200"/>
                <a:ext cx="1495867" cy="1263890"/>
                <a:chOff x="3276600" y="2743200"/>
                <a:chExt cx="1495867" cy="126389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14D853B-A684-474C-871C-D7D171460195}"/>
                    </a:ext>
                  </a:extLst>
                </p:cNvPr>
                <p:cNvSpPr/>
                <p:nvPr/>
              </p:nvSpPr>
              <p:spPr>
                <a:xfrm>
                  <a:off x="3276600" y="2743200"/>
                  <a:ext cx="1143000" cy="11800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B3238EF-010B-4C4F-A3A6-C0E8EFD3256F}"/>
                    </a:ext>
                  </a:extLst>
                </p:cNvPr>
                <p:cNvSpPr/>
                <p:nvPr/>
              </p:nvSpPr>
              <p:spPr>
                <a:xfrm>
                  <a:off x="3986049" y="3269567"/>
                  <a:ext cx="786418" cy="73752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2159F-9F97-459E-8810-40045E86CE01}"/>
                  </a:ext>
                </a:extLst>
              </p:cNvPr>
              <p:cNvSpPr txBox="1"/>
              <p:nvPr/>
            </p:nvSpPr>
            <p:spPr>
              <a:xfrm>
                <a:off x="3528072" y="2270504"/>
                <a:ext cx="153435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OH-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C846E7-A826-4B42-AA18-6EFB7F7264D5}"/>
                </a:ext>
              </a:extLst>
            </p:cNvPr>
            <p:cNvGrpSpPr/>
            <p:nvPr/>
          </p:nvGrpSpPr>
          <p:grpSpPr>
            <a:xfrm>
              <a:off x="4402391" y="3824208"/>
              <a:ext cx="1785823" cy="1736586"/>
              <a:chOff x="3276600" y="2270504"/>
              <a:chExt cx="1785823" cy="173658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AFB1072-DE0B-46C4-9DAD-22B31B7A69E2}"/>
                  </a:ext>
                </a:extLst>
              </p:cNvPr>
              <p:cNvGrpSpPr/>
              <p:nvPr/>
            </p:nvGrpSpPr>
            <p:grpSpPr>
              <a:xfrm>
                <a:off x="3276600" y="2743200"/>
                <a:ext cx="1495867" cy="1263890"/>
                <a:chOff x="3276600" y="2743200"/>
                <a:chExt cx="1495867" cy="126389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6389BB-4DF6-407D-AFA6-6AFB995867AD}"/>
                    </a:ext>
                  </a:extLst>
                </p:cNvPr>
                <p:cNvSpPr/>
                <p:nvPr/>
              </p:nvSpPr>
              <p:spPr>
                <a:xfrm>
                  <a:off x="3276600" y="2743200"/>
                  <a:ext cx="1143000" cy="11800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9533497-4BF8-4B5A-A75D-E91ED0E08775}"/>
                    </a:ext>
                  </a:extLst>
                </p:cNvPr>
                <p:cNvSpPr/>
                <p:nvPr/>
              </p:nvSpPr>
              <p:spPr>
                <a:xfrm>
                  <a:off x="3986049" y="3269567"/>
                  <a:ext cx="786418" cy="73752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313B6C-0EB7-4AE1-BFF1-D06E34A7DFF2}"/>
                  </a:ext>
                </a:extLst>
              </p:cNvPr>
              <p:cNvSpPr txBox="1"/>
              <p:nvPr/>
            </p:nvSpPr>
            <p:spPr>
              <a:xfrm>
                <a:off x="3528072" y="2270504"/>
                <a:ext cx="153435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OH-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4A900D-64AB-4146-883E-25405A559D4A}"/>
                </a:ext>
              </a:extLst>
            </p:cNvPr>
            <p:cNvGrpSpPr/>
            <p:nvPr/>
          </p:nvGrpSpPr>
          <p:grpSpPr>
            <a:xfrm>
              <a:off x="3452649" y="3909682"/>
              <a:ext cx="1785823" cy="1736586"/>
              <a:chOff x="3276600" y="2270504"/>
              <a:chExt cx="1785823" cy="17365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3FE5A5A-47D7-4698-A102-C94F8DE8B152}"/>
                  </a:ext>
                </a:extLst>
              </p:cNvPr>
              <p:cNvGrpSpPr/>
              <p:nvPr/>
            </p:nvGrpSpPr>
            <p:grpSpPr>
              <a:xfrm>
                <a:off x="3276600" y="2743200"/>
                <a:ext cx="1495867" cy="1263890"/>
                <a:chOff x="3276600" y="2743200"/>
                <a:chExt cx="1495867" cy="126389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5C11BD8-AD37-4819-91A4-24145B54F742}"/>
                    </a:ext>
                  </a:extLst>
                </p:cNvPr>
                <p:cNvSpPr/>
                <p:nvPr/>
              </p:nvSpPr>
              <p:spPr>
                <a:xfrm>
                  <a:off x="3276600" y="2743200"/>
                  <a:ext cx="1143000" cy="11800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9852B6E-D1EE-452D-9BFB-BC6E5EF6AC0D}"/>
                    </a:ext>
                  </a:extLst>
                </p:cNvPr>
                <p:cNvSpPr/>
                <p:nvPr/>
              </p:nvSpPr>
              <p:spPr>
                <a:xfrm>
                  <a:off x="3986049" y="3269567"/>
                  <a:ext cx="786418" cy="73752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E21E68-2008-4606-B9F0-8D7B8C238B5C}"/>
                  </a:ext>
                </a:extLst>
              </p:cNvPr>
              <p:cNvSpPr txBox="1"/>
              <p:nvPr/>
            </p:nvSpPr>
            <p:spPr>
              <a:xfrm>
                <a:off x="3528072" y="2270504"/>
                <a:ext cx="153435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OH-</a:t>
                </a:r>
              </a:p>
            </p:txBody>
          </p:sp>
        </p:grp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B81963F-8E19-4254-B53F-A1D5687AB21C}"/>
              </a:ext>
            </a:extLst>
          </p:cNvPr>
          <p:cNvSpPr/>
          <p:nvPr/>
        </p:nvSpPr>
        <p:spPr>
          <a:xfrm>
            <a:off x="2957673" y="1336467"/>
            <a:ext cx="786418" cy="737523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B302D0-0DCD-4427-B368-42334827BAA3}"/>
              </a:ext>
            </a:extLst>
          </p:cNvPr>
          <p:cNvSpPr/>
          <p:nvPr/>
        </p:nvSpPr>
        <p:spPr>
          <a:xfrm>
            <a:off x="2314256" y="1303752"/>
            <a:ext cx="2169960" cy="1234891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22EF9-6F91-44D5-995A-103E2846B374}"/>
              </a:ext>
            </a:extLst>
          </p:cNvPr>
          <p:cNvSpPr txBox="1"/>
          <p:nvPr/>
        </p:nvSpPr>
        <p:spPr>
          <a:xfrm>
            <a:off x="6736080" y="36576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586694-5832-462C-B013-9AF061FF1E48}"/>
              </a:ext>
            </a:extLst>
          </p:cNvPr>
          <p:cNvSpPr txBox="1"/>
          <p:nvPr/>
        </p:nvSpPr>
        <p:spPr>
          <a:xfrm>
            <a:off x="6736080" y="36576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968466-62AA-4FC8-87C5-73F062DA5F12}"/>
              </a:ext>
            </a:extLst>
          </p:cNvPr>
          <p:cNvSpPr txBox="1"/>
          <p:nvPr/>
        </p:nvSpPr>
        <p:spPr>
          <a:xfrm>
            <a:off x="1514796" y="2073990"/>
            <a:ext cx="12582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BUT IT WORKS ONLY WATER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237D-C961-43AA-8F52-F4866756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368B-923C-4C44-BC6D-F16DDC6D9072}" type="datetime1">
              <a:rPr lang="en-US" smtClean="0"/>
              <a:t>4/16/2019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33684-4070-446B-8B3D-1FB19FCF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037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5 -0.02315 L -0.01845 -0.02315 C -0.02333 -0.01987 -0.02822 -0.01659 -0.03299 -0.01293 C -0.05024 0.00077 -0.03863 -0.00521 -0.05046 1.11111E-6 C -0.05144 0.00174 -0.0522 0.00366 -0.05339 0.00521 C -0.05567 0.0081 -0.0586 0.00945 -0.06066 0.01292 C -0.06999 0.02951 -0.06749 0.02913 -0.07227 0.04398 C -0.07314 0.04668 -0.07422 0.04919 -0.07509 0.0517 C -0.07466 0.06462 -0.07455 0.07755 -0.07368 0.09047 C -0.07357 0.09317 -0.07314 0.09606 -0.07227 0.09819 C -0.07021 0.10301 -0.06782 0.10764 -0.065 0.11111 L -0.06066 0.11632 C -0.05968 0.11883 -0.05903 0.12211 -0.05773 0.12403 C -0.05654 0.12577 -0.05469 0.12538 -0.05339 0.12654 C -0.04276 0.13599 -0.0573 0.12963 -0.03885 0.13426 C -0.03592 0.13349 -0.03299 0.1331 -0.03006 0.13175 C -0.02713 0.1304 -0.02138 0.12654 -0.02138 0.12654 C -0.01747 0.12828 -0.01346 0.12924 -0.00977 0.13175 C -0.00651 0.13387 -0.00326 0.14082 -0.00098 0.14467 C -0.00152 0.15413 -0.00174 0.16377 -0.0025 0.17303 C -0.00272 0.17573 -0.00304 0.17863 -0.00391 0.18094 C -0.00868 0.19348 -0.00825 0.18403 -0.00825 0.19116 L 0.01356 0.19386 L 0.01356 0.19386 " pathEditMode="relative" ptsTypes="AAAAAAAAAAAAAAAAAAAAAA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85 0.03973 L -0.01085 0.03973 C -0.01367 0.04629 -0.01649 0.05266 -0.01921 0.05941 C -0.02333 0.06944 -0.02138 0.06635 -0.02615 0.07909 C -0.02745 0.08256 -0.02897 0.08564 -0.03038 0.08912 C -0.04069 0.11477 -0.02431 0.07619 -0.03733 0.10378 C -0.04308 0.11612 -0.03657 0.10706 -0.04427 0.11612 C -0.04514 0.11863 -0.0459 0.12133 -0.04698 0.12365 C -0.04915 0.12789 -0.05198 0.13136 -0.05393 0.13599 C -0.06066 0.15181 -0.04872 0.13541 -0.05957 0.14834 C -0.06337 0.16859 -0.05675 0.13715 -0.06923 0.17052 C -0.07596 0.18846 -0.07335 0.17997 -0.07758 0.19521 C -0.07899 0.21547 -0.07997 0.21797 -0.07758 0.23958 C -0.07704 0.24402 -0.07628 0.24845 -0.07476 0.25192 C -0.07379 0.25443 -0.07183 0.25501 -0.07064 0.25694 C -0.06771 0.26157 -0.06402 0.26543 -0.06228 0.27179 C -0.06142 0.27507 -0.06033 0.27816 -0.05957 0.28163 C -0.05849 0.28645 -0.05805 0.29186 -0.05675 0.29649 C -0.05436 0.30497 -0.05328 0.30671 -0.05263 0.31616 C -0.05241 0.31867 -0.05263 0.32118 -0.05263 0.32368 L -0.04839 0.31867 " pathEditMode="relative" ptsTypes="AAAAAAAAAAAAAAAAAAAAA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2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50203C8A-2911-44DE-9ADB-73744A8AB099}"/>
              </a:ext>
            </a:extLst>
          </p:cNvPr>
          <p:cNvSpPr/>
          <p:nvPr/>
        </p:nvSpPr>
        <p:spPr>
          <a:xfrm>
            <a:off x="7169270" y="3230595"/>
            <a:ext cx="5029200" cy="2342070"/>
          </a:xfrm>
          <a:prstGeom prst="flowChartPreparation">
            <a:avLst/>
          </a:prstGeom>
          <a:solidFill>
            <a:srgbClr val="F64B6E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CEF3-0FF4-4F8B-8D92-D999E7E560AB}"/>
              </a:ext>
            </a:extLst>
          </p:cNvPr>
          <p:cNvSpPr txBox="1"/>
          <p:nvPr/>
        </p:nvSpPr>
        <p:spPr>
          <a:xfrm>
            <a:off x="990600" y="8382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Bronsted-</a:t>
            </a:r>
            <a:r>
              <a:rPr lang="en-US" sz="4800" b="1" dirty="0" err="1"/>
              <a:t>lowry</a:t>
            </a:r>
            <a:r>
              <a:rPr lang="en-US" sz="4800" b="1" dirty="0"/>
              <a:t> acid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BA9A5B-7B7E-4967-918F-BA19B69B230C}"/>
              </a:ext>
            </a:extLst>
          </p:cNvPr>
          <p:cNvSpPr/>
          <p:nvPr/>
        </p:nvSpPr>
        <p:spPr>
          <a:xfrm>
            <a:off x="2431930" y="3886200"/>
            <a:ext cx="1759070" cy="1828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733E3F-A4A2-4444-BF6A-A8F866419A99}"/>
              </a:ext>
            </a:extLst>
          </p:cNvPr>
          <p:cNvSpPr/>
          <p:nvPr/>
        </p:nvSpPr>
        <p:spPr>
          <a:xfrm>
            <a:off x="2015707" y="3830130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796A0-4384-4B4D-B655-0CAF92CEC00F}"/>
              </a:ext>
            </a:extLst>
          </p:cNvPr>
          <p:cNvSpPr/>
          <p:nvPr/>
        </p:nvSpPr>
        <p:spPr>
          <a:xfrm>
            <a:off x="5111869" y="2210511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CF9294-4EAF-4D8D-8A9D-6561206A868A}"/>
              </a:ext>
            </a:extLst>
          </p:cNvPr>
          <p:cNvSpPr/>
          <p:nvPr/>
        </p:nvSpPr>
        <p:spPr>
          <a:xfrm>
            <a:off x="6689067" y="6781800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60B8ED-1E96-4EEF-9263-C949622C3F33}"/>
              </a:ext>
            </a:extLst>
          </p:cNvPr>
          <p:cNvSpPr/>
          <p:nvPr/>
        </p:nvSpPr>
        <p:spPr>
          <a:xfrm>
            <a:off x="10287000" y="7122545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2FAEEA-00F3-47E1-8473-07643B73D48E}"/>
              </a:ext>
            </a:extLst>
          </p:cNvPr>
          <p:cNvSpPr/>
          <p:nvPr/>
        </p:nvSpPr>
        <p:spPr>
          <a:xfrm>
            <a:off x="13112871" y="5143500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BAD242-9669-4CF8-B685-581B6FB47DF2}"/>
              </a:ext>
            </a:extLst>
          </p:cNvPr>
          <p:cNvSpPr/>
          <p:nvPr/>
        </p:nvSpPr>
        <p:spPr>
          <a:xfrm>
            <a:off x="12496800" y="1119263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BE1934-7C5D-46D1-A69E-FE3C695427E0}"/>
              </a:ext>
            </a:extLst>
          </p:cNvPr>
          <p:cNvSpPr/>
          <p:nvPr/>
        </p:nvSpPr>
        <p:spPr>
          <a:xfrm>
            <a:off x="7429502" y="547763"/>
            <a:ext cx="11430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E230D-E3BB-46BD-A8B2-3BA775E2901A}"/>
              </a:ext>
            </a:extLst>
          </p:cNvPr>
          <p:cNvSpPr/>
          <p:nvPr/>
        </p:nvSpPr>
        <p:spPr>
          <a:xfrm>
            <a:off x="10137835" y="6982013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87BC5-6FF6-46BD-95F0-2E5285FCCE6B}"/>
              </a:ext>
            </a:extLst>
          </p:cNvPr>
          <p:cNvSpPr/>
          <p:nvPr/>
        </p:nvSpPr>
        <p:spPr>
          <a:xfrm>
            <a:off x="5067298" y="2133600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E4F80-23BD-4B33-B572-7E89B945E7E6}"/>
              </a:ext>
            </a:extLst>
          </p:cNvPr>
          <p:cNvSpPr/>
          <p:nvPr/>
        </p:nvSpPr>
        <p:spPr>
          <a:xfrm>
            <a:off x="5219698" y="2286000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358B0-7EC9-4618-AB4D-31556249D3AB}"/>
              </a:ext>
            </a:extLst>
          </p:cNvPr>
          <p:cNvSpPr/>
          <p:nvPr/>
        </p:nvSpPr>
        <p:spPr>
          <a:xfrm>
            <a:off x="12963706" y="5060125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99765-3052-4A48-B21A-12CDC65F76B2}"/>
              </a:ext>
            </a:extLst>
          </p:cNvPr>
          <p:cNvSpPr/>
          <p:nvPr/>
        </p:nvSpPr>
        <p:spPr>
          <a:xfrm>
            <a:off x="12347635" y="1033381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E539D-7B69-4BF2-8B57-E79D402A0531}"/>
              </a:ext>
            </a:extLst>
          </p:cNvPr>
          <p:cNvSpPr/>
          <p:nvPr/>
        </p:nvSpPr>
        <p:spPr>
          <a:xfrm>
            <a:off x="7318449" y="423063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99EFB2-E23B-4773-915E-7422F5122DAB}"/>
              </a:ext>
            </a:extLst>
          </p:cNvPr>
          <p:cNvSpPr/>
          <p:nvPr/>
        </p:nvSpPr>
        <p:spPr>
          <a:xfrm>
            <a:off x="6559672" y="6641268"/>
            <a:ext cx="1441330" cy="1424063"/>
          </a:xfrm>
          <a:prstGeom prst="rect">
            <a:avLst/>
          </a:prstGeom>
          <a:solidFill>
            <a:srgbClr val="70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49675-80D7-42EB-8F19-B90F7578956F}"/>
              </a:ext>
            </a:extLst>
          </p:cNvPr>
          <p:cNvSpPr txBox="1"/>
          <p:nvPr/>
        </p:nvSpPr>
        <p:spPr>
          <a:xfrm>
            <a:off x="990600" y="6286500"/>
            <a:ext cx="422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       Acid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02491-3F93-4503-918A-3CF552665542}"/>
              </a:ext>
            </a:extLst>
          </p:cNvPr>
          <p:cNvSpPr txBox="1"/>
          <p:nvPr/>
        </p:nvSpPr>
        <p:spPr>
          <a:xfrm>
            <a:off x="7187117" y="6203703"/>
            <a:ext cx="422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       Base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4957EE-3321-4EB1-8E19-D08778AD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666C-36B1-4EB4-9799-DB5B99271DFE}" type="datetime1">
              <a:rPr lang="en-US" smtClean="0"/>
              <a:t>4/16/2019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B9045-CB47-4856-BF78-965DEA5A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17 -0.04784 L 0.00217 -0.04784 C 0.00488 -0.05132 0.00792 -0.0544 0.01052 -0.05845 C 0.01703 -0.06887 0.00857 -0.06231 0.01649 -0.06713 C 0.01779 -0.06848 0.01899 -0.06964 0.02018 -0.07138 C 0.02148 -0.07331 0.02235 -0.07601 0.02376 -0.07774 C 0.02484 -0.0789 0.02615 -0.07909 0.02734 -0.07987 C 0.02853 -0.08199 0.02951 -0.08469 0.03092 -0.08623 C 0.03201 -0.08758 0.03331 -0.08797 0.03461 -0.08835 L 0.04416 -0.0926 C 0.06619 -0.09202 0.08832 -0.0926 0.11035 -0.09048 C 0.11176 -0.09048 0.11252 -0.0872 0.11393 -0.08623 C 0.11697 -0.0843 0.12348 -0.08199 0.12348 -0.08199 C 0.12478 -0.08064 0.12597 -0.07929 0.12717 -0.07774 C 0.12847 -0.07582 0.12934 -0.07311 0.13075 -0.07138 C 0.13216 -0.06945 0.13411 -0.06887 0.13552 -0.06713 C 0.13693 -0.06521 0.1378 -0.0625 0.13921 -0.06058 C 0.1403 -0.05903 0.14171 -0.05807 0.14279 -0.05633 C 0.14876 -0.04746 0.14366 -0.05151 0.14995 -0.04784 C 0.15234 -0.0436 0.15408 -0.03723 0.15722 -0.03492 C 0.17795 -0.02026 0.15245 -0.03916 0.16677 -0.02643 C 0.16797 -0.02547 0.16916 -0.02489 0.17046 -0.02431 C 0.18967 -0.01505 0.17089 -0.02412 0.18847 -0.01794 L 0.20649 -0.01139 C 0.21517 -0.00637 0.20345 -0.01274 0.21853 -0.00714 C 0.24566 0.00289 0.22233 -0.00348 0.24132 0.00135 C 0.2437 0.0027 0.24609 0.00462 0.24859 0.00559 C 0.25173 0.00713 0.25499 0.0081 0.25813 0.00983 C 0.26367 0.01311 0.26052 0.01157 0.26779 0.01427 C 0.28016 0.0135 0.29264 0.01331 0.30501 0.01196 C 0.30631 0.01196 0.3074 0.01041 0.3087 0.00983 C 0.31065 0.00906 0.31271 0.00848 0.31467 0.00771 L 0.32194 -0.00078 L 0.32194 -0.00078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5073 L 0.00174 -0.05073 C 0.00478 -0.04359 0.00727 -0.03549 0.01086 -0.02913 C 0.01292 -0.02546 0.01596 -0.02392 0.01845 -0.02102 C 0.02778 -0.01003 0.02084 -0.01446 0.03071 -0.01022 C 0.04308 0.00097 0.03701 -0.0054 0.04894 0.00888 C 0.05046 0.01061 0.05176 0.0137 0.0535 0.01428 L 0.0612 0.01698 C 0.06728 0.02412 0.06511 0.02257 0.07336 0.02778 C 0.07639 0.02971 0.07965 0.03067 0.08247 0.03318 C 0.08453 0.03511 0.0867 0.03665 0.08866 0.03858 C 0.09169 0.04206 0.09441 0.04688 0.09777 0.04958 C 0.10157 0.05247 0.10623 0.05151 0.10992 0.05498 C 0.11198 0.05672 0.11415 0.05807 0.116 0.06038 C 0.12197 0.0679 0.11882 0.06887 0.12522 0.07388 C 0.12815 0.0762 0.13162 0.0762 0.13434 0.07929 C 0.13586 0.08121 0.13748 0.08256 0.13889 0.08469 C 0.14063 0.08719 0.14193 0.09009 0.14345 0.09279 L 0.14508 0.09568 L 0.14508 0.09568 " pathEditMode="relative" ptsTypes="AAAAAAAAAAAAAAA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3 -0.00058 L 0.00803 -0.00058 C 0.01259 0.00482 0.01704 0.01041 0.02171 0.01562 C 0.02518 0.01948 0.02887 0.02256 0.03234 0.02642 C 0.03451 0.02893 0.03635 0.03202 0.03842 0.03452 C 0.03994 0.03645 0.04156 0.0378 0.04297 0.03993 C 0.05057 0.05131 0.04417 0.0461 0.0522 0.05073 C 0.05372 0.05439 0.05502 0.05825 0.05675 0.06172 C 0.05816 0.06462 0.06001 0.06674 0.06131 0.06983 C 0.06261 0.0731 0.06337 0.07696 0.06435 0.08063 C 0.06804 0.11381 0.06251 0.07773 0.07043 0.10223 C 0.07151 0.10551 0.0714 0.10956 0.07195 0.11323 C 0.07292 0.11863 0.07401 0.12403 0.07498 0.12943 L 0.07802 0.14564 C 0.07856 0.14834 0.07922 0.15104 0.07954 0.15374 C 0.08008 0.15837 0.08019 0.163 0.08106 0.16743 C 0.08236 0.17341 0.08638 0.17939 0.08876 0.18364 C 0.08822 0.19907 0.08833 0.2145 0.08714 0.22974 C 0.08681 0.23533 0.0841 0.24016 0.0841 0.24594 L 0.0841 0.27044 L 0.0841 0.27044 " pathEditMode="relative" ptsTypes="AAAAAAAAAAAAAAAAAAA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34 0.01948 L 0.01834 0.01948 C 0.01367 0.02296 0.0089 0.02566 0.00456 0.03029 C -0.01063 0.0461 0.00911 0.03299 -0.00456 0.04109 C -0.00814 0.04745 -0.01248 0.05266 -0.0153 0.05999 C -0.01628 0.06269 -0.01704 0.06578 -0.01834 0.06809 C -0.02116 0.07388 -0.02387 0.08025 -0.02745 0.08449 C -0.02897 0.08623 -0.03071 0.08758 -0.03201 0.08989 C -0.03429 0.09394 -0.0357 0.09954 -0.03809 0.10339 C -0.04037 0.10687 -0.04351 0.10822 -0.04579 0.1115 C -0.04959 0.11728 -0.05284 0.12423 -0.05642 0.13059 L -0.06098 0.1387 C -0.06304 0.14236 -0.06554 0.14525 -0.06706 0.1495 C -0.06934 0.15548 -0.07118 0.16165 -0.07465 0.1657 C -0.07606 0.16744 -0.0778 0.16763 -0.07932 0.1684 C -0.08084 0.1713 -0.08257 0.17342 -0.08388 0.1767 C -0.08518 0.17998 -0.08529 0.18461 -0.08691 0.1875 C -0.088 0.18943 -0.08995 0.18924 -0.09147 0.1902 C -0.09451 0.1956 -0.0982 0.20004 -0.10059 0.2064 C -0.10449 0.21663 -0.10232 0.21219 -0.10666 0.2201 L -0.10666 0.2201 " pathEditMode="relative" ptsTypes="AAAAAAAAAAAAAAAAAAA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6 0.01563 L -0.02376 0.01563 C -0.02778 0.00579 -0.0319 -0.00675 -0.03754 -0.01427 C -0.04134 -0.01948 -0.0459 -0.02276 -0.0497 -0.02777 C -0.05176 -0.03067 -0.05371 -0.03356 -0.05588 -0.03607 C -0.05827 -0.03896 -0.06109 -0.04089 -0.06348 -0.04417 C -0.06521 -0.04648 -0.06619 -0.05015 -0.06803 -0.05227 C -0.06999 -0.05459 -0.0791 -0.05729 -0.08019 -0.05767 C -0.08171 -0.0596 -0.08312 -0.06172 -0.08474 -0.06307 C -0.08626 -0.06442 -0.08789 -0.06481 -0.08941 -0.06577 C -0.09191 -0.06751 -0.0944 -0.06963 -0.09701 -0.07118 C -0.10135 -0.07426 -0.10286 -0.07465 -0.10764 -0.07677 C -0.11491 -0.08526 -0.11046 -0.08101 -0.12142 -0.08757 C -0.12294 -0.08854 -0.12435 -0.09027 -0.12598 -0.09027 L -0.13661 -0.09027 L -0.14724 -0.11458 " pathEditMode="relative" ptsTypes="AAAAAAAAAAA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0.0326 L 0.00173 -0.0326 C 0.00119 -0.04707 0.00097 -0.06173 0.00011 -0.076 C 2.5E-6 -0.07967 -0.00087 -0.08333 -0.00141 -0.0868 C -0.00196 -0.09143 -0.00228 -0.09606 -0.00293 -0.1005 C -0.00326 -0.1032 -0.00402 -0.10571 -0.00445 -0.1086 C -0.00499 -0.11304 -0.00532 -0.11767 -0.00597 -0.1221 C -0.0063 -0.1248 -0.00706 -0.12751 -0.00749 -0.13021 L -0.01053 -0.152 C -0.01096 -0.15818 -0.0114 -0.16454 -0.01205 -0.17091 C -0.01237 -0.17457 -0.01313 -0.17805 -0.01357 -0.18171 C -0.01422 -0.18808 -0.01443 -0.19444 -0.01508 -0.20061 C -0.01552 -0.20524 -0.01617 -0.20968 -0.0166 -0.21431 C -0.0178 -0.2255 -0.01943 -0.2446 -0.01964 -0.25482 C -0.01997 -0.27565 -0.01964 -0.29649 -0.01964 -0.31713 L -0.01964 -0.31713 " pathEditMode="relative" ptsTypes="AAAAAAAAAAAAAA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1 -0.03723 L -0.00401 -0.03723 C -0.00499 -0.0463 -0.00694 -0.05517 -0.00705 -0.06443 C -0.00759 -0.08931 -0.00694 -0.11401 -0.00249 -0.13754 C -0.00195 -0.14024 -0.00174 -0.14313 -0.00098 -0.14564 C 0.00033 -0.14969 0.00217 -0.15278 0.00358 -0.15644 C 0.00695 -0.16474 0.0127 -0.18249 0.01584 -0.18634 C 0.01736 -0.18808 0.0191 -0.18943 0.0204 -0.19175 C 0.02214 -0.19483 0.02311 -0.19946 0.02496 -0.20255 C 0.02626 -0.20486 0.0281 -0.20583 0.02951 -0.20795 C 0.0536 -0.24537 0.02224 -0.20158 0.04481 -0.22975 C 0.04753 -0.23322 0.05317 -0.24248 0.05697 -0.24595 C 0.05838 -0.24711 0.06001 -0.24769 0.06152 -0.24865 C 0.07086 -0.26524 0.06066 -0.24807 0.0753 -0.26756 C 0.07726 -0.27026 0.07921 -0.27334 0.08138 -0.27566 C 0.08333 -0.27778 0.0855 -0.27913 0.08746 -0.28106 C 0.09809 -0.29244 0.09277 -0.29186 0.0982 -0.29186 L 0.0982 -0.29186 " pathEditMode="relative" ptsTypes="AAAAAAAAAAAAAAAA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C1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B8272-FE84-4A2E-B7EE-E2A6F2EC2571}"/>
              </a:ext>
            </a:extLst>
          </p:cNvPr>
          <p:cNvGrpSpPr/>
          <p:nvPr/>
        </p:nvGrpSpPr>
        <p:grpSpPr>
          <a:xfrm>
            <a:off x="6704234" y="257712"/>
            <a:ext cx="3487052" cy="2796791"/>
            <a:chOff x="6704234" y="257712"/>
            <a:chExt cx="3487052" cy="27967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E88DB0-C7A2-426D-96E6-A77256468EA8}"/>
                </a:ext>
              </a:extLst>
            </p:cNvPr>
            <p:cNvGrpSpPr/>
            <p:nvPr/>
          </p:nvGrpSpPr>
          <p:grpSpPr>
            <a:xfrm>
              <a:off x="7315200" y="257712"/>
              <a:ext cx="2876086" cy="2796791"/>
              <a:chOff x="3276600" y="2270504"/>
              <a:chExt cx="1785823" cy="17365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295B0B-E829-4FE1-ACC0-1EAF5D75C0FB}"/>
                  </a:ext>
                </a:extLst>
              </p:cNvPr>
              <p:cNvGrpSpPr/>
              <p:nvPr/>
            </p:nvGrpSpPr>
            <p:grpSpPr>
              <a:xfrm>
                <a:off x="3276600" y="2743200"/>
                <a:ext cx="1495867" cy="1263890"/>
                <a:chOff x="3276600" y="2743200"/>
                <a:chExt cx="1495867" cy="126389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259804B-2D22-4F98-B7FA-0E30F2205F89}"/>
                    </a:ext>
                  </a:extLst>
                </p:cNvPr>
                <p:cNvSpPr/>
                <p:nvPr/>
              </p:nvSpPr>
              <p:spPr>
                <a:xfrm>
                  <a:off x="3276600" y="2743200"/>
                  <a:ext cx="1143000" cy="118002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70D149A-7F0D-4076-B562-78FDEA326BE3}"/>
                    </a:ext>
                  </a:extLst>
                </p:cNvPr>
                <p:cNvSpPr/>
                <p:nvPr/>
              </p:nvSpPr>
              <p:spPr>
                <a:xfrm>
                  <a:off x="3986049" y="3269567"/>
                  <a:ext cx="786418" cy="73752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E792D7-5D20-4715-9A9E-637723A4EF8E}"/>
                  </a:ext>
                </a:extLst>
              </p:cNvPr>
              <p:cNvSpPr txBox="1"/>
              <p:nvPr/>
            </p:nvSpPr>
            <p:spPr>
              <a:xfrm>
                <a:off x="3528072" y="2270504"/>
                <a:ext cx="1534351" cy="305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0BD480-18B4-4B68-A8DD-E1BAA52D1A6C}"/>
                </a:ext>
              </a:extLst>
            </p:cNvPr>
            <p:cNvSpPr/>
            <p:nvPr/>
          </p:nvSpPr>
          <p:spPr>
            <a:xfrm>
              <a:off x="6704234" y="1777505"/>
              <a:ext cx="1266535" cy="118778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5E4A7A4-C8A8-43CF-990D-5F7DE36A6A4B}"/>
              </a:ext>
            </a:extLst>
          </p:cNvPr>
          <p:cNvSpPr/>
          <p:nvPr/>
        </p:nvSpPr>
        <p:spPr>
          <a:xfrm>
            <a:off x="2209800" y="990600"/>
            <a:ext cx="1447800" cy="1524000"/>
          </a:xfrm>
          <a:prstGeom prst="ellipse">
            <a:avLst/>
          </a:prstGeom>
          <a:solidFill>
            <a:srgbClr val="2C3E4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99AB59-AA5B-49D8-BD23-DA0F385EDF18}"/>
              </a:ext>
            </a:extLst>
          </p:cNvPr>
          <p:cNvSpPr/>
          <p:nvPr/>
        </p:nvSpPr>
        <p:spPr>
          <a:xfrm>
            <a:off x="1752600" y="762000"/>
            <a:ext cx="914400" cy="990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01821-5C8A-446C-B8AC-3A3082AF0771}"/>
              </a:ext>
            </a:extLst>
          </p:cNvPr>
          <p:cNvSpPr txBox="1"/>
          <p:nvPr/>
        </p:nvSpPr>
        <p:spPr>
          <a:xfrm>
            <a:off x="6704234" y="3352800"/>
            <a:ext cx="434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Conjugate  acid (new acid)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93996-3C9A-404C-B56A-9BE511023531}"/>
              </a:ext>
            </a:extLst>
          </p:cNvPr>
          <p:cNvSpPr txBox="1"/>
          <p:nvPr/>
        </p:nvSpPr>
        <p:spPr>
          <a:xfrm>
            <a:off x="1409017" y="2741950"/>
            <a:ext cx="4344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Conjugate  base (lone ion new base)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A567-88FD-4819-86C5-AE8DA929525B}"/>
              </a:ext>
            </a:extLst>
          </p:cNvPr>
          <p:cNvSpPr txBox="1"/>
          <p:nvPr/>
        </p:nvSpPr>
        <p:spPr>
          <a:xfrm>
            <a:off x="1752600" y="5410200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Acid  +  water ↔ conj. Acid + conj. 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199C-44E6-4B30-ACAE-3FBB1ABA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D74-8816-4F13-ADEA-361C8733BBEC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7EA93-1FEB-4552-AA7B-731C3B1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C0F7-1DD6-450A-9415-F9442009D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8 -0.04399 L -0.02398 -0.04399 C -0.02757 -0.04939 -0.03006 -0.05922 -0.03473 -0.06038 C -0.05621 -0.0652 -0.06446 -0.05884 -0.08041 -0.04939 L -0.08507 -0.04669 C -0.08507 -0.04669 -0.09419 -0.04128 -0.09419 -0.04128 C -0.09625 -0.03955 -0.0982 -0.03743 -0.10026 -0.03588 C -0.1033 -0.03376 -0.10634 -0.03241 -0.10938 -0.03048 L -0.11405 -0.02778 C -0.12587 -0.01196 -0.1148 -0.02489 -0.12468 -0.01698 C -0.14345 -0.00193 -0.13076 -0.00984 -0.1415 -0.00348 C -0.14302 -0.00174 -0.14475 -0.00039 -0.14605 0.00193 C -0.14736 0.00424 -0.14768 0.0081 -0.14909 0.01003 C -0.15029 0.01176 -0.15213 0.01196 -0.15365 0.01273 C -0.15745 0.02179 -0.15745 0.0243 -0.16276 0.02893 C -0.16428 0.03028 -0.16732 0.03182 -0.16732 0.03182 L -0.16732 0.03182 " pathEditMode="relative" ptsTypes="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91358E-6 L -1.66667E-6 0.00019 L 0.01215 -0.0081 C 0.01367 -0.00907 0.01519 -0.00965 0.01671 -0.0108 C 0.02995 -0.02084 0.01671 -0.01254 0.02735 -0.01891 C 0.03885 -0.0326 0.02431 -0.01659 0.03809 -0.02701 C 0.03972 -0.02836 0.04091 -0.03125 0.04264 -0.03241 C 0.0446 -0.03395 0.04677 -0.03415 0.04872 -0.03511 C 0.05176 -0.03685 0.05784 -0.04051 0.05784 -0.04032 C 0.06521 -0.03993 0.09093 -0.03762 0.10059 -0.03511 C 0.10222 -0.03472 0.10352 -0.03299 0.10514 -0.03241 C 0.1097 -0.03106 0.11426 -0.03067 0.11882 -0.02971 C 0.12294 -0.02797 0.12695 -0.02585 0.13108 -0.02431 C 0.13618 -0.02257 0.14139 -0.0218 0.14627 -0.01891 L 0.15549 -0.0135 C 0.16265 -0.00482 0.15831 -0.00907 0.16916 -0.0027 C 0.17068 -0.00174 0.17242 -0.00155 0.17372 1.91358E-6 C 0.17524 0.00193 0.17665 0.00424 0.17828 0.0054 C 0.18121 0.00771 0.1875 0.0108 0.1875 0.01099 L 0.19358 0.0272 L 0.19662 0.0353 C 0.20052 0.05575 0.19965 0.04591 0.19965 0.0652 L 0.19965 0.06539 L 0.19965 0.0652 C 0.20421 0.06327 0.20888 0.06173 0.21343 0.0596 C 0.21495 0.05903 0.21647 0.05825 0.21799 0.0569 C 0.22797 0.04803 0.21702 0.05536 0.22711 0.0434 C 0.22841 0.04186 0.23025 0.04186 0.23166 0.0407 C 0.23373 0.03916 0.23568 0.03665 0.23774 0.0353 C 0.23969 0.03395 0.24186 0.03356 0.24393 0.0326 C 0.26161 0.02315 0.24512 0.02816 0.2729 0.0245 C 0.27485 0.02353 0.27691 0.02237 0.27897 0.0218 C 0.28299 0.02045 0.30198 0.0162 0.30946 0.01369 C 0.31153 0.01292 0.31348 0.01177 0.31554 0.0108 C 0.31804 0.00984 0.32064 0.00926 0.32314 0.0081 C 0.32476 0.00752 0.32617 0.00598 0.32769 0.0054 C 0.33583 0.00328 0.34397 0.00193 0.35211 1.91358E-6 C 0.36024 0.00096 0.36849 0.00058 0.37652 0.0027 C 0.37837 0.00328 0.37967 0.00617 0.38108 0.0081 C 0.38271 0.01061 0.38422 0.01331 0.38564 0.01639 C 0.39573 0.03704 0.38705 0.02141 0.39182 0.0299 L 0.39182 0.03009 L 0.39182 0.0299 " pathEditMode="relative" rAng="0" ptsTypes="AAAAAAAAAAAAAAAAAAAAAAAAAAAAAAAAAAAAAAAAAAA">
                                      <p:cBhvr>
                                        <p:cTn id="8" dur="4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6" y="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624</TotalTime>
  <Words>194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Acids </vt:lpstr>
      <vt:lpstr>Characteristics of Bases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Unknown User</cp:lastModifiedBy>
  <cp:revision>63</cp:revision>
  <dcterms:created xsi:type="dcterms:W3CDTF">2017-05-20T02:41:05Z</dcterms:created>
  <dcterms:modified xsi:type="dcterms:W3CDTF">2019-04-16T08:14:42Z</dcterms:modified>
</cp:coreProperties>
</file>