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3" r:id="rId2"/>
    <p:sldId id="284" r:id="rId3"/>
    <p:sldId id="258" r:id="rId4"/>
    <p:sldId id="259" r:id="rId5"/>
    <p:sldId id="287" r:id="rId6"/>
    <p:sldId id="260" r:id="rId7"/>
    <p:sldId id="285" r:id="rId8"/>
    <p:sldId id="286" r:id="rId9"/>
    <p:sldId id="257"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2115"/>
    <a:srgbClr val="FF7344"/>
    <a:srgbClr val="FF6056"/>
    <a:srgbClr val="FDBA71"/>
    <a:srgbClr val="7C9A60"/>
    <a:srgbClr val="6CA7CA"/>
    <a:srgbClr val="EF3078"/>
    <a:srgbClr val="84E7EC"/>
    <a:srgbClr val="F2F1DB"/>
    <a:srgbClr val="3822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p:scale>
          <a:sx n="78" d="100"/>
          <a:sy n="78" d="100"/>
        </p:scale>
        <p:origin x="-3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A9148-C246-4943-AB9D-561DA0FA6C3F}" type="datetimeFigureOut">
              <a:rPr lang="en-GB" smtClean="0"/>
              <a:t>24/12/2020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949B4-F74B-4B18-B817-69E0E16F8497}" type="slidenum">
              <a:rPr lang="en-GB" smtClean="0"/>
              <a:t>‹#›</a:t>
            </a:fld>
            <a:endParaRPr lang="en-GB"/>
          </a:p>
        </p:txBody>
      </p:sp>
    </p:spTree>
    <p:extLst>
      <p:ext uri="{BB962C8B-B14F-4D97-AF65-F5344CB8AC3E}">
        <p14:creationId xmlns:p14="http://schemas.microsoft.com/office/powerpoint/2010/main" val="1193304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E6E011-84E5-4C83-A18F-BCE300C52570}"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318713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DFBEB-053F-4B6F-B3C3-4DF0F7C5AFC4}"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103063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42BBBD-3351-4CB6-824F-2403F4D22CE8}"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349775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E182BA-B749-4DF0-97EB-B6EF93C33CBE}"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424057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581C11-D67E-416D-8DB7-2CFC0430CF1A}"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340879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C555E2-23B8-4B8F-B358-552ECA19008A}" type="datetime1">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420952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39A4A7-06F3-4EB8-AF6C-FA1E468F97DD}" type="datetime1">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88775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5EA539-4BF2-4448-B890-1399A271D04F}" type="datetime1">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126539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B8ABD-C905-4441-A944-45199DAF7C0E}" type="datetime1">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166865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A7D4F0-D30F-4F4A-B351-B3C87F57B4E1}" type="datetime1">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276571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79B9C8-4A9A-4AC5-A246-9C362F8D1D58}" type="datetime1">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6623E-0DDE-41FA-95FE-D232903FD869}" type="slidenum">
              <a:rPr lang="en-US" smtClean="0"/>
              <a:t>‹#›</a:t>
            </a:fld>
            <a:endParaRPr lang="en-US"/>
          </a:p>
        </p:txBody>
      </p:sp>
    </p:spTree>
    <p:extLst>
      <p:ext uri="{BB962C8B-B14F-4D97-AF65-F5344CB8AC3E}">
        <p14:creationId xmlns:p14="http://schemas.microsoft.com/office/powerpoint/2010/main" val="283940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1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371-A48D-46BA-A2FB-D030902E8AC6}" type="datetime1">
              <a:rPr lang="en-US" smtClean="0"/>
              <a:t>12/24/2020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623E-0DDE-41FA-95FE-D232903FD869}" type="slidenum">
              <a:rPr lang="en-US" smtClean="0"/>
              <a:t>‹#›</a:t>
            </a:fld>
            <a:endParaRPr lang="en-US"/>
          </a:p>
        </p:txBody>
      </p:sp>
    </p:spTree>
    <p:extLst>
      <p:ext uri="{BB962C8B-B14F-4D97-AF65-F5344CB8AC3E}">
        <p14:creationId xmlns:p14="http://schemas.microsoft.com/office/powerpoint/2010/main" val="285800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B8E34-69D3-4D3F-8524-5FBE238381FD}"/>
              </a:ext>
            </a:extLst>
          </p:cNvPr>
          <p:cNvSpPr txBox="1"/>
          <p:nvPr/>
        </p:nvSpPr>
        <p:spPr>
          <a:xfrm>
            <a:off x="2243086" y="1486949"/>
            <a:ext cx="9998324" cy="1938992"/>
          </a:xfrm>
          <a:prstGeom prst="rect">
            <a:avLst/>
          </a:prstGeom>
          <a:noFill/>
        </p:spPr>
        <p:txBody>
          <a:bodyPr wrap="square" rtlCol="0">
            <a:spAutoFit/>
          </a:bodyPr>
          <a:lstStyle/>
          <a:p>
            <a:r>
              <a:rPr lang="en-GB" sz="6000" b="1" dirty="0"/>
              <a:t>Bangladesh Economy </a:t>
            </a:r>
            <a:r>
              <a:rPr lang="en-GB" sz="6000" b="1" dirty="0">
                <a:solidFill>
                  <a:srgbClr val="84E7EC"/>
                </a:solidFill>
              </a:rPr>
              <a:t>Problems</a:t>
            </a:r>
            <a:r>
              <a:rPr lang="en-GB" sz="6000" b="1" dirty="0"/>
              <a:t> &amp; </a:t>
            </a:r>
            <a:r>
              <a:rPr lang="en-GB" sz="6000" b="1" dirty="0">
                <a:solidFill>
                  <a:srgbClr val="84E7EC"/>
                </a:solidFill>
              </a:rPr>
              <a:t>Solutions</a:t>
            </a:r>
            <a:endParaRPr lang="en-US" sz="6000" b="1" dirty="0">
              <a:solidFill>
                <a:srgbClr val="84E7EC"/>
              </a:solidFill>
              <a:latin typeface="Montserrat ExtraBold" panose="00000900000000000000" pitchFamily="2" charset="0"/>
            </a:endParaRPr>
          </a:p>
        </p:txBody>
      </p:sp>
      <p:sp>
        <p:nvSpPr>
          <p:cNvPr id="6" name="TextBox 5">
            <a:extLst>
              <a:ext uri="{FF2B5EF4-FFF2-40B4-BE49-F238E27FC236}">
                <a16:creationId xmlns:a16="http://schemas.microsoft.com/office/drawing/2014/main" id="{4E1BBC11-2EC2-402B-829F-AF583B856F37}"/>
              </a:ext>
            </a:extLst>
          </p:cNvPr>
          <p:cNvSpPr txBox="1"/>
          <p:nvPr/>
        </p:nvSpPr>
        <p:spPr>
          <a:xfrm>
            <a:off x="2279964" y="3357109"/>
            <a:ext cx="9998324" cy="584775"/>
          </a:xfrm>
          <a:prstGeom prst="rect">
            <a:avLst/>
          </a:prstGeom>
          <a:noFill/>
        </p:spPr>
        <p:txBody>
          <a:bodyPr wrap="square" rtlCol="0">
            <a:spAutoFit/>
          </a:bodyPr>
          <a:lstStyle/>
          <a:p>
            <a:r>
              <a:rPr lang="en-US" sz="3200" dirty="0">
                <a:solidFill>
                  <a:schemeClr val="accent4"/>
                </a:solidFill>
                <a:latin typeface="Montserrat ExtraBold" panose="00000900000000000000" pitchFamily="2" charset="0"/>
              </a:rPr>
              <a:t>Presented by:</a:t>
            </a:r>
          </a:p>
        </p:txBody>
      </p:sp>
      <p:sp>
        <p:nvSpPr>
          <p:cNvPr id="7" name="TextBox 6">
            <a:extLst>
              <a:ext uri="{FF2B5EF4-FFF2-40B4-BE49-F238E27FC236}">
                <a16:creationId xmlns:a16="http://schemas.microsoft.com/office/drawing/2014/main" id="{B18024D2-4F21-47ED-9E63-BA0FBEC1FEBD}"/>
              </a:ext>
            </a:extLst>
          </p:cNvPr>
          <p:cNvSpPr txBox="1"/>
          <p:nvPr/>
        </p:nvSpPr>
        <p:spPr>
          <a:xfrm>
            <a:off x="2279964" y="3964181"/>
            <a:ext cx="9998324" cy="1200329"/>
          </a:xfrm>
          <a:prstGeom prst="rect">
            <a:avLst/>
          </a:prstGeom>
          <a:noFill/>
        </p:spPr>
        <p:txBody>
          <a:bodyPr wrap="square" rtlCol="0">
            <a:spAutoFit/>
          </a:bodyPr>
          <a:lstStyle/>
          <a:p>
            <a:r>
              <a:rPr lang="en-US" sz="3600" dirty="0">
                <a:latin typeface="Montserrat ExtraBold" panose="00000900000000000000" pitchFamily="2" charset="0"/>
              </a:rPr>
              <a:t>Afsana Kabir Sinthia</a:t>
            </a:r>
          </a:p>
          <a:p>
            <a:r>
              <a:rPr lang="en-US" sz="3600" dirty="0">
                <a:latin typeface="Montserrat ExtraBold" panose="00000900000000000000" pitchFamily="2" charset="0"/>
              </a:rPr>
              <a:t>182002068 </a:t>
            </a:r>
          </a:p>
        </p:txBody>
      </p:sp>
      <p:sp>
        <p:nvSpPr>
          <p:cNvPr id="50" name="Rectangle 49">
            <a:extLst>
              <a:ext uri="{FF2B5EF4-FFF2-40B4-BE49-F238E27FC236}">
                <a16:creationId xmlns:a16="http://schemas.microsoft.com/office/drawing/2014/main" id="{E2D5F7ED-D359-405C-A99E-06A863CC1328}"/>
              </a:ext>
            </a:extLst>
          </p:cNvPr>
          <p:cNvSpPr/>
          <p:nvPr/>
        </p:nvSpPr>
        <p:spPr>
          <a:xfrm>
            <a:off x="0" y="0"/>
            <a:ext cx="2298611" cy="6857999"/>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FBB41A1-3285-4A48-943E-4D912744979A}"/>
              </a:ext>
            </a:extLst>
          </p:cNvPr>
          <p:cNvSpPr/>
          <p:nvPr/>
        </p:nvSpPr>
        <p:spPr>
          <a:xfrm>
            <a:off x="5038015" y="4846186"/>
            <a:ext cx="145143" cy="1451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374A44B-A937-482A-84D8-2823693F85F2}"/>
              </a:ext>
            </a:extLst>
          </p:cNvPr>
          <p:cNvGrpSpPr/>
          <p:nvPr/>
        </p:nvGrpSpPr>
        <p:grpSpPr>
          <a:xfrm>
            <a:off x="12447761" y="2470110"/>
            <a:ext cx="9438772" cy="3284248"/>
            <a:chOff x="1161420" y="2051010"/>
            <a:chExt cx="9438772" cy="3284248"/>
          </a:xfrm>
        </p:grpSpPr>
        <p:cxnSp>
          <p:nvCxnSpPr>
            <p:cNvPr id="8" name="Straight Connector 7">
              <a:extLst>
                <a:ext uri="{FF2B5EF4-FFF2-40B4-BE49-F238E27FC236}">
                  <a16:creationId xmlns:a16="http://schemas.microsoft.com/office/drawing/2014/main" id="{B0FE2731-6CA9-4351-ACAB-8597328354DD}"/>
                </a:ext>
              </a:extLst>
            </p:cNvPr>
            <p:cNvCxnSpPr>
              <a:cxnSpLocks/>
            </p:cNvCxnSpPr>
            <p:nvPr/>
          </p:nvCxnSpPr>
          <p:spPr>
            <a:xfrm>
              <a:off x="2015192" y="5244194"/>
              <a:ext cx="8585000" cy="0"/>
            </a:xfrm>
            <a:prstGeom prst="line">
              <a:avLst/>
            </a:prstGeom>
            <a:ln w="508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A8B9432A-5971-4F15-8CE3-4D3AB8CFE099}"/>
                </a:ext>
              </a:extLst>
            </p:cNvPr>
            <p:cNvGrpSpPr/>
            <p:nvPr/>
          </p:nvGrpSpPr>
          <p:grpSpPr>
            <a:xfrm rot="20333183">
              <a:off x="1161420" y="2051010"/>
              <a:ext cx="457303" cy="3284248"/>
              <a:chOff x="12787284" y="1518053"/>
              <a:chExt cx="457303" cy="3284248"/>
            </a:xfrm>
          </p:grpSpPr>
          <p:sp>
            <p:nvSpPr>
              <p:cNvPr id="14" name="Freeform: Shape 13">
                <a:extLst>
                  <a:ext uri="{FF2B5EF4-FFF2-40B4-BE49-F238E27FC236}">
                    <a16:creationId xmlns:a16="http://schemas.microsoft.com/office/drawing/2014/main" id="{9D4E9A20-5D54-401C-8D0D-8B8159459D59}"/>
                  </a:ext>
                </a:extLst>
              </p:cNvPr>
              <p:cNvSpPr/>
              <p:nvPr/>
            </p:nvSpPr>
            <p:spPr>
              <a:xfrm>
                <a:off x="12787284" y="1518053"/>
                <a:ext cx="457200" cy="2873445"/>
              </a:xfrm>
              <a:custGeom>
                <a:avLst/>
                <a:gdLst>
                  <a:gd name="connsiteX0" fmla="*/ 228600 w 457200"/>
                  <a:gd name="connsiteY0" fmla="*/ 0 h 2873445"/>
                  <a:gd name="connsiteX1" fmla="*/ 457200 w 457200"/>
                  <a:gd name="connsiteY1" fmla="*/ 228600 h 2873445"/>
                  <a:gd name="connsiteX2" fmla="*/ 457200 w 457200"/>
                  <a:gd name="connsiteY2" fmla="*/ 2873445 h 2873445"/>
                  <a:gd name="connsiteX3" fmla="*/ 334798 w 457200"/>
                  <a:gd name="connsiteY3" fmla="*/ 2873445 h 2873445"/>
                  <a:gd name="connsiteX4" fmla="*/ 333918 w 457200"/>
                  <a:gd name="connsiteY4" fmla="*/ 2864328 h 2873445"/>
                  <a:gd name="connsiteX5" fmla="*/ 228600 w 457200"/>
                  <a:gd name="connsiteY5" fmla="*/ 2718343 h 2873445"/>
                  <a:gd name="connsiteX6" fmla="*/ 123282 w 457200"/>
                  <a:gd name="connsiteY6" fmla="*/ 2864328 h 2873445"/>
                  <a:gd name="connsiteX7" fmla="*/ 122402 w 457200"/>
                  <a:gd name="connsiteY7" fmla="*/ 2873445 h 2873445"/>
                  <a:gd name="connsiteX8" fmla="*/ 0 w 457200"/>
                  <a:gd name="connsiteY8" fmla="*/ 2873445 h 2873445"/>
                  <a:gd name="connsiteX9" fmla="*/ 0 w 457200"/>
                  <a:gd name="connsiteY9" fmla="*/ 228600 h 2873445"/>
                  <a:gd name="connsiteX10" fmla="*/ 228600 w 457200"/>
                  <a:gd name="connsiteY10" fmla="*/ 0 h 287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7200" h="2873445">
                    <a:moveTo>
                      <a:pt x="228600" y="0"/>
                    </a:moveTo>
                    <a:cubicBezTo>
                      <a:pt x="354852" y="0"/>
                      <a:pt x="457200" y="102348"/>
                      <a:pt x="457200" y="228600"/>
                    </a:cubicBezTo>
                    <a:lnTo>
                      <a:pt x="457200" y="2873445"/>
                    </a:lnTo>
                    <a:lnTo>
                      <a:pt x="334798" y="2873445"/>
                    </a:lnTo>
                    <a:lnTo>
                      <a:pt x="333918" y="2864328"/>
                    </a:lnTo>
                    <a:cubicBezTo>
                      <a:pt x="316566" y="2778539"/>
                      <a:pt x="275945" y="2718343"/>
                      <a:pt x="228600" y="2718343"/>
                    </a:cubicBezTo>
                    <a:cubicBezTo>
                      <a:pt x="181256" y="2718343"/>
                      <a:pt x="140634" y="2778539"/>
                      <a:pt x="123282" y="2864328"/>
                    </a:cubicBezTo>
                    <a:lnTo>
                      <a:pt x="122402" y="2873445"/>
                    </a:lnTo>
                    <a:lnTo>
                      <a:pt x="0" y="2873445"/>
                    </a:lnTo>
                    <a:lnTo>
                      <a:pt x="0" y="228600"/>
                    </a:lnTo>
                    <a:cubicBezTo>
                      <a:pt x="0" y="102348"/>
                      <a:pt x="102348" y="0"/>
                      <a:pt x="228600" y="0"/>
                    </a:cubicBezTo>
                    <a:close/>
                  </a:path>
                </a:pathLst>
              </a:custGeom>
              <a:solidFill>
                <a:srgbClr val="84E7E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1B62A5-3FE7-49E6-A0B7-D1E9A9C73F71}"/>
                  </a:ext>
                </a:extLst>
              </p:cNvPr>
              <p:cNvSpPr/>
              <p:nvPr/>
            </p:nvSpPr>
            <p:spPr>
              <a:xfrm>
                <a:off x="13144397" y="1604111"/>
                <a:ext cx="77793" cy="2763102"/>
              </a:xfrm>
              <a:custGeom>
                <a:avLst/>
                <a:gdLst>
                  <a:gd name="connsiteX0" fmla="*/ 0 w 89807"/>
                  <a:gd name="connsiteY0" fmla="*/ 0 h 2841708"/>
                  <a:gd name="connsiteX1" fmla="*/ 13457 w 89807"/>
                  <a:gd name="connsiteY1" fmla="*/ 7304 h 2841708"/>
                  <a:gd name="connsiteX2" fmla="*/ 75204 w 89807"/>
                  <a:gd name="connsiteY2" fmla="*/ 69051 h 2841708"/>
                  <a:gd name="connsiteX3" fmla="*/ 89807 w 89807"/>
                  <a:gd name="connsiteY3" fmla="*/ 95956 h 2841708"/>
                  <a:gd name="connsiteX4" fmla="*/ 89807 w 89807"/>
                  <a:gd name="connsiteY4" fmla="*/ 2841708 h 2841708"/>
                  <a:gd name="connsiteX5" fmla="*/ 0 w 89807"/>
                  <a:gd name="connsiteY5" fmla="*/ 2841708 h 2841708"/>
                  <a:gd name="connsiteX6" fmla="*/ 0 w 89807"/>
                  <a:gd name="connsiteY6" fmla="*/ 0 h 284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07" h="2841708">
                    <a:moveTo>
                      <a:pt x="0" y="0"/>
                    </a:moveTo>
                    <a:lnTo>
                      <a:pt x="13457" y="7304"/>
                    </a:lnTo>
                    <a:cubicBezTo>
                      <a:pt x="37781" y="23737"/>
                      <a:pt x="58771" y="44728"/>
                      <a:pt x="75204" y="69051"/>
                    </a:cubicBezTo>
                    <a:lnTo>
                      <a:pt x="89807" y="95956"/>
                    </a:lnTo>
                    <a:lnTo>
                      <a:pt x="89807" y="2841708"/>
                    </a:lnTo>
                    <a:lnTo>
                      <a:pt x="0" y="2841708"/>
                    </a:lnTo>
                    <a:lnTo>
                      <a:pt x="0" y="0"/>
                    </a:lnTo>
                    <a:close/>
                  </a:path>
                </a:pathLst>
              </a:custGeom>
              <a:solidFill>
                <a:srgbClr val="3CC9D4">
                  <a:alpha val="80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80F47D3-A4EB-47DC-B9F7-3292C5A203DE}"/>
                  </a:ext>
                </a:extLst>
              </p:cNvPr>
              <p:cNvSpPr/>
              <p:nvPr/>
            </p:nvSpPr>
            <p:spPr>
              <a:xfrm>
                <a:off x="12787387" y="1518053"/>
                <a:ext cx="457200" cy="367897"/>
              </a:xfrm>
              <a:custGeom>
                <a:avLst/>
                <a:gdLst>
                  <a:gd name="connsiteX0" fmla="*/ 228600 w 457200"/>
                  <a:gd name="connsiteY0" fmla="*/ 0 h 367897"/>
                  <a:gd name="connsiteX1" fmla="*/ 457200 w 457200"/>
                  <a:gd name="connsiteY1" fmla="*/ 228600 h 367897"/>
                  <a:gd name="connsiteX2" fmla="*/ 457200 w 457200"/>
                  <a:gd name="connsiteY2" fmla="*/ 367897 h 367897"/>
                  <a:gd name="connsiteX3" fmla="*/ 0 w 457200"/>
                  <a:gd name="connsiteY3" fmla="*/ 367897 h 367897"/>
                  <a:gd name="connsiteX4" fmla="*/ 0 w 457200"/>
                  <a:gd name="connsiteY4" fmla="*/ 228600 h 367897"/>
                  <a:gd name="connsiteX5" fmla="*/ 228600 w 457200"/>
                  <a:gd name="connsiteY5" fmla="*/ 0 h 36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367897">
                    <a:moveTo>
                      <a:pt x="228600" y="0"/>
                    </a:moveTo>
                    <a:cubicBezTo>
                      <a:pt x="354852" y="0"/>
                      <a:pt x="457200" y="102348"/>
                      <a:pt x="457200" y="228600"/>
                    </a:cubicBezTo>
                    <a:lnTo>
                      <a:pt x="457200" y="367897"/>
                    </a:lnTo>
                    <a:lnTo>
                      <a:pt x="0" y="367897"/>
                    </a:lnTo>
                    <a:lnTo>
                      <a:pt x="0" y="228600"/>
                    </a:lnTo>
                    <a:cubicBezTo>
                      <a:pt x="0" y="102348"/>
                      <a:pt x="102348" y="0"/>
                      <a:pt x="228600" y="0"/>
                    </a:cubicBezTo>
                    <a:close/>
                  </a:path>
                </a:pathLst>
              </a:custGeom>
              <a:solidFill>
                <a:srgbClr val="FEB9C2"/>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6DDE62-7179-4820-AE2A-1A01222DF4BF}"/>
                  </a:ext>
                </a:extLst>
              </p:cNvPr>
              <p:cNvSpPr/>
              <p:nvPr/>
            </p:nvSpPr>
            <p:spPr>
              <a:xfrm>
                <a:off x="12787284" y="1886188"/>
                <a:ext cx="457200" cy="190500"/>
              </a:xfrm>
              <a:prstGeom prst="rect">
                <a:avLst/>
              </a:prstGeom>
              <a:solidFill>
                <a:schemeClr val="bg1">
                  <a:lumMod val="9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CAC9BF8-BB31-44C8-93AB-65A592FC1805}"/>
                  </a:ext>
                </a:extLst>
              </p:cNvPr>
              <p:cNvSpPr/>
              <p:nvPr/>
            </p:nvSpPr>
            <p:spPr>
              <a:xfrm>
                <a:off x="12930189" y="4262198"/>
                <a:ext cx="177362" cy="249076"/>
              </a:xfrm>
              <a:prstGeom prst="ellipse">
                <a:avLst/>
              </a:prstGeom>
              <a:solidFill>
                <a:srgbClr val="FFF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37EB67B-DDC4-4127-9794-0BDD8DEB5C8F}"/>
                  </a:ext>
                </a:extLst>
              </p:cNvPr>
              <p:cNvSpPr/>
              <p:nvPr/>
            </p:nvSpPr>
            <p:spPr>
              <a:xfrm>
                <a:off x="12806354" y="4438311"/>
                <a:ext cx="419059" cy="363990"/>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8622DC1-2FA1-4621-8026-A7DD941D99D2}"/>
                  </a:ext>
                </a:extLst>
              </p:cNvPr>
              <p:cNvSpPr/>
              <p:nvPr/>
            </p:nvSpPr>
            <p:spPr>
              <a:xfrm>
                <a:off x="12809576" y="4408685"/>
                <a:ext cx="412614" cy="358390"/>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rgbClr val="FFF7EC"/>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3A63537-A571-4199-8AC7-D217034E2906}"/>
                  </a:ext>
                </a:extLst>
              </p:cNvPr>
              <p:cNvSpPr/>
              <p:nvPr/>
            </p:nvSpPr>
            <p:spPr>
              <a:xfrm rot="1786259">
                <a:off x="13070739" y="4369837"/>
                <a:ext cx="78360" cy="333790"/>
              </a:xfrm>
              <a:custGeom>
                <a:avLst/>
                <a:gdLst>
                  <a:gd name="connsiteX0" fmla="*/ 0 w 77793"/>
                  <a:gd name="connsiteY0" fmla="*/ 0 h 2297684"/>
                  <a:gd name="connsiteX1" fmla="*/ 77793 w 77793"/>
                  <a:gd name="connsiteY1" fmla="*/ 0 h 2297684"/>
                  <a:gd name="connsiteX2" fmla="*/ 77793 w 77793"/>
                  <a:gd name="connsiteY2" fmla="*/ 2297684 h 2297684"/>
                  <a:gd name="connsiteX3" fmla="*/ 0 w 77793"/>
                  <a:gd name="connsiteY3" fmla="*/ 2297684 h 2297684"/>
                  <a:gd name="connsiteX0" fmla="*/ 5921 w 77793"/>
                  <a:gd name="connsiteY0" fmla="*/ 203295 h 2297684"/>
                  <a:gd name="connsiteX1" fmla="*/ 77793 w 77793"/>
                  <a:gd name="connsiteY1" fmla="*/ 0 h 2297684"/>
                  <a:gd name="connsiteX2" fmla="*/ 77793 w 77793"/>
                  <a:gd name="connsiteY2" fmla="*/ 2297684 h 2297684"/>
                  <a:gd name="connsiteX3" fmla="*/ 0 w 77793"/>
                  <a:gd name="connsiteY3" fmla="*/ 2297684 h 2297684"/>
                  <a:gd name="connsiteX4" fmla="*/ 5921 w 77793"/>
                  <a:gd name="connsiteY4" fmla="*/ 203295 h 2297684"/>
                  <a:gd name="connsiteX0" fmla="*/ 3855 w 77793"/>
                  <a:gd name="connsiteY0" fmla="*/ 211439 h 2297684"/>
                  <a:gd name="connsiteX1" fmla="*/ 77793 w 77793"/>
                  <a:gd name="connsiteY1" fmla="*/ 0 h 2297684"/>
                  <a:gd name="connsiteX2" fmla="*/ 77793 w 77793"/>
                  <a:gd name="connsiteY2" fmla="*/ 2297684 h 2297684"/>
                  <a:gd name="connsiteX3" fmla="*/ 0 w 77793"/>
                  <a:gd name="connsiteY3" fmla="*/ 2297684 h 2297684"/>
                  <a:gd name="connsiteX4" fmla="*/ 3855 w 77793"/>
                  <a:gd name="connsiteY4" fmla="*/ 211439 h 2297684"/>
                  <a:gd name="connsiteX0" fmla="*/ 3855 w 77793"/>
                  <a:gd name="connsiteY0" fmla="*/ 211439 h 2297684"/>
                  <a:gd name="connsiteX1" fmla="*/ 77793 w 77793"/>
                  <a:gd name="connsiteY1" fmla="*/ 0 h 2297684"/>
                  <a:gd name="connsiteX2" fmla="*/ 76881 w 77793"/>
                  <a:gd name="connsiteY2" fmla="*/ 1923593 h 2297684"/>
                  <a:gd name="connsiteX3" fmla="*/ 0 w 77793"/>
                  <a:gd name="connsiteY3" fmla="*/ 2297684 h 2297684"/>
                  <a:gd name="connsiteX4" fmla="*/ 3855 w 77793"/>
                  <a:gd name="connsiteY4" fmla="*/ 211439 h 2297684"/>
                  <a:gd name="connsiteX0" fmla="*/ 3855 w 78360"/>
                  <a:gd name="connsiteY0" fmla="*/ 211439 h 2297684"/>
                  <a:gd name="connsiteX1" fmla="*/ 77793 w 78360"/>
                  <a:gd name="connsiteY1" fmla="*/ 0 h 2297684"/>
                  <a:gd name="connsiteX2" fmla="*/ 78360 w 78360"/>
                  <a:gd name="connsiteY2" fmla="*/ 1974415 h 2297684"/>
                  <a:gd name="connsiteX3" fmla="*/ 0 w 78360"/>
                  <a:gd name="connsiteY3" fmla="*/ 2297684 h 2297684"/>
                  <a:gd name="connsiteX4" fmla="*/ 3855 w 78360"/>
                  <a:gd name="connsiteY4" fmla="*/ 211439 h 2297684"/>
                  <a:gd name="connsiteX0" fmla="*/ 4153 w 78360"/>
                  <a:gd name="connsiteY0" fmla="*/ 248033 h 2297684"/>
                  <a:gd name="connsiteX1" fmla="*/ 77793 w 78360"/>
                  <a:gd name="connsiteY1" fmla="*/ 0 h 2297684"/>
                  <a:gd name="connsiteX2" fmla="*/ 78360 w 78360"/>
                  <a:gd name="connsiteY2" fmla="*/ 1974415 h 2297684"/>
                  <a:gd name="connsiteX3" fmla="*/ 0 w 78360"/>
                  <a:gd name="connsiteY3" fmla="*/ 2297684 h 2297684"/>
                  <a:gd name="connsiteX4" fmla="*/ 4153 w 78360"/>
                  <a:gd name="connsiteY4" fmla="*/ 248033 h 2297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60" h="2297684">
                    <a:moveTo>
                      <a:pt x="4153" y="248033"/>
                    </a:moveTo>
                    <a:lnTo>
                      <a:pt x="77793" y="0"/>
                    </a:lnTo>
                    <a:lnTo>
                      <a:pt x="78360" y="1974415"/>
                    </a:lnTo>
                    <a:lnTo>
                      <a:pt x="0" y="2297684"/>
                    </a:lnTo>
                    <a:cubicBezTo>
                      <a:pt x="0" y="1531789"/>
                      <a:pt x="4153" y="1013928"/>
                      <a:pt x="4153" y="248033"/>
                    </a:cubicBezTo>
                    <a:close/>
                  </a:path>
                </a:pathLst>
              </a:custGeom>
              <a:solidFill>
                <a:srgbClr val="F4E9D6">
                  <a:alpha val="80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2FF942E-A21E-4D1D-8A0A-89746E925E4D}"/>
                  </a:ext>
                </a:extLst>
              </p:cNvPr>
              <p:cNvSpPr/>
              <p:nvPr/>
            </p:nvSpPr>
            <p:spPr>
              <a:xfrm>
                <a:off x="12937811" y="4661077"/>
                <a:ext cx="156144" cy="135624"/>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9" name="Straight Connector 48">
            <a:extLst>
              <a:ext uri="{FF2B5EF4-FFF2-40B4-BE49-F238E27FC236}">
                <a16:creationId xmlns:a16="http://schemas.microsoft.com/office/drawing/2014/main" id="{00CD9D1D-9BF3-4A8D-A8DD-FD67E5690EF3}"/>
              </a:ext>
            </a:extLst>
          </p:cNvPr>
          <p:cNvCxnSpPr>
            <a:cxnSpLocks/>
          </p:cNvCxnSpPr>
          <p:nvPr/>
        </p:nvCxnSpPr>
        <p:spPr>
          <a:xfrm>
            <a:off x="11050911" y="5663294"/>
            <a:ext cx="8585000" cy="0"/>
          </a:xfrm>
          <a:prstGeom prst="line">
            <a:avLst/>
          </a:prstGeom>
          <a:ln w="117475"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D9DC6B4-9FD1-4E1D-A7EC-8A44EF6EC0EC}"/>
              </a:ext>
            </a:extLst>
          </p:cNvPr>
          <p:cNvSpPr/>
          <p:nvPr/>
        </p:nvSpPr>
        <p:spPr>
          <a:xfrm>
            <a:off x="11556270" y="0"/>
            <a:ext cx="809773" cy="685800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964F21C-CD17-4CCC-9A1E-DCDD6B83E25A}"/>
              </a:ext>
            </a:extLst>
          </p:cNvPr>
          <p:cNvSpPr>
            <a:spLocks noGrp="1"/>
          </p:cNvSpPr>
          <p:nvPr>
            <p:ph type="dt" sz="half" idx="10"/>
          </p:nvPr>
        </p:nvSpPr>
        <p:spPr/>
        <p:txBody>
          <a:bodyPr/>
          <a:lstStyle/>
          <a:p>
            <a:fld id="{CBC18EFE-E003-42F8-B1F9-EA51F6766C67}" type="datetime1">
              <a:rPr lang="en-US" smtClean="0"/>
              <a:t>12/24/2020</a:t>
            </a:fld>
            <a:endParaRPr lang="en-US"/>
          </a:p>
        </p:txBody>
      </p:sp>
      <p:sp>
        <p:nvSpPr>
          <p:cNvPr id="4" name="Slide Number Placeholder 3">
            <a:extLst>
              <a:ext uri="{FF2B5EF4-FFF2-40B4-BE49-F238E27FC236}">
                <a16:creationId xmlns:a16="http://schemas.microsoft.com/office/drawing/2014/main" id="{C7C9BB74-E660-4C54-A494-6B210EFB4953}"/>
              </a:ext>
            </a:extLst>
          </p:cNvPr>
          <p:cNvSpPr>
            <a:spLocks noGrp="1"/>
          </p:cNvSpPr>
          <p:nvPr>
            <p:ph type="sldNum" sz="quarter" idx="12"/>
          </p:nvPr>
        </p:nvSpPr>
        <p:spPr/>
        <p:txBody>
          <a:bodyPr/>
          <a:lstStyle/>
          <a:p>
            <a:fld id="{D096623E-0DDE-41FA-95FE-D232903FD869}" type="slidenum">
              <a:rPr lang="en-US" smtClean="0"/>
              <a:t>1</a:t>
            </a:fld>
            <a:endParaRPr lang="en-US"/>
          </a:p>
        </p:txBody>
      </p:sp>
    </p:spTree>
    <p:extLst>
      <p:ext uri="{BB962C8B-B14F-4D97-AF65-F5344CB8AC3E}">
        <p14:creationId xmlns:p14="http://schemas.microsoft.com/office/powerpoint/2010/main" val="33388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91667E-6 2.96296E-6 L -0.93385 2.96296E-6 " pathEditMode="relative" rAng="0" ptsTypes="AA">
                                      <p:cBhvr>
                                        <p:cTn id="6" dur="2000" fill="hold"/>
                                        <p:tgtEl>
                                          <p:spTgt spid="48"/>
                                        </p:tgtEl>
                                        <p:attrNameLst>
                                          <p:attrName>ppt_x</p:attrName>
                                          <p:attrName>ppt_y</p:attrName>
                                        </p:attrNameLst>
                                      </p:cBhvr>
                                      <p:rCtr x="-46693" y="0"/>
                                    </p:animMotion>
                                  </p:childTnLst>
                                </p:cTn>
                              </p:par>
                              <p:par>
                                <p:cTn id="7" presetID="2" presetClass="entr" presetSubtype="8" decel="100000" fill="hold" grpId="0" nodeType="withEffect">
                                  <p:stCondLst>
                                    <p:cond delay="100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0-#ppt_w/2"/>
                                          </p:val>
                                        </p:tav>
                                        <p:tav tm="100000">
                                          <p:val>
                                            <p:strVal val="#ppt_x"/>
                                          </p:val>
                                        </p:tav>
                                      </p:tavLst>
                                    </p:anim>
                                    <p:anim calcmode="lin" valueType="num">
                                      <p:cBhvr additive="base">
                                        <p:cTn id="10" dur="1000" fill="hold"/>
                                        <p:tgtEl>
                                          <p:spTgt spid="2"/>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1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250" fill="hold"/>
                                        <p:tgtEl>
                                          <p:spTgt spid="10"/>
                                        </p:tgtEl>
                                        <p:attrNameLst>
                                          <p:attrName>ppt_w</p:attrName>
                                        </p:attrNameLst>
                                      </p:cBhvr>
                                      <p:tavLst>
                                        <p:tav tm="0">
                                          <p:val>
                                            <p:fltVal val="0"/>
                                          </p:val>
                                        </p:tav>
                                        <p:tav tm="100000">
                                          <p:val>
                                            <p:strVal val="#ppt_w"/>
                                          </p:val>
                                        </p:tav>
                                      </p:tavLst>
                                    </p:anim>
                                    <p:anim calcmode="lin" valueType="num">
                                      <p:cBhvr>
                                        <p:cTn id="23" dur="250" fill="hold"/>
                                        <p:tgtEl>
                                          <p:spTgt spid="10"/>
                                        </p:tgtEl>
                                        <p:attrNameLst>
                                          <p:attrName>ppt_h</p:attrName>
                                        </p:attrNameLst>
                                      </p:cBhvr>
                                      <p:tavLst>
                                        <p:tav tm="0">
                                          <p:val>
                                            <p:fltVal val="0"/>
                                          </p:val>
                                        </p:tav>
                                        <p:tav tm="100000">
                                          <p:val>
                                            <p:strVal val="#ppt_h"/>
                                          </p:val>
                                        </p:tav>
                                      </p:tavLst>
                                    </p:anim>
                                    <p:animEffect transition="in" filter="fade">
                                      <p:cBhvr>
                                        <p:cTn id="2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83A64C-D66A-45E1-8B30-58A6766F1068}"/>
              </a:ext>
            </a:extLst>
          </p:cNvPr>
          <p:cNvSpPr/>
          <p:nvPr/>
        </p:nvSpPr>
        <p:spPr>
          <a:xfrm>
            <a:off x="0" y="0"/>
            <a:ext cx="12351224" cy="68580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a:solidFill>
                  <a:schemeClr val="tx1">
                    <a:lumMod val="75000"/>
                    <a:lumOff val="25000"/>
                  </a:schemeClr>
                </a:solidFill>
              </a:rPr>
              <a:t>THANK YOU </a:t>
            </a:r>
          </a:p>
        </p:txBody>
      </p:sp>
      <p:sp>
        <p:nvSpPr>
          <p:cNvPr id="7" name="Rectangle 6"/>
          <p:cNvSpPr/>
          <p:nvPr/>
        </p:nvSpPr>
        <p:spPr>
          <a:xfrm>
            <a:off x="2071396" y="2100223"/>
            <a:ext cx="251926" cy="2453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EDDD7099-0AD2-4A90-9BC6-468CC086D628}"/>
              </a:ext>
            </a:extLst>
          </p:cNvPr>
          <p:cNvSpPr>
            <a:spLocks noGrp="1"/>
          </p:cNvSpPr>
          <p:nvPr>
            <p:ph type="dt" sz="half" idx="10"/>
          </p:nvPr>
        </p:nvSpPr>
        <p:spPr/>
        <p:txBody>
          <a:bodyPr/>
          <a:lstStyle/>
          <a:p>
            <a:fld id="{FE9F6071-725C-4E46-B064-193C6CBA0B98}" type="datetime1">
              <a:rPr lang="en-US" smtClean="0"/>
              <a:t>12/24/2020</a:t>
            </a:fld>
            <a:endParaRPr lang="en-US"/>
          </a:p>
        </p:txBody>
      </p:sp>
      <p:sp>
        <p:nvSpPr>
          <p:cNvPr id="4" name="Slide Number Placeholder 3">
            <a:extLst>
              <a:ext uri="{FF2B5EF4-FFF2-40B4-BE49-F238E27FC236}">
                <a16:creationId xmlns:a16="http://schemas.microsoft.com/office/drawing/2014/main" id="{CCD99B22-CBF3-4498-8462-4CBC32C2AA11}"/>
              </a:ext>
            </a:extLst>
          </p:cNvPr>
          <p:cNvSpPr>
            <a:spLocks noGrp="1"/>
          </p:cNvSpPr>
          <p:nvPr>
            <p:ph type="sldNum" sz="quarter" idx="12"/>
          </p:nvPr>
        </p:nvSpPr>
        <p:spPr/>
        <p:txBody>
          <a:bodyPr/>
          <a:lstStyle/>
          <a:p>
            <a:fld id="{D096623E-0DDE-41FA-95FE-D232903FD869}" type="slidenum">
              <a:rPr lang="en-US" smtClean="0"/>
              <a:t>10</a:t>
            </a:fld>
            <a:endParaRPr lang="en-US"/>
          </a:p>
        </p:txBody>
      </p:sp>
    </p:spTree>
    <p:extLst>
      <p:ext uri="{BB962C8B-B14F-4D97-AF65-F5344CB8AC3E}">
        <p14:creationId xmlns:p14="http://schemas.microsoft.com/office/powerpoint/2010/main" val="405398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4.44444E-6 L 0.66627 0.00024 " pathEditMode="relative" rAng="0" ptsTypes="AA">
                                      <p:cBhvr>
                                        <p:cTn id="6" dur="2000" fill="hold"/>
                                        <p:tgtEl>
                                          <p:spTgt spid="7"/>
                                        </p:tgtEl>
                                        <p:attrNameLst>
                                          <p:attrName>ppt_x</p:attrName>
                                          <p:attrName>ppt_y</p:attrName>
                                        </p:attrNameLst>
                                      </p:cBhvr>
                                      <p:rCtr x="33307"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66627 0.00024 L 1.66667E-6 -4.44444E-6 " pathEditMode="relative" rAng="0" ptsTypes="AA">
                                      <p:cBhvr>
                                        <p:cTn id="10" dur="2000" fill="hold"/>
                                        <p:tgtEl>
                                          <p:spTgt spid="7"/>
                                        </p:tgtEl>
                                        <p:attrNameLst>
                                          <p:attrName>ppt_x</p:attrName>
                                          <p:attrName>ppt_y</p:attrName>
                                        </p:attrNameLst>
                                      </p:cBhvr>
                                      <p:rCtr x="-3332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0EF975FC-BF4F-4228-B0B0-1DEFEE3DA567}"/>
              </a:ext>
            </a:extLst>
          </p:cNvPr>
          <p:cNvCxnSpPr/>
          <p:nvPr/>
        </p:nvCxnSpPr>
        <p:spPr>
          <a:xfrm>
            <a:off x="8282875"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D7E882-A191-4154-B782-B7EF0F64AF87}"/>
              </a:ext>
            </a:extLst>
          </p:cNvPr>
          <p:cNvCxnSpPr/>
          <p:nvPr/>
        </p:nvCxnSpPr>
        <p:spPr>
          <a:xfrm>
            <a:off x="1902353"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CDD5385-FE02-4616-BB66-C6716C955857}"/>
              </a:ext>
            </a:extLst>
          </p:cNvPr>
          <p:cNvGrpSpPr/>
          <p:nvPr/>
        </p:nvGrpSpPr>
        <p:grpSpPr>
          <a:xfrm>
            <a:off x="1691259" y="4248152"/>
            <a:ext cx="211094" cy="211094"/>
            <a:chOff x="1677812" y="4248152"/>
            <a:chExt cx="211094" cy="211094"/>
          </a:xfrm>
        </p:grpSpPr>
        <p:sp>
          <p:nvSpPr>
            <p:cNvPr id="6" name="Oval 5">
              <a:extLst>
                <a:ext uri="{FF2B5EF4-FFF2-40B4-BE49-F238E27FC236}">
                  <a16:creationId xmlns:a16="http://schemas.microsoft.com/office/drawing/2014/main" id="{BFC788B2-D4C9-483E-B84B-E4B3E4F7FE53}"/>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3C504C9-94E1-4D61-887D-B439F903EBB8}"/>
                </a:ext>
              </a:extLst>
            </p:cNvPr>
            <p:cNvSpPr/>
            <p:nvPr/>
          </p:nvSpPr>
          <p:spPr>
            <a:xfrm>
              <a:off x="1708100" y="4278440"/>
              <a:ext cx="150518" cy="150518"/>
            </a:xfrm>
            <a:prstGeom prst="ellipse">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09BBDF9-D0D4-4DA3-A26B-FE43E4F32104}"/>
              </a:ext>
            </a:extLst>
          </p:cNvPr>
          <p:cNvCxnSpPr/>
          <p:nvPr/>
        </p:nvCxnSpPr>
        <p:spPr>
          <a:xfrm>
            <a:off x="4050072"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AFA0BC80-77DE-458B-9ECC-B8FE42384FD4}"/>
              </a:ext>
            </a:extLst>
          </p:cNvPr>
          <p:cNvGrpSpPr/>
          <p:nvPr/>
        </p:nvGrpSpPr>
        <p:grpSpPr>
          <a:xfrm>
            <a:off x="3869266" y="4248152"/>
            <a:ext cx="211094" cy="211094"/>
            <a:chOff x="3855819" y="4248152"/>
            <a:chExt cx="211094" cy="211094"/>
          </a:xfrm>
        </p:grpSpPr>
        <p:sp>
          <p:nvSpPr>
            <p:cNvPr id="19" name="Oval 18">
              <a:extLst>
                <a:ext uri="{FF2B5EF4-FFF2-40B4-BE49-F238E27FC236}">
                  <a16:creationId xmlns:a16="http://schemas.microsoft.com/office/drawing/2014/main" id="{7FC05F39-85C8-4314-A202-8D7B560FED7E}"/>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5A9BA2A-67A9-4F64-B916-9491798156A7}"/>
                </a:ext>
              </a:extLst>
            </p:cNvPr>
            <p:cNvSpPr/>
            <p:nvPr/>
          </p:nvSpPr>
          <p:spPr>
            <a:xfrm>
              <a:off x="3886107" y="4278440"/>
              <a:ext cx="150518" cy="150518"/>
            </a:xfrm>
            <a:prstGeom prst="ellipse">
              <a:avLst/>
            </a:prstGeom>
            <a:solidFill>
              <a:srgbClr val="6CA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213C6AFC-EC16-4CF7-B961-6DBC08032739}"/>
              </a:ext>
            </a:extLst>
          </p:cNvPr>
          <p:cNvCxnSpPr/>
          <p:nvPr/>
        </p:nvCxnSpPr>
        <p:spPr>
          <a:xfrm>
            <a:off x="6167503" y="435369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243F1F4-6EBE-4DC3-AA58-4D1958CD8E1D}"/>
              </a:ext>
            </a:extLst>
          </p:cNvPr>
          <p:cNvGrpSpPr/>
          <p:nvPr/>
        </p:nvGrpSpPr>
        <p:grpSpPr>
          <a:xfrm>
            <a:off x="5986697" y="4248152"/>
            <a:ext cx="211094" cy="211094"/>
            <a:chOff x="5973250" y="4248152"/>
            <a:chExt cx="211094" cy="211094"/>
          </a:xfrm>
        </p:grpSpPr>
        <p:sp>
          <p:nvSpPr>
            <p:cNvPr id="22" name="Oval 21">
              <a:extLst>
                <a:ext uri="{FF2B5EF4-FFF2-40B4-BE49-F238E27FC236}">
                  <a16:creationId xmlns:a16="http://schemas.microsoft.com/office/drawing/2014/main" id="{A9CC3F83-2403-4F7D-8ED3-F6A0681A580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80A4CE-7046-423D-B2BA-9FDB76FE5A36}"/>
                </a:ext>
              </a:extLst>
            </p:cNvPr>
            <p:cNvSpPr/>
            <p:nvPr/>
          </p:nvSpPr>
          <p:spPr>
            <a:xfrm>
              <a:off x="6003538" y="4278440"/>
              <a:ext cx="150518" cy="150518"/>
            </a:xfrm>
            <a:prstGeom prst="ellipse">
              <a:avLst/>
            </a:prstGeom>
            <a:solidFill>
              <a:srgbClr val="FDB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89177D2-AE0E-49A7-8D2A-CBA97127106C}"/>
              </a:ext>
            </a:extLst>
          </p:cNvPr>
          <p:cNvGrpSpPr/>
          <p:nvPr/>
        </p:nvGrpSpPr>
        <p:grpSpPr>
          <a:xfrm>
            <a:off x="8131704" y="4248152"/>
            <a:ext cx="211094" cy="211094"/>
            <a:chOff x="8118257" y="4248152"/>
            <a:chExt cx="211094" cy="211094"/>
          </a:xfrm>
        </p:grpSpPr>
        <p:sp>
          <p:nvSpPr>
            <p:cNvPr id="27" name="Oval 26">
              <a:extLst>
                <a:ext uri="{FF2B5EF4-FFF2-40B4-BE49-F238E27FC236}">
                  <a16:creationId xmlns:a16="http://schemas.microsoft.com/office/drawing/2014/main" id="{99B0CE1E-4E36-4450-AA90-00F9D8FD7840}"/>
                </a:ext>
              </a:extLst>
            </p:cNvPr>
            <p:cNvSpPr/>
            <p:nvPr/>
          </p:nvSpPr>
          <p:spPr>
            <a:xfrm>
              <a:off x="8118257"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620D1EF-0625-4250-876A-8C72F262238A}"/>
                </a:ext>
              </a:extLst>
            </p:cNvPr>
            <p:cNvSpPr/>
            <p:nvPr/>
          </p:nvSpPr>
          <p:spPr>
            <a:xfrm>
              <a:off x="8148545" y="4278440"/>
              <a:ext cx="150518" cy="150518"/>
            </a:xfrm>
            <a:prstGeom prst="ellipse">
              <a:avLst/>
            </a:prstGeom>
            <a:solidFill>
              <a:srgbClr val="7C9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8719237-0A17-4D6B-B2A0-3C8D9ED3BF42}"/>
              </a:ext>
            </a:extLst>
          </p:cNvPr>
          <p:cNvGrpSpPr/>
          <p:nvPr/>
        </p:nvGrpSpPr>
        <p:grpSpPr>
          <a:xfrm>
            <a:off x="10247076" y="4248152"/>
            <a:ext cx="211094" cy="211094"/>
            <a:chOff x="10233629" y="4248152"/>
            <a:chExt cx="211094" cy="211094"/>
          </a:xfrm>
        </p:grpSpPr>
        <p:sp>
          <p:nvSpPr>
            <p:cNvPr id="50" name="Oval 49">
              <a:extLst>
                <a:ext uri="{FF2B5EF4-FFF2-40B4-BE49-F238E27FC236}">
                  <a16:creationId xmlns:a16="http://schemas.microsoft.com/office/drawing/2014/main" id="{6419626C-374F-47EF-8717-82FA45B93031}"/>
                </a:ext>
              </a:extLst>
            </p:cNvPr>
            <p:cNvSpPr/>
            <p:nvPr/>
          </p:nvSpPr>
          <p:spPr>
            <a:xfrm>
              <a:off x="1023362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054DAE1-7306-4B2A-A4CA-71452C011939}"/>
                </a:ext>
              </a:extLst>
            </p:cNvPr>
            <p:cNvSpPr/>
            <p:nvPr/>
          </p:nvSpPr>
          <p:spPr>
            <a:xfrm>
              <a:off x="10263917" y="4278440"/>
              <a:ext cx="150518" cy="150518"/>
            </a:xfrm>
            <a:prstGeom prst="ellipse">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3D85BFEF-CB97-49C3-9C81-18C3527FA085}"/>
              </a:ext>
            </a:extLst>
          </p:cNvPr>
          <p:cNvSpPr txBox="1"/>
          <p:nvPr/>
        </p:nvSpPr>
        <p:spPr>
          <a:xfrm>
            <a:off x="2344871" y="421079"/>
            <a:ext cx="7344228" cy="830997"/>
          </a:xfrm>
          <a:prstGeom prst="rect">
            <a:avLst/>
          </a:prstGeom>
          <a:noFill/>
        </p:spPr>
        <p:txBody>
          <a:bodyPr wrap="square" rtlCol="0">
            <a:spAutoFit/>
          </a:bodyPr>
          <a:lstStyle/>
          <a:p>
            <a:pPr algn="ctr"/>
            <a:r>
              <a:rPr lang="en-GB" sz="4800" b="1" dirty="0">
                <a:latin typeface="Tw Cen MT" panose="020B0602020104020603" pitchFamily="34" charset="0"/>
              </a:rPr>
              <a:t>Snapshot </a:t>
            </a:r>
            <a:endParaRPr lang="en-US" sz="4800" b="1" dirty="0">
              <a:solidFill>
                <a:schemeClr val="tx1">
                  <a:lumMod val="75000"/>
                  <a:lumOff val="25000"/>
                </a:schemeClr>
              </a:solidFill>
              <a:latin typeface="Tw Cen MT" panose="020B0602020104020603" pitchFamily="34" charset="0"/>
            </a:endParaRPr>
          </a:p>
        </p:txBody>
      </p:sp>
      <p:sp>
        <p:nvSpPr>
          <p:cNvPr id="59" name="TextBox 58">
            <a:extLst>
              <a:ext uri="{FF2B5EF4-FFF2-40B4-BE49-F238E27FC236}">
                <a16:creationId xmlns:a16="http://schemas.microsoft.com/office/drawing/2014/main" id="{80E36C5F-62F8-4BFF-B2B0-1EFBEC3A6CEF}"/>
              </a:ext>
            </a:extLst>
          </p:cNvPr>
          <p:cNvSpPr txBox="1"/>
          <p:nvPr/>
        </p:nvSpPr>
        <p:spPr>
          <a:xfrm>
            <a:off x="646873" y="4439601"/>
            <a:ext cx="2289049" cy="1200329"/>
          </a:xfrm>
          <a:prstGeom prst="rect">
            <a:avLst/>
          </a:prstGeom>
          <a:noFill/>
        </p:spPr>
        <p:txBody>
          <a:bodyPr wrap="square" rtlCol="0">
            <a:spAutoFit/>
          </a:bodyPr>
          <a:lstStyle/>
          <a:p>
            <a:pPr algn="ctr"/>
            <a:r>
              <a:rPr lang="en-GB" sz="2400" b="1" dirty="0">
                <a:solidFill>
                  <a:srgbClr val="FF6056"/>
                </a:solidFill>
                <a:latin typeface="Tw Cen MT" panose="020B0602020104020603" pitchFamily="34" charset="0"/>
              </a:rPr>
              <a:t>Present Status of Bangladesh Economy</a:t>
            </a:r>
            <a:endParaRPr lang="en-US" sz="2400" b="1" dirty="0">
              <a:solidFill>
                <a:srgbClr val="FF6056"/>
              </a:solidFill>
              <a:latin typeface="Tw Cen MT" panose="020B0602020104020603" pitchFamily="34" charset="0"/>
            </a:endParaRPr>
          </a:p>
        </p:txBody>
      </p:sp>
      <p:sp>
        <p:nvSpPr>
          <p:cNvPr id="119" name="TextBox 118">
            <a:extLst>
              <a:ext uri="{FF2B5EF4-FFF2-40B4-BE49-F238E27FC236}">
                <a16:creationId xmlns:a16="http://schemas.microsoft.com/office/drawing/2014/main" id="{955EFA10-A1E0-4D49-89BC-85B23D4D4FBF}"/>
              </a:ext>
            </a:extLst>
          </p:cNvPr>
          <p:cNvSpPr txBox="1"/>
          <p:nvPr/>
        </p:nvSpPr>
        <p:spPr>
          <a:xfrm>
            <a:off x="2835783" y="4439601"/>
            <a:ext cx="2289049" cy="1569660"/>
          </a:xfrm>
          <a:prstGeom prst="rect">
            <a:avLst/>
          </a:prstGeom>
          <a:noFill/>
        </p:spPr>
        <p:txBody>
          <a:bodyPr wrap="square" rtlCol="0">
            <a:spAutoFit/>
          </a:bodyPr>
          <a:lstStyle/>
          <a:p>
            <a:pPr algn="ctr"/>
            <a:r>
              <a:rPr lang="en-GB" sz="2400" b="1" dirty="0">
                <a:solidFill>
                  <a:srgbClr val="6CA7CA"/>
                </a:solidFill>
                <a:latin typeface="Tw Cen MT" panose="020B0602020104020603" pitchFamily="34" charset="0"/>
              </a:rPr>
              <a:t>Comparison of growth with World and Asian Countries</a:t>
            </a:r>
            <a:endParaRPr lang="en-US" sz="2400" b="1" dirty="0">
              <a:solidFill>
                <a:srgbClr val="6CA7CA"/>
              </a:solidFill>
              <a:latin typeface="Tw Cen MT" panose="020B0602020104020603" pitchFamily="34" charset="0"/>
            </a:endParaRPr>
          </a:p>
        </p:txBody>
      </p:sp>
      <p:sp>
        <p:nvSpPr>
          <p:cNvPr id="123" name="TextBox 122">
            <a:extLst>
              <a:ext uri="{FF2B5EF4-FFF2-40B4-BE49-F238E27FC236}">
                <a16:creationId xmlns:a16="http://schemas.microsoft.com/office/drawing/2014/main" id="{9CB66F02-6EFD-4BC0-B7E0-C0F9C05A68A8}"/>
              </a:ext>
            </a:extLst>
          </p:cNvPr>
          <p:cNvSpPr txBox="1"/>
          <p:nvPr/>
        </p:nvSpPr>
        <p:spPr>
          <a:xfrm>
            <a:off x="4964922" y="4439601"/>
            <a:ext cx="2289049" cy="830997"/>
          </a:xfrm>
          <a:prstGeom prst="rect">
            <a:avLst/>
          </a:prstGeom>
          <a:noFill/>
        </p:spPr>
        <p:txBody>
          <a:bodyPr wrap="square" rtlCol="0">
            <a:spAutoFit/>
          </a:bodyPr>
          <a:lstStyle/>
          <a:p>
            <a:pPr algn="ctr"/>
            <a:r>
              <a:rPr lang="en-GB" sz="2400" b="1" dirty="0">
                <a:solidFill>
                  <a:srgbClr val="FDBA71"/>
                </a:solidFill>
                <a:latin typeface="Tw Cen MT" panose="020B0602020104020603" pitchFamily="34" charset="0"/>
              </a:rPr>
              <a:t>Future Prospects of Bangladesh</a:t>
            </a:r>
            <a:endParaRPr lang="en-US" sz="2400" b="1" dirty="0">
              <a:solidFill>
                <a:srgbClr val="FDBA71"/>
              </a:solidFill>
              <a:latin typeface="Tw Cen MT" panose="020B0602020104020603" pitchFamily="34" charset="0"/>
            </a:endParaRPr>
          </a:p>
        </p:txBody>
      </p:sp>
      <p:sp>
        <p:nvSpPr>
          <p:cNvPr id="127" name="TextBox 126">
            <a:extLst>
              <a:ext uri="{FF2B5EF4-FFF2-40B4-BE49-F238E27FC236}">
                <a16:creationId xmlns:a16="http://schemas.microsoft.com/office/drawing/2014/main" id="{862C7EBD-C271-4476-931E-4D045A083C8F}"/>
              </a:ext>
            </a:extLst>
          </p:cNvPr>
          <p:cNvSpPr txBox="1"/>
          <p:nvPr/>
        </p:nvSpPr>
        <p:spPr>
          <a:xfrm>
            <a:off x="7184509" y="4439601"/>
            <a:ext cx="2289049" cy="830997"/>
          </a:xfrm>
          <a:prstGeom prst="rect">
            <a:avLst/>
          </a:prstGeom>
          <a:noFill/>
        </p:spPr>
        <p:txBody>
          <a:bodyPr wrap="square" rtlCol="0">
            <a:spAutoFit/>
          </a:bodyPr>
          <a:lstStyle/>
          <a:p>
            <a:pPr algn="ctr"/>
            <a:r>
              <a:rPr lang="en-GB" sz="2400" b="1" dirty="0">
                <a:solidFill>
                  <a:srgbClr val="7C9A60"/>
                </a:solidFill>
                <a:latin typeface="Tw Cen MT" panose="020B0602020104020603" pitchFamily="34" charset="0"/>
              </a:rPr>
              <a:t>Challenges of Bangladesh</a:t>
            </a:r>
            <a:endParaRPr lang="en-US" sz="2400" b="1" dirty="0">
              <a:solidFill>
                <a:srgbClr val="7C9A60"/>
              </a:solidFill>
              <a:latin typeface="Tw Cen MT" panose="020B0602020104020603" pitchFamily="34" charset="0"/>
            </a:endParaRPr>
          </a:p>
        </p:txBody>
      </p:sp>
      <p:sp>
        <p:nvSpPr>
          <p:cNvPr id="131" name="TextBox 130">
            <a:extLst>
              <a:ext uri="{FF2B5EF4-FFF2-40B4-BE49-F238E27FC236}">
                <a16:creationId xmlns:a16="http://schemas.microsoft.com/office/drawing/2014/main" id="{DBF9EB3A-4AD3-4CAC-8D74-6AEA4B78D4E6}"/>
              </a:ext>
            </a:extLst>
          </p:cNvPr>
          <p:cNvSpPr txBox="1"/>
          <p:nvPr/>
        </p:nvSpPr>
        <p:spPr>
          <a:xfrm>
            <a:off x="9220531" y="4439601"/>
            <a:ext cx="2289049" cy="830997"/>
          </a:xfrm>
          <a:prstGeom prst="rect">
            <a:avLst/>
          </a:prstGeom>
          <a:noFill/>
        </p:spPr>
        <p:txBody>
          <a:bodyPr wrap="square" rtlCol="0">
            <a:spAutoFit/>
          </a:bodyPr>
          <a:lstStyle/>
          <a:p>
            <a:pPr algn="ctr"/>
            <a:r>
              <a:rPr lang="en-GB" sz="2400" b="1" dirty="0">
                <a:solidFill>
                  <a:srgbClr val="FF6056"/>
                </a:solidFill>
                <a:latin typeface="Tw Cen MT" panose="020B0602020104020603" pitchFamily="34" charset="0"/>
              </a:rPr>
              <a:t>Possible Solutions</a:t>
            </a:r>
            <a:endParaRPr lang="en-US" sz="2400" b="1" dirty="0">
              <a:solidFill>
                <a:srgbClr val="FF6056"/>
              </a:solidFill>
              <a:latin typeface="Tw Cen MT" panose="020B0602020104020603" pitchFamily="34" charset="0"/>
            </a:endParaRPr>
          </a:p>
        </p:txBody>
      </p:sp>
      <p:grpSp>
        <p:nvGrpSpPr>
          <p:cNvPr id="3" name="Group 2">
            <a:extLst>
              <a:ext uri="{FF2B5EF4-FFF2-40B4-BE49-F238E27FC236}">
                <a16:creationId xmlns:a16="http://schemas.microsoft.com/office/drawing/2014/main" id="{0B9CAC3C-85C0-424D-88BA-C91646C45131}"/>
              </a:ext>
            </a:extLst>
          </p:cNvPr>
          <p:cNvGrpSpPr/>
          <p:nvPr/>
        </p:nvGrpSpPr>
        <p:grpSpPr>
          <a:xfrm>
            <a:off x="1153557" y="2486360"/>
            <a:ext cx="1275682" cy="1275682"/>
            <a:chOff x="1140110" y="2486360"/>
            <a:chExt cx="1275682" cy="1275682"/>
          </a:xfrm>
        </p:grpSpPr>
        <p:sp>
          <p:nvSpPr>
            <p:cNvPr id="15" name="Teardrop 14">
              <a:extLst>
                <a:ext uri="{FF2B5EF4-FFF2-40B4-BE49-F238E27FC236}">
                  <a16:creationId xmlns:a16="http://schemas.microsoft.com/office/drawing/2014/main" id="{8F41E237-DA71-4E2E-B9FB-5E6268A60209}"/>
                </a:ext>
              </a:extLst>
            </p:cNvPr>
            <p:cNvSpPr/>
            <p:nvPr/>
          </p:nvSpPr>
          <p:spPr>
            <a:xfrm rot="8100000">
              <a:off x="1140110" y="2486360"/>
              <a:ext cx="1275682" cy="1275682"/>
            </a:xfrm>
            <a:prstGeom prst="teardrop">
              <a:avLst>
                <a:gd name="adj" fmla="val 109962"/>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E6492E-6F2E-42DA-8BF5-8E10ACC940B6}"/>
                </a:ext>
              </a:extLst>
            </p:cNvPr>
            <p:cNvSpPr/>
            <p:nvPr/>
          </p:nvSpPr>
          <p:spPr>
            <a:xfrm>
              <a:off x="1334459"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CFB61F-1DD6-4F6E-95FA-EDD1FEAA6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467" y="2811877"/>
              <a:ext cx="597818" cy="597816"/>
            </a:xfrm>
            <a:prstGeom prst="rect">
              <a:avLst/>
            </a:prstGeom>
          </p:spPr>
        </p:pic>
      </p:grpSp>
      <p:grpSp>
        <p:nvGrpSpPr>
          <p:cNvPr id="4" name="Group 3">
            <a:extLst>
              <a:ext uri="{FF2B5EF4-FFF2-40B4-BE49-F238E27FC236}">
                <a16:creationId xmlns:a16="http://schemas.microsoft.com/office/drawing/2014/main" id="{2637DEDD-0D06-4F2B-BAA0-C6AF7877F2C0}"/>
              </a:ext>
            </a:extLst>
          </p:cNvPr>
          <p:cNvGrpSpPr/>
          <p:nvPr/>
        </p:nvGrpSpPr>
        <p:grpSpPr>
          <a:xfrm>
            <a:off x="3332877" y="2486360"/>
            <a:ext cx="1275682" cy="1275682"/>
            <a:chOff x="3319430" y="2486360"/>
            <a:chExt cx="1275682" cy="1275682"/>
          </a:xfrm>
        </p:grpSpPr>
        <p:sp>
          <p:nvSpPr>
            <p:cNvPr id="43" name="Teardrop 42">
              <a:extLst>
                <a:ext uri="{FF2B5EF4-FFF2-40B4-BE49-F238E27FC236}">
                  <a16:creationId xmlns:a16="http://schemas.microsoft.com/office/drawing/2014/main" id="{1CA5BC31-17A5-4233-9105-915DBBEE9B6B}"/>
                </a:ext>
              </a:extLst>
            </p:cNvPr>
            <p:cNvSpPr/>
            <p:nvPr/>
          </p:nvSpPr>
          <p:spPr>
            <a:xfrm rot="8100000">
              <a:off x="3319430" y="2486360"/>
              <a:ext cx="1275682" cy="1275682"/>
            </a:xfrm>
            <a:prstGeom prst="teardrop">
              <a:avLst>
                <a:gd name="adj" fmla="val 109962"/>
              </a:avLst>
            </a:prstGeom>
            <a:solidFill>
              <a:srgbClr val="6CA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297A5E8-6CC5-4684-B76E-21A4BEE8212F}"/>
                </a:ext>
              </a:extLst>
            </p:cNvPr>
            <p:cNvSpPr/>
            <p:nvPr/>
          </p:nvSpPr>
          <p:spPr>
            <a:xfrm>
              <a:off x="3513779"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64EF515-FF96-40DA-B20A-A88443526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362" y="2811877"/>
              <a:ext cx="597818" cy="597816"/>
            </a:xfrm>
            <a:prstGeom prst="rect">
              <a:avLst/>
            </a:prstGeom>
          </p:spPr>
        </p:pic>
      </p:grpSp>
      <p:grpSp>
        <p:nvGrpSpPr>
          <p:cNvPr id="31" name="Group 30">
            <a:extLst>
              <a:ext uri="{FF2B5EF4-FFF2-40B4-BE49-F238E27FC236}">
                <a16:creationId xmlns:a16="http://schemas.microsoft.com/office/drawing/2014/main" id="{4A775085-3529-43FE-A492-7CDEC133C63A}"/>
              </a:ext>
            </a:extLst>
          </p:cNvPr>
          <p:cNvGrpSpPr/>
          <p:nvPr/>
        </p:nvGrpSpPr>
        <p:grpSpPr>
          <a:xfrm>
            <a:off x="9709192" y="2486360"/>
            <a:ext cx="1275682" cy="1275682"/>
            <a:chOff x="9695745" y="2486360"/>
            <a:chExt cx="1275682" cy="1275682"/>
          </a:xfrm>
        </p:grpSpPr>
        <p:sp>
          <p:nvSpPr>
            <p:cNvPr id="52" name="Teardrop 51">
              <a:extLst>
                <a:ext uri="{FF2B5EF4-FFF2-40B4-BE49-F238E27FC236}">
                  <a16:creationId xmlns:a16="http://schemas.microsoft.com/office/drawing/2014/main" id="{71572BA2-90F9-4248-827B-F8EC61074477}"/>
                </a:ext>
              </a:extLst>
            </p:cNvPr>
            <p:cNvSpPr/>
            <p:nvPr/>
          </p:nvSpPr>
          <p:spPr>
            <a:xfrm rot="8100000">
              <a:off x="9695745" y="2486360"/>
              <a:ext cx="1275682" cy="1275682"/>
            </a:xfrm>
            <a:prstGeom prst="teardrop">
              <a:avLst>
                <a:gd name="adj" fmla="val 109962"/>
              </a:avLst>
            </a:prstGeom>
            <a:solidFill>
              <a:srgbClr val="FF6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90B3DC9-837A-471D-A7B9-733D4F909D42}"/>
                </a:ext>
              </a:extLst>
            </p:cNvPr>
            <p:cNvSpPr/>
            <p:nvPr/>
          </p:nvSpPr>
          <p:spPr>
            <a:xfrm>
              <a:off x="9890094"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EAB8467-CD93-451D-B717-955795191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4677" y="2822274"/>
              <a:ext cx="597818" cy="597816"/>
            </a:xfrm>
            <a:prstGeom prst="rect">
              <a:avLst/>
            </a:prstGeom>
          </p:spPr>
        </p:pic>
      </p:grpSp>
      <p:grpSp>
        <p:nvGrpSpPr>
          <p:cNvPr id="5" name="Group 4">
            <a:extLst>
              <a:ext uri="{FF2B5EF4-FFF2-40B4-BE49-F238E27FC236}">
                <a16:creationId xmlns:a16="http://schemas.microsoft.com/office/drawing/2014/main" id="{BDB59512-5E0D-43C4-8046-65A519D8A4D1}"/>
              </a:ext>
            </a:extLst>
          </p:cNvPr>
          <p:cNvGrpSpPr/>
          <p:nvPr/>
        </p:nvGrpSpPr>
        <p:grpSpPr>
          <a:xfrm>
            <a:off x="5443618" y="2486360"/>
            <a:ext cx="1275682" cy="1275682"/>
            <a:chOff x="5430171" y="2486360"/>
            <a:chExt cx="1275682" cy="1275682"/>
          </a:xfrm>
        </p:grpSpPr>
        <p:sp>
          <p:nvSpPr>
            <p:cNvPr id="45" name="Teardrop 44">
              <a:extLst>
                <a:ext uri="{FF2B5EF4-FFF2-40B4-BE49-F238E27FC236}">
                  <a16:creationId xmlns:a16="http://schemas.microsoft.com/office/drawing/2014/main" id="{3686DFF7-23C8-4A91-B5D0-AEFE1B477FCB}"/>
                </a:ext>
              </a:extLst>
            </p:cNvPr>
            <p:cNvSpPr/>
            <p:nvPr/>
          </p:nvSpPr>
          <p:spPr>
            <a:xfrm rot="8100000">
              <a:off x="5430171" y="2486360"/>
              <a:ext cx="1275682" cy="1275682"/>
            </a:xfrm>
            <a:prstGeom prst="teardrop">
              <a:avLst>
                <a:gd name="adj" fmla="val 109962"/>
              </a:avLst>
            </a:prstGeom>
            <a:solidFill>
              <a:srgbClr val="FDB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5DC3AB2-0558-4F3F-A298-A02448E2E407}"/>
                </a:ext>
              </a:extLst>
            </p:cNvPr>
            <p:cNvSpPr/>
            <p:nvPr/>
          </p:nvSpPr>
          <p:spPr>
            <a:xfrm>
              <a:off x="5624520"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E917A88-29BA-48D7-9282-E043F1D302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103" y="2822274"/>
              <a:ext cx="597818" cy="597816"/>
            </a:xfrm>
            <a:prstGeom prst="rect">
              <a:avLst/>
            </a:prstGeom>
          </p:spPr>
        </p:pic>
      </p:grpSp>
      <p:grpSp>
        <p:nvGrpSpPr>
          <p:cNvPr id="30" name="Group 29">
            <a:extLst>
              <a:ext uri="{FF2B5EF4-FFF2-40B4-BE49-F238E27FC236}">
                <a16:creationId xmlns:a16="http://schemas.microsoft.com/office/drawing/2014/main" id="{479A7082-3886-4000-A9B3-1CE68811D695}"/>
              </a:ext>
            </a:extLst>
          </p:cNvPr>
          <p:cNvGrpSpPr/>
          <p:nvPr/>
        </p:nvGrpSpPr>
        <p:grpSpPr>
          <a:xfrm>
            <a:off x="7593820" y="2486360"/>
            <a:ext cx="1275682" cy="1275682"/>
            <a:chOff x="7580373" y="2486360"/>
            <a:chExt cx="1275682" cy="1275682"/>
          </a:xfrm>
        </p:grpSpPr>
        <p:sp>
          <p:nvSpPr>
            <p:cNvPr id="47" name="Teardrop 46">
              <a:extLst>
                <a:ext uri="{FF2B5EF4-FFF2-40B4-BE49-F238E27FC236}">
                  <a16:creationId xmlns:a16="http://schemas.microsoft.com/office/drawing/2014/main" id="{B8C5BD0E-4DBA-4649-94EB-FD5BD13A0A14}"/>
                </a:ext>
              </a:extLst>
            </p:cNvPr>
            <p:cNvSpPr/>
            <p:nvPr/>
          </p:nvSpPr>
          <p:spPr>
            <a:xfrm rot="8100000">
              <a:off x="7580373" y="2486360"/>
              <a:ext cx="1275682" cy="1275682"/>
            </a:xfrm>
            <a:prstGeom prst="teardrop">
              <a:avLst>
                <a:gd name="adj" fmla="val 109962"/>
              </a:avLst>
            </a:prstGeom>
            <a:solidFill>
              <a:srgbClr val="7C9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189A5E2-94B3-46A8-AB58-A991BF9A9149}"/>
                </a:ext>
              </a:extLst>
            </p:cNvPr>
            <p:cNvSpPr/>
            <p:nvPr/>
          </p:nvSpPr>
          <p:spPr>
            <a:xfrm>
              <a:off x="7774722" y="2679358"/>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5B50026-729B-4C78-BBCE-58785864A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9426" y="2811877"/>
              <a:ext cx="600416" cy="600414"/>
            </a:xfrm>
            <a:prstGeom prst="rect">
              <a:avLst/>
            </a:prstGeom>
          </p:spPr>
        </p:pic>
      </p:grpSp>
    </p:spTree>
    <p:extLst>
      <p:ext uri="{BB962C8B-B14F-4D97-AF65-F5344CB8AC3E}">
        <p14:creationId xmlns:p14="http://schemas.microsoft.com/office/powerpoint/2010/main" val="3941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250" fill="hold"/>
                                        <p:tgtEl>
                                          <p:spTgt spid="3"/>
                                        </p:tgtEl>
                                        <p:attrNameLst>
                                          <p:attrName>ppt_w</p:attrName>
                                        </p:attrNameLst>
                                      </p:cBhvr>
                                      <p:tavLst>
                                        <p:tav tm="0">
                                          <p:val>
                                            <p:fltVal val="0"/>
                                          </p:val>
                                        </p:tav>
                                        <p:tav tm="100000">
                                          <p:val>
                                            <p:strVal val="#ppt_w"/>
                                          </p:val>
                                        </p:tav>
                                      </p:tavLst>
                                    </p:anim>
                                    <p:anim calcmode="lin" valueType="num">
                                      <p:cBhvr>
                                        <p:cTn id="14" dur="250" fill="hold"/>
                                        <p:tgtEl>
                                          <p:spTgt spid="3"/>
                                        </p:tgtEl>
                                        <p:attrNameLst>
                                          <p:attrName>ppt_h</p:attrName>
                                        </p:attrNameLst>
                                      </p:cBhvr>
                                      <p:tavLst>
                                        <p:tav tm="0">
                                          <p:val>
                                            <p:fltVal val="0"/>
                                          </p:val>
                                        </p:tav>
                                        <p:tav tm="100000">
                                          <p:val>
                                            <p:strVal val="#ppt_h"/>
                                          </p:val>
                                        </p:tav>
                                      </p:tavLst>
                                    </p:anim>
                                    <p:animEffect transition="in" filter="fade">
                                      <p:cBhvr>
                                        <p:cTn id="15" dur="250"/>
                                        <p:tgtEl>
                                          <p:spTgt spid="3"/>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250" fill="hold"/>
                                        <p:tgtEl>
                                          <p:spTgt spid="59"/>
                                        </p:tgtEl>
                                        <p:attrNameLst>
                                          <p:attrName>ppt_w</p:attrName>
                                        </p:attrNameLst>
                                      </p:cBhvr>
                                      <p:tavLst>
                                        <p:tav tm="0">
                                          <p:val>
                                            <p:fltVal val="0"/>
                                          </p:val>
                                        </p:tav>
                                        <p:tav tm="100000">
                                          <p:val>
                                            <p:strVal val="#ppt_w"/>
                                          </p:val>
                                        </p:tav>
                                      </p:tavLst>
                                    </p:anim>
                                    <p:anim calcmode="lin" valueType="num">
                                      <p:cBhvr>
                                        <p:cTn id="20" dur="250" fill="hold"/>
                                        <p:tgtEl>
                                          <p:spTgt spid="59"/>
                                        </p:tgtEl>
                                        <p:attrNameLst>
                                          <p:attrName>ppt_h</p:attrName>
                                        </p:attrNameLst>
                                      </p:cBhvr>
                                      <p:tavLst>
                                        <p:tav tm="0">
                                          <p:val>
                                            <p:fltVal val="0"/>
                                          </p:val>
                                        </p:tav>
                                        <p:tav tm="100000">
                                          <p:val>
                                            <p:strVal val="#ppt_h"/>
                                          </p:val>
                                        </p:tav>
                                      </p:tavLst>
                                    </p:anim>
                                    <p:animEffect transition="in" filter="fade">
                                      <p:cBhvr>
                                        <p:cTn id="21" dur="250"/>
                                        <p:tgtEl>
                                          <p:spTgt spid="59"/>
                                        </p:tgtEl>
                                      </p:cBhvr>
                                    </p:animEffect>
                                  </p:childTnLst>
                                </p:cTn>
                              </p:par>
                            </p:childTnLst>
                          </p:cTn>
                        </p:par>
                        <p:par>
                          <p:cTn id="22" fill="hold">
                            <p:stCondLst>
                              <p:cond delay="750"/>
                            </p:stCondLst>
                            <p:childTnLst>
                              <p:par>
                                <p:cTn id="23" presetID="22" presetClass="entr" presetSubtype="8" fill="hold" nodeType="afterEffect">
                                  <p:stCondLst>
                                    <p:cond delay="25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250" fill="hold"/>
                                        <p:tgtEl>
                                          <p:spTgt spid="13"/>
                                        </p:tgtEl>
                                        <p:attrNameLst>
                                          <p:attrName>ppt_w</p:attrName>
                                        </p:attrNameLst>
                                      </p:cBhvr>
                                      <p:tavLst>
                                        <p:tav tm="0">
                                          <p:val>
                                            <p:fltVal val="0"/>
                                          </p:val>
                                        </p:tav>
                                        <p:tav tm="100000">
                                          <p:val>
                                            <p:strVal val="#ppt_w"/>
                                          </p:val>
                                        </p:tav>
                                      </p:tavLst>
                                    </p:anim>
                                    <p:anim calcmode="lin" valueType="num">
                                      <p:cBhvr>
                                        <p:cTn id="30" dur="250" fill="hold"/>
                                        <p:tgtEl>
                                          <p:spTgt spid="13"/>
                                        </p:tgtEl>
                                        <p:attrNameLst>
                                          <p:attrName>ppt_h</p:attrName>
                                        </p:attrNameLst>
                                      </p:cBhvr>
                                      <p:tavLst>
                                        <p:tav tm="0">
                                          <p:val>
                                            <p:fltVal val="0"/>
                                          </p:val>
                                        </p:tav>
                                        <p:tav tm="100000">
                                          <p:val>
                                            <p:strVal val="#ppt_h"/>
                                          </p:val>
                                        </p:tav>
                                      </p:tavLst>
                                    </p:anim>
                                    <p:animEffect transition="in" filter="fade">
                                      <p:cBhvr>
                                        <p:cTn id="31" dur="250"/>
                                        <p:tgtEl>
                                          <p:spTgt spid="13"/>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250" fill="hold"/>
                                        <p:tgtEl>
                                          <p:spTgt spid="4"/>
                                        </p:tgtEl>
                                        <p:attrNameLst>
                                          <p:attrName>ppt_w</p:attrName>
                                        </p:attrNameLst>
                                      </p:cBhvr>
                                      <p:tavLst>
                                        <p:tav tm="0">
                                          <p:val>
                                            <p:fltVal val="0"/>
                                          </p:val>
                                        </p:tav>
                                        <p:tav tm="100000">
                                          <p:val>
                                            <p:strVal val="#ppt_w"/>
                                          </p:val>
                                        </p:tav>
                                      </p:tavLst>
                                    </p:anim>
                                    <p:anim calcmode="lin" valueType="num">
                                      <p:cBhvr>
                                        <p:cTn id="36" dur="250" fill="hold"/>
                                        <p:tgtEl>
                                          <p:spTgt spid="4"/>
                                        </p:tgtEl>
                                        <p:attrNameLst>
                                          <p:attrName>ppt_h</p:attrName>
                                        </p:attrNameLst>
                                      </p:cBhvr>
                                      <p:tavLst>
                                        <p:tav tm="0">
                                          <p:val>
                                            <p:fltVal val="0"/>
                                          </p:val>
                                        </p:tav>
                                        <p:tav tm="100000">
                                          <p:val>
                                            <p:strVal val="#ppt_h"/>
                                          </p:val>
                                        </p:tav>
                                      </p:tavLst>
                                    </p:anim>
                                    <p:animEffect transition="in" filter="fade">
                                      <p:cBhvr>
                                        <p:cTn id="37" dur="250"/>
                                        <p:tgtEl>
                                          <p:spTgt spid="4"/>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119"/>
                                        </p:tgtEl>
                                        <p:attrNameLst>
                                          <p:attrName>style.visibility</p:attrName>
                                        </p:attrNameLst>
                                      </p:cBhvr>
                                      <p:to>
                                        <p:strVal val="visible"/>
                                      </p:to>
                                    </p:set>
                                    <p:anim calcmode="lin" valueType="num">
                                      <p:cBhvr>
                                        <p:cTn id="41" dur="250" fill="hold"/>
                                        <p:tgtEl>
                                          <p:spTgt spid="119"/>
                                        </p:tgtEl>
                                        <p:attrNameLst>
                                          <p:attrName>ppt_w</p:attrName>
                                        </p:attrNameLst>
                                      </p:cBhvr>
                                      <p:tavLst>
                                        <p:tav tm="0">
                                          <p:val>
                                            <p:fltVal val="0"/>
                                          </p:val>
                                        </p:tav>
                                        <p:tav tm="100000">
                                          <p:val>
                                            <p:strVal val="#ppt_w"/>
                                          </p:val>
                                        </p:tav>
                                      </p:tavLst>
                                    </p:anim>
                                    <p:anim calcmode="lin" valueType="num">
                                      <p:cBhvr>
                                        <p:cTn id="42" dur="250" fill="hold"/>
                                        <p:tgtEl>
                                          <p:spTgt spid="119"/>
                                        </p:tgtEl>
                                        <p:attrNameLst>
                                          <p:attrName>ppt_h</p:attrName>
                                        </p:attrNameLst>
                                      </p:cBhvr>
                                      <p:tavLst>
                                        <p:tav tm="0">
                                          <p:val>
                                            <p:fltVal val="0"/>
                                          </p:val>
                                        </p:tav>
                                        <p:tav tm="100000">
                                          <p:val>
                                            <p:strVal val="#ppt_h"/>
                                          </p:val>
                                        </p:tav>
                                      </p:tavLst>
                                    </p:anim>
                                    <p:animEffect transition="in" filter="fade">
                                      <p:cBhvr>
                                        <p:cTn id="43" dur="250"/>
                                        <p:tgtEl>
                                          <p:spTgt spid="119"/>
                                        </p:tgtEl>
                                      </p:cBhvr>
                                    </p:animEffect>
                                  </p:childTnLst>
                                </p:cTn>
                              </p:par>
                            </p:childTnLst>
                          </p:cTn>
                        </p:par>
                        <p:par>
                          <p:cTn id="44" fill="hold">
                            <p:stCondLst>
                              <p:cond delay="2250"/>
                            </p:stCondLst>
                            <p:childTnLst>
                              <p:par>
                                <p:cTn id="45" presetID="22" presetClass="entr" presetSubtype="8" fill="hold" nodeType="afterEffect">
                                  <p:stCondLst>
                                    <p:cond delay="25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250" fill="hold"/>
                                        <p:tgtEl>
                                          <p:spTgt spid="24"/>
                                        </p:tgtEl>
                                        <p:attrNameLst>
                                          <p:attrName>ppt_w</p:attrName>
                                        </p:attrNameLst>
                                      </p:cBhvr>
                                      <p:tavLst>
                                        <p:tav tm="0">
                                          <p:val>
                                            <p:fltVal val="0"/>
                                          </p:val>
                                        </p:tav>
                                        <p:tav tm="100000">
                                          <p:val>
                                            <p:strVal val="#ppt_w"/>
                                          </p:val>
                                        </p:tav>
                                      </p:tavLst>
                                    </p:anim>
                                    <p:anim calcmode="lin" valueType="num">
                                      <p:cBhvr>
                                        <p:cTn id="52" dur="250" fill="hold"/>
                                        <p:tgtEl>
                                          <p:spTgt spid="24"/>
                                        </p:tgtEl>
                                        <p:attrNameLst>
                                          <p:attrName>ppt_h</p:attrName>
                                        </p:attrNameLst>
                                      </p:cBhvr>
                                      <p:tavLst>
                                        <p:tav tm="0">
                                          <p:val>
                                            <p:fltVal val="0"/>
                                          </p:val>
                                        </p:tav>
                                        <p:tav tm="100000">
                                          <p:val>
                                            <p:strVal val="#ppt_h"/>
                                          </p:val>
                                        </p:tav>
                                      </p:tavLst>
                                    </p:anim>
                                    <p:animEffect transition="in" filter="fade">
                                      <p:cBhvr>
                                        <p:cTn id="53" dur="250"/>
                                        <p:tgtEl>
                                          <p:spTgt spid="24"/>
                                        </p:tgtEl>
                                      </p:cBhvr>
                                    </p:animEffect>
                                  </p:childTnLst>
                                </p:cTn>
                              </p:par>
                            </p:childTnLst>
                          </p:cTn>
                        </p:par>
                        <p:par>
                          <p:cTn id="54" fill="hold">
                            <p:stCondLst>
                              <p:cond delay="3250"/>
                            </p:stCondLst>
                            <p:childTnLst>
                              <p:par>
                                <p:cTn id="55" presetID="53" presetClass="entr" presetSubtype="16"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250" fill="hold"/>
                                        <p:tgtEl>
                                          <p:spTgt spid="5"/>
                                        </p:tgtEl>
                                        <p:attrNameLst>
                                          <p:attrName>ppt_w</p:attrName>
                                        </p:attrNameLst>
                                      </p:cBhvr>
                                      <p:tavLst>
                                        <p:tav tm="0">
                                          <p:val>
                                            <p:fltVal val="0"/>
                                          </p:val>
                                        </p:tav>
                                        <p:tav tm="100000">
                                          <p:val>
                                            <p:strVal val="#ppt_w"/>
                                          </p:val>
                                        </p:tav>
                                      </p:tavLst>
                                    </p:anim>
                                    <p:anim calcmode="lin" valueType="num">
                                      <p:cBhvr>
                                        <p:cTn id="58" dur="250" fill="hold"/>
                                        <p:tgtEl>
                                          <p:spTgt spid="5"/>
                                        </p:tgtEl>
                                        <p:attrNameLst>
                                          <p:attrName>ppt_h</p:attrName>
                                        </p:attrNameLst>
                                      </p:cBhvr>
                                      <p:tavLst>
                                        <p:tav tm="0">
                                          <p:val>
                                            <p:fltVal val="0"/>
                                          </p:val>
                                        </p:tav>
                                        <p:tav tm="100000">
                                          <p:val>
                                            <p:strVal val="#ppt_h"/>
                                          </p:val>
                                        </p:tav>
                                      </p:tavLst>
                                    </p:anim>
                                    <p:animEffect transition="in" filter="fade">
                                      <p:cBhvr>
                                        <p:cTn id="59" dur="250"/>
                                        <p:tgtEl>
                                          <p:spTgt spid="5"/>
                                        </p:tgtEl>
                                      </p:cBhvr>
                                    </p:animEffect>
                                  </p:childTnLst>
                                </p:cTn>
                              </p:par>
                            </p:childTnLst>
                          </p:cTn>
                        </p:par>
                        <p:par>
                          <p:cTn id="60" fill="hold">
                            <p:stCondLst>
                              <p:cond delay="3500"/>
                            </p:stCondLst>
                            <p:childTnLst>
                              <p:par>
                                <p:cTn id="61" presetID="53" presetClass="entr" presetSubtype="16" fill="hold" grpId="0" nodeType="afterEffect">
                                  <p:stCondLst>
                                    <p:cond delay="0"/>
                                  </p:stCondLst>
                                  <p:childTnLst>
                                    <p:set>
                                      <p:cBhvr>
                                        <p:cTn id="62" dur="1" fill="hold">
                                          <p:stCondLst>
                                            <p:cond delay="0"/>
                                          </p:stCondLst>
                                        </p:cTn>
                                        <p:tgtEl>
                                          <p:spTgt spid="123"/>
                                        </p:tgtEl>
                                        <p:attrNameLst>
                                          <p:attrName>style.visibility</p:attrName>
                                        </p:attrNameLst>
                                      </p:cBhvr>
                                      <p:to>
                                        <p:strVal val="visible"/>
                                      </p:to>
                                    </p:set>
                                    <p:anim calcmode="lin" valueType="num">
                                      <p:cBhvr>
                                        <p:cTn id="63" dur="250" fill="hold"/>
                                        <p:tgtEl>
                                          <p:spTgt spid="123"/>
                                        </p:tgtEl>
                                        <p:attrNameLst>
                                          <p:attrName>ppt_w</p:attrName>
                                        </p:attrNameLst>
                                      </p:cBhvr>
                                      <p:tavLst>
                                        <p:tav tm="0">
                                          <p:val>
                                            <p:fltVal val="0"/>
                                          </p:val>
                                        </p:tav>
                                        <p:tav tm="100000">
                                          <p:val>
                                            <p:strVal val="#ppt_w"/>
                                          </p:val>
                                        </p:tav>
                                      </p:tavLst>
                                    </p:anim>
                                    <p:anim calcmode="lin" valueType="num">
                                      <p:cBhvr>
                                        <p:cTn id="64" dur="250" fill="hold"/>
                                        <p:tgtEl>
                                          <p:spTgt spid="123"/>
                                        </p:tgtEl>
                                        <p:attrNameLst>
                                          <p:attrName>ppt_h</p:attrName>
                                        </p:attrNameLst>
                                      </p:cBhvr>
                                      <p:tavLst>
                                        <p:tav tm="0">
                                          <p:val>
                                            <p:fltVal val="0"/>
                                          </p:val>
                                        </p:tav>
                                        <p:tav tm="100000">
                                          <p:val>
                                            <p:strVal val="#ppt_h"/>
                                          </p:val>
                                        </p:tav>
                                      </p:tavLst>
                                    </p:anim>
                                    <p:animEffect transition="in" filter="fade">
                                      <p:cBhvr>
                                        <p:cTn id="65" dur="250"/>
                                        <p:tgtEl>
                                          <p:spTgt spid="123"/>
                                        </p:tgtEl>
                                      </p:cBhvr>
                                    </p:animEffect>
                                  </p:childTnLst>
                                </p:cTn>
                              </p:par>
                            </p:childTnLst>
                          </p:cTn>
                        </p:par>
                        <p:par>
                          <p:cTn id="66" fill="hold">
                            <p:stCondLst>
                              <p:cond delay="3750"/>
                            </p:stCondLst>
                            <p:childTnLst>
                              <p:par>
                                <p:cTn id="67" presetID="22" presetClass="entr" presetSubtype="8" fill="hold" nodeType="afterEffect">
                                  <p:stCondLst>
                                    <p:cond delay="25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par>
                          <p:cTn id="70" fill="hold">
                            <p:stCondLst>
                              <p:cond delay="4500"/>
                            </p:stCondLst>
                            <p:childTnLst>
                              <p:par>
                                <p:cTn id="71" presetID="53" presetClass="entr" presetSubtype="16"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250" fill="hold"/>
                                        <p:tgtEl>
                                          <p:spTgt spid="25"/>
                                        </p:tgtEl>
                                        <p:attrNameLst>
                                          <p:attrName>ppt_w</p:attrName>
                                        </p:attrNameLst>
                                      </p:cBhvr>
                                      <p:tavLst>
                                        <p:tav tm="0">
                                          <p:val>
                                            <p:fltVal val="0"/>
                                          </p:val>
                                        </p:tav>
                                        <p:tav tm="100000">
                                          <p:val>
                                            <p:strVal val="#ppt_w"/>
                                          </p:val>
                                        </p:tav>
                                      </p:tavLst>
                                    </p:anim>
                                    <p:anim calcmode="lin" valueType="num">
                                      <p:cBhvr>
                                        <p:cTn id="74" dur="250" fill="hold"/>
                                        <p:tgtEl>
                                          <p:spTgt spid="25"/>
                                        </p:tgtEl>
                                        <p:attrNameLst>
                                          <p:attrName>ppt_h</p:attrName>
                                        </p:attrNameLst>
                                      </p:cBhvr>
                                      <p:tavLst>
                                        <p:tav tm="0">
                                          <p:val>
                                            <p:fltVal val="0"/>
                                          </p:val>
                                        </p:tav>
                                        <p:tav tm="100000">
                                          <p:val>
                                            <p:strVal val="#ppt_h"/>
                                          </p:val>
                                        </p:tav>
                                      </p:tavLst>
                                    </p:anim>
                                    <p:animEffect transition="in" filter="fade">
                                      <p:cBhvr>
                                        <p:cTn id="75" dur="250"/>
                                        <p:tgtEl>
                                          <p:spTgt spid="25"/>
                                        </p:tgtEl>
                                      </p:cBhvr>
                                    </p:animEffect>
                                  </p:childTnLst>
                                </p:cTn>
                              </p:par>
                            </p:childTnLst>
                          </p:cTn>
                        </p:par>
                        <p:par>
                          <p:cTn id="76" fill="hold">
                            <p:stCondLst>
                              <p:cond delay="4750"/>
                            </p:stCondLst>
                            <p:childTnLst>
                              <p:par>
                                <p:cTn id="77" presetID="53" presetClass="entr" presetSubtype="16"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p:cTn id="79" dur="250" fill="hold"/>
                                        <p:tgtEl>
                                          <p:spTgt spid="30"/>
                                        </p:tgtEl>
                                        <p:attrNameLst>
                                          <p:attrName>ppt_w</p:attrName>
                                        </p:attrNameLst>
                                      </p:cBhvr>
                                      <p:tavLst>
                                        <p:tav tm="0">
                                          <p:val>
                                            <p:fltVal val="0"/>
                                          </p:val>
                                        </p:tav>
                                        <p:tav tm="100000">
                                          <p:val>
                                            <p:strVal val="#ppt_w"/>
                                          </p:val>
                                        </p:tav>
                                      </p:tavLst>
                                    </p:anim>
                                    <p:anim calcmode="lin" valueType="num">
                                      <p:cBhvr>
                                        <p:cTn id="80" dur="250" fill="hold"/>
                                        <p:tgtEl>
                                          <p:spTgt spid="30"/>
                                        </p:tgtEl>
                                        <p:attrNameLst>
                                          <p:attrName>ppt_h</p:attrName>
                                        </p:attrNameLst>
                                      </p:cBhvr>
                                      <p:tavLst>
                                        <p:tav tm="0">
                                          <p:val>
                                            <p:fltVal val="0"/>
                                          </p:val>
                                        </p:tav>
                                        <p:tav tm="100000">
                                          <p:val>
                                            <p:strVal val="#ppt_h"/>
                                          </p:val>
                                        </p:tav>
                                      </p:tavLst>
                                    </p:anim>
                                    <p:animEffect transition="in" filter="fade">
                                      <p:cBhvr>
                                        <p:cTn id="81" dur="250"/>
                                        <p:tgtEl>
                                          <p:spTgt spid="30"/>
                                        </p:tgtEl>
                                      </p:cBhvr>
                                    </p:animEffect>
                                  </p:childTnLst>
                                </p:cTn>
                              </p:par>
                            </p:childTnLst>
                          </p:cTn>
                        </p:par>
                        <p:par>
                          <p:cTn id="82" fill="hold">
                            <p:stCondLst>
                              <p:cond delay="5000"/>
                            </p:stCondLst>
                            <p:childTnLst>
                              <p:par>
                                <p:cTn id="83" presetID="53" presetClass="entr" presetSubtype="16" fill="hold" grpId="0" nodeType="afterEffect">
                                  <p:stCondLst>
                                    <p:cond delay="0"/>
                                  </p:stCondLst>
                                  <p:childTnLst>
                                    <p:set>
                                      <p:cBhvr>
                                        <p:cTn id="84" dur="1" fill="hold">
                                          <p:stCondLst>
                                            <p:cond delay="0"/>
                                          </p:stCondLst>
                                        </p:cTn>
                                        <p:tgtEl>
                                          <p:spTgt spid="127"/>
                                        </p:tgtEl>
                                        <p:attrNameLst>
                                          <p:attrName>style.visibility</p:attrName>
                                        </p:attrNameLst>
                                      </p:cBhvr>
                                      <p:to>
                                        <p:strVal val="visible"/>
                                      </p:to>
                                    </p:set>
                                    <p:anim calcmode="lin" valueType="num">
                                      <p:cBhvr>
                                        <p:cTn id="85" dur="250" fill="hold"/>
                                        <p:tgtEl>
                                          <p:spTgt spid="127"/>
                                        </p:tgtEl>
                                        <p:attrNameLst>
                                          <p:attrName>ppt_w</p:attrName>
                                        </p:attrNameLst>
                                      </p:cBhvr>
                                      <p:tavLst>
                                        <p:tav tm="0">
                                          <p:val>
                                            <p:fltVal val="0"/>
                                          </p:val>
                                        </p:tav>
                                        <p:tav tm="100000">
                                          <p:val>
                                            <p:strVal val="#ppt_w"/>
                                          </p:val>
                                        </p:tav>
                                      </p:tavLst>
                                    </p:anim>
                                    <p:anim calcmode="lin" valueType="num">
                                      <p:cBhvr>
                                        <p:cTn id="86" dur="250" fill="hold"/>
                                        <p:tgtEl>
                                          <p:spTgt spid="127"/>
                                        </p:tgtEl>
                                        <p:attrNameLst>
                                          <p:attrName>ppt_h</p:attrName>
                                        </p:attrNameLst>
                                      </p:cBhvr>
                                      <p:tavLst>
                                        <p:tav tm="0">
                                          <p:val>
                                            <p:fltVal val="0"/>
                                          </p:val>
                                        </p:tav>
                                        <p:tav tm="100000">
                                          <p:val>
                                            <p:strVal val="#ppt_h"/>
                                          </p:val>
                                        </p:tav>
                                      </p:tavLst>
                                    </p:anim>
                                    <p:animEffect transition="in" filter="fade">
                                      <p:cBhvr>
                                        <p:cTn id="87" dur="250"/>
                                        <p:tgtEl>
                                          <p:spTgt spid="127"/>
                                        </p:tgtEl>
                                      </p:cBhvr>
                                    </p:animEffect>
                                  </p:childTnLst>
                                </p:cTn>
                              </p:par>
                            </p:childTnLst>
                          </p:cTn>
                        </p:par>
                        <p:par>
                          <p:cTn id="88" fill="hold">
                            <p:stCondLst>
                              <p:cond delay="5250"/>
                            </p:stCondLst>
                            <p:childTnLst>
                              <p:par>
                                <p:cTn id="89" presetID="22" presetClass="entr" presetSubtype="8" fill="hold" nodeType="afterEffect">
                                  <p:stCondLst>
                                    <p:cond delay="25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childTnLst>
                          </p:cTn>
                        </p:par>
                        <p:par>
                          <p:cTn id="92" fill="hold">
                            <p:stCondLst>
                              <p:cond delay="6000"/>
                            </p:stCondLst>
                            <p:childTnLst>
                              <p:par>
                                <p:cTn id="93" presetID="53" presetClass="entr" presetSubtype="16" fill="hold" nodeType="after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p:cTn id="95" dur="250" fill="hold"/>
                                        <p:tgtEl>
                                          <p:spTgt spid="9"/>
                                        </p:tgtEl>
                                        <p:attrNameLst>
                                          <p:attrName>ppt_w</p:attrName>
                                        </p:attrNameLst>
                                      </p:cBhvr>
                                      <p:tavLst>
                                        <p:tav tm="0">
                                          <p:val>
                                            <p:fltVal val="0"/>
                                          </p:val>
                                        </p:tav>
                                        <p:tav tm="100000">
                                          <p:val>
                                            <p:strVal val="#ppt_w"/>
                                          </p:val>
                                        </p:tav>
                                      </p:tavLst>
                                    </p:anim>
                                    <p:anim calcmode="lin" valueType="num">
                                      <p:cBhvr>
                                        <p:cTn id="96" dur="250" fill="hold"/>
                                        <p:tgtEl>
                                          <p:spTgt spid="9"/>
                                        </p:tgtEl>
                                        <p:attrNameLst>
                                          <p:attrName>ppt_h</p:attrName>
                                        </p:attrNameLst>
                                      </p:cBhvr>
                                      <p:tavLst>
                                        <p:tav tm="0">
                                          <p:val>
                                            <p:fltVal val="0"/>
                                          </p:val>
                                        </p:tav>
                                        <p:tav tm="100000">
                                          <p:val>
                                            <p:strVal val="#ppt_h"/>
                                          </p:val>
                                        </p:tav>
                                      </p:tavLst>
                                    </p:anim>
                                    <p:animEffect transition="in" filter="fade">
                                      <p:cBhvr>
                                        <p:cTn id="97" dur="250"/>
                                        <p:tgtEl>
                                          <p:spTgt spid="9"/>
                                        </p:tgtEl>
                                      </p:cBhvr>
                                    </p:animEffect>
                                  </p:childTnLst>
                                </p:cTn>
                              </p:par>
                            </p:childTnLst>
                          </p:cTn>
                        </p:par>
                        <p:par>
                          <p:cTn id="98" fill="hold">
                            <p:stCondLst>
                              <p:cond delay="6250"/>
                            </p:stCondLst>
                            <p:childTnLst>
                              <p:par>
                                <p:cTn id="99" presetID="53" presetClass="entr" presetSubtype="1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p:cTn id="101" dur="250" fill="hold"/>
                                        <p:tgtEl>
                                          <p:spTgt spid="31"/>
                                        </p:tgtEl>
                                        <p:attrNameLst>
                                          <p:attrName>ppt_w</p:attrName>
                                        </p:attrNameLst>
                                      </p:cBhvr>
                                      <p:tavLst>
                                        <p:tav tm="0">
                                          <p:val>
                                            <p:fltVal val="0"/>
                                          </p:val>
                                        </p:tav>
                                        <p:tav tm="100000">
                                          <p:val>
                                            <p:strVal val="#ppt_w"/>
                                          </p:val>
                                        </p:tav>
                                      </p:tavLst>
                                    </p:anim>
                                    <p:anim calcmode="lin" valueType="num">
                                      <p:cBhvr>
                                        <p:cTn id="102" dur="250" fill="hold"/>
                                        <p:tgtEl>
                                          <p:spTgt spid="31"/>
                                        </p:tgtEl>
                                        <p:attrNameLst>
                                          <p:attrName>ppt_h</p:attrName>
                                        </p:attrNameLst>
                                      </p:cBhvr>
                                      <p:tavLst>
                                        <p:tav tm="0">
                                          <p:val>
                                            <p:fltVal val="0"/>
                                          </p:val>
                                        </p:tav>
                                        <p:tav tm="100000">
                                          <p:val>
                                            <p:strVal val="#ppt_h"/>
                                          </p:val>
                                        </p:tav>
                                      </p:tavLst>
                                    </p:anim>
                                    <p:animEffect transition="in" filter="fade">
                                      <p:cBhvr>
                                        <p:cTn id="103" dur="250"/>
                                        <p:tgtEl>
                                          <p:spTgt spid="31"/>
                                        </p:tgtEl>
                                      </p:cBhvr>
                                    </p:animEffect>
                                  </p:childTnLst>
                                </p:cTn>
                              </p:par>
                            </p:childTnLst>
                          </p:cTn>
                        </p:par>
                        <p:par>
                          <p:cTn id="104" fill="hold">
                            <p:stCondLst>
                              <p:cond delay="6500"/>
                            </p:stCondLst>
                            <p:childTnLst>
                              <p:par>
                                <p:cTn id="105" presetID="53" presetClass="entr" presetSubtype="16" fill="hold" grpId="0" nodeType="afterEffect">
                                  <p:stCondLst>
                                    <p:cond delay="0"/>
                                  </p:stCondLst>
                                  <p:childTnLst>
                                    <p:set>
                                      <p:cBhvr>
                                        <p:cTn id="106" dur="1" fill="hold">
                                          <p:stCondLst>
                                            <p:cond delay="0"/>
                                          </p:stCondLst>
                                        </p:cTn>
                                        <p:tgtEl>
                                          <p:spTgt spid="131"/>
                                        </p:tgtEl>
                                        <p:attrNameLst>
                                          <p:attrName>style.visibility</p:attrName>
                                        </p:attrNameLst>
                                      </p:cBhvr>
                                      <p:to>
                                        <p:strVal val="visible"/>
                                      </p:to>
                                    </p:set>
                                    <p:anim calcmode="lin" valueType="num">
                                      <p:cBhvr>
                                        <p:cTn id="107" dur="250" fill="hold"/>
                                        <p:tgtEl>
                                          <p:spTgt spid="131"/>
                                        </p:tgtEl>
                                        <p:attrNameLst>
                                          <p:attrName>ppt_w</p:attrName>
                                        </p:attrNameLst>
                                      </p:cBhvr>
                                      <p:tavLst>
                                        <p:tav tm="0">
                                          <p:val>
                                            <p:fltVal val="0"/>
                                          </p:val>
                                        </p:tav>
                                        <p:tav tm="100000">
                                          <p:val>
                                            <p:strVal val="#ppt_w"/>
                                          </p:val>
                                        </p:tav>
                                      </p:tavLst>
                                    </p:anim>
                                    <p:anim calcmode="lin" valueType="num">
                                      <p:cBhvr>
                                        <p:cTn id="108" dur="250" fill="hold"/>
                                        <p:tgtEl>
                                          <p:spTgt spid="131"/>
                                        </p:tgtEl>
                                        <p:attrNameLst>
                                          <p:attrName>ppt_h</p:attrName>
                                        </p:attrNameLst>
                                      </p:cBhvr>
                                      <p:tavLst>
                                        <p:tav tm="0">
                                          <p:val>
                                            <p:fltVal val="0"/>
                                          </p:val>
                                        </p:tav>
                                        <p:tav tm="100000">
                                          <p:val>
                                            <p:strVal val="#ppt_h"/>
                                          </p:val>
                                        </p:tav>
                                      </p:tavLst>
                                    </p:anim>
                                    <p:animEffect transition="in" filter="fade">
                                      <p:cBhvr>
                                        <p:cTn id="109" dur="25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19" grpId="0"/>
      <p:bldP spid="123" grpId="0"/>
      <p:bldP spid="127" grpId="0"/>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0" name="Straight Connector 319"/>
          <p:cNvCxnSpPr>
            <a:cxnSpLocks/>
          </p:cNvCxnSpPr>
          <p:nvPr/>
        </p:nvCxnSpPr>
        <p:spPr>
          <a:xfrm>
            <a:off x="10229015" y="2049930"/>
            <a:ext cx="0" cy="315666"/>
          </a:xfrm>
          <a:prstGeom prst="line">
            <a:avLst/>
          </a:prstGeom>
          <a:ln w="28575">
            <a:solidFill>
              <a:srgbClr val="D4C7A2"/>
            </a:solidFill>
          </a:ln>
        </p:spPr>
        <p:style>
          <a:lnRef idx="1">
            <a:schemeClr val="accent1"/>
          </a:lnRef>
          <a:fillRef idx="0">
            <a:schemeClr val="accent1"/>
          </a:fillRef>
          <a:effectRef idx="0">
            <a:schemeClr val="accent1"/>
          </a:effectRef>
          <a:fontRef idx="minor">
            <a:schemeClr val="tx1"/>
          </a:fontRef>
        </p:style>
      </p:cxnSp>
      <p:sp>
        <p:nvSpPr>
          <p:cNvPr id="321" name="Isosceles Triangle 320"/>
          <p:cNvSpPr/>
          <p:nvPr/>
        </p:nvSpPr>
        <p:spPr>
          <a:xfrm rot="5400000">
            <a:off x="10285210" y="1970497"/>
            <a:ext cx="101018" cy="240836"/>
          </a:xfrm>
          <a:prstGeom prst="triangle">
            <a:avLst/>
          </a:prstGeom>
          <a:solidFill>
            <a:srgbClr val="A16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2" name="Straight Connector 321"/>
          <p:cNvCxnSpPr>
            <a:cxnSpLocks/>
          </p:cNvCxnSpPr>
          <p:nvPr/>
        </p:nvCxnSpPr>
        <p:spPr>
          <a:xfrm>
            <a:off x="10030806" y="1892341"/>
            <a:ext cx="0" cy="495402"/>
          </a:xfrm>
          <a:prstGeom prst="line">
            <a:avLst/>
          </a:prstGeom>
          <a:ln w="28575">
            <a:solidFill>
              <a:srgbClr val="D4C7A2"/>
            </a:solidFill>
          </a:ln>
        </p:spPr>
        <p:style>
          <a:lnRef idx="1">
            <a:schemeClr val="accent1"/>
          </a:lnRef>
          <a:fillRef idx="0">
            <a:schemeClr val="accent1"/>
          </a:fillRef>
          <a:effectRef idx="0">
            <a:schemeClr val="accent1"/>
          </a:effectRef>
          <a:fontRef idx="minor">
            <a:schemeClr val="tx1"/>
          </a:fontRef>
        </p:style>
      </p:cxnSp>
      <p:sp>
        <p:nvSpPr>
          <p:cNvPr id="323" name="Isosceles Triangle 322"/>
          <p:cNvSpPr/>
          <p:nvPr/>
        </p:nvSpPr>
        <p:spPr>
          <a:xfrm rot="5400000">
            <a:off x="10087001" y="1812908"/>
            <a:ext cx="101018" cy="240836"/>
          </a:xfrm>
          <a:prstGeom prst="triangle">
            <a:avLst/>
          </a:prstGeom>
          <a:solidFill>
            <a:srgbClr val="382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Freeform: Shape 473"/>
          <p:cNvSpPr/>
          <p:nvPr/>
        </p:nvSpPr>
        <p:spPr>
          <a:xfrm flipV="1">
            <a:off x="5112752" y="1785891"/>
            <a:ext cx="379702" cy="195119"/>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rot="16200000">
            <a:off x="5094287" y="1995457"/>
            <a:ext cx="471663" cy="432689"/>
            <a:chOff x="1173982" y="2816945"/>
            <a:chExt cx="471663" cy="690375"/>
          </a:xfrm>
        </p:grpSpPr>
        <p:sp>
          <p:nvSpPr>
            <p:cNvPr id="466" name="Rectangle 465"/>
            <p:cNvSpPr/>
            <p:nvPr/>
          </p:nvSpPr>
          <p:spPr>
            <a:xfrm>
              <a:off x="1173982" y="2816945"/>
              <a:ext cx="471663" cy="690375"/>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p:cNvSpPr/>
            <p:nvPr/>
          </p:nvSpPr>
          <p:spPr>
            <a:xfrm>
              <a:off x="1185310" y="2823023"/>
              <a:ext cx="87980" cy="68429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p:cNvSpPr/>
            <p:nvPr/>
          </p:nvSpPr>
          <p:spPr>
            <a:xfrm>
              <a:off x="1377400" y="2823023"/>
              <a:ext cx="87980" cy="68429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p:cNvSpPr/>
            <p:nvPr/>
          </p:nvSpPr>
          <p:spPr>
            <a:xfrm>
              <a:off x="1553878" y="2823022"/>
              <a:ext cx="87980" cy="68429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8262287" y="1557590"/>
            <a:ext cx="143006" cy="1761462"/>
            <a:chOff x="5986332" y="748428"/>
            <a:chExt cx="143006" cy="1761462"/>
          </a:xfrm>
        </p:grpSpPr>
        <p:cxnSp>
          <p:nvCxnSpPr>
            <p:cNvPr id="81" name="Straight Connector 80"/>
            <p:cNvCxnSpPr>
              <a:cxnSpLocks/>
            </p:cNvCxnSpPr>
            <p:nvPr/>
          </p:nvCxnSpPr>
          <p:spPr>
            <a:xfrm>
              <a:off x="6057836" y="748428"/>
              <a:ext cx="0" cy="1566147"/>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86332" y="2308472"/>
              <a:ext cx="143006" cy="201418"/>
              <a:chOff x="5773816" y="2536235"/>
              <a:chExt cx="211274" cy="297572"/>
            </a:xfrm>
          </p:grpSpPr>
          <p:sp>
            <p:nvSpPr>
              <p:cNvPr id="83" name="Rectangle: Rounded Corners 82"/>
              <p:cNvSpPr/>
              <p:nvPr/>
            </p:nvSpPr>
            <p:spPr>
              <a:xfrm>
                <a:off x="5773816" y="2536235"/>
                <a:ext cx="211274" cy="297572"/>
              </a:xfrm>
              <a:prstGeom prst="roundRect">
                <a:avLst>
                  <a:gd name="adj" fmla="val 50000"/>
                </a:avLst>
              </a:prstGeom>
              <a:solidFill>
                <a:srgbClr val="D9C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773816" y="2665031"/>
                <a:ext cx="211274" cy="4701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8419991" y="1584143"/>
            <a:ext cx="143006" cy="1185537"/>
            <a:chOff x="5986332" y="1324353"/>
            <a:chExt cx="143006" cy="1185537"/>
          </a:xfrm>
        </p:grpSpPr>
        <p:cxnSp>
          <p:nvCxnSpPr>
            <p:cNvPr id="89" name="Straight Connector 88"/>
            <p:cNvCxnSpPr>
              <a:cxnSpLocks/>
            </p:cNvCxnSpPr>
            <p:nvPr/>
          </p:nvCxnSpPr>
          <p:spPr>
            <a:xfrm>
              <a:off x="6057836" y="1324353"/>
              <a:ext cx="0" cy="990222"/>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986332" y="2308472"/>
              <a:ext cx="143006" cy="201418"/>
              <a:chOff x="5773816" y="2536235"/>
              <a:chExt cx="211274" cy="297572"/>
            </a:xfrm>
          </p:grpSpPr>
          <p:sp>
            <p:nvSpPr>
              <p:cNvPr id="91" name="Rectangle: Rounded Corners 90"/>
              <p:cNvSpPr/>
              <p:nvPr/>
            </p:nvSpPr>
            <p:spPr>
              <a:xfrm>
                <a:off x="5773816" y="2536235"/>
                <a:ext cx="211274" cy="297572"/>
              </a:xfrm>
              <a:prstGeom prst="roundRect">
                <a:avLst>
                  <a:gd name="adj" fmla="val 50000"/>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773816" y="2665031"/>
                <a:ext cx="211274" cy="4701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4" name="Group 93"/>
          <p:cNvGrpSpPr/>
          <p:nvPr/>
        </p:nvGrpSpPr>
        <p:grpSpPr>
          <a:xfrm>
            <a:off x="8097426" y="1646062"/>
            <a:ext cx="143006" cy="1185537"/>
            <a:chOff x="5986332" y="1324353"/>
            <a:chExt cx="143006" cy="1185537"/>
          </a:xfrm>
        </p:grpSpPr>
        <p:cxnSp>
          <p:nvCxnSpPr>
            <p:cNvPr id="95" name="Straight Connector 94"/>
            <p:cNvCxnSpPr>
              <a:cxnSpLocks/>
            </p:cNvCxnSpPr>
            <p:nvPr/>
          </p:nvCxnSpPr>
          <p:spPr>
            <a:xfrm>
              <a:off x="6057836" y="1324353"/>
              <a:ext cx="0" cy="990222"/>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986332" y="2308472"/>
              <a:ext cx="143006" cy="201418"/>
              <a:chOff x="5773816" y="2536235"/>
              <a:chExt cx="211274" cy="297572"/>
            </a:xfrm>
          </p:grpSpPr>
          <p:sp>
            <p:nvSpPr>
              <p:cNvPr id="97" name="Rectangle: Rounded Corners 96"/>
              <p:cNvSpPr/>
              <p:nvPr/>
            </p:nvSpPr>
            <p:spPr>
              <a:xfrm>
                <a:off x="5773816" y="2536235"/>
                <a:ext cx="211274" cy="297572"/>
              </a:xfrm>
              <a:prstGeom prst="roundRect">
                <a:avLst>
                  <a:gd name="adj" fmla="val 50000"/>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773816" y="2665031"/>
                <a:ext cx="211274" cy="4701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p:cNvGrpSpPr/>
          <p:nvPr/>
        </p:nvGrpSpPr>
        <p:grpSpPr>
          <a:xfrm>
            <a:off x="7951610" y="1656789"/>
            <a:ext cx="143006" cy="821332"/>
            <a:chOff x="5986332" y="1688558"/>
            <a:chExt cx="143006" cy="821332"/>
          </a:xfrm>
        </p:grpSpPr>
        <p:cxnSp>
          <p:nvCxnSpPr>
            <p:cNvPr id="65" name="Straight Connector 64"/>
            <p:cNvCxnSpPr>
              <a:cxnSpLocks/>
            </p:cNvCxnSpPr>
            <p:nvPr/>
          </p:nvCxnSpPr>
          <p:spPr>
            <a:xfrm>
              <a:off x="6057836" y="1688558"/>
              <a:ext cx="0" cy="626017"/>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5986332" y="2308472"/>
              <a:ext cx="143006" cy="201418"/>
              <a:chOff x="5773816" y="2536235"/>
              <a:chExt cx="211274" cy="297572"/>
            </a:xfrm>
          </p:grpSpPr>
          <p:sp>
            <p:nvSpPr>
              <p:cNvPr id="67" name="Rectangle: Rounded Corners 66"/>
              <p:cNvSpPr/>
              <p:nvPr/>
            </p:nvSpPr>
            <p:spPr>
              <a:xfrm>
                <a:off x="5773816" y="2536235"/>
                <a:ext cx="211274" cy="297572"/>
              </a:xfrm>
              <a:prstGeom prst="roundRect">
                <a:avLst>
                  <a:gd name="adj" fmla="val 50000"/>
                </a:avLst>
              </a:prstGeom>
              <a:solidFill>
                <a:srgbClr val="D9C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5773816" y="2665031"/>
                <a:ext cx="211274" cy="4701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1" name="Group 70"/>
          <p:cNvGrpSpPr/>
          <p:nvPr/>
        </p:nvGrpSpPr>
        <p:grpSpPr>
          <a:xfrm>
            <a:off x="8590078" y="1671229"/>
            <a:ext cx="143006" cy="760398"/>
            <a:chOff x="5986332" y="1749492"/>
            <a:chExt cx="143006" cy="760398"/>
          </a:xfrm>
        </p:grpSpPr>
        <p:cxnSp>
          <p:nvCxnSpPr>
            <p:cNvPr id="79" name="Straight Connector 78"/>
            <p:cNvCxnSpPr>
              <a:cxnSpLocks/>
            </p:cNvCxnSpPr>
            <p:nvPr/>
          </p:nvCxnSpPr>
          <p:spPr>
            <a:xfrm>
              <a:off x="6057836" y="1749492"/>
              <a:ext cx="0" cy="565083"/>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5986332" y="2308472"/>
              <a:ext cx="143006" cy="201418"/>
              <a:chOff x="5773816" y="2536235"/>
              <a:chExt cx="211274" cy="297572"/>
            </a:xfrm>
          </p:grpSpPr>
          <p:sp>
            <p:nvSpPr>
              <p:cNvPr id="82" name="Rectangle: Rounded Corners 81"/>
              <p:cNvSpPr/>
              <p:nvPr/>
            </p:nvSpPr>
            <p:spPr>
              <a:xfrm>
                <a:off x="5773816" y="2536235"/>
                <a:ext cx="211274" cy="297572"/>
              </a:xfrm>
              <a:prstGeom prst="roundRect">
                <a:avLst>
                  <a:gd name="adj" fmla="val 50000"/>
                </a:avLst>
              </a:prstGeom>
              <a:solidFill>
                <a:srgbClr val="D9C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5773816" y="2665031"/>
                <a:ext cx="211274" cy="4701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99" name="Straight Connector 98"/>
          <p:cNvCxnSpPr>
            <a:cxnSpLocks/>
          </p:cNvCxnSpPr>
          <p:nvPr/>
        </p:nvCxnSpPr>
        <p:spPr>
          <a:xfrm>
            <a:off x="7848248" y="1688546"/>
            <a:ext cx="0" cy="793366"/>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sp>
        <p:nvSpPr>
          <p:cNvPr id="101" name="Rectangle: Rounded Corners 100"/>
          <p:cNvSpPr/>
          <p:nvPr/>
        </p:nvSpPr>
        <p:spPr>
          <a:xfrm>
            <a:off x="7776744" y="2475809"/>
            <a:ext cx="143006" cy="201418"/>
          </a:xfrm>
          <a:prstGeom prst="roundRect">
            <a:avLst>
              <a:gd name="adj" fmla="val 50000"/>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7776744" y="2562987"/>
            <a:ext cx="143006" cy="3182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8769485" y="1723659"/>
            <a:ext cx="143006" cy="999682"/>
            <a:chOff x="5986332" y="1510208"/>
            <a:chExt cx="143006" cy="999682"/>
          </a:xfrm>
        </p:grpSpPr>
        <p:cxnSp>
          <p:nvCxnSpPr>
            <p:cNvPr id="104" name="Straight Connector 103"/>
            <p:cNvCxnSpPr>
              <a:cxnSpLocks/>
            </p:cNvCxnSpPr>
            <p:nvPr/>
          </p:nvCxnSpPr>
          <p:spPr>
            <a:xfrm>
              <a:off x="6057836" y="1510208"/>
              <a:ext cx="0" cy="804367"/>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986332" y="2308472"/>
              <a:ext cx="143006" cy="201418"/>
              <a:chOff x="5773816" y="2536235"/>
              <a:chExt cx="211274" cy="297572"/>
            </a:xfrm>
          </p:grpSpPr>
          <p:sp>
            <p:nvSpPr>
              <p:cNvPr id="106" name="Rectangle: Rounded Corners 105"/>
              <p:cNvSpPr/>
              <p:nvPr/>
            </p:nvSpPr>
            <p:spPr>
              <a:xfrm>
                <a:off x="5773816" y="2536235"/>
                <a:ext cx="211274" cy="297572"/>
              </a:xfrm>
              <a:prstGeom prst="roundRect">
                <a:avLst>
                  <a:gd name="adj" fmla="val 50000"/>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5773816" y="2665031"/>
                <a:ext cx="211274" cy="4701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8" name="Rectangle 77"/>
          <p:cNvSpPr/>
          <p:nvPr/>
        </p:nvSpPr>
        <p:spPr>
          <a:xfrm>
            <a:off x="8316727" y="1366403"/>
            <a:ext cx="45719" cy="179488"/>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6" name="Straight Connector 445"/>
          <p:cNvCxnSpPr>
            <a:cxnSpLocks/>
          </p:cNvCxnSpPr>
          <p:nvPr/>
        </p:nvCxnSpPr>
        <p:spPr>
          <a:xfrm>
            <a:off x="7647051" y="1816454"/>
            <a:ext cx="0" cy="809172"/>
          </a:xfrm>
          <a:prstGeom prst="line">
            <a:avLst/>
          </a:prstGeom>
          <a:ln w="25400">
            <a:solidFill>
              <a:srgbClr val="C1B59E"/>
            </a:solidFill>
          </a:ln>
        </p:spPr>
        <p:style>
          <a:lnRef idx="1">
            <a:schemeClr val="accent1"/>
          </a:lnRef>
          <a:fillRef idx="0">
            <a:schemeClr val="accent1"/>
          </a:fillRef>
          <a:effectRef idx="0">
            <a:schemeClr val="accent1"/>
          </a:effectRef>
          <a:fontRef idx="minor">
            <a:schemeClr val="tx1"/>
          </a:fontRef>
        </p:style>
      </p:cxnSp>
      <p:sp>
        <p:nvSpPr>
          <p:cNvPr id="448" name="Rectangle: Rounded Corners 447"/>
          <p:cNvSpPr/>
          <p:nvPr/>
        </p:nvSpPr>
        <p:spPr>
          <a:xfrm>
            <a:off x="7575547" y="2619523"/>
            <a:ext cx="143006" cy="201418"/>
          </a:xfrm>
          <a:prstGeom prst="roundRect">
            <a:avLst>
              <a:gd name="adj" fmla="val 50000"/>
            </a:avLst>
          </a:prstGeom>
          <a:solidFill>
            <a:srgbClr val="D9C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9" name="Rectangle 448"/>
          <p:cNvSpPr/>
          <p:nvPr/>
        </p:nvSpPr>
        <p:spPr>
          <a:xfrm>
            <a:off x="7575547" y="2706701"/>
            <a:ext cx="143006" cy="3182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6988293" y="1550340"/>
            <a:ext cx="2635138" cy="2654288"/>
            <a:chOff x="4960711" y="1543990"/>
            <a:chExt cx="2635138" cy="2654288"/>
          </a:xfrm>
        </p:grpSpPr>
        <p:sp>
          <p:nvSpPr>
            <p:cNvPr id="72" name="Arc 71"/>
            <p:cNvSpPr/>
            <p:nvPr/>
          </p:nvSpPr>
          <p:spPr>
            <a:xfrm rot="10800000">
              <a:off x="4960711" y="1551240"/>
              <a:ext cx="2635138" cy="2647038"/>
            </a:xfrm>
            <a:prstGeom prst="arc">
              <a:avLst>
                <a:gd name="adj1" fmla="val 419542"/>
                <a:gd name="adj2" fmla="val 10367194"/>
              </a:avLst>
            </a:prstGeom>
            <a:ln w="146050" cap="rnd">
              <a:solidFill>
                <a:srgbClr val="201B1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Arc 72"/>
            <p:cNvSpPr/>
            <p:nvPr/>
          </p:nvSpPr>
          <p:spPr>
            <a:xfrm rot="10800000">
              <a:off x="4960711" y="1543990"/>
              <a:ext cx="2635138" cy="2647038"/>
            </a:xfrm>
            <a:prstGeom prst="arc">
              <a:avLst>
                <a:gd name="adj1" fmla="val 419542"/>
                <a:gd name="adj2" fmla="val 10367194"/>
              </a:avLst>
            </a:prstGeom>
            <a:ln w="38100" cap="rnd">
              <a:solidFill>
                <a:srgbClr val="F2F1DB"/>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40" name="Rectangle 339"/>
          <p:cNvSpPr/>
          <p:nvPr/>
        </p:nvSpPr>
        <p:spPr>
          <a:xfrm rot="5400000">
            <a:off x="9655504" y="2706558"/>
            <a:ext cx="2810251" cy="774228"/>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Rectangle 340"/>
          <p:cNvSpPr/>
          <p:nvPr/>
        </p:nvSpPr>
        <p:spPr>
          <a:xfrm rot="5400000">
            <a:off x="8390721" y="3199208"/>
            <a:ext cx="1905880" cy="697078"/>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Rectangle 343"/>
          <p:cNvSpPr/>
          <p:nvPr/>
        </p:nvSpPr>
        <p:spPr>
          <a:xfrm rot="10800000">
            <a:off x="9089576" y="2839993"/>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rot="10800000">
            <a:off x="9089575" y="3159751"/>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p:cNvSpPr/>
          <p:nvPr/>
        </p:nvSpPr>
        <p:spPr>
          <a:xfrm rot="10800000">
            <a:off x="9089574" y="3479509"/>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rot="10800000">
            <a:off x="9089573" y="3799267"/>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rot="10800000">
            <a:off x="9089572" y="4119025"/>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rot="5400000">
            <a:off x="8002836" y="3293409"/>
            <a:ext cx="1709399" cy="750848"/>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p:cNvSpPr/>
          <p:nvPr/>
        </p:nvSpPr>
        <p:spPr>
          <a:xfrm rot="5400000">
            <a:off x="8795625" y="2942519"/>
            <a:ext cx="123819" cy="506564"/>
          </a:xfrm>
          <a:prstGeom prst="rect">
            <a:avLst/>
          </a:prstGeom>
          <a:solidFill>
            <a:srgbClr val="8E85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p:cNvSpPr/>
          <p:nvPr/>
        </p:nvSpPr>
        <p:spPr>
          <a:xfrm rot="5400000">
            <a:off x="8795624" y="3169149"/>
            <a:ext cx="123819" cy="50656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p:cNvSpPr/>
          <p:nvPr/>
        </p:nvSpPr>
        <p:spPr>
          <a:xfrm rot="5400000">
            <a:off x="8795623" y="3395779"/>
            <a:ext cx="123819" cy="506564"/>
          </a:xfrm>
          <a:prstGeom prst="rect">
            <a:avLst/>
          </a:prstGeom>
          <a:solidFill>
            <a:srgbClr val="8E85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p:cNvSpPr/>
          <p:nvPr/>
        </p:nvSpPr>
        <p:spPr>
          <a:xfrm rot="5400000">
            <a:off x="8795622" y="3622409"/>
            <a:ext cx="123819" cy="50656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p:cNvSpPr/>
          <p:nvPr/>
        </p:nvSpPr>
        <p:spPr>
          <a:xfrm rot="5400000">
            <a:off x="8795621" y="3849039"/>
            <a:ext cx="123819" cy="506564"/>
          </a:xfrm>
          <a:prstGeom prst="rect">
            <a:avLst/>
          </a:prstGeom>
          <a:solidFill>
            <a:srgbClr val="8E85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p:cNvSpPr/>
          <p:nvPr/>
        </p:nvSpPr>
        <p:spPr>
          <a:xfrm rot="5400000">
            <a:off x="8795620" y="4075669"/>
            <a:ext cx="123819" cy="50656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6" name="Straight Connector 355"/>
          <p:cNvCxnSpPr>
            <a:cxnSpLocks/>
          </p:cNvCxnSpPr>
          <p:nvPr/>
        </p:nvCxnSpPr>
        <p:spPr>
          <a:xfrm>
            <a:off x="8477771" y="2962184"/>
            <a:ext cx="260867" cy="0"/>
          </a:xfrm>
          <a:prstGeom prst="line">
            <a:avLst/>
          </a:prstGeom>
          <a:ln w="19050">
            <a:solidFill>
              <a:srgbClr val="F2F1DB"/>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cxnSpLocks/>
          </p:cNvCxnSpPr>
          <p:nvPr/>
        </p:nvCxnSpPr>
        <p:spPr>
          <a:xfrm>
            <a:off x="8477771" y="3033409"/>
            <a:ext cx="177340" cy="0"/>
          </a:xfrm>
          <a:prstGeom prst="line">
            <a:avLst/>
          </a:prstGeom>
          <a:ln w="19050">
            <a:solidFill>
              <a:srgbClr val="F2F1DB"/>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cxnSpLocks/>
          </p:cNvCxnSpPr>
          <p:nvPr/>
        </p:nvCxnSpPr>
        <p:spPr>
          <a:xfrm>
            <a:off x="8972093" y="2962184"/>
            <a:ext cx="260867" cy="0"/>
          </a:xfrm>
          <a:prstGeom prst="line">
            <a:avLst/>
          </a:prstGeom>
          <a:ln w="19050">
            <a:solidFill>
              <a:srgbClr val="F2F1DB"/>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a:cxnSpLocks/>
          </p:cNvCxnSpPr>
          <p:nvPr/>
        </p:nvCxnSpPr>
        <p:spPr>
          <a:xfrm>
            <a:off x="9055620" y="3033409"/>
            <a:ext cx="177340" cy="0"/>
          </a:xfrm>
          <a:prstGeom prst="line">
            <a:avLst/>
          </a:prstGeom>
          <a:ln w="19050">
            <a:solidFill>
              <a:srgbClr val="F2F1DB"/>
            </a:solidFill>
          </a:ln>
        </p:spPr>
        <p:style>
          <a:lnRef idx="1">
            <a:schemeClr val="accent1"/>
          </a:lnRef>
          <a:fillRef idx="0">
            <a:schemeClr val="accent1"/>
          </a:fillRef>
          <a:effectRef idx="0">
            <a:schemeClr val="accent1"/>
          </a:effectRef>
          <a:fontRef idx="minor">
            <a:schemeClr val="tx1"/>
          </a:fontRef>
        </p:style>
      </p:cxnSp>
      <p:sp>
        <p:nvSpPr>
          <p:cNvPr id="362" name="Rectangle 361"/>
          <p:cNvSpPr/>
          <p:nvPr/>
        </p:nvSpPr>
        <p:spPr>
          <a:xfrm rot="10800000">
            <a:off x="9420464" y="2813440"/>
            <a:ext cx="103127" cy="16649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p:cNvSpPr/>
          <p:nvPr/>
        </p:nvSpPr>
        <p:spPr>
          <a:xfrm rot="16200000" flipH="1">
            <a:off x="9309693" y="2354555"/>
            <a:ext cx="58372" cy="705629"/>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p:cNvSpPr/>
          <p:nvPr/>
        </p:nvSpPr>
        <p:spPr>
          <a:xfrm rot="10800000">
            <a:off x="9449189" y="3576126"/>
            <a:ext cx="103127" cy="16649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p:cNvSpPr/>
          <p:nvPr/>
        </p:nvSpPr>
        <p:spPr>
          <a:xfrm rot="10800000">
            <a:off x="9449189" y="3919912"/>
            <a:ext cx="103127" cy="16649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p:cNvSpPr/>
          <p:nvPr/>
        </p:nvSpPr>
        <p:spPr>
          <a:xfrm rot="10800000">
            <a:off x="9449189" y="4263698"/>
            <a:ext cx="103127" cy="16649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rot="5400000">
            <a:off x="9383117" y="2705851"/>
            <a:ext cx="2131907" cy="1453980"/>
          </a:xfrm>
          <a:prstGeom prst="rect">
            <a:avLst/>
          </a:prstGeom>
          <a:solidFill>
            <a:srgbClr val="A16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9" name="Rectangle 368"/>
          <p:cNvSpPr/>
          <p:nvPr/>
        </p:nvSpPr>
        <p:spPr>
          <a:xfrm>
            <a:off x="10763108" y="2580775"/>
            <a:ext cx="234265" cy="1927557"/>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0" name="Group 369"/>
          <p:cNvGrpSpPr/>
          <p:nvPr/>
        </p:nvGrpSpPr>
        <p:grpSpPr>
          <a:xfrm>
            <a:off x="10592827" y="2021173"/>
            <a:ext cx="583234" cy="583234"/>
            <a:chOff x="7541591" y="2544059"/>
            <a:chExt cx="583234" cy="583234"/>
          </a:xfrm>
        </p:grpSpPr>
        <p:sp>
          <p:nvSpPr>
            <p:cNvPr id="371" name="Oval 370"/>
            <p:cNvSpPr/>
            <p:nvPr/>
          </p:nvSpPr>
          <p:spPr>
            <a:xfrm>
              <a:off x="7541591" y="2544059"/>
              <a:ext cx="583234" cy="583234"/>
            </a:xfrm>
            <a:prstGeom prst="ellipse">
              <a:avLst/>
            </a:prstGeom>
            <a:solidFill>
              <a:srgbClr val="382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2" name="Group 371"/>
            <p:cNvGrpSpPr/>
            <p:nvPr/>
          </p:nvGrpSpPr>
          <p:grpSpPr>
            <a:xfrm>
              <a:off x="7684466" y="2683921"/>
              <a:ext cx="297484" cy="282308"/>
              <a:chOff x="7638512" y="2639152"/>
              <a:chExt cx="389392" cy="343640"/>
            </a:xfrm>
          </p:grpSpPr>
          <p:sp>
            <p:nvSpPr>
              <p:cNvPr id="373" name="Freeform: Shape 372"/>
              <p:cNvSpPr/>
              <p:nvPr/>
            </p:nvSpPr>
            <p:spPr>
              <a:xfrm flipV="1">
                <a:off x="7638512" y="2639152"/>
                <a:ext cx="389392" cy="196524"/>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4" name="Straight Connector 373"/>
              <p:cNvCxnSpPr>
                <a:cxnSpLocks/>
              </p:cNvCxnSpPr>
              <p:nvPr/>
            </p:nvCxnSpPr>
            <p:spPr>
              <a:xfrm>
                <a:off x="7689594" y="2798777"/>
                <a:ext cx="0" cy="153349"/>
              </a:xfrm>
              <a:prstGeom prst="line">
                <a:avLst/>
              </a:prstGeom>
              <a:solidFill>
                <a:srgbClr val="D4C7A2"/>
              </a:solidFill>
              <a:ln w="19050">
                <a:solidFill>
                  <a:srgbClr val="D4C7A2"/>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a:cxnSpLocks/>
              </p:cNvCxnSpPr>
              <p:nvPr/>
            </p:nvCxnSpPr>
            <p:spPr>
              <a:xfrm>
                <a:off x="7827707" y="2829443"/>
                <a:ext cx="0" cy="153349"/>
              </a:xfrm>
              <a:prstGeom prst="line">
                <a:avLst/>
              </a:prstGeom>
              <a:solidFill>
                <a:srgbClr val="D4C7A2"/>
              </a:solidFill>
              <a:ln w="19050">
                <a:solidFill>
                  <a:srgbClr val="D4C7A2"/>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a:cxnSpLocks/>
              </p:cNvCxnSpPr>
              <p:nvPr/>
            </p:nvCxnSpPr>
            <p:spPr>
              <a:xfrm>
                <a:off x="7956295" y="2798777"/>
                <a:ext cx="0" cy="153349"/>
              </a:xfrm>
              <a:prstGeom prst="line">
                <a:avLst/>
              </a:prstGeom>
              <a:solidFill>
                <a:srgbClr val="D4C7A2"/>
              </a:solidFill>
              <a:ln w="19050">
                <a:solidFill>
                  <a:srgbClr val="D4C7A2"/>
                </a:solidFill>
              </a:ln>
            </p:spPr>
            <p:style>
              <a:lnRef idx="1">
                <a:schemeClr val="accent1"/>
              </a:lnRef>
              <a:fillRef idx="0">
                <a:schemeClr val="accent1"/>
              </a:fillRef>
              <a:effectRef idx="0">
                <a:schemeClr val="accent1"/>
              </a:effectRef>
              <a:fontRef idx="minor">
                <a:schemeClr val="tx1"/>
              </a:fontRef>
            </p:style>
          </p:cxnSp>
        </p:grpSp>
      </p:grpSp>
      <p:cxnSp>
        <p:nvCxnSpPr>
          <p:cNvPr id="377" name="Straight Connector 376"/>
          <p:cNvCxnSpPr>
            <a:cxnSpLocks/>
          </p:cNvCxnSpPr>
          <p:nvPr/>
        </p:nvCxnSpPr>
        <p:spPr>
          <a:xfrm>
            <a:off x="10712336" y="2494375"/>
            <a:ext cx="0" cy="2004420"/>
          </a:xfrm>
          <a:prstGeom prst="line">
            <a:avLst/>
          </a:prstGeom>
          <a:ln w="28575">
            <a:solidFill>
              <a:srgbClr val="38221E"/>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cxnSpLocks/>
          </p:cNvCxnSpPr>
          <p:nvPr/>
        </p:nvCxnSpPr>
        <p:spPr>
          <a:xfrm>
            <a:off x="11039536" y="2494375"/>
            <a:ext cx="0" cy="2004420"/>
          </a:xfrm>
          <a:prstGeom prst="line">
            <a:avLst/>
          </a:prstGeom>
          <a:ln w="28575">
            <a:solidFill>
              <a:srgbClr val="38221E"/>
            </a:solidFill>
          </a:ln>
        </p:spPr>
        <p:style>
          <a:lnRef idx="1">
            <a:schemeClr val="accent1"/>
          </a:lnRef>
          <a:fillRef idx="0">
            <a:schemeClr val="accent1"/>
          </a:fillRef>
          <a:effectRef idx="0">
            <a:schemeClr val="accent1"/>
          </a:effectRef>
          <a:fontRef idx="minor">
            <a:schemeClr val="tx1"/>
          </a:fontRef>
        </p:style>
      </p:cxnSp>
      <p:grpSp>
        <p:nvGrpSpPr>
          <p:cNvPr id="379" name="Group 378"/>
          <p:cNvGrpSpPr/>
          <p:nvPr/>
        </p:nvGrpSpPr>
        <p:grpSpPr>
          <a:xfrm>
            <a:off x="9829483" y="2645187"/>
            <a:ext cx="100063" cy="126066"/>
            <a:chOff x="6134100" y="1676400"/>
            <a:chExt cx="419100" cy="533400"/>
          </a:xfrm>
        </p:grpSpPr>
        <p:sp>
          <p:nvSpPr>
            <p:cNvPr id="380" name="Rectangle 379"/>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2" name="Group 381"/>
          <p:cNvGrpSpPr/>
          <p:nvPr/>
        </p:nvGrpSpPr>
        <p:grpSpPr>
          <a:xfrm>
            <a:off x="10069389" y="2654168"/>
            <a:ext cx="100063" cy="126066"/>
            <a:chOff x="6134100" y="1676400"/>
            <a:chExt cx="419100" cy="533400"/>
          </a:xfrm>
        </p:grpSpPr>
        <p:sp>
          <p:nvSpPr>
            <p:cNvPr id="383" name="Rectangle 382"/>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84"/>
          <p:cNvGrpSpPr/>
          <p:nvPr/>
        </p:nvGrpSpPr>
        <p:grpSpPr>
          <a:xfrm>
            <a:off x="10309295" y="2663149"/>
            <a:ext cx="100063" cy="126066"/>
            <a:chOff x="6134100" y="1676400"/>
            <a:chExt cx="419100" cy="533400"/>
          </a:xfrm>
        </p:grpSpPr>
        <p:sp>
          <p:nvSpPr>
            <p:cNvPr id="386" name="Rectangle 385"/>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8" name="Group 387"/>
          <p:cNvGrpSpPr/>
          <p:nvPr/>
        </p:nvGrpSpPr>
        <p:grpSpPr>
          <a:xfrm>
            <a:off x="9819172" y="2879171"/>
            <a:ext cx="100063" cy="126066"/>
            <a:chOff x="6134100" y="1676400"/>
            <a:chExt cx="419100" cy="533400"/>
          </a:xfrm>
        </p:grpSpPr>
        <p:sp>
          <p:nvSpPr>
            <p:cNvPr id="389" name="Rectangle 388"/>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1" name="Group 390"/>
          <p:cNvGrpSpPr/>
          <p:nvPr/>
        </p:nvGrpSpPr>
        <p:grpSpPr>
          <a:xfrm>
            <a:off x="9822931" y="3132768"/>
            <a:ext cx="100063" cy="126066"/>
            <a:chOff x="6134100" y="1676400"/>
            <a:chExt cx="419100" cy="533400"/>
          </a:xfrm>
        </p:grpSpPr>
        <p:sp>
          <p:nvSpPr>
            <p:cNvPr id="392" name="Rectangle 391"/>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4" name="Group 393"/>
          <p:cNvGrpSpPr/>
          <p:nvPr/>
        </p:nvGrpSpPr>
        <p:grpSpPr>
          <a:xfrm>
            <a:off x="9826690" y="3386365"/>
            <a:ext cx="100063" cy="126066"/>
            <a:chOff x="6134100" y="1676400"/>
            <a:chExt cx="419100" cy="533400"/>
          </a:xfrm>
        </p:grpSpPr>
        <p:sp>
          <p:nvSpPr>
            <p:cNvPr id="395" name="Rectangle 394"/>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7" name="Group 396"/>
          <p:cNvGrpSpPr/>
          <p:nvPr/>
        </p:nvGrpSpPr>
        <p:grpSpPr>
          <a:xfrm>
            <a:off x="9830449" y="3639962"/>
            <a:ext cx="100063" cy="126066"/>
            <a:chOff x="6134100" y="1676400"/>
            <a:chExt cx="419100" cy="533400"/>
          </a:xfrm>
        </p:grpSpPr>
        <p:sp>
          <p:nvSpPr>
            <p:cNvPr id="398" name="Rectangle 397"/>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p:cNvGrpSpPr/>
          <p:nvPr/>
        </p:nvGrpSpPr>
        <p:grpSpPr>
          <a:xfrm>
            <a:off x="9834208" y="3893559"/>
            <a:ext cx="100063" cy="126066"/>
            <a:chOff x="6134100" y="1676400"/>
            <a:chExt cx="419100" cy="533400"/>
          </a:xfrm>
        </p:grpSpPr>
        <p:sp>
          <p:nvSpPr>
            <p:cNvPr id="401" name="Rectangle 400"/>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3" name="Group 402"/>
          <p:cNvGrpSpPr/>
          <p:nvPr/>
        </p:nvGrpSpPr>
        <p:grpSpPr>
          <a:xfrm>
            <a:off x="9837967" y="4147156"/>
            <a:ext cx="100063" cy="126066"/>
            <a:chOff x="6134100" y="1676400"/>
            <a:chExt cx="419100" cy="533400"/>
          </a:xfrm>
        </p:grpSpPr>
        <p:sp>
          <p:nvSpPr>
            <p:cNvPr id="404" name="Rectangle 403"/>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6" name="Group 405"/>
          <p:cNvGrpSpPr/>
          <p:nvPr/>
        </p:nvGrpSpPr>
        <p:grpSpPr>
          <a:xfrm>
            <a:off x="10061512" y="2888554"/>
            <a:ext cx="100063" cy="126066"/>
            <a:chOff x="6134100" y="1676400"/>
            <a:chExt cx="419100" cy="533400"/>
          </a:xfrm>
        </p:grpSpPr>
        <p:sp>
          <p:nvSpPr>
            <p:cNvPr id="407" name="Rectangle 406"/>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9" name="Group 408"/>
          <p:cNvGrpSpPr/>
          <p:nvPr/>
        </p:nvGrpSpPr>
        <p:grpSpPr>
          <a:xfrm>
            <a:off x="10058134" y="3130801"/>
            <a:ext cx="100063" cy="126066"/>
            <a:chOff x="6134100" y="1676400"/>
            <a:chExt cx="419100" cy="533400"/>
          </a:xfrm>
        </p:grpSpPr>
        <p:sp>
          <p:nvSpPr>
            <p:cNvPr id="410" name="Rectangle 409"/>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2" name="Group 411"/>
          <p:cNvGrpSpPr/>
          <p:nvPr/>
        </p:nvGrpSpPr>
        <p:grpSpPr>
          <a:xfrm>
            <a:off x="10054756" y="3373048"/>
            <a:ext cx="100063" cy="126066"/>
            <a:chOff x="6134100" y="1676400"/>
            <a:chExt cx="419100" cy="533400"/>
          </a:xfrm>
        </p:grpSpPr>
        <p:sp>
          <p:nvSpPr>
            <p:cNvPr id="413" name="Rectangle 412"/>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5" name="Group 414"/>
          <p:cNvGrpSpPr/>
          <p:nvPr/>
        </p:nvGrpSpPr>
        <p:grpSpPr>
          <a:xfrm>
            <a:off x="10051378" y="3615295"/>
            <a:ext cx="100063" cy="126066"/>
            <a:chOff x="6134100" y="1676400"/>
            <a:chExt cx="419100" cy="533400"/>
          </a:xfrm>
        </p:grpSpPr>
        <p:sp>
          <p:nvSpPr>
            <p:cNvPr id="416" name="Rectangle 415"/>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p:cNvGrpSpPr/>
          <p:nvPr/>
        </p:nvGrpSpPr>
        <p:grpSpPr>
          <a:xfrm>
            <a:off x="10048000" y="3857542"/>
            <a:ext cx="100063" cy="126066"/>
            <a:chOff x="6134100" y="1676400"/>
            <a:chExt cx="419100" cy="533400"/>
          </a:xfrm>
        </p:grpSpPr>
        <p:sp>
          <p:nvSpPr>
            <p:cNvPr id="419" name="Rectangle 418"/>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1" name="Group 420"/>
          <p:cNvGrpSpPr/>
          <p:nvPr/>
        </p:nvGrpSpPr>
        <p:grpSpPr>
          <a:xfrm>
            <a:off x="10044622" y="4099789"/>
            <a:ext cx="100063" cy="126066"/>
            <a:chOff x="6134100" y="1676400"/>
            <a:chExt cx="419100" cy="533400"/>
          </a:xfrm>
        </p:grpSpPr>
        <p:sp>
          <p:nvSpPr>
            <p:cNvPr id="422" name="Rectangle 421"/>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4" name="Group 423"/>
          <p:cNvGrpSpPr/>
          <p:nvPr/>
        </p:nvGrpSpPr>
        <p:grpSpPr>
          <a:xfrm>
            <a:off x="10294604" y="3133891"/>
            <a:ext cx="100063" cy="126066"/>
            <a:chOff x="6134100" y="1676400"/>
            <a:chExt cx="419100" cy="533400"/>
          </a:xfrm>
        </p:grpSpPr>
        <p:sp>
          <p:nvSpPr>
            <p:cNvPr id="425" name="Rectangle 424"/>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7" name="Rectangle 426"/>
          <p:cNvSpPr/>
          <p:nvPr/>
        </p:nvSpPr>
        <p:spPr>
          <a:xfrm>
            <a:off x="10503744" y="2366886"/>
            <a:ext cx="60697" cy="2131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p:cNvSpPr/>
          <p:nvPr/>
        </p:nvSpPr>
        <p:spPr>
          <a:xfrm rot="10800000">
            <a:off x="10735702" y="1764664"/>
            <a:ext cx="103127" cy="166494"/>
          </a:xfrm>
          <a:prstGeom prst="rect">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p:cNvSpPr/>
          <p:nvPr/>
        </p:nvSpPr>
        <p:spPr>
          <a:xfrm rot="10800000">
            <a:off x="11269102" y="1764664"/>
            <a:ext cx="103127" cy="166494"/>
          </a:xfrm>
          <a:prstGeom prst="rect">
            <a:avLst/>
          </a:prstGeom>
          <a:solidFill>
            <a:srgbClr val="382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p:cNvSpPr/>
          <p:nvPr/>
        </p:nvSpPr>
        <p:spPr>
          <a:xfrm rot="10800000">
            <a:off x="11271549" y="2121508"/>
            <a:ext cx="103127" cy="166494"/>
          </a:xfrm>
          <a:prstGeom prst="rect">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p:cNvSpPr/>
          <p:nvPr/>
        </p:nvSpPr>
        <p:spPr>
          <a:xfrm rot="10800000">
            <a:off x="11273996" y="2478352"/>
            <a:ext cx="103127" cy="166494"/>
          </a:xfrm>
          <a:prstGeom prst="rect">
            <a:avLst/>
          </a:prstGeom>
          <a:solidFill>
            <a:srgbClr val="382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p:cNvSpPr/>
          <p:nvPr/>
        </p:nvSpPr>
        <p:spPr>
          <a:xfrm rot="10800000">
            <a:off x="11276443" y="2835196"/>
            <a:ext cx="103127" cy="166494"/>
          </a:xfrm>
          <a:prstGeom prst="rect">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p:cNvSpPr/>
          <p:nvPr/>
        </p:nvSpPr>
        <p:spPr>
          <a:xfrm rot="10800000">
            <a:off x="11278890" y="3192040"/>
            <a:ext cx="103127" cy="166494"/>
          </a:xfrm>
          <a:prstGeom prst="rect">
            <a:avLst/>
          </a:prstGeom>
          <a:solidFill>
            <a:srgbClr val="382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p:cNvSpPr/>
          <p:nvPr/>
        </p:nvSpPr>
        <p:spPr>
          <a:xfrm rot="10800000">
            <a:off x="11281337" y="3548884"/>
            <a:ext cx="103127" cy="166494"/>
          </a:xfrm>
          <a:prstGeom prst="rect">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p:cNvSpPr/>
          <p:nvPr/>
        </p:nvSpPr>
        <p:spPr>
          <a:xfrm rot="10800000">
            <a:off x="11283784" y="3905728"/>
            <a:ext cx="103127" cy="166494"/>
          </a:xfrm>
          <a:prstGeom prst="rect">
            <a:avLst/>
          </a:prstGeom>
          <a:solidFill>
            <a:srgbClr val="382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p:cNvSpPr/>
          <p:nvPr/>
        </p:nvSpPr>
        <p:spPr>
          <a:xfrm rot="10800000">
            <a:off x="11286231" y="4262572"/>
            <a:ext cx="103127" cy="166494"/>
          </a:xfrm>
          <a:prstGeom prst="rect">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p:cNvSpPr/>
          <p:nvPr/>
        </p:nvSpPr>
        <p:spPr>
          <a:xfrm rot="10800000">
            <a:off x="11009454" y="1771613"/>
            <a:ext cx="103127" cy="16649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Circle: Hollow 438"/>
          <p:cNvSpPr/>
          <p:nvPr/>
        </p:nvSpPr>
        <p:spPr>
          <a:xfrm>
            <a:off x="8773429" y="3189122"/>
            <a:ext cx="2691488" cy="2691488"/>
          </a:xfrm>
          <a:prstGeom prst="donut">
            <a:avLst>
              <a:gd name="adj" fmla="val 12147"/>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4985428" y="2439417"/>
            <a:ext cx="619178" cy="12530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rot="16200000">
            <a:off x="5241354" y="2364282"/>
            <a:ext cx="107329" cy="61917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rot="16200000">
            <a:off x="5241350" y="2620810"/>
            <a:ext cx="107329" cy="61917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rot="16200000">
            <a:off x="5241347" y="2877337"/>
            <a:ext cx="107329" cy="61917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16200000">
            <a:off x="5241343" y="3133864"/>
            <a:ext cx="107329" cy="61917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rot="16200000">
            <a:off x="5241339" y="3390391"/>
            <a:ext cx="107329" cy="619177"/>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p:cNvSpPr/>
          <p:nvPr/>
        </p:nvSpPr>
        <p:spPr>
          <a:xfrm flipH="1">
            <a:off x="5359345" y="879530"/>
            <a:ext cx="771605" cy="2874115"/>
          </a:xfrm>
          <a:custGeom>
            <a:avLst/>
            <a:gdLst>
              <a:gd name="connsiteX0" fmla="*/ 0 w 1270000"/>
              <a:gd name="connsiteY0" fmla="*/ 0 h 3141403"/>
              <a:gd name="connsiteX1" fmla="*/ 1270000 w 1270000"/>
              <a:gd name="connsiteY1" fmla="*/ 876265 h 3141403"/>
              <a:gd name="connsiteX2" fmla="*/ 1270000 w 1270000"/>
              <a:gd name="connsiteY2" fmla="*/ 3141403 h 3141403"/>
              <a:gd name="connsiteX3" fmla="*/ 0 w 1270000"/>
              <a:gd name="connsiteY3" fmla="*/ 3141403 h 3141403"/>
            </a:gdLst>
            <a:ahLst/>
            <a:cxnLst>
              <a:cxn ang="0">
                <a:pos x="connsiteX0" y="connsiteY0"/>
              </a:cxn>
              <a:cxn ang="0">
                <a:pos x="connsiteX1" y="connsiteY1"/>
              </a:cxn>
              <a:cxn ang="0">
                <a:pos x="connsiteX2" y="connsiteY2"/>
              </a:cxn>
              <a:cxn ang="0">
                <a:pos x="connsiteX3" y="connsiteY3"/>
              </a:cxn>
            </a:cxnLst>
            <a:rect l="l" t="t" r="r" b="b"/>
            <a:pathLst>
              <a:path w="1270000" h="3141403">
                <a:moveTo>
                  <a:pt x="0" y="0"/>
                </a:moveTo>
                <a:lnTo>
                  <a:pt x="1270000" y="876265"/>
                </a:lnTo>
                <a:lnTo>
                  <a:pt x="1270000" y="3141403"/>
                </a:lnTo>
                <a:lnTo>
                  <a:pt x="0" y="3141403"/>
                </a:lnTo>
                <a:close/>
              </a:path>
            </a:pathLst>
          </a:cu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5805091" y="1449244"/>
            <a:ext cx="721011" cy="2397320"/>
            <a:chOff x="2419350" y="1936990"/>
            <a:chExt cx="726204" cy="2414587"/>
          </a:xfrm>
        </p:grpSpPr>
        <p:sp>
          <p:nvSpPr>
            <p:cNvPr id="126" name="Rectangle 125"/>
            <p:cNvSpPr/>
            <p:nvPr/>
          </p:nvSpPr>
          <p:spPr>
            <a:xfrm rot="5400000">
              <a:off x="1575158" y="2781182"/>
              <a:ext cx="2414587" cy="726204"/>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rot="10800000">
              <a:off x="2712455" y="2204814"/>
              <a:ext cx="154775" cy="332627"/>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rot="10800000">
              <a:off x="2712455" y="2052899"/>
              <a:ext cx="154775" cy="164964"/>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rot="10800000">
              <a:off x="2706651" y="2924080"/>
              <a:ext cx="154775" cy="332627"/>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p:cNvSpPr/>
            <p:nvPr/>
          </p:nvSpPr>
          <p:spPr>
            <a:xfrm rot="10800000">
              <a:off x="2706651" y="2772165"/>
              <a:ext cx="154775" cy="164964"/>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rot="10800000">
              <a:off x="2700847" y="3643346"/>
              <a:ext cx="154775" cy="332627"/>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p:cNvSpPr/>
            <p:nvPr/>
          </p:nvSpPr>
          <p:spPr>
            <a:xfrm rot="10800000">
              <a:off x="2700847" y="3491431"/>
              <a:ext cx="154775" cy="164964"/>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rot="10800000">
              <a:off x="2513805" y="2051370"/>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rot="10800000">
              <a:off x="2513804" y="2371128"/>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rot="10800000">
              <a:off x="2513803" y="2690886"/>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rot="10800000">
              <a:off x="2513802" y="3010644"/>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rot="10800000">
              <a:off x="2513801" y="3330402"/>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rot="10800000">
              <a:off x="2513800" y="3650160"/>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rot="10800000">
              <a:off x="2513799" y="3969918"/>
              <a:ext cx="103127" cy="16649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Freeform: Shape 139"/>
          <p:cNvSpPr/>
          <p:nvPr/>
        </p:nvSpPr>
        <p:spPr>
          <a:xfrm>
            <a:off x="6183922" y="1648098"/>
            <a:ext cx="895252" cy="2874115"/>
          </a:xfrm>
          <a:custGeom>
            <a:avLst/>
            <a:gdLst>
              <a:gd name="connsiteX0" fmla="*/ 0 w 1270000"/>
              <a:gd name="connsiteY0" fmla="*/ 0 h 3141403"/>
              <a:gd name="connsiteX1" fmla="*/ 1270000 w 1270000"/>
              <a:gd name="connsiteY1" fmla="*/ 876265 h 3141403"/>
              <a:gd name="connsiteX2" fmla="*/ 1270000 w 1270000"/>
              <a:gd name="connsiteY2" fmla="*/ 3141403 h 3141403"/>
              <a:gd name="connsiteX3" fmla="*/ 0 w 1270000"/>
              <a:gd name="connsiteY3" fmla="*/ 3141403 h 3141403"/>
            </a:gdLst>
            <a:ahLst/>
            <a:cxnLst>
              <a:cxn ang="0">
                <a:pos x="connsiteX0" y="connsiteY0"/>
              </a:cxn>
              <a:cxn ang="0">
                <a:pos x="connsiteX1" y="connsiteY1"/>
              </a:cxn>
              <a:cxn ang="0">
                <a:pos x="connsiteX2" y="connsiteY2"/>
              </a:cxn>
              <a:cxn ang="0">
                <a:pos x="connsiteX3" y="connsiteY3"/>
              </a:cxn>
            </a:cxnLst>
            <a:rect l="l" t="t" r="r" b="b"/>
            <a:pathLst>
              <a:path w="1270000" h="3141403">
                <a:moveTo>
                  <a:pt x="0" y="0"/>
                </a:moveTo>
                <a:lnTo>
                  <a:pt x="1270000" y="876265"/>
                </a:lnTo>
                <a:lnTo>
                  <a:pt x="1270000" y="3141403"/>
                </a:lnTo>
                <a:lnTo>
                  <a:pt x="0" y="3141403"/>
                </a:lnTo>
                <a:close/>
              </a:path>
            </a:pathLst>
          </a:custGeom>
          <a:solidFill>
            <a:srgbClr val="D0C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p:cNvSpPr/>
          <p:nvPr/>
        </p:nvSpPr>
        <p:spPr>
          <a:xfrm>
            <a:off x="7079173" y="2449838"/>
            <a:ext cx="895252" cy="2072376"/>
          </a:xfrm>
          <a:custGeom>
            <a:avLst/>
            <a:gdLst>
              <a:gd name="connsiteX0" fmla="*/ 0 w 1270000"/>
              <a:gd name="connsiteY0" fmla="*/ 0 h 2265103"/>
              <a:gd name="connsiteX1" fmla="*/ 1270000 w 1270000"/>
              <a:gd name="connsiteY1" fmla="*/ 876265 h 2265103"/>
              <a:gd name="connsiteX2" fmla="*/ 1270000 w 1270000"/>
              <a:gd name="connsiteY2" fmla="*/ 2265103 h 2265103"/>
              <a:gd name="connsiteX3" fmla="*/ 0 w 1270000"/>
              <a:gd name="connsiteY3" fmla="*/ 2265103 h 2265103"/>
            </a:gdLst>
            <a:ahLst/>
            <a:cxnLst>
              <a:cxn ang="0">
                <a:pos x="connsiteX0" y="connsiteY0"/>
              </a:cxn>
              <a:cxn ang="0">
                <a:pos x="connsiteX1" y="connsiteY1"/>
              </a:cxn>
              <a:cxn ang="0">
                <a:pos x="connsiteX2" y="connsiteY2"/>
              </a:cxn>
              <a:cxn ang="0">
                <a:pos x="connsiteX3" y="connsiteY3"/>
              </a:cxn>
            </a:cxnLst>
            <a:rect l="l" t="t" r="r" b="b"/>
            <a:pathLst>
              <a:path w="1270000" h="2265103">
                <a:moveTo>
                  <a:pt x="0" y="0"/>
                </a:moveTo>
                <a:lnTo>
                  <a:pt x="1270000" y="876265"/>
                </a:lnTo>
                <a:lnTo>
                  <a:pt x="1270000" y="2265103"/>
                </a:lnTo>
                <a:lnTo>
                  <a:pt x="0" y="2265103"/>
                </a:lnTo>
                <a:close/>
              </a:path>
            </a:pathLst>
          </a:cu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p:cNvGrpSpPr/>
          <p:nvPr/>
        </p:nvGrpSpPr>
        <p:grpSpPr>
          <a:xfrm>
            <a:off x="6368281" y="2751282"/>
            <a:ext cx="99347" cy="125164"/>
            <a:chOff x="6134100" y="1676400"/>
            <a:chExt cx="419100" cy="533400"/>
          </a:xfrm>
        </p:grpSpPr>
        <p:sp>
          <p:nvSpPr>
            <p:cNvPr id="143" name="Rectangle 142"/>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6865580" y="2751282"/>
            <a:ext cx="99347" cy="125164"/>
            <a:chOff x="6134100" y="1676400"/>
            <a:chExt cx="419100" cy="533400"/>
          </a:xfrm>
        </p:grpSpPr>
        <p:sp>
          <p:nvSpPr>
            <p:cNvPr id="146" name="Rectangle 145"/>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6318606" y="3022574"/>
            <a:ext cx="99347" cy="125164"/>
            <a:chOff x="6134100" y="1676400"/>
            <a:chExt cx="419100" cy="533400"/>
          </a:xfrm>
        </p:grpSpPr>
        <p:sp>
          <p:nvSpPr>
            <p:cNvPr id="149" name="Rectangle 148"/>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p:cNvGrpSpPr/>
          <p:nvPr/>
        </p:nvGrpSpPr>
        <p:grpSpPr>
          <a:xfrm>
            <a:off x="6502965" y="3110919"/>
            <a:ext cx="99347" cy="125164"/>
            <a:chOff x="6134100" y="1676400"/>
            <a:chExt cx="419100" cy="533400"/>
          </a:xfrm>
        </p:grpSpPr>
        <p:sp>
          <p:nvSpPr>
            <p:cNvPr id="152" name="Rectangle 151"/>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687323" y="3199265"/>
            <a:ext cx="99347" cy="125164"/>
            <a:chOff x="6134100" y="1676400"/>
            <a:chExt cx="419100" cy="533400"/>
          </a:xfrm>
        </p:grpSpPr>
        <p:sp>
          <p:nvSpPr>
            <p:cNvPr id="155" name="Rectangle 154"/>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6871681" y="3126158"/>
            <a:ext cx="99347" cy="125164"/>
            <a:chOff x="6134100" y="1676400"/>
            <a:chExt cx="419100" cy="533400"/>
          </a:xfrm>
        </p:grpSpPr>
        <p:sp>
          <p:nvSpPr>
            <p:cNvPr id="158" name="Rectangle 157"/>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a:off x="6691720" y="2974744"/>
            <a:ext cx="99347" cy="125164"/>
            <a:chOff x="6134100" y="1676400"/>
            <a:chExt cx="419100" cy="533400"/>
          </a:xfrm>
        </p:grpSpPr>
        <p:sp>
          <p:nvSpPr>
            <p:cNvPr id="161" name="Rectangle 160"/>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6601498" y="2626117"/>
            <a:ext cx="99347" cy="125164"/>
            <a:chOff x="6134100" y="1676400"/>
            <a:chExt cx="419100" cy="533400"/>
          </a:xfrm>
        </p:grpSpPr>
        <p:sp>
          <p:nvSpPr>
            <p:cNvPr id="164" name="Rectangle 163"/>
            <p:cNvSpPr/>
            <p:nvPr/>
          </p:nvSpPr>
          <p:spPr>
            <a:xfrm>
              <a:off x="6134100" y="1676400"/>
              <a:ext cx="419100" cy="533400"/>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6134100" y="1898248"/>
              <a:ext cx="419100" cy="309301"/>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7220823" y="3151921"/>
            <a:ext cx="99347" cy="125164"/>
            <a:chOff x="6134100" y="1676400"/>
            <a:chExt cx="419100" cy="533400"/>
          </a:xfrm>
        </p:grpSpPr>
        <p:sp>
          <p:nvSpPr>
            <p:cNvPr id="167" name="Rectangle 166"/>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7427451" y="3151921"/>
            <a:ext cx="99347" cy="125164"/>
            <a:chOff x="6134100" y="1676400"/>
            <a:chExt cx="419100" cy="533400"/>
          </a:xfrm>
        </p:grpSpPr>
        <p:sp>
          <p:nvSpPr>
            <p:cNvPr id="170" name="Rectangle 169"/>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7634079" y="3151921"/>
            <a:ext cx="99347" cy="125164"/>
            <a:chOff x="6134100" y="1676400"/>
            <a:chExt cx="419100" cy="533400"/>
          </a:xfrm>
        </p:grpSpPr>
        <p:sp>
          <p:nvSpPr>
            <p:cNvPr id="173" name="Rectangle 172"/>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7220823" y="3397800"/>
            <a:ext cx="99347" cy="125164"/>
            <a:chOff x="6134100" y="1676400"/>
            <a:chExt cx="419100" cy="533400"/>
          </a:xfrm>
        </p:grpSpPr>
        <p:sp>
          <p:nvSpPr>
            <p:cNvPr id="176" name="Rectangle 175"/>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7427450" y="3397800"/>
            <a:ext cx="99347" cy="125164"/>
            <a:chOff x="6134100" y="1676400"/>
            <a:chExt cx="419100" cy="533400"/>
          </a:xfrm>
        </p:grpSpPr>
        <p:sp>
          <p:nvSpPr>
            <p:cNvPr id="179" name="Rectangle 178"/>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p:cNvGrpSpPr/>
          <p:nvPr/>
        </p:nvGrpSpPr>
        <p:grpSpPr>
          <a:xfrm>
            <a:off x="7634077" y="3397800"/>
            <a:ext cx="99347" cy="125164"/>
            <a:chOff x="6134100" y="1676400"/>
            <a:chExt cx="419100" cy="533400"/>
          </a:xfrm>
        </p:grpSpPr>
        <p:sp>
          <p:nvSpPr>
            <p:cNvPr id="182" name="Rectangle 181"/>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p:cNvGrpSpPr/>
          <p:nvPr/>
        </p:nvGrpSpPr>
        <p:grpSpPr>
          <a:xfrm>
            <a:off x="7220823" y="3643679"/>
            <a:ext cx="99347" cy="125164"/>
            <a:chOff x="6134100" y="1676400"/>
            <a:chExt cx="419100" cy="533400"/>
          </a:xfrm>
        </p:grpSpPr>
        <p:sp>
          <p:nvSpPr>
            <p:cNvPr id="185" name="Rectangle 184"/>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p:cNvGrpSpPr/>
          <p:nvPr/>
        </p:nvGrpSpPr>
        <p:grpSpPr>
          <a:xfrm>
            <a:off x="7427450" y="3643679"/>
            <a:ext cx="99347" cy="125164"/>
            <a:chOff x="6134100" y="1676400"/>
            <a:chExt cx="419100" cy="533400"/>
          </a:xfrm>
        </p:grpSpPr>
        <p:sp>
          <p:nvSpPr>
            <p:cNvPr id="188" name="Rectangle 187"/>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7634077" y="3643679"/>
            <a:ext cx="99347" cy="125164"/>
            <a:chOff x="6134100" y="1676400"/>
            <a:chExt cx="419100" cy="533400"/>
          </a:xfrm>
        </p:grpSpPr>
        <p:sp>
          <p:nvSpPr>
            <p:cNvPr id="191" name="Rectangle 190"/>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Rectangle 192"/>
          <p:cNvSpPr/>
          <p:nvPr/>
        </p:nvSpPr>
        <p:spPr>
          <a:xfrm>
            <a:off x="6183922" y="3846565"/>
            <a:ext cx="2238132" cy="675649"/>
          </a:xfrm>
          <a:prstGeom prst="rect">
            <a:avLst/>
          </a:pr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p:cNvSpPr/>
          <p:nvPr/>
        </p:nvSpPr>
        <p:spPr>
          <a:xfrm flipV="1">
            <a:off x="7740393" y="3643679"/>
            <a:ext cx="535493" cy="270259"/>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928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Freeform: Shape 194"/>
          <p:cNvSpPr/>
          <p:nvPr/>
        </p:nvSpPr>
        <p:spPr>
          <a:xfrm flipV="1">
            <a:off x="7812064" y="3695735"/>
            <a:ext cx="386607" cy="195119"/>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p:cNvSpPr/>
          <p:nvPr/>
        </p:nvSpPr>
        <p:spPr>
          <a:xfrm rot="16200000">
            <a:off x="7982671" y="3753609"/>
            <a:ext cx="45392" cy="119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a:cxnSpLocks/>
          </p:cNvCxnSpPr>
          <p:nvPr/>
        </p:nvCxnSpPr>
        <p:spPr>
          <a:xfrm flipH="1">
            <a:off x="8005951" y="3663255"/>
            <a:ext cx="2772" cy="121858"/>
          </a:xfrm>
          <a:prstGeom prst="line">
            <a:avLst/>
          </a:prstGeom>
          <a:ln w="12700">
            <a:solidFill>
              <a:srgbClr val="928171"/>
            </a:solidFill>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rot="16200000">
            <a:off x="7703720" y="3304409"/>
            <a:ext cx="93787" cy="134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rot="16200000">
            <a:off x="7727919" y="3413074"/>
            <a:ext cx="45392" cy="134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rot="10800000">
            <a:off x="8105948" y="4260303"/>
            <a:ext cx="70182" cy="262787"/>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rot="10800000">
            <a:off x="8105948" y="4107211"/>
            <a:ext cx="70182" cy="130327"/>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rot="10800000">
            <a:off x="7904243" y="4258041"/>
            <a:ext cx="70182" cy="262787"/>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rot="10800000">
            <a:off x="7904243" y="4107211"/>
            <a:ext cx="70182" cy="130327"/>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rot="10800000">
            <a:off x="8262531" y="4107210"/>
            <a:ext cx="70182" cy="202886"/>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rot="10800000">
            <a:off x="7766356" y="4104521"/>
            <a:ext cx="70182" cy="107243"/>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rot="10800000">
            <a:off x="7648659" y="4107344"/>
            <a:ext cx="70182" cy="183104"/>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Shape 206"/>
          <p:cNvSpPr/>
          <p:nvPr/>
        </p:nvSpPr>
        <p:spPr>
          <a:xfrm>
            <a:off x="5427371" y="1009499"/>
            <a:ext cx="688461" cy="2587404"/>
          </a:xfrm>
          <a:custGeom>
            <a:avLst/>
            <a:gdLst>
              <a:gd name="connsiteX0" fmla="*/ 0 w 693420"/>
              <a:gd name="connsiteY0" fmla="*/ 2606040 h 2606040"/>
              <a:gd name="connsiteX1" fmla="*/ 0 w 693420"/>
              <a:gd name="connsiteY1" fmla="*/ 716280 h 2606040"/>
              <a:gd name="connsiteX2" fmla="*/ 693420 w 693420"/>
              <a:gd name="connsiteY2" fmla="*/ 0 h 2606040"/>
              <a:gd name="connsiteX3" fmla="*/ 693420 w 693420"/>
              <a:gd name="connsiteY3" fmla="*/ 7620 h 2606040"/>
            </a:gdLst>
            <a:ahLst/>
            <a:cxnLst>
              <a:cxn ang="0">
                <a:pos x="connsiteX0" y="connsiteY0"/>
              </a:cxn>
              <a:cxn ang="0">
                <a:pos x="connsiteX1" y="connsiteY1"/>
              </a:cxn>
              <a:cxn ang="0">
                <a:pos x="connsiteX2" y="connsiteY2"/>
              </a:cxn>
              <a:cxn ang="0">
                <a:pos x="connsiteX3" y="connsiteY3"/>
              </a:cxn>
            </a:cxnLst>
            <a:rect l="l" t="t" r="r" b="b"/>
            <a:pathLst>
              <a:path w="693420" h="2606040">
                <a:moveTo>
                  <a:pt x="0" y="2606040"/>
                </a:moveTo>
                <a:lnTo>
                  <a:pt x="0" y="716280"/>
                </a:lnTo>
                <a:lnTo>
                  <a:pt x="693420" y="0"/>
                </a:lnTo>
                <a:lnTo>
                  <a:pt x="693420" y="762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p:cNvGrpSpPr/>
          <p:nvPr/>
        </p:nvGrpSpPr>
        <p:grpSpPr>
          <a:xfrm>
            <a:off x="5566001" y="1728108"/>
            <a:ext cx="99347" cy="125164"/>
            <a:chOff x="6134100" y="1676400"/>
            <a:chExt cx="419100" cy="533400"/>
          </a:xfrm>
        </p:grpSpPr>
        <p:sp>
          <p:nvSpPr>
            <p:cNvPr id="209" name="Rectangle 208"/>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5566001" y="2045402"/>
            <a:ext cx="99347" cy="125164"/>
            <a:chOff x="6134100" y="1676400"/>
            <a:chExt cx="419100" cy="533400"/>
          </a:xfrm>
        </p:grpSpPr>
        <p:sp>
          <p:nvSpPr>
            <p:cNvPr id="212" name="Rectangle 211"/>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p:cNvGrpSpPr/>
          <p:nvPr/>
        </p:nvGrpSpPr>
        <p:grpSpPr>
          <a:xfrm>
            <a:off x="5566001" y="2362695"/>
            <a:ext cx="99347" cy="125164"/>
            <a:chOff x="6134100" y="1676400"/>
            <a:chExt cx="419100" cy="533400"/>
          </a:xfrm>
        </p:grpSpPr>
        <p:sp>
          <p:nvSpPr>
            <p:cNvPr id="215" name="Rectangle 214"/>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7" name="Group 216"/>
          <p:cNvGrpSpPr/>
          <p:nvPr/>
        </p:nvGrpSpPr>
        <p:grpSpPr>
          <a:xfrm>
            <a:off x="5566001" y="2679989"/>
            <a:ext cx="99347" cy="125164"/>
            <a:chOff x="6134100" y="1676400"/>
            <a:chExt cx="419100" cy="533400"/>
          </a:xfrm>
        </p:grpSpPr>
        <p:sp>
          <p:nvSpPr>
            <p:cNvPr id="218" name="Rectangle 217"/>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0" name="Group 219"/>
          <p:cNvGrpSpPr/>
          <p:nvPr/>
        </p:nvGrpSpPr>
        <p:grpSpPr>
          <a:xfrm>
            <a:off x="5566001" y="2997283"/>
            <a:ext cx="99347" cy="125164"/>
            <a:chOff x="6134100" y="1676400"/>
            <a:chExt cx="419100" cy="533400"/>
          </a:xfrm>
        </p:grpSpPr>
        <p:sp>
          <p:nvSpPr>
            <p:cNvPr id="221" name="Rectangle 220"/>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3" name="Group 222"/>
          <p:cNvGrpSpPr/>
          <p:nvPr/>
        </p:nvGrpSpPr>
        <p:grpSpPr>
          <a:xfrm>
            <a:off x="5566001" y="3314576"/>
            <a:ext cx="99347" cy="125164"/>
            <a:chOff x="6134100" y="1676400"/>
            <a:chExt cx="419100" cy="533400"/>
          </a:xfrm>
        </p:grpSpPr>
        <p:sp>
          <p:nvSpPr>
            <p:cNvPr id="224" name="Rectangle 223"/>
            <p:cNvSpPr/>
            <p:nvPr/>
          </p:nvSpPr>
          <p:spPr>
            <a:xfrm>
              <a:off x="6134100" y="1676400"/>
              <a:ext cx="419100" cy="53340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6134100" y="1898248"/>
              <a:ext cx="419100" cy="309301"/>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9" name="Circle: Hollow 338"/>
          <p:cNvSpPr/>
          <p:nvPr/>
        </p:nvSpPr>
        <p:spPr>
          <a:xfrm>
            <a:off x="4861413" y="3175912"/>
            <a:ext cx="2691488" cy="2691488"/>
          </a:xfrm>
          <a:prstGeom prst="donut">
            <a:avLst>
              <a:gd name="adj" fmla="val 12147"/>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5" name="Group 24"/>
          <p:cNvGrpSpPr/>
          <p:nvPr/>
        </p:nvGrpSpPr>
        <p:grpSpPr>
          <a:xfrm rot="10800000">
            <a:off x="5130409" y="3428289"/>
            <a:ext cx="2152936" cy="2173120"/>
            <a:chOff x="7016750" y="2079674"/>
            <a:chExt cx="2698750" cy="2724052"/>
          </a:xfrm>
        </p:grpSpPr>
        <p:sp>
          <p:nvSpPr>
            <p:cNvPr id="23" name="Freeform: Shape 22"/>
            <p:cNvSpPr/>
            <p:nvPr/>
          </p:nvSpPr>
          <p:spPr>
            <a:xfrm>
              <a:off x="7016750" y="3441700"/>
              <a:ext cx="2698750" cy="1362026"/>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968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p:cNvSpPr/>
            <p:nvPr/>
          </p:nvSpPr>
          <p:spPr>
            <a:xfrm rot="10800000">
              <a:off x="7016750" y="2079674"/>
              <a:ext cx="2698750" cy="1362026"/>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Wheel 1"/>
          <p:cNvGrpSpPr/>
          <p:nvPr/>
        </p:nvGrpSpPr>
        <p:grpSpPr>
          <a:xfrm>
            <a:off x="4854326" y="3162300"/>
            <a:ext cx="2705102" cy="2705100"/>
            <a:chOff x="2377909" y="2965253"/>
            <a:chExt cx="3099195" cy="3099194"/>
          </a:xfrm>
        </p:grpSpPr>
        <p:sp>
          <p:nvSpPr>
            <p:cNvPr id="27" name="Rectangle 26"/>
            <p:cNvSpPr/>
            <p:nvPr/>
          </p:nvSpPr>
          <p:spPr>
            <a:xfrm>
              <a:off x="3890506" y="3041428"/>
              <a:ext cx="71821" cy="1293483"/>
            </a:xfrm>
            <a:prstGeom prst="rect">
              <a:avLst/>
            </a:prstGeom>
            <a:noFill/>
            <a:ln w="28575">
              <a:solidFill>
                <a:srgbClr val="201B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0506" y="4718133"/>
              <a:ext cx="71821" cy="1243274"/>
            </a:xfrm>
            <a:prstGeom prst="rect">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p:nvPr/>
          </p:nvSpPr>
          <p:spPr>
            <a:xfrm rot="9863651">
              <a:off x="2475551" y="3068247"/>
              <a:ext cx="2907950" cy="2907671"/>
            </a:xfrm>
            <a:custGeom>
              <a:avLst/>
              <a:gdLst>
                <a:gd name="connsiteX0" fmla="*/ 800644 w 3181655"/>
                <a:gd name="connsiteY0" fmla="*/ 2979608 h 3181350"/>
                <a:gd name="connsiteX1" fmla="*/ 761294 w 3181655"/>
                <a:gd name="connsiteY1" fmla="*/ 2956331 h 3181350"/>
                <a:gd name="connsiteX2" fmla="*/ 1482750 w 3181655"/>
                <a:gd name="connsiteY2" fmla="*/ 1736699 h 3181350"/>
                <a:gd name="connsiteX3" fmla="*/ 470213 w 3181655"/>
                <a:gd name="connsiteY3" fmla="*/ 2728047 h 3181350"/>
                <a:gd name="connsiteX4" fmla="*/ 438228 w 3181655"/>
                <a:gd name="connsiteY4" fmla="*/ 2695379 h 3181350"/>
                <a:gd name="connsiteX5" fmla="*/ 1450765 w 3181655"/>
                <a:gd name="connsiteY5" fmla="*/ 1704031 h 3181350"/>
                <a:gd name="connsiteX6" fmla="*/ 216150 w 3181655"/>
                <a:gd name="connsiteY6" fmla="*/ 2399536 h 3181350"/>
                <a:gd name="connsiteX7" fmla="*/ 193710 w 3181655"/>
                <a:gd name="connsiteY7" fmla="*/ 2359702 h 3181350"/>
                <a:gd name="connsiteX8" fmla="*/ 1428326 w 3181655"/>
                <a:gd name="connsiteY8" fmla="*/ 1664197 h 3181350"/>
                <a:gd name="connsiteX9" fmla="*/ 55769 w 3181655"/>
                <a:gd name="connsiteY9" fmla="*/ 2016462 h 3181350"/>
                <a:gd name="connsiteX10" fmla="*/ 44404 w 3181655"/>
                <a:gd name="connsiteY10" fmla="*/ 1972178 h 3181350"/>
                <a:gd name="connsiteX11" fmla="*/ 1416961 w 3181655"/>
                <a:gd name="connsiteY11" fmla="*/ 1619914 h 3181350"/>
                <a:gd name="connsiteX12" fmla="*/ 0 w 3181655"/>
                <a:gd name="connsiteY12" fmla="*/ 1604931 h 3181350"/>
                <a:gd name="connsiteX13" fmla="*/ 483 w 3181655"/>
                <a:gd name="connsiteY13" fmla="*/ 1559214 h 3181350"/>
                <a:gd name="connsiteX14" fmla="*/ 1533085 w 3181655"/>
                <a:gd name="connsiteY14" fmla="*/ 1575420 h 3181350"/>
                <a:gd name="connsiteX15" fmla="*/ 216232 w 3181655"/>
                <a:gd name="connsiteY15" fmla="*/ 815134 h 3181350"/>
                <a:gd name="connsiteX16" fmla="*/ 239091 w 3181655"/>
                <a:gd name="connsiteY16" fmla="*/ 775540 h 3181350"/>
                <a:gd name="connsiteX17" fmla="*/ 1466284 w 3181655"/>
                <a:gd name="connsiteY17" fmla="*/ 1484061 h 3181350"/>
                <a:gd name="connsiteX18" fmla="*/ 464285 w 3181655"/>
                <a:gd name="connsiteY18" fmla="*/ 482062 h 3181350"/>
                <a:gd name="connsiteX19" fmla="*/ 496614 w 3181655"/>
                <a:gd name="connsiteY19" fmla="*/ 449734 h 3181350"/>
                <a:gd name="connsiteX20" fmla="*/ 1498611 w 3181655"/>
                <a:gd name="connsiteY20" fmla="*/ 1451732 h 3181350"/>
                <a:gd name="connsiteX21" fmla="*/ 790092 w 3181655"/>
                <a:gd name="connsiteY21" fmla="*/ 224540 h 3181350"/>
                <a:gd name="connsiteX22" fmla="*/ 829686 w 3181655"/>
                <a:gd name="connsiteY22" fmla="*/ 201680 h 3181350"/>
                <a:gd name="connsiteX23" fmla="*/ 1538206 w 3181655"/>
                <a:gd name="connsiteY23" fmla="*/ 1428872 h 3181350"/>
                <a:gd name="connsiteX24" fmla="*/ 1171449 w 3181655"/>
                <a:gd name="connsiteY24" fmla="*/ 60118 h 3181350"/>
                <a:gd name="connsiteX25" fmla="*/ 1215610 w 3181655"/>
                <a:gd name="connsiteY25" fmla="*/ 48285 h 3181350"/>
                <a:gd name="connsiteX26" fmla="*/ 1582367 w 3181655"/>
                <a:gd name="connsiteY26" fmla="*/ 1417040 h 3181350"/>
                <a:gd name="connsiteX27" fmla="*/ 1582367 w 3181655"/>
                <a:gd name="connsiteY27" fmla="*/ 0 h 3181350"/>
                <a:gd name="connsiteX28" fmla="*/ 1628086 w 3181655"/>
                <a:gd name="connsiteY28" fmla="*/ 0 h 3181350"/>
                <a:gd name="connsiteX29" fmla="*/ 1628086 w 3181655"/>
                <a:gd name="connsiteY29" fmla="*/ 1491006 h 3181350"/>
                <a:gd name="connsiteX30" fmla="*/ 2381011 w 3181655"/>
                <a:gd name="connsiteY30" fmla="*/ 218174 h 3181350"/>
                <a:gd name="connsiteX31" fmla="*/ 2420361 w 3181655"/>
                <a:gd name="connsiteY31" fmla="*/ 241451 h 3181350"/>
                <a:gd name="connsiteX32" fmla="*/ 1698905 w 3181655"/>
                <a:gd name="connsiteY32" fmla="*/ 1461084 h 3181350"/>
                <a:gd name="connsiteX33" fmla="*/ 2711442 w 3181655"/>
                <a:gd name="connsiteY33" fmla="*/ 469736 h 3181350"/>
                <a:gd name="connsiteX34" fmla="*/ 2743426 w 3181655"/>
                <a:gd name="connsiteY34" fmla="*/ 502404 h 3181350"/>
                <a:gd name="connsiteX35" fmla="*/ 1730890 w 3181655"/>
                <a:gd name="connsiteY35" fmla="*/ 1493752 h 3181350"/>
                <a:gd name="connsiteX36" fmla="*/ 2965505 w 3181655"/>
                <a:gd name="connsiteY36" fmla="*/ 798247 h 3181350"/>
                <a:gd name="connsiteX37" fmla="*/ 2987945 w 3181655"/>
                <a:gd name="connsiteY37" fmla="*/ 838080 h 3181350"/>
                <a:gd name="connsiteX38" fmla="*/ 1753329 w 3181655"/>
                <a:gd name="connsiteY38" fmla="*/ 1533585 h 3181350"/>
                <a:gd name="connsiteX39" fmla="*/ 3125886 w 3181655"/>
                <a:gd name="connsiteY39" fmla="*/ 1181321 h 3181350"/>
                <a:gd name="connsiteX40" fmla="*/ 3137251 w 3181655"/>
                <a:gd name="connsiteY40" fmla="*/ 1225605 h 3181350"/>
                <a:gd name="connsiteX41" fmla="*/ 1764695 w 3181655"/>
                <a:gd name="connsiteY41" fmla="*/ 1577869 h 3181350"/>
                <a:gd name="connsiteX42" fmla="*/ 3181655 w 3181655"/>
                <a:gd name="connsiteY42" fmla="*/ 1592852 h 3181350"/>
                <a:gd name="connsiteX43" fmla="*/ 3181172 w 3181655"/>
                <a:gd name="connsiteY43" fmla="*/ 1638568 h 3181350"/>
                <a:gd name="connsiteX44" fmla="*/ 1706898 w 3181655"/>
                <a:gd name="connsiteY44" fmla="*/ 1622979 h 3181350"/>
                <a:gd name="connsiteX45" fmla="*/ 2994221 w 3181655"/>
                <a:gd name="connsiteY45" fmla="*/ 2366216 h 3181350"/>
                <a:gd name="connsiteX46" fmla="*/ 2971362 w 3181655"/>
                <a:gd name="connsiteY46" fmla="*/ 2405809 h 3181350"/>
                <a:gd name="connsiteX47" fmla="*/ 1744169 w 3181655"/>
                <a:gd name="connsiteY47" fmla="*/ 1697289 h 3181350"/>
                <a:gd name="connsiteX48" fmla="*/ 2746168 w 3181655"/>
                <a:gd name="connsiteY48" fmla="*/ 2699288 h 3181350"/>
                <a:gd name="connsiteX49" fmla="*/ 2713839 w 3181655"/>
                <a:gd name="connsiteY49" fmla="*/ 2731616 h 3181350"/>
                <a:gd name="connsiteX50" fmla="*/ 1711841 w 3181655"/>
                <a:gd name="connsiteY50" fmla="*/ 1729617 h 3181350"/>
                <a:gd name="connsiteX51" fmla="*/ 2420361 w 3181655"/>
                <a:gd name="connsiteY51" fmla="*/ 2956810 h 3181350"/>
                <a:gd name="connsiteX52" fmla="*/ 2380767 w 3181655"/>
                <a:gd name="connsiteY52" fmla="*/ 2979670 h 3181350"/>
                <a:gd name="connsiteX53" fmla="*/ 1672247 w 3181655"/>
                <a:gd name="connsiteY53" fmla="*/ 1752478 h 3181350"/>
                <a:gd name="connsiteX54" fmla="*/ 2039004 w 3181655"/>
                <a:gd name="connsiteY54" fmla="*/ 3121233 h 3181350"/>
                <a:gd name="connsiteX55" fmla="*/ 1994843 w 3181655"/>
                <a:gd name="connsiteY55" fmla="*/ 3133065 h 3181350"/>
                <a:gd name="connsiteX56" fmla="*/ 1628086 w 3181655"/>
                <a:gd name="connsiteY56" fmla="*/ 1764309 h 3181350"/>
                <a:gd name="connsiteX57" fmla="*/ 1628086 w 3181655"/>
                <a:gd name="connsiteY57" fmla="*/ 3181350 h 3181350"/>
                <a:gd name="connsiteX58" fmla="*/ 1582367 w 3181655"/>
                <a:gd name="connsiteY58" fmla="*/ 3181350 h 3181350"/>
                <a:gd name="connsiteX59" fmla="*/ 1582367 w 3181655"/>
                <a:gd name="connsiteY59" fmla="*/ 1658093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181655" h="3181350">
                  <a:moveTo>
                    <a:pt x="800644" y="2979608"/>
                  </a:moveTo>
                  <a:lnTo>
                    <a:pt x="761294" y="2956331"/>
                  </a:lnTo>
                  <a:lnTo>
                    <a:pt x="1482750" y="1736699"/>
                  </a:lnTo>
                  <a:lnTo>
                    <a:pt x="470213" y="2728047"/>
                  </a:lnTo>
                  <a:lnTo>
                    <a:pt x="438228" y="2695379"/>
                  </a:lnTo>
                  <a:lnTo>
                    <a:pt x="1450765" y="1704031"/>
                  </a:lnTo>
                  <a:lnTo>
                    <a:pt x="216150" y="2399536"/>
                  </a:lnTo>
                  <a:lnTo>
                    <a:pt x="193710" y="2359702"/>
                  </a:lnTo>
                  <a:lnTo>
                    <a:pt x="1428326" y="1664197"/>
                  </a:lnTo>
                  <a:lnTo>
                    <a:pt x="55769" y="2016462"/>
                  </a:lnTo>
                  <a:lnTo>
                    <a:pt x="44404" y="1972178"/>
                  </a:lnTo>
                  <a:lnTo>
                    <a:pt x="1416961" y="1619914"/>
                  </a:lnTo>
                  <a:lnTo>
                    <a:pt x="0" y="1604931"/>
                  </a:lnTo>
                  <a:lnTo>
                    <a:pt x="483" y="1559214"/>
                  </a:lnTo>
                  <a:lnTo>
                    <a:pt x="1533085" y="1575420"/>
                  </a:lnTo>
                  <a:lnTo>
                    <a:pt x="216232" y="815134"/>
                  </a:lnTo>
                  <a:lnTo>
                    <a:pt x="239091" y="775540"/>
                  </a:lnTo>
                  <a:lnTo>
                    <a:pt x="1466284" y="1484061"/>
                  </a:lnTo>
                  <a:lnTo>
                    <a:pt x="464285" y="482062"/>
                  </a:lnTo>
                  <a:lnTo>
                    <a:pt x="496614" y="449734"/>
                  </a:lnTo>
                  <a:lnTo>
                    <a:pt x="1498611" y="1451732"/>
                  </a:lnTo>
                  <a:lnTo>
                    <a:pt x="790092" y="224540"/>
                  </a:lnTo>
                  <a:lnTo>
                    <a:pt x="829686" y="201680"/>
                  </a:lnTo>
                  <a:lnTo>
                    <a:pt x="1538206" y="1428872"/>
                  </a:lnTo>
                  <a:lnTo>
                    <a:pt x="1171449" y="60118"/>
                  </a:lnTo>
                  <a:lnTo>
                    <a:pt x="1215610" y="48285"/>
                  </a:lnTo>
                  <a:lnTo>
                    <a:pt x="1582367" y="1417040"/>
                  </a:lnTo>
                  <a:lnTo>
                    <a:pt x="1582367" y="0"/>
                  </a:lnTo>
                  <a:lnTo>
                    <a:pt x="1628086" y="0"/>
                  </a:lnTo>
                  <a:lnTo>
                    <a:pt x="1628086" y="1491006"/>
                  </a:lnTo>
                  <a:lnTo>
                    <a:pt x="2381011" y="218174"/>
                  </a:lnTo>
                  <a:lnTo>
                    <a:pt x="2420361" y="241451"/>
                  </a:lnTo>
                  <a:lnTo>
                    <a:pt x="1698905" y="1461084"/>
                  </a:lnTo>
                  <a:lnTo>
                    <a:pt x="2711442" y="469736"/>
                  </a:lnTo>
                  <a:lnTo>
                    <a:pt x="2743426" y="502404"/>
                  </a:lnTo>
                  <a:lnTo>
                    <a:pt x="1730890" y="1493752"/>
                  </a:lnTo>
                  <a:lnTo>
                    <a:pt x="2965505" y="798247"/>
                  </a:lnTo>
                  <a:lnTo>
                    <a:pt x="2987945" y="838080"/>
                  </a:lnTo>
                  <a:lnTo>
                    <a:pt x="1753329" y="1533585"/>
                  </a:lnTo>
                  <a:lnTo>
                    <a:pt x="3125886" y="1181321"/>
                  </a:lnTo>
                  <a:lnTo>
                    <a:pt x="3137251" y="1225605"/>
                  </a:lnTo>
                  <a:lnTo>
                    <a:pt x="1764695" y="1577869"/>
                  </a:lnTo>
                  <a:lnTo>
                    <a:pt x="3181655" y="1592852"/>
                  </a:lnTo>
                  <a:lnTo>
                    <a:pt x="3181172" y="1638568"/>
                  </a:lnTo>
                  <a:lnTo>
                    <a:pt x="1706898" y="1622979"/>
                  </a:lnTo>
                  <a:lnTo>
                    <a:pt x="2994221" y="2366216"/>
                  </a:lnTo>
                  <a:lnTo>
                    <a:pt x="2971362" y="2405809"/>
                  </a:lnTo>
                  <a:lnTo>
                    <a:pt x="1744169" y="1697289"/>
                  </a:lnTo>
                  <a:lnTo>
                    <a:pt x="2746168" y="2699288"/>
                  </a:lnTo>
                  <a:lnTo>
                    <a:pt x="2713839" y="2731616"/>
                  </a:lnTo>
                  <a:lnTo>
                    <a:pt x="1711841" y="1729617"/>
                  </a:lnTo>
                  <a:lnTo>
                    <a:pt x="2420361" y="2956810"/>
                  </a:lnTo>
                  <a:lnTo>
                    <a:pt x="2380767" y="2979670"/>
                  </a:lnTo>
                  <a:lnTo>
                    <a:pt x="1672247" y="1752478"/>
                  </a:lnTo>
                  <a:lnTo>
                    <a:pt x="2039004" y="3121233"/>
                  </a:lnTo>
                  <a:lnTo>
                    <a:pt x="1994843" y="3133065"/>
                  </a:lnTo>
                  <a:lnTo>
                    <a:pt x="1628086" y="1764309"/>
                  </a:lnTo>
                  <a:lnTo>
                    <a:pt x="1628086" y="3181350"/>
                  </a:lnTo>
                  <a:lnTo>
                    <a:pt x="1582367" y="3181350"/>
                  </a:lnTo>
                  <a:lnTo>
                    <a:pt x="1582367" y="1658093"/>
                  </a:lnTo>
                  <a:close/>
                </a:path>
              </a:pathLst>
            </a:custGeom>
            <a:solidFill>
              <a:srgbClr val="D0C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473671" y="3061015"/>
              <a:ext cx="2907672" cy="2907671"/>
            </a:xfrm>
            <a:prstGeom prst="ellipse">
              <a:avLst/>
            </a:prstGeom>
            <a:noFill/>
            <a:ln w="25400">
              <a:solidFill>
                <a:srgbClr val="FF73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77909" y="2965253"/>
              <a:ext cx="3099195" cy="3099194"/>
            </a:xfrm>
            <a:prstGeom prst="ellipse">
              <a:avLst/>
            </a:prstGeom>
            <a:noFill/>
            <a:ln w="57150">
              <a:solidFill>
                <a:srgbClr val="8E8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p:cNvSpPr/>
            <p:nvPr/>
          </p:nvSpPr>
          <p:spPr>
            <a:xfrm rot="18079056">
              <a:off x="2417986" y="2998513"/>
              <a:ext cx="3019040" cy="3032672"/>
            </a:xfrm>
            <a:prstGeom prst="arc">
              <a:avLst>
                <a:gd name="adj1" fmla="val 16200000"/>
                <a:gd name="adj2" fmla="val 1601334"/>
              </a:avLst>
            </a:prstGeom>
            <a:ln w="127000">
              <a:solidFill>
                <a:srgbClr val="FF734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Circle: Hollow 17"/>
            <p:cNvSpPr/>
            <p:nvPr/>
          </p:nvSpPr>
          <p:spPr>
            <a:xfrm>
              <a:off x="3727278" y="4321853"/>
              <a:ext cx="400458" cy="400458"/>
            </a:xfrm>
            <a:prstGeom prst="donut">
              <a:avLst>
                <a:gd name="adj" fmla="val 31017"/>
              </a:avLst>
            </a:prstGeom>
            <a:solidFill>
              <a:srgbClr val="201A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p:cNvSpPr/>
            <p:nvPr/>
          </p:nvSpPr>
          <p:spPr>
            <a:xfrm>
              <a:off x="3814334" y="4408909"/>
              <a:ext cx="226346" cy="2263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ircle: Hollow 19"/>
            <p:cNvSpPr/>
            <p:nvPr/>
          </p:nvSpPr>
          <p:spPr>
            <a:xfrm>
              <a:off x="3574929" y="4169505"/>
              <a:ext cx="705155" cy="705155"/>
            </a:xfrm>
            <a:prstGeom prst="donut">
              <a:avLst>
                <a:gd name="adj" fmla="val 6480"/>
              </a:avLst>
            </a:prstGeom>
            <a:solidFill>
              <a:srgbClr val="D0C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rot="10800000">
            <a:off x="9044048" y="3428289"/>
            <a:ext cx="2152936" cy="2173120"/>
            <a:chOff x="7016750" y="2079674"/>
            <a:chExt cx="2698750" cy="2724052"/>
          </a:xfrm>
        </p:grpSpPr>
        <p:sp>
          <p:nvSpPr>
            <p:cNvPr id="51" name="Freeform: Shape 50"/>
            <p:cNvSpPr/>
            <p:nvPr/>
          </p:nvSpPr>
          <p:spPr>
            <a:xfrm>
              <a:off x="7016750" y="3441700"/>
              <a:ext cx="2698750" cy="1362026"/>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D9C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rot="10800000">
              <a:off x="7016750" y="2079674"/>
              <a:ext cx="2698750" cy="1362026"/>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Wheel 2"/>
          <p:cNvGrpSpPr/>
          <p:nvPr/>
        </p:nvGrpSpPr>
        <p:grpSpPr>
          <a:xfrm>
            <a:off x="8763176" y="3162300"/>
            <a:ext cx="2705102" cy="2705100"/>
            <a:chOff x="6291548" y="2965253"/>
            <a:chExt cx="3099195" cy="3099194"/>
          </a:xfrm>
        </p:grpSpPr>
        <p:sp>
          <p:nvSpPr>
            <p:cNvPr id="53" name="Rectangle 52"/>
            <p:cNvSpPr/>
            <p:nvPr/>
          </p:nvSpPr>
          <p:spPr>
            <a:xfrm>
              <a:off x="7804145" y="2965253"/>
              <a:ext cx="71821" cy="1369658"/>
            </a:xfrm>
            <a:prstGeom prst="rect">
              <a:avLst/>
            </a:prstGeom>
            <a:noFill/>
            <a:ln w="28575">
              <a:solidFill>
                <a:srgbClr val="201B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804145" y="4718133"/>
              <a:ext cx="71821" cy="1243274"/>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p:cNvSpPr/>
            <p:nvPr/>
          </p:nvSpPr>
          <p:spPr>
            <a:xfrm rot="9863651">
              <a:off x="6389190" y="3068247"/>
              <a:ext cx="2907950" cy="2907671"/>
            </a:xfrm>
            <a:custGeom>
              <a:avLst/>
              <a:gdLst>
                <a:gd name="connsiteX0" fmla="*/ 800644 w 3181655"/>
                <a:gd name="connsiteY0" fmla="*/ 2979608 h 3181350"/>
                <a:gd name="connsiteX1" fmla="*/ 761294 w 3181655"/>
                <a:gd name="connsiteY1" fmla="*/ 2956331 h 3181350"/>
                <a:gd name="connsiteX2" fmla="*/ 1482750 w 3181655"/>
                <a:gd name="connsiteY2" fmla="*/ 1736699 h 3181350"/>
                <a:gd name="connsiteX3" fmla="*/ 470213 w 3181655"/>
                <a:gd name="connsiteY3" fmla="*/ 2728047 h 3181350"/>
                <a:gd name="connsiteX4" fmla="*/ 438228 w 3181655"/>
                <a:gd name="connsiteY4" fmla="*/ 2695379 h 3181350"/>
                <a:gd name="connsiteX5" fmla="*/ 1450765 w 3181655"/>
                <a:gd name="connsiteY5" fmla="*/ 1704031 h 3181350"/>
                <a:gd name="connsiteX6" fmla="*/ 216150 w 3181655"/>
                <a:gd name="connsiteY6" fmla="*/ 2399536 h 3181350"/>
                <a:gd name="connsiteX7" fmla="*/ 193710 w 3181655"/>
                <a:gd name="connsiteY7" fmla="*/ 2359702 h 3181350"/>
                <a:gd name="connsiteX8" fmla="*/ 1428326 w 3181655"/>
                <a:gd name="connsiteY8" fmla="*/ 1664197 h 3181350"/>
                <a:gd name="connsiteX9" fmla="*/ 55769 w 3181655"/>
                <a:gd name="connsiteY9" fmla="*/ 2016462 h 3181350"/>
                <a:gd name="connsiteX10" fmla="*/ 44404 w 3181655"/>
                <a:gd name="connsiteY10" fmla="*/ 1972178 h 3181350"/>
                <a:gd name="connsiteX11" fmla="*/ 1416961 w 3181655"/>
                <a:gd name="connsiteY11" fmla="*/ 1619914 h 3181350"/>
                <a:gd name="connsiteX12" fmla="*/ 0 w 3181655"/>
                <a:gd name="connsiteY12" fmla="*/ 1604931 h 3181350"/>
                <a:gd name="connsiteX13" fmla="*/ 483 w 3181655"/>
                <a:gd name="connsiteY13" fmla="*/ 1559214 h 3181350"/>
                <a:gd name="connsiteX14" fmla="*/ 1533085 w 3181655"/>
                <a:gd name="connsiteY14" fmla="*/ 1575420 h 3181350"/>
                <a:gd name="connsiteX15" fmla="*/ 216232 w 3181655"/>
                <a:gd name="connsiteY15" fmla="*/ 815134 h 3181350"/>
                <a:gd name="connsiteX16" fmla="*/ 239091 w 3181655"/>
                <a:gd name="connsiteY16" fmla="*/ 775540 h 3181350"/>
                <a:gd name="connsiteX17" fmla="*/ 1466284 w 3181655"/>
                <a:gd name="connsiteY17" fmla="*/ 1484061 h 3181350"/>
                <a:gd name="connsiteX18" fmla="*/ 464285 w 3181655"/>
                <a:gd name="connsiteY18" fmla="*/ 482062 h 3181350"/>
                <a:gd name="connsiteX19" fmla="*/ 496614 w 3181655"/>
                <a:gd name="connsiteY19" fmla="*/ 449734 h 3181350"/>
                <a:gd name="connsiteX20" fmla="*/ 1498611 w 3181655"/>
                <a:gd name="connsiteY20" fmla="*/ 1451732 h 3181350"/>
                <a:gd name="connsiteX21" fmla="*/ 790092 w 3181655"/>
                <a:gd name="connsiteY21" fmla="*/ 224540 h 3181350"/>
                <a:gd name="connsiteX22" fmla="*/ 829686 w 3181655"/>
                <a:gd name="connsiteY22" fmla="*/ 201680 h 3181350"/>
                <a:gd name="connsiteX23" fmla="*/ 1538206 w 3181655"/>
                <a:gd name="connsiteY23" fmla="*/ 1428872 h 3181350"/>
                <a:gd name="connsiteX24" fmla="*/ 1171449 w 3181655"/>
                <a:gd name="connsiteY24" fmla="*/ 60118 h 3181350"/>
                <a:gd name="connsiteX25" fmla="*/ 1215610 w 3181655"/>
                <a:gd name="connsiteY25" fmla="*/ 48285 h 3181350"/>
                <a:gd name="connsiteX26" fmla="*/ 1582367 w 3181655"/>
                <a:gd name="connsiteY26" fmla="*/ 1417040 h 3181350"/>
                <a:gd name="connsiteX27" fmla="*/ 1582367 w 3181655"/>
                <a:gd name="connsiteY27" fmla="*/ 0 h 3181350"/>
                <a:gd name="connsiteX28" fmla="*/ 1628086 w 3181655"/>
                <a:gd name="connsiteY28" fmla="*/ 0 h 3181350"/>
                <a:gd name="connsiteX29" fmla="*/ 1628086 w 3181655"/>
                <a:gd name="connsiteY29" fmla="*/ 1491006 h 3181350"/>
                <a:gd name="connsiteX30" fmla="*/ 2381011 w 3181655"/>
                <a:gd name="connsiteY30" fmla="*/ 218174 h 3181350"/>
                <a:gd name="connsiteX31" fmla="*/ 2420361 w 3181655"/>
                <a:gd name="connsiteY31" fmla="*/ 241451 h 3181350"/>
                <a:gd name="connsiteX32" fmla="*/ 1698905 w 3181655"/>
                <a:gd name="connsiteY32" fmla="*/ 1461084 h 3181350"/>
                <a:gd name="connsiteX33" fmla="*/ 2711442 w 3181655"/>
                <a:gd name="connsiteY33" fmla="*/ 469736 h 3181350"/>
                <a:gd name="connsiteX34" fmla="*/ 2743426 w 3181655"/>
                <a:gd name="connsiteY34" fmla="*/ 502404 h 3181350"/>
                <a:gd name="connsiteX35" fmla="*/ 1730890 w 3181655"/>
                <a:gd name="connsiteY35" fmla="*/ 1493752 h 3181350"/>
                <a:gd name="connsiteX36" fmla="*/ 2965505 w 3181655"/>
                <a:gd name="connsiteY36" fmla="*/ 798247 h 3181350"/>
                <a:gd name="connsiteX37" fmla="*/ 2987945 w 3181655"/>
                <a:gd name="connsiteY37" fmla="*/ 838080 h 3181350"/>
                <a:gd name="connsiteX38" fmla="*/ 1753329 w 3181655"/>
                <a:gd name="connsiteY38" fmla="*/ 1533585 h 3181350"/>
                <a:gd name="connsiteX39" fmla="*/ 3125886 w 3181655"/>
                <a:gd name="connsiteY39" fmla="*/ 1181321 h 3181350"/>
                <a:gd name="connsiteX40" fmla="*/ 3137251 w 3181655"/>
                <a:gd name="connsiteY40" fmla="*/ 1225605 h 3181350"/>
                <a:gd name="connsiteX41" fmla="*/ 1764695 w 3181655"/>
                <a:gd name="connsiteY41" fmla="*/ 1577869 h 3181350"/>
                <a:gd name="connsiteX42" fmla="*/ 3181655 w 3181655"/>
                <a:gd name="connsiteY42" fmla="*/ 1592852 h 3181350"/>
                <a:gd name="connsiteX43" fmla="*/ 3181172 w 3181655"/>
                <a:gd name="connsiteY43" fmla="*/ 1638568 h 3181350"/>
                <a:gd name="connsiteX44" fmla="*/ 1706898 w 3181655"/>
                <a:gd name="connsiteY44" fmla="*/ 1622979 h 3181350"/>
                <a:gd name="connsiteX45" fmla="*/ 2994221 w 3181655"/>
                <a:gd name="connsiteY45" fmla="*/ 2366216 h 3181350"/>
                <a:gd name="connsiteX46" fmla="*/ 2971362 w 3181655"/>
                <a:gd name="connsiteY46" fmla="*/ 2405809 h 3181350"/>
                <a:gd name="connsiteX47" fmla="*/ 1744169 w 3181655"/>
                <a:gd name="connsiteY47" fmla="*/ 1697289 h 3181350"/>
                <a:gd name="connsiteX48" fmla="*/ 2746168 w 3181655"/>
                <a:gd name="connsiteY48" fmla="*/ 2699288 h 3181350"/>
                <a:gd name="connsiteX49" fmla="*/ 2713839 w 3181655"/>
                <a:gd name="connsiteY49" fmla="*/ 2731616 h 3181350"/>
                <a:gd name="connsiteX50" fmla="*/ 1711841 w 3181655"/>
                <a:gd name="connsiteY50" fmla="*/ 1729617 h 3181350"/>
                <a:gd name="connsiteX51" fmla="*/ 2420361 w 3181655"/>
                <a:gd name="connsiteY51" fmla="*/ 2956810 h 3181350"/>
                <a:gd name="connsiteX52" fmla="*/ 2380767 w 3181655"/>
                <a:gd name="connsiteY52" fmla="*/ 2979670 h 3181350"/>
                <a:gd name="connsiteX53" fmla="*/ 1672247 w 3181655"/>
                <a:gd name="connsiteY53" fmla="*/ 1752478 h 3181350"/>
                <a:gd name="connsiteX54" fmla="*/ 2039004 w 3181655"/>
                <a:gd name="connsiteY54" fmla="*/ 3121233 h 3181350"/>
                <a:gd name="connsiteX55" fmla="*/ 1994843 w 3181655"/>
                <a:gd name="connsiteY55" fmla="*/ 3133065 h 3181350"/>
                <a:gd name="connsiteX56" fmla="*/ 1628086 w 3181655"/>
                <a:gd name="connsiteY56" fmla="*/ 1764309 h 3181350"/>
                <a:gd name="connsiteX57" fmla="*/ 1628086 w 3181655"/>
                <a:gd name="connsiteY57" fmla="*/ 3181350 h 3181350"/>
                <a:gd name="connsiteX58" fmla="*/ 1582367 w 3181655"/>
                <a:gd name="connsiteY58" fmla="*/ 3181350 h 3181350"/>
                <a:gd name="connsiteX59" fmla="*/ 1582367 w 3181655"/>
                <a:gd name="connsiteY59" fmla="*/ 1658093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181655" h="3181350">
                  <a:moveTo>
                    <a:pt x="800644" y="2979608"/>
                  </a:moveTo>
                  <a:lnTo>
                    <a:pt x="761294" y="2956331"/>
                  </a:lnTo>
                  <a:lnTo>
                    <a:pt x="1482750" y="1736699"/>
                  </a:lnTo>
                  <a:lnTo>
                    <a:pt x="470213" y="2728047"/>
                  </a:lnTo>
                  <a:lnTo>
                    <a:pt x="438228" y="2695379"/>
                  </a:lnTo>
                  <a:lnTo>
                    <a:pt x="1450765" y="1704031"/>
                  </a:lnTo>
                  <a:lnTo>
                    <a:pt x="216150" y="2399536"/>
                  </a:lnTo>
                  <a:lnTo>
                    <a:pt x="193710" y="2359702"/>
                  </a:lnTo>
                  <a:lnTo>
                    <a:pt x="1428326" y="1664197"/>
                  </a:lnTo>
                  <a:lnTo>
                    <a:pt x="55769" y="2016462"/>
                  </a:lnTo>
                  <a:lnTo>
                    <a:pt x="44404" y="1972178"/>
                  </a:lnTo>
                  <a:lnTo>
                    <a:pt x="1416961" y="1619914"/>
                  </a:lnTo>
                  <a:lnTo>
                    <a:pt x="0" y="1604931"/>
                  </a:lnTo>
                  <a:lnTo>
                    <a:pt x="483" y="1559214"/>
                  </a:lnTo>
                  <a:lnTo>
                    <a:pt x="1533085" y="1575420"/>
                  </a:lnTo>
                  <a:lnTo>
                    <a:pt x="216232" y="815134"/>
                  </a:lnTo>
                  <a:lnTo>
                    <a:pt x="239091" y="775540"/>
                  </a:lnTo>
                  <a:lnTo>
                    <a:pt x="1466284" y="1484061"/>
                  </a:lnTo>
                  <a:lnTo>
                    <a:pt x="464285" y="482062"/>
                  </a:lnTo>
                  <a:lnTo>
                    <a:pt x="496614" y="449734"/>
                  </a:lnTo>
                  <a:lnTo>
                    <a:pt x="1498611" y="1451732"/>
                  </a:lnTo>
                  <a:lnTo>
                    <a:pt x="790092" y="224540"/>
                  </a:lnTo>
                  <a:lnTo>
                    <a:pt x="829686" y="201680"/>
                  </a:lnTo>
                  <a:lnTo>
                    <a:pt x="1538206" y="1428872"/>
                  </a:lnTo>
                  <a:lnTo>
                    <a:pt x="1171449" y="60118"/>
                  </a:lnTo>
                  <a:lnTo>
                    <a:pt x="1215610" y="48285"/>
                  </a:lnTo>
                  <a:lnTo>
                    <a:pt x="1582367" y="1417040"/>
                  </a:lnTo>
                  <a:lnTo>
                    <a:pt x="1582367" y="0"/>
                  </a:lnTo>
                  <a:lnTo>
                    <a:pt x="1628086" y="0"/>
                  </a:lnTo>
                  <a:lnTo>
                    <a:pt x="1628086" y="1491006"/>
                  </a:lnTo>
                  <a:lnTo>
                    <a:pt x="2381011" y="218174"/>
                  </a:lnTo>
                  <a:lnTo>
                    <a:pt x="2420361" y="241451"/>
                  </a:lnTo>
                  <a:lnTo>
                    <a:pt x="1698905" y="1461084"/>
                  </a:lnTo>
                  <a:lnTo>
                    <a:pt x="2711442" y="469736"/>
                  </a:lnTo>
                  <a:lnTo>
                    <a:pt x="2743426" y="502404"/>
                  </a:lnTo>
                  <a:lnTo>
                    <a:pt x="1730890" y="1493752"/>
                  </a:lnTo>
                  <a:lnTo>
                    <a:pt x="2965505" y="798247"/>
                  </a:lnTo>
                  <a:lnTo>
                    <a:pt x="2987945" y="838080"/>
                  </a:lnTo>
                  <a:lnTo>
                    <a:pt x="1753329" y="1533585"/>
                  </a:lnTo>
                  <a:lnTo>
                    <a:pt x="3125886" y="1181321"/>
                  </a:lnTo>
                  <a:lnTo>
                    <a:pt x="3137251" y="1225605"/>
                  </a:lnTo>
                  <a:lnTo>
                    <a:pt x="1764695" y="1577869"/>
                  </a:lnTo>
                  <a:lnTo>
                    <a:pt x="3181655" y="1592852"/>
                  </a:lnTo>
                  <a:lnTo>
                    <a:pt x="3181172" y="1638568"/>
                  </a:lnTo>
                  <a:lnTo>
                    <a:pt x="1706898" y="1622979"/>
                  </a:lnTo>
                  <a:lnTo>
                    <a:pt x="2994221" y="2366216"/>
                  </a:lnTo>
                  <a:lnTo>
                    <a:pt x="2971362" y="2405809"/>
                  </a:lnTo>
                  <a:lnTo>
                    <a:pt x="1744169" y="1697289"/>
                  </a:lnTo>
                  <a:lnTo>
                    <a:pt x="2746168" y="2699288"/>
                  </a:lnTo>
                  <a:lnTo>
                    <a:pt x="2713839" y="2731616"/>
                  </a:lnTo>
                  <a:lnTo>
                    <a:pt x="1711841" y="1729617"/>
                  </a:lnTo>
                  <a:lnTo>
                    <a:pt x="2420361" y="2956810"/>
                  </a:lnTo>
                  <a:lnTo>
                    <a:pt x="2380767" y="2979670"/>
                  </a:lnTo>
                  <a:lnTo>
                    <a:pt x="1672247" y="1752478"/>
                  </a:lnTo>
                  <a:lnTo>
                    <a:pt x="2039004" y="3121233"/>
                  </a:lnTo>
                  <a:lnTo>
                    <a:pt x="1994843" y="3133065"/>
                  </a:lnTo>
                  <a:lnTo>
                    <a:pt x="1628086" y="1764309"/>
                  </a:lnTo>
                  <a:lnTo>
                    <a:pt x="1628086" y="3181350"/>
                  </a:lnTo>
                  <a:lnTo>
                    <a:pt x="1582367" y="3181350"/>
                  </a:lnTo>
                  <a:lnTo>
                    <a:pt x="1582367" y="1658093"/>
                  </a:lnTo>
                  <a:close/>
                </a:path>
              </a:pathLst>
            </a:custGeom>
            <a:solidFill>
              <a:srgbClr val="C1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387310" y="3061015"/>
              <a:ext cx="2907672" cy="2907671"/>
            </a:xfrm>
            <a:prstGeom prst="ellipse">
              <a:avLst/>
            </a:prstGeom>
            <a:noFill/>
            <a:ln w="25400">
              <a:solidFill>
                <a:srgbClr val="8E85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291548" y="2965253"/>
              <a:ext cx="3099195" cy="3099194"/>
            </a:xfrm>
            <a:prstGeom prst="ellipse">
              <a:avLst/>
            </a:prstGeom>
            <a:noFill/>
            <a:ln w="57150">
              <a:solidFill>
                <a:srgbClr val="FF73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p:cNvSpPr/>
            <p:nvPr/>
          </p:nvSpPr>
          <p:spPr>
            <a:xfrm rot="7200000">
              <a:off x="6331625" y="2998513"/>
              <a:ext cx="3019040" cy="3032672"/>
            </a:xfrm>
            <a:prstGeom prst="arc">
              <a:avLst>
                <a:gd name="adj1" fmla="val 16200000"/>
                <a:gd name="adj2" fmla="val 1601334"/>
              </a:avLst>
            </a:prstGeom>
            <a:ln w="127000">
              <a:solidFill>
                <a:srgbClr val="201B1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Circle: Hollow 58"/>
            <p:cNvSpPr/>
            <p:nvPr/>
          </p:nvSpPr>
          <p:spPr>
            <a:xfrm>
              <a:off x="7640917" y="4321853"/>
              <a:ext cx="400458" cy="400458"/>
            </a:xfrm>
            <a:prstGeom prst="donut">
              <a:avLst>
                <a:gd name="adj" fmla="val 310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Oval 59"/>
            <p:cNvSpPr/>
            <p:nvPr/>
          </p:nvSpPr>
          <p:spPr>
            <a:xfrm>
              <a:off x="7727973" y="4408909"/>
              <a:ext cx="226346" cy="226346"/>
            </a:xfrm>
            <a:prstGeom prst="ellipse">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ircle: Hollow 60"/>
            <p:cNvSpPr/>
            <p:nvPr/>
          </p:nvSpPr>
          <p:spPr>
            <a:xfrm>
              <a:off x="7488568" y="4169505"/>
              <a:ext cx="705155" cy="705155"/>
            </a:xfrm>
            <a:prstGeom prst="donut">
              <a:avLst>
                <a:gd name="adj" fmla="val 6480"/>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Arc 61"/>
            <p:cNvSpPr/>
            <p:nvPr/>
          </p:nvSpPr>
          <p:spPr>
            <a:xfrm rot="12800240">
              <a:off x="6330535" y="2998511"/>
              <a:ext cx="3019041" cy="3032671"/>
            </a:xfrm>
            <a:prstGeom prst="arc">
              <a:avLst>
                <a:gd name="adj1" fmla="val 589165"/>
                <a:gd name="adj2" fmla="val 1601334"/>
              </a:avLst>
            </a:prstGeom>
            <a:ln w="146050">
              <a:solidFill>
                <a:srgbClr val="85461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rot="17358314">
              <a:off x="6330535" y="2998511"/>
              <a:ext cx="3019040" cy="3032672"/>
            </a:xfrm>
            <a:prstGeom prst="arc">
              <a:avLst>
                <a:gd name="adj1" fmla="val 589165"/>
                <a:gd name="adj2" fmla="val 1601334"/>
              </a:avLst>
            </a:prstGeom>
            <a:ln w="146050">
              <a:solidFill>
                <a:srgbClr val="85461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4" name="Rectangle 73"/>
          <p:cNvSpPr/>
          <p:nvPr/>
        </p:nvSpPr>
        <p:spPr>
          <a:xfrm>
            <a:off x="8316727" y="0"/>
            <a:ext cx="45719" cy="1270579"/>
          </a:xfrm>
          <a:prstGeom prst="rect">
            <a:avLst/>
          </a:prstGeom>
          <a:solidFill>
            <a:srgbClr val="C1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rc 109"/>
          <p:cNvSpPr/>
          <p:nvPr/>
        </p:nvSpPr>
        <p:spPr>
          <a:xfrm rot="18079056">
            <a:off x="4802286" y="3104218"/>
            <a:ext cx="2808570" cy="2821256"/>
          </a:xfrm>
          <a:prstGeom prst="arc">
            <a:avLst>
              <a:gd name="adj1" fmla="val 14258135"/>
              <a:gd name="adj2" fmla="val 3543435"/>
            </a:avLst>
          </a:prstGeom>
          <a:ln w="57150">
            <a:solidFill>
              <a:srgbClr val="201B1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p:cNvSpPr/>
          <p:nvPr/>
        </p:nvSpPr>
        <p:spPr>
          <a:xfrm>
            <a:off x="4672525" y="4460080"/>
            <a:ext cx="134785" cy="80963"/>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111"/>
          <p:cNvSpPr/>
          <p:nvPr/>
        </p:nvSpPr>
        <p:spPr>
          <a:xfrm rot="16200000" flipV="1">
            <a:off x="4593874" y="4456727"/>
            <a:ext cx="173706" cy="87668"/>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Rectangle 450"/>
          <p:cNvSpPr/>
          <p:nvPr/>
        </p:nvSpPr>
        <p:spPr>
          <a:xfrm rot="10800000">
            <a:off x="9422102" y="3041017"/>
            <a:ext cx="103127" cy="166494"/>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8201972" y="1213890"/>
            <a:ext cx="270468" cy="316684"/>
            <a:chOff x="5803436" y="1766704"/>
            <a:chExt cx="407681" cy="437317"/>
          </a:xfrm>
        </p:grpSpPr>
        <p:sp>
          <p:nvSpPr>
            <p:cNvPr id="75" name="Rectangle 74"/>
            <p:cNvSpPr/>
            <p:nvPr/>
          </p:nvSpPr>
          <p:spPr>
            <a:xfrm>
              <a:off x="5803436" y="2006353"/>
              <a:ext cx="407681" cy="197668"/>
            </a:xfrm>
            <a:prstGeom prst="rect">
              <a:avLst/>
            </a:prstGeom>
            <a:solidFill>
              <a:srgbClr val="201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5803436" y="1766704"/>
              <a:ext cx="407681" cy="239648"/>
            </a:xfrm>
            <a:prstGeom prst="triangle">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52" name="Straight Connector 451"/>
          <p:cNvCxnSpPr>
            <a:cxnSpLocks/>
          </p:cNvCxnSpPr>
          <p:nvPr/>
        </p:nvCxnSpPr>
        <p:spPr>
          <a:xfrm>
            <a:off x="10817864" y="1388058"/>
            <a:ext cx="0" cy="315666"/>
          </a:xfrm>
          <a:prstGeom prst="line">
            <a:avLst/>
          </a:prstGeom>
          <a:ln w="28575">
            <a:solidFill>
              <a:srgbClr val="D4C7A2"/>
            </a:solidFill>
          </a:ln>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5400000">
            <a:off x="10874059" y="1308625"/>
            <a:ext cx="101018" cy="240836"/>
          </a:xfrm>
          <a:prstGeom prst="triangle">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3" name="Straight Connector 452"/>
          <p:cNvCxnSpPr>
            <a:cxnSpLocks/>
          </p:cNvCxnSpPr>
          <p:nvPr/>
        </p:nvCxnSpPr>
        <p:spPr>
          <a:xfrm>
            <a:off x="11296504" y="1383465"/>
            <a:ext cx="0" cy="315666"/>
          </a:xfrm>
          <a:prstGeom prst="line">
            <a:avLst/>
          </a:prstGeom>
          <a:ln w="28575">
            <a:solidFill>
              <a:srgbClr val="D4C7A2"/>
            </a:solidFill>
          </a:ln>
        </p:spPr>
        <p:style>
          <a:lnRef idx="1">
            <a:schemeClr val="accent1"/>
          </a:lnRef>
          <a:fillRef idx="0">
            <a:schemeClr val="accent1"/>
          </a:fillRef>
          <a:effectRef idx="0">
            <a:schemeClr val="accent1"/>
          </a:effectRef>
          <a:fontRef idx="minor">
            <a:schemeClr val="tx1"/>
          </a:fontRef>
        </p:style>
      </p:cxnSp>
      <p:sp>
        <p:nvSpPr>
          <p:cNvPr id="454" name="Isosceles Triangle 453"/>
          <p:cNvSpPr/>
          <p:nvPr/>
        </p:nvSpPr>
        <p:spPr>
          <a:xfrm rot="5400000">
            <a:off x="11352699" y="1304032"/>
            <a:ext cx="101018" cy="240836"/>
          </a:xfrm>
          <a:prstGeom prst="triangle">
            <a:avLst/>
          </a:prstGeom>
          <a:solidFill>
            <a:srgbClr val="A16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5" name="Straight Connector 454"/>
          <p:cNvCxnSpPr>
            <a:cxnSpLocks/>
          </p:cNvCxnSpPr>
          <p:nvPr/>
        </p:nvCxnSpPr>
        <p:spPr>
          <a:xfrm>
            <a:off x="11098295" y="1225876"/>
            <a:ext cx="0" cy="495402"/>
          </a:xfrm>
          <a:prstGeom prst="line">
            <a:avLst/>
          </a:prstGeom>
          <a:ln w="28575">
            <a:solidFill>
              <a:srgbClr val="D4C7A2"/>
            </a:solidFill>
          </a:ln>
        </p:spPr>
        <p:style>
          <a:lnRef idx="1">
            <a:schemeClr val="accent1"/>
          </a:lnRef>
          <a:fillRef idx="0">
            <a:schemeClr val="accent1"/>
          </a:fillRef>
          <a:effectRef idx="0">
            <a:schemeClr val="accent1"/>
          </a:effectRef>
          <a:fontRef idx="minor">
            <a:schemeClr val="tx1"/>
          </a:fontRef>
        </p:style>
      </p:cxnSp>
      <p:sp>
        <p:nvSpPr>
          <p:cNvPr id="456" name="Isosceles Triangle 455"/>
          <p:cNvSpPr/>
          <p:nvPr/>
        </p:nvSpPr>
        <p:spPr>
          <a:xfrm rot="5400000">
            <a:off x="11154490" y="1146443"/>
            <a:ext cx="101018" cy="240836"/>
          </a:xfrm>
          <a:prstGeom prst="triangle">
            <a:avLst/>
          </a:prstGeom>
          <a:solidFill>
            <a:srgbClr val="382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7" name="Straight Connector 456"/>
          <p:cNvCxnSpPr>
            <a:cxnSpLocks/>
          </p:cNvCxnSpPr>
          <p:nvPr/>
        </p:nvCxnSpPr>
        <p:spPr>
          <a:xfrm>
            <a:off x="6195667" y="1046650"/>
            <a:ext cx="0" cy="402594"/>
          </a:xfrm>
          <a:prstGeom prst="line">
            <a:avLst/>
          </a:prstGeom>
          <a:ln w="28575">
            <a:solidFill>
              <a:srgbClr val="D4C7A2"/>
            </a:solidFill>
          </a:ln>
        </p:spPr>
        <p:style>
          <a:lnRef idx="1">
            <a:schemeClr val="accent1"/>
          </a:lnRef>
          <a:fillRef idx="0">
            <a:schemeClr val="accent1"/>
          </a:fillRef>
          <a:effectRef idx="0">
            <a:schemeClr val="accent1"/>
          </a:effectRef>
          <a:fontRef idx="minor">
            <a:schemeClr val="tx1"/>
          </a:fontRef>
        </p:style>
      </p:cxnSp>
      <p:sp>
        <p:nvSpPr>
          <p:cNvPr id="458" name="Isosceles Triangle 457"/>
          <p:cNvSpPr/>
          <p:nvPr/>
        </p:nvSpPr>
        <p:spPr>
          <a:xfrm rot="5400000">
            <a:off x="6251862" y="967217"/>
            <a:ext cx="101018" cy="240836"/>
          </a:xfrm>
          <a:prstGeom prst="triangle">
            <a:avLst/>
          </a:prstGeom>
          <a:solidFill>
            <a:srgbClr val="FF7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7556144" y="6018230"/>
            <a:ext cx="68712" cy="120798"/>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Rectangle 331"/>
          <p:cNvSpPr/>
          <p:nvPr/>
        </p:nvSpPr>
        <p:spPr>
          <a:xfrm>
            <a:off x="7648947" y="5905813"/>
            <a:ext cx="68712" cy="232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Rectangle 332"/>
          <p:cNvSpPr/>
          <p:nvPr/>
        </p:nvSpPr>
        <p:spPr>
          <a:xfrm>
            <a:off x="7741750" y="6018230"/>
            <a:ext cx="68712" cy="119658"/>
          </a:xfrm>
          <a:prstGeom prst="rect">
            <a:avLst/>
          </a:prstGeom>
          <a:solidFill>
            <a:srgbClr val="392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Rectangle 333"/>
          <p:cNvSpPr/>
          <p:nvPr/>
        </p:nvSpPr>
        <p:spPr>
          <a:xfrm>
            <a:off x="7834553" y="5910263"/>
            <a:ext cx="68712" cy="227055"/>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Rectangle 334"/>
          <p:cNvSpPr/>
          <p:nvPr/>
        </p:nvSpPr>
        <p:spPr>
          <a:xfrm>
            <a:off x="7927356" y="6018230"/>
            <a:ext cx="68712" cy="118518"/>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8020159" y="5910263"/>
            <a:ext cx="68712" cy="2259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Rectangle 336"/>
          <p:cNvSpPr/>
          <p:nvPr/>
        </p:nvSpPr>
        <p:spPr>
          <a:xfrm>
            <a:off x="8112962" y="6018230"/>
            <a:ext cx="68712" cy="117378"/>
          </a:xfrm>
          <a:prstGeom prst="rect">
            <a:avLst/>
          </a:prstGeom>
          <a:solidFill>
            <a:srgbClr val="392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Rectangle 337"/>
          <p:cNvSpPr/>
          <p:nvPr/>
        </p:nvSpPr>
        <p:spPr>
          <a:xfrm>
            <a:off x="8205765" y="5910263"/>
            <a:ext cx="68712" cy="224775"/>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Rectangle 341"/>
          <p:cNvSpPr/>
          <p:nvPr/>
        </p:nvSpPr>
        <p:spPr>
          <a:xfrm>
            <a:off x="8298568" y="6018230"/>
            <a:ext cx="68712" cy="116238"/>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Rectangle 342"/>
          <p:cNvSpPr/>
          <p:nvPr/>
        </p:nvSpPr>
        <p:spPr>
          <a:xfrm>
            <a:off x="8391371" y="5910263"/>
            <a:ext cx="68712" cy="223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Rectangle 359"/>
          <p:cNvSpPr/>
          <p:nvPr/>
        </p:nvSpPr>
        <p:spPr>
          <a:xfrm>
            <a:off x="8484174" y="6017128"/>
            <a:ext cx="68712" cy="116200"/>
          </a:xfrm>
          <a:prstGeom prst="rect">
            <a:avLst/>
          </a:prstGeom>
          <a:solidFill>
            <a:srgbClr val="392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Rectangle 360"/>
          <p:cNvSpPr/>
          <p:nvPr/>
        </p:nvSpPr>
        <p:spPr>
          <a:xfrm>
            <a:off x="8576977" y="5910263"/>
            <a:ext cx="68712" cy="222494"/>
          </a:xfrm>
          <a:prstGeom prst="rect">
            <a:avLst/>
          </a:prstGeom>
          <a:solidFill>
            <a:srgbClr val="854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Rectangle 366"/>
          <p:cNvSpPr/>
          <p:nvPr/>
        </p:nvSpPr>
        <p:spPr>
          <a:xfrm>
            <a:off x="8669780" y="6017128"/>
            <a:ext cx="68712" cy="115060"/>
          </a:xfrm>
          <a:prstGeom prst="rect">
            <a:avLst/>
          </a:pr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274188" y="6138898"/>
            <a:ext cx="1750868" cy="261610"/>
          </a:xfrm>
          <a:prstGeom prst="rect">
            <a:avLst/>
          </a:prstGeom>
          <a:noFill/>
        </p:spPr>
        <p:txBody>
          <a:bodyPr wrap="square" rtlCol="0">
            <a:spAutoFit/>
          </a:bodyPr>
          <a:lstStyle/>
          <a:p>
            <a:pPr algn="ctr"/>
            <a:r>
              <a:rPr lang="en-GB" sz="1100" b="1" dirty="0">
                <a:solidFill>
                  <a:srgbClr val="FF6056"/>
                </a:solidFill>
                <a:latin typeface="Tw Cen MT" panose="020B0602020104020603" pitchFamily="34" charset="0"/>
              </a:rPr>
              <a:t>Bangladesh Economy</a:t>
            </a:r>
            <a:endParaRPr lang="en-US" sz="1100" dirty="0">
              <a:solidFill>
                <a:srgbClr val="928171"/>
              </a:solidFill>
              <a:latin typeface="DAGGERSQUARE" pitchFamily="50" charset="0"/>
            </a:endParaRPr>
          </a:p>
        </p:txBody>
      </p:sp>
      <p:sp>
        <p:nvSpPr>
          <p:cNvPr id="33" name="Rectangle 32"/>
          <p:cNvSpPr/>
          <p:nvPr/>
        </p:nvSpPr>
        <p:spPr>
          <a:xfrm>
            <a:off x="7320170" y="6344101"/>
            <a:ext cx="1592321" cy="513900"/>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Shape 437"/>
          <p:cNvSpPr/>
          <p:nvPr/>
        </p:nvSpPr>
        <p:spPr>
          <a:xfrm rot="10800000" flipV="1">
            <a:off x="8022244" y="6411878"/>
            <a:ext cx="254756" cy="128576"/>
          </a:xfrm>
          <a:custGeom>
            <a:avLst/>
            <a:gdLst>
              <a:gd name="connsiteX0" fmla="*/ 639 w 2698750"/>
              <a:gd name="connsiteY0" fmla="*/ 0 h 1362026"/>
              <a:gd name="connsiteX1" fmla="*/ 2698111 w 2698750"/>
              <a:gd name="connsiteY1" fmla="*/ 0 h 1362026"/>
              <a:gd name="connsiteX2" fmla="*/ 2698750 w 2698750"/>
              <a:gd name="connsiteY2" fmla="*/ 12651 h 1362026"/>
              <a:gd name="connsiteX3" fmla="*/ 1349375 w 2698750"/>
              <a:gd name="connsiteY3" fmla="*/ 1362026 h 1362026"/>
              <a:gd name="connsiteX4" fmla="*/ 0 w 2698750"/>
              <a:gd name="connsiteY4" fmla="*/ 12651 h 1362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0" h="1362026">
                <a:moveTo>
                  <a:pt x="639" y="0"/>
                </a:moveTo>
                <a:lnTo>
                  <a:pt x="2698111" y="0"/>
                </a:lnTo>
                <a:lnTo>
                  <a:pt x="2698750" y="12651"/>
                </a:lnTo>
                <a:cubicBezTo>
                  <a:pt x="2698750" y="757890"/>
                  <a:pt x="2094614" y="1362026"/>
                  <a:pt x="1349375" y="1362026"/>
                </a:cubicBezTo>
                <a:cubicBezTo>
                  <a:pt x="604136" y="1362026"/>
                  <a:pt x="0" y="757890"/>
                  <a:pt x="0" y="12651"/>
                </a:cubicBezTo>
                <a:close/>
              </a:path>
            </a:pathLst>
          </a:custGeom>
          <a:solidFill>
            <a:srgbClr val="D4C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8EBA453E-EC7E-4627-9957-BFBBC7E50A87}"/>
              </a:ext>
            </a:extLst>
          </p:cNvPr>
          <p:cNvSpPr>
            <a:spLocks noGrp="1"/>
          </p:cNvSpPr>
          <p:nvPr>
            <p:ph type="dt" sz="half" idx="10"/>
          </p:nvPr>
        </p:nvSpPr>
        <p:spPr>
          <a:xfrm>
            <a:off x="319882" y="6344101"/>
            <a:ext cx="2743200" cy="365125"/>
          </a:xfrm>
        </p:spPr>
        <p:txBody>
          <a:bodyPr/>
          <a:lstStyle/>
          <a:p>
            <a:fld id="{FD16C60B-20B1-4C20-8459-5F3EAC26AED2}" type="datetime1">
              <a:rPr lang="en-US" smtClean="0"/>
              <a:t>12/24/2020</a:t>
            </a:fld>
            <a:endParaRPr lang="en-US" dirty="0"/>
          </a:p>
        </p:txBody>
      </p:sp>
      <p:sp>
        <p:nvSpPr>
          <p:cNvPr id="9" name="Slide Number Placeholder 8">
            <a:extLst>
              <a:ext uri="{FF2B5EF4-FFF2-40B4-BE49-F238E27FC236}">
                <a16:creationId xmlns:a16="http://schemas.microsoft.com/office/drawing/2014/main" id="{2E1245D7-A3C6-4336-97A6-E78A6B9AEF46}"/>
              </a:ext>
            </a:extLst>
          </p:cNvPr>
          <p:cNvSpPr>
            <a:spLocks noGrp="1"/>
          </p:cNvSpPr>
          <p:nvPr>
            <p:ph type="sldNum" sz="quarter" idx="12"/>
          </p:nvPr>
        </p:nvSpPr>
        <p:spPr>
          <a:xfrm>
            <a:off x="9232960" y="6303656"/>
            <a:ext cx="2743200" cy="365125"/>
          </a:xfrm>
        </p:spPr>
        <p:txBody>
          <a:bodyPr/>
          <a:lstStyle/>
          <a:p>
            <a:fld id="{D096623E-0DDE-41FA-95FE-D232903FD869}" type="slidenum">
              <a:rPr lang="en-US" smtClean="0"/>
              <a:t>3</a:t>
            </a:fld>
            <a:endParaRPr lang="en-US" dirty="0"/>
          </a:p>
        </p:txBody>
      </p:sp>
      <p:sp>
        <p:nvSpPr>
          <p:cNvPr id="440" name="TextBox 439">
            <a:extLst>
              <a:ext uri="{FF2B5EF4-FFF2-40B4-BE49-F238E27FC236}">
                <a16:creationId xmlns:a16="http://schemas.microsoft.com/office/drawing/2014/main" id="{FC9BCE15-341F-446F-851E-8D19987F2FD9}"/>
              </a:ext>
            </a:extLst>
          </p:cNvPr>
          <p:cNvSpPr txBox="1"/>
          <p:nvPr/>
        </p:nvSpPr>
        <p:spPr>
          <a:xfrm>
            <a:off x="-338721" y="133037"/>
            <a:ext cx="7137275" cy="523220"/>
          </a:xfrm>
          <a:prstGeom prst="rect">
            <a:avLst/>
          </a:prstGeom>
          <a:noFill/>
        </p:spPr>
        <p:txBody>
          <a:bodyPr wrap="square" rtlCol="0">
            <a:spAutoFit/>
          </a:bodyPr>
          <a:lstStyle/>
          <a:p>
            <a:pPr algn="ctr"/>
            <a:r>
              <a:rPr lang="en-GB" sz="2800" b="1" dirty="0">
                <a:solidFill>
                  <a:srgbClr val="FF6056"/>
                </a:solidFill>
                <a:latin typeface="Tw Cen MT" panose="020B0602020104020603" pitchFamily="34" charset="0"/>
              </a:rPr>
              <a:t>Status of Bangladesh Economy</a:t>
            </a:r>
            <a:endParaRPr lang="en-US" sz="2800" dirty="0">
              <a:solidFill>
                <a:srgbClr val="928171"/>
              </a:solidFill>
              <a:latin typeface="DAGGERSQUARE" pitchFamily="50" charset="0"/>
            </a:endParaRPr>
          </a:p>
        </p:txBody>
      </p:sp>
      <p:sp>
        <p:nvSpPr>
          <p:cNvPr id="441" name="Rectangle 440">
            <a:extLst>
              <a:ext uri="{FF2B5EF4-FFF2-40B4-BE49-F238E27FC236}">
                <a16:creationId xmlns:a16="http://schemas.microsoft.com/office/drawing/2014/main" id="{72EAE6CA-7953-4958-9883-F8A520F617E4}"/>
              </a:ext>
            </a:extLst>
          </p:cNvPr>
          <p:cNvSpPr/>
          <p:nvPr/>
        </p:nvSpPr>
        <p:spPr>
          <a:xfrm>
            <a:off x="223251" y="635289"/>
            <a:ext cx="5675614" cy="419149"/>
          </a:xfrm>
          <a:prstGeom prst="rect">
            <a:avLst/>
          </a:prstGeom>
          <a:solidFill>
            <a:srgbClr val="F2F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2" name="Table 41">
            <a:extLst>
              <a:ext uri="{FF2B5EF4-FFF2-40B4-BE49-F238E27FC236}">
                <a16:creationId xmlns:a16="http://schemas.microsoft.com/office/drawing/2014/main" id="{949AEDBE-F79F-4F80-906D-148F372E0281}"/>
              </a:ext>
            </a:extLst>
          </p:cNvPr>
          <p:cNvGraphicFramePr>
            <a:graphicFrameLocks noGrp="1"/>
          </p:cNvGraphicFramePr>
          <p:nvPr>
            <p:extLst>
              <p:ext uri="{D42A27DB-BD31-4B8C-83A1-F6EECF244321}">
                <p14:modId xmlns:p14="http://schemas.microsoft.com/office/powerpoint/2010/main" val="3918844233"/>
              </p:ext>
            </p:extLst>
          </p:nvPr>
        </p:nvGraphicFramePr>
        <p:xfrm>
          <a:off x="271286" y="1087636"/>
          <a:ext cx="4030446" cy="5666286"/>
        </p:xfrm>
        <a:graphic>
          <a:graphicData uri="http://schemas.openxmlformats.org/drawingml/2006/table">
            <a:tbl>
              <a:tblPr>
                <a:tableStyleId>{21E4AEA4-8DFA-4A89-87EB-49C32662AFE0}</a:tableStyleId>
              </a:tblPr>
              <a:tblGrid>
                <a:gridCol w="671741">
                  <a:extLst>
                    <a:ext uri="{9D8B030D-6E8A-4147-A177-3AD203B41FA5}">
                      <a16:colId xmlns:a16="http://schemas.microsoft.com/office/drawing/2014/main" val="76758189"/>
                    </a:ext>
                  </a:extLst>
                </a:gridCol>
                <a:gridCol w="671741">
                  <a:extLst>
                    <a:ext uri="{9D8B030D-6E8A-4147-A177-3AD203B41FA5}">
                      <a16:colId xmlns:a16="http://schemas.microsoft.com/office/drawing/2014/main" val="2883040128"/>
                    </a:ext>
                  </a:extLst>
                </a:gridCol>
                <a:gridCol w="671741">
                  <a:extLst>
                    <a:ext uri="{9D8B030D-6E8A-4147-A177-3AD203B41FA5}">
                      <a16:colId xmlns:a16="http://schemas.microsoft.com/office/drawing/2014/main" val="1805483733"/>
                    </a:ext>
                  </a:extLst>
                </a:gridCol>
                <a:gridCol w="671741">
                  <a:extLst>
                    <a:ext uri="{9D8B030D-6E8A-4147-A177-3AD203B41FA5}">
                      <a16:colId xmlns:a16="http://schemas.microsoft.com/office/drawing/2014/main" val="1722852823"/>
                    </a:ext>
                  </a:extLst>
                </a:gridCol>
                <a:gridCol w="671741">
                  <a:extLst>
                    <a:ext uri="{9D8B030D-6E8A-4147-A177-3AD203B41FA5}">
                      <a16:colId xmlns:a16="http://schemas.microsoft.com/office/drawing/2014/main" val="2935144821"/>
                    </a:ext>
                  </a:extLst>
                </a:gridCol>
                <a:gridCol w="671741">
                  <a:extLst>
                    <a:ext uri="{9D8B030D-6E8A-4147-A177-3AD203B41FA5}">
                      <a16:colId xmlns:a16="http://schemas.microsoft.com/office/drawing/2014/main" val="1061838288"/>
                    </a:ext>
                  </a:extLst>
                </a:gridCol>
              </a:tblGrid>
              <a:tr h="115301">
                <a:tc>
                  <a:txBody>
                    <a:bodyPr/>
                    <a:lstStyle/>
                    <a:p>
                      <a:pPr algn="r" fontAlgn="t"/>
                      <a:endParaRPr lang="en-GB" sz="700" b="1" dirty="0">
                        <a:solidFill>
                          <a:srgbClr val="333333"/>
                        </a:solidFill>
                        <a:effectLst/>
                      </a:endParaRPr>
                    </a:p>
                  </a:txBody>
                  <a:tcPr marL="14337" marR="17921" marT="8961" marB="8961"/>
                </a:tc>
                <a:tc>
                  <a:txBody>
                    <a:bodyPr/>
                    <a:lstStyle/>
                    <a:p>
                      <a:pPr algn="r" fontAlgn="t"/>
                      <a:r>
                        <a:rPr lang="en-GB" sz="700" b="1" dirty="0">
                          <a:solidFill>
                            <a:schemeClr val="accent2">
                              <a:lumMod val="75000"/>
                            </a:schemeClr>
                          </a:solidFill>
                          <a:effectLst/>
                        </a:rPr>
                        <a:t>2015</a:t>
                      </a:r>
                    </a:p>
                  </a:txBody>
                  <a:tcPr marL="14337" marR="17921" marT="8961" marB="8961"/>
                </a:tc>
                <a:tc>
                  <a:txBody>
                    <a:bodyPr/>
                    <a:lstStyle/>
                    <a:p>
                      <a:pPr algn="r" fontAlgn="t"/>
                      <a:r>
                        <a:rPr lang="en-GB" sz="700" b="1" dirty="0">
                          <a:solidFill>
                            <a:schemeClr val="accent2">
                              <a:lumMod val="75000"/>
                            </a:schemeClr>
                          </a:solidFill>
                          <a:effectLst/>
                        </a:rPr>
                        <a:t>2016</a:t>
                      </a:r>
                    </a:p>
                  </a:txBody>
                  <a:tcPr marL="14337" marR="17921" marT="8961" marB="8961"/>
                </a:tc>
                <a:tc>
                  <a:txBody>
                    <a:bodyPr/>
                    <a:lstStyle/>
                    <a:p>
                      <a:pPr algn="r" fontAlgn="t"/>
                      <a:r>
                        <a:rPr lang="en-GB" sz="700" b="1" dirty="0">
                          <a:solidFill>
                            <a:schemeClr val="accent2">
                              <a:lumMod val="75000"/>
                            </a:schemeClr>
                          </a:solidFill>
                          <a:effectLst/>
                        </a:rPr>
                        <a:t>2017</a:t>
                      </a:r>
                    </a:p>
                  </a:txBody>
                  <a:tcPr marL="14337" marR="17921" marT="8961" marB="8961"/>
                </a:tc>
                <a:tc>
                  <a:txBody>
                    <a:bodyPr/>
                    <a:lstStyle/>
                    <a:p>
                      <a:pPr algn="r" fontAlgn="t"/>
                      <a:r>
                        <a:rPr lang="en-GB" sz="700" b="1" dirty="0">
                          <a:solidFill>
                            <a:schemeClr val="accent2">
                              <a:lumMod val="75000"/>
                            </a:schemeClr>
                          </a:solidFill>
                          <a:effectLst/>
                        </a:rPr>
                        <a:t>2018</a:t>
                      </a:r>
                    </a:p>
                  </a:txBody>
                  <a:tcPr marL="14337" marR="17921" marT="8961" marB="8961"/>
                </a:tc>
                <a:tc>
                  <a:txBody>
                    <a:bodyPr/>
                    <a:lstStyle/>
                    <a:p>
                      <a:pPr algn="r" fontAlgn="t"/>
                      <a:r>
                        <a:rPr lang="en-GB" sz="700" b="1" dirty="0">
                          <a:solidFill>
                            <a:schemeClr val="accent2">
                              <a:lumMod val="75000"/>
                            </a:schemeClr>
                          </a:solidFill>
                          <a:effectLst/>
                        </a:rPr>
                        <a:t>2019</a:t>
                      </a:r>
                    </a:p>
                  </a:txBody>
                  <a:tcPr marL="14337" marR="17921" marT="8961" marB="8961"/>
                </a:tc>
                <a:extLst>
                  <a:ext uri="{0D108BD9-81ED-4DB2-BD59-A6C34878D82A}">
                    <a16:rowId xmlns:a16="http://schemas.microsoft.com/office/drawing/2014/main" val="519252461"/>
                  </a:ext>
                </a:extLst>
              </a:tr>
              <a:tr h="200284">
                <a:tc>
                  <a:txBody>
                    <a:bodyPr/>
                    <a:lstStyle/>
                    <a:p>
                      <a:pPr algn="l" fontAlgn="t"/>
                      <a:r>
                        <a:rPr lang="en-GB" sz="700" u="none" dirty="0">
                          <a:effectLst/>
                        </a:rPr>
                        <a:t>Population (million)</a:t>
                      </a:r>
                      <a:endParaRPr lang="en-GB" sz="700" u="none" dirty="0">
                        <a:solidFill>
                          <a:srgbClr val="333333"/>
                        </a:solidFill>
                        <a:effectLst/>
                      </a:endParaRPr>
                    </a:p>
                  </a:txBody>
                  <a:tcPr marL="14337" marR="17921" marT="8961" marB="8961"/>
                </a:tc>
                <a:tc>
                  <a:txBody>
                    <a:bodyPr/>
                    <a:lstStyle/>
                    <a:p>
                      <a:pPr algn="r" fontAlgn="t"/>
                      <a:r>
                        <a:rPr lang="en-GB" sz="700" dirty="0">
                          <a:solidFill>
                            <a:schemeClr val="accent4">
                              <a:lumMod val="50000"/>
                            </a:schemeClr>
                          </a:solidFill>
                          <a:effectLst/>
                        </a:rPr>
                        <a:t>160</a:t>
                      </a:r>
                    </a:p>
                  </a:txBody>
                  <a:tcPr marL="14337" marR="17921" marT="8961" marB="8961"/>
                </a:tc>
                <a:tc>
                  <a:txBody>
                    <a:bodyPr/>
                    <a:lstStyle/>
                    <a:p>
                      <a:pPr algn="r" fontAlgn="t"/>
                      <a:r>
                        <a:rPr lang="en-GB" sz="700" dirty="0">
                          <a:solidFill>
                            <a:schemeClr val="accent4">
                              <a:lumMod val="50000"/>
                            </a:schemeClr>
                          </a:solidFill>
                          <a:effectLst/>
                        </a:rPr>
                        <a:t>162</a:t>
                      </a:r>
                    </a:p>
                  </a:txBody>
                  <a:tcPr marL="14337" marR="17921" marT="8961" marB="8961"/>
                </a:tc>
                <a:tc>
                  <a:txBody>
                    <a:bodyPr/>
                    <a:lstStyle/>
                    <a:p>
                      <a:pPr algn="r" fontAlgn="t"/>
                      <a:r>
                        <a:rPr lang="en-GB" sz="700">
                          <a:solidFill>
                            <a:schemeClr val="accent4">
                              <a:lumMod val="50000"/>
                            </a:schemeClr>
                          </a:solidFill>
                          <a:effectLst/>
                        </a:rPr>
                        <a:t>163</a:t>
                      </a:r>
                    </a:p>
                  </a:txBody>
                  <a:tcPr marL="14337" marR="17921" marT="8961" marB="8961"/>
                </a:tc>
                <a:tc>
                  <a:txBody>
                    <a:bodyPr/>
                    <a:lstStyle/>
                    <a:p>
                      <a:pPr algn="r" fontAlgn="t"/>
                      <a:r>
                        <a:rPr lang="en-GB" sz="700">
                          <a:solidFill>
                            <a:schemeClr val="accent4">
                              <a:lumMod val="50000"/>
                            </a:schemeClr>
                          </a:solidFill>
                          <a:effectLst/>
                        </a:rPr>
                        <a:t>165</a:t>
                      </a:r>
                    </a:p>
                  </a:txBody>
                  <a:tcPr marL="14337" marR="17921" marT="8961" marB="8961"/>
                </a:tc>
                <a:tc>
                  <a:txBody>
                    <a:bodyPr/>
                    <a:lstStyle/>
                    <a:p>
                      <a:pPr algn="r" fontAlgn="t"/>
                      <a:r>
                        <a:rPr lang="en-GB" sz="700">
                          <a:solidFill>
                            <a:schemeClr val="accent4">
                              <a:lumMod val="50000"/>
                            </a:schemeClr>
                          </a:solidFill>
                          <a:effectLst/>
                        </a:rPr>
                        <a:t>167</a:t>
                      </a:r>
                    </a:p>
                  </a:txBody>
                  <a:tcPr marL="14337" marR="17921" marT="8961" marB="8961"/>
                </a:tc>
                <a:extLst>
                  <a:ext uri="{0D108BD9-81ED-4DB2-BD59-A6C34878D82A}">
                    <a16:rowId xmlns:a16="http://schemas.microsoft.com/office/drawing/2014/main" val="1540795701"/>
                  </a:ext>
                </a:extLst>
              </a:tr>
              <a:tr h="211706">
                <a:tc>
                  <a:txBody>
                    <a:bodyPr/>
                    <a:lstStyle/>
                    <a:p>
                      <a:pPr algn="l" fontAlgn="t"/>
                      <a:r>
                        <a:rPr lang="en-GB" sz="700" u="none" dirty="0">
                          <a:effectLst/>
                        </a:rPr>
                        <a:t>GDP per capita (USD)</a:t>
                      </a:r>
                      <a:endParaRPr lang="en-GB" sz="700" u="none" dirty="0">
                        <a:solidFill>
                          <a:srgbClr val="333333"/>
                        </a:solidFill>
                        <a:effectLst/>
                      </a:endParaRPr>
                    </a:p>
                  </a:txBody>
                  <a:tcPr marL="14337" marR="17921" marT="8961" marB="8961"/>
                </a:tc>
                <a:tc>
                  <a:txBody>
                    <a:bodyPr/>
                    <a:lstStyle/>
                    <a:p>
                      <a:pPr algn="r" fontAlgn="t"/>
                      <a:r>
                        <a:rPr lang="en-GB" sz="700" dirty="0">
                          <a:solidFill>
                            <a:schemeClr val="accent4">
                              <a:lumMod val="50000"/>
                            </a:schemeClr>
                          </a:solidFill>
                          <a:effectLst/>
                        </a:rPr>
                        <a:t>1,220</a:t>
                      </a:r>
                    </a:p>
                  </a:txBody>
                  <a:tcPr marL="14337" marR="17921" marT="8961" marB="8961"/>
                </a:tc>
                <a:tc>
                  <a:txBody>
                    <a:bodyPr/>
                    <a:lstStyle/>
                    <a:p>
                      <a:pPr algn="r" fontAlgn="t"/>
                      <a:r>
                        <a:rPr lang="en-GB" sz="700" dirty="0">
                          <a:solidFill>
                            <a:schemeClr val="accent4">
                              <a:lumMod val="50000"/>
                            </a:schemeClr>
                          </a:solidFill>
                          <a:effectLst/>
                        </a:rPr>
                        <a:t>1,372</a:t>
                      </a:r>
                    </a:p>
                  </a:txBody>
                  <a:tcPr marL="14337" marR="17921" marT="8961" marB="8961"/>
                </a:tc>
                <a:tc>
                  <a:txBody>
                    <a:bodyPr/>
                    <a:lstStyle/>
                    <a:p>
                      <a:pPr algn="r" fontAlgn="t"/>
                      <a:r>
                        <a:rPr lang="en-GB" sz="700">
                          <a:solidFill>
                            <a:schemeClr val="accent4">
                              <a:lumMod val="50000"/>
                            </a:schemeClr>
                          </a:solidFill>
                          <a:effectLst/>
                        </a:rPr>
                        <a:t>1,521</a:t>
                      </a:r>
                    </a:p>
                  </a:txBody>
                  <a:tcPr marL="14337" marR="17921" marT="8961" marB="8961"/>
                </a:tc>
                <a:tc>
                  <a:txBody>
                    <a:bodyPr/>
                    <a:lstStyle/>
                    <a:p>
                      <a:pPr algn="r" fontAlgn="t"/>
                      <a:r>
                        <a:rPr lang="en-GB" sz="700">
                          <a:solidFill>
                            <a:schemeClr val="accent4">
                              <a:lumMod val="50000"/>
                            </a:schemeClr>
                          </a:solidFill>
                          <a:effectLst/>
                        </a:rPr>
                        <a:t>1,650</a:t>
                      </a:r>
                    </a:p>
                  </a:txBody>
                  <a:tcPr marL="14337" marR="17921" marT="8961" marB="8961"/>
                </a:tc>
                <a:tc>
                  <a:txBody>
                    <a:bodyPr/>
                    <a:lstStyle/>
                    <a:p>
                      <a:pPr algn="r" fontAlgn="t"/>
                      <a:r>
                        <a:rPr lang="en-GB" sz="700">
                          <a:solidFill>
                            <a:schemeClr val="accent4">
                              <a:lumMod val="50000"/>
                            </a:schemeClr>
                          </a:solidFill>
                          <a:effectLst/>
                        </a:rPr>
                        <a:t>1,829</a:t>
                      </a:r>
                    </a:p>
                  </a:txBody>
                  <a:tcPr marL="14337" marR="17921" marT="8961" marB="8961"/>
                </a:tc>
                <a:extLst>
                  <a:ext uri="{0D108BD9-81ED-4DB2-BD59-A6C34878D82A}">
                    <a16:rowId xmlns:a16="http://schemas.microsoft.com/office/drawing/2014/main" val="3605190546"/>
                  </a:ext>
                </a:extLst>
              </a:tr>
              <a:tr h="154936">
                <a:tc>
                  <a:txBody>
                    <a:bodyPr/>
                    <a:lstStyle/>
                    <a:p>
                      <a:pPr algn="l" fontAlgn="t"/>
                      <a:r>
                        <a:rPr lang="en-GB" sz="700" u="none" dirty="0">
                          <a:effectLst/>
                        </a:rPr>
                        <a:t>GDP (USD bn)</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195</a:t>
                      </a:r>
                    </a:p>
                  </a:txBody>
                  <a:tcPr marL="14337" marR="17921" marT="8961" marB="8961"/>
                </a:tc>
                <a:tc>
                  <a:txBody>
                    <a:bodyPr/>
                    <a:lstStyle/>
                    <a:p>
                      <a:pPr algn="r" fontAlgn="t"/>
                      <a:r>
                        <a:rPr lang="en-GB" sz="700" dirty="0">
                          <a:solidFill>
                            <a:schemeClr val="accent4">
                              <a:lumMod val="50000"/>
                            </a:schemeClr>
                          </a:solidFill>
                          <a:effectLst/>
                        </a:rPr>
                        <a:t>222</a:t>
                      </a:r>
                    </a:p>
                  </a:txBody>
                  <a:tcPr marL="14337" marR="17921" marT="8961" marB="8961"/>
                </a:tc>
                <a:tc>
                  <a:txBody>
                    <a:bodyPr/>
                    <a:lstStyle/>
                    <a:p>
                      <a:pPr algn="r" fontAlgn="t"/>
                      <a:r>
                        <a:rPr lang="en-GB" sz="700">
                          <a:solidFill>
                            <a:schemeClr val="accent4">
                              <a:lumMod val="50000"/>
                            </a:schemeClr>
                          </a:solidFill>
                          <a:effectLst/>
                        </a:rPr>
                        <a:t>248</a:t>
                      </a:r>
                    </a:p>
                  </a:txBody>
                  <a:tcPr marL="14337" marR="17921" marT="8961" marB="8961"/>
                </a:tc>
                <a:tc>
                  <a:txBody>
                    <a:bodyPr/>
                    <a:lstStyle/>
                    <a:p>
                      <a:pPr algn="r" fontAlgn="t"/>
                      <a:r>
                        <a:rPr lang="en-GB" sz="700">
                          <a:solidFill>
                            <a:schemeClr val="accent4">
                              <a:lumMod val="50000"/>
                            </a:schemeClr>
                          </a:solidFill>
                          <a:effectLst/>
                        </a:rPr>
                        <a:t>272</a:t>
                      </a:r>
                    </a:p>
                  </a:txBody>
                  <a:tcPr marL="14337" marR="17921" marT="8961" marB="8961"/>
                </a:tc>
                <a:tc>
                  <a:txBody>
                    <a:bodyPr/>
                    <a:lstStyle/>
                    <a:p>
                      <a:pPr algn="r" fontAlgn="t"/>
                      <a:r>
                        <a:rPr lang="en-GB" sz="700">
                          <a:solidFill>
                            <a:schemeClr val="accent4">
                              <a:lumMod val="50000"/>
                            </a:schemeClr>
                          </a:solidFill>
                          <a:effectLst/>
                        </a:rPr>
                        <a:t>305</a:t>
                      </a:r>
                    </a:p>
                  </a:txBody>
                  <a:tcPr marL="14337" marR="17921" marT="8961" marB="8961"/>
                </a:tc>
                <a:extLst>
                  <a:ext uri="{0D108BD9-81ED-4DB2-BD59-A6C34878D82A}">
                    <a16:rowId xmlns:a16="http://schemas.microsoft.com/office/drawing/2014/main" val="3977373089"/>
                  </a:ext>
                </a:extLst>
              </a:tr>
              <a:tr h="336325">
                <a:tc>
                  <a:txBody>
                    <a:bodyPr/>
                    <a:lstStyle/>
                    <a:p>
                      <a:pPr algn="l" fontAlgn="t"/>
                      <a:r>
                        <a:rPr lang="en-GB" sz="700" u="none" dirty="0">
                          <a:effectLst/>
                        </a:rPr>
                        <a:t>Economic Growth (GDP, annual variation in %)</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6.6</a:t>
                      </a:r>
                    </a:p>
                  </a:txBody>
                  <a:tcPr marL="14337" marR="17921" marT="8961" marB="8961"/>
                </a:tc>
                <a:tc>
                  <a:txBody>
                    <a:bodyPr/>
                    <a:lstStyle/>
                    <a:p>
                      <a:pPr algn="r" fontAlgn="t"/>
                      <a:r>
                        <a:rPr lang="en-GB" sz="700" dirty="0">
                          <a:solidFill>
                            <a:schemeClr val="accent4">
                              <a:lumMod val="50000"/>
                            </a:schemeClr>
                          </a:solidFill>
                          <a:effectLst/>
                        </a:rPr>
                        <a:t>7.1</a:t>
                      </a:r>
                    </a:p>
                  </a:txBody>
                  <a:tcPr marL="14337" marR="17921" marT="8961" marB="8961"/>
                </a:tc>
                <a:tc>
                  <a:txBody>
                    <a:bodyPr/>
                    <a:lstStyle/>
                    <a:p>
                      <a:pPr algn="r" fontAlgn="t"/>
                      <a:r>
                        <a:rPr lang="en-GB" sz="700">
                          <a:solidFill>
                            <a:schemeClr val="accent4">
                              <a:lumMod val="50000"/>
                            </a:schemeClr>
                          </a:solidFill>
                          <a:effectLst/>
                        </a:rPr>
                        <a:t>7.3</a:t>
                      </a:r>
                    </a:p>
                  </a:txBody>
                  <a:tcPr marL="14337" marR="17921" marT="8961" marB="8961"/>
                </a:tc>
                <a:tc>
                  <a:txBody>
                    <a:bodyPr/>
                    <a:lstStyle/>
                    <a:p>
                      <a:pPr algn="r" fontAlgn="t"/>
                      <a:r>
                        <a:rPr lang="en-GB" sz="700">
                          <a:solidFill>
                            <a:schemeClr val="accent4">
                              <a:lumMod val="50000"/>
                            </a:schemeClr>
                          </a:solidFill>
                          <a:effectLst/>
                        </a:rPr>
                        <a:t>7.9</a:t>
                      </a:r>
                    </a:p>
                  </a:txBody>
                  <a:tcPr marL="14337" marR="17921" marT="8961" marB="8961"/>
                </a:tc>
                <a:tc>
                  <a:txBody>
                    <a:bodyPr/>
                    <a:lstStyle/>
                    <a:p>
                      <a:pPr algn="r" fontAlgn="t"/>
                      <a:r>
                        <a:rPr lang="en-GB" sz="700">
                          <a:solidFill>
                            <a:schemeClr val="accent4">
                              <a:lumMod val="50000"/>
                            </a:schemeClr>
                          </a:solidFill>
                          <a:effectLst/>
                        </a:rPr>
                        <a:t>8.2</a:t>
                      </a:r>
                    </a:p>
                  </a:txBody>
                  <a:tcPr marL="14337" marR="17921" marT="8961" marB="8961"/>
                </a:tc>
                <a:extLst>
                  <a:ext uri="{0D108BD9-81ED-4DB2-BD59-A6C34878D82A}">
                    <a16:rowId xmlns:a16="http://schemas.microsoft.com/office/drawing/2014/main" val="2415974189"/>
                  </a:ext>
                </a:extLst>
              </a:tr>
              <a:tr h="336325">
                <a:tc>
                  <a:txBody>
                    <a:bodyPr/>
                    <a:lstStyle/>
                    <a:p>
                      <a:pPr algn="l" fontAlgn="t"/>
                      <a:r>
                        <a:rPr lang="en-GB" sz="700" u="none" dirty="0">
                          <a:effectLst/>
                        </a:rPr>
                        <a:t>Industrial Production (annual variation in %)</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11.8</a:t>
                      </a:r>
                    </a:p>
                  </a:txBody>
                  <a:tcPr marL="14337" marR="17921" marT="8961" marB="8961"/>
                </a:tc>
                <a:tc>
                  <a:txBody>
                    <a:bodyPr/>
                    <a:lstStyle/>
                    <a:p>
                      <a:pPr algn="r" fontAlgn="t"/>
                      <a:r>
                        <a:rPr lang="en-GB" sz="700" dirty="0">
                          <a:solidFill>
                            <a:schemeClr val="accent4">
                              <a:lumMod val="50000"/>
                            </a:schemeClr>
                          </a:solidFill>
                          <a:effectLst/>
                        </a:rPr>
                        <a:t>13.1</a:t>
                      </a:r>
                    </a:p>
                  </a:txBody>
                  <a:tcPr marL="14337" marR="17921" marT="8961" marB="8961"/>
                </a:tc>
                <a:tc>
                  <a:txBody>
                    <a:bodyPr/>
                    <a:lstStyle/>
                    <a:p>
                      <a:pPr algn="r" fontAlgn="t"/>
                      <a:r>
                        <a:rPr lang="en-GB" sz="700" dirty="0">
                          <a:solidFill>
                            <a:schemeClr val="accent4">
                              <a:lumMod val="50000"/>
                            </a:schemeClr>
                          </a:solidFill>
                          <a:effectLst/>
                        </a:rPr>
                        <a:t>14.6</a:t>
                      </a:r>
                    </a:p>
                  </a:txBody>
                  <a:tcPr marL="14337" marR="17921" marT="8961" marB="8961"/>
                </a:tc>
                <a:tc>
                  <a:txBody>
                    <a:bodyPr/>
                    <a:lstStyle/>
                    <a:p>
                      <a:pPr algn="r" fontAlgn="t"/>
                      <a:r>
                        <a:rPr lang="en-GB" sz="700">
                          <a:solidFill>
                            <a:schemeClr val="accent4">
                              <a:lumMod val="50000"/>
                            </a:schemeClr>
                          </a:solidFill>
                          <a:effectLst/>
                        </a:rPr>
                        <a:t>14.8</a:t>
                      </a:r>
                    </a:p>
                  </a:txBody>
                  <a:tcPr marL="14337" marR="17921" marT="8961" marB="8961"/>
                </a:tc>
                <a:tc>
                  <a:txBody>
                    <a:bodyPr/>
                    <a:lstStyle/>
                    <a:p>
                      <a:pPr algn="r" fontAlgn="t"/>
                      <a:r>
                        <a:rPr lang="en-GB" sz="700">
                          <a:solidFill>
                            <a:schemeClr val="accent4">
                              <a:lumMod val="50000"/>
                            </a:schemeClr>
                          </a:solidFill>
                          <a:effectLst/>
                        </a:rPr>
                        <a:t>8.6</a:t>
                      </a:r>
                    </a:p>
                  </a:txBody>
                  <a:tcPr marL="14337" marR="17921" marT="8961" marB="8961"/>
                </a:tc>
                <a:extLst>
                  <a:ext uri="{0D108BD9-81ED-4DB2-BD59-A6C34878D82A}">
                    <a16:rowId xmlns:a16="http://schemas.microsoft.com/office/drawing/2014/main" val="2114399798"/>
                  </a:ext>
                </a:extLst>
              </a:tr>
              <a:tr h="211706">
                <a:tc>
                  <a:txBody>
                    <a:bodyPr/>
                    <a:lstStyle/>
                    <a:p>
                      <a:pPr algn="l" fontAlgn="t"/>
                      <a:r>
                        <a:rPr lang="en-GB" sz="700" u="none" dirty="0">
                          <a:effectLst/>
                        </a:rPr>
                        <a:t>Fiscal Balance (% of GDP)</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-4.0</a:t>
                      </a:r>
                    </a:p>
                  </a:txBody>
                  <a:tcPr marL="14337" marR="17921" marT="8961" marB="8961"/>
                </a:tc>
                <a:tc>
                  <a:txBody>
                    <a:bodyPr/>
                    <a:lstStyle/>
                    <a:p>
                      <a:pPr algn="r" fontAlgn="t"/>
                      <a:r>
                        <a:rPr lang="en-GB" sz="700">
                          <a:solidFill>
                            <a:schemeClr val="accent4">
                              <a:lumMod val="50000"/>
                            </a:schemeClr>
                          </a:solidFill>
                          <a:effectLst/>
                        </a:rPr>
                        <a:t>-3.4</a:t>
                      </a:r>
                    </a:p>
                  </a:txBody>
                  <a:tcPr marL="14337" marR="17921" marT="8961" marB="8961"/>
                </a:tc>
                <a:tc>
                  <a:txBody>
                    <a:bodyPr/>
                    <a:lstStyle/>
                    <a:p>
                      <a:pPr algn="r" fontAlgn="t"/>
                      <a:r>
                        <a:rPr lang="en-GB" sz="700" dirty="0">
                          <a:solidFill>
                            <a:schemeClr val="accent4">
                              <a:lumMod val="50000"/>
                            </a:schemeClr>
                          </a:solidFill>
                          <a:effectLst/>
                        </a:rPr>
                        <a:t>-3.3</a:t>
                      </a:r>
                    </a:p>
                  </a:txBody>
                  <a:tcPr marL="14337" marR="17921" marT="8961" marB="8961"/>
                </a:tc>
                <a:tc>
                  <a:txBody>
                    <a:bodyPr/>
                    <a:lstStyle/>
                    <a:p>
                      <a:pPr algn="r" fontAlgn="t"/>
                      <a:r>
                        <a:rPr lang="en-GB" sz="700">
                          <a:solidFill>
                            <a:schemeClr val="accent4">
                              <a:lumMod val="50000"/>
                            </a:schemeClr>
                          </a:solidFill>
                          <a:effectLst/>
                        </a:rPr>
                        <a:t>-4.6</a:t>
                      </a:r>
                    </a:p>
                  </a:txBody>
                  <a:tcPr marL="14337" marR="17921" marT="8961" marB="8961"/>
                </a:tc>
                <a:tc>
                  <a:txBody>
                    <a:bodyPr/>
                    <a:lstStyle/>
                    <a:p>
                      <a:pPr algn="r" fontAlgn="t"/>
                      <a:r>
                        <a:rPr lang="en-GB" sz="700">
                          <a:solidFill>
                            <a:schemeClr val="accent4">
                              <a:lumMod val="50000"/>
                            </a:schemeClr>
                          </a:solidFill>
                          <a:effectLst/>
                        </a:rPr>
                        <a:t>-5.2</a:t>
                      </a:r>
                    </a:p>
                  </a:txBody>
                  <a:tcPr marL="14337" marR="17921" marT="8961" marB="8961"/>
                </a:tc>
                <a:extLst>
                  <a:ext uri="{0D108BD9-81ED-4DB2-BD59-A6C34878D82A}">
                    <a16:rowId xmlns:a16="http://schemas.microsoft.com/office/drawing/2014/main" val="4116639541"/>
                  </a:ext>
                </a:extLst>
              </a:tr>
              <a:tr h="211706">
                <a:tc>
                  <a:txBody>
                    <a:bodyPr/>
                    <a:lstStyle/>
                    <a:p>
                      <a:pPr algn="l" fontAlgn="t"/>
                      <a:r>
                        <a:rPr lang="en-GB" sz="700" u="none" dirty="0">
                          <a:effectLst/>
                        </a:rPr>
                        <a:t>Public Debt (% of GDP)</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33.7</a:t>
                      </a:r>
                    </a:p>
                  </a:txBody>
                  <a:tcPr marL="14337" marR="17921" marT="8961" marB="8961"/>
                </a:tc>
                <a:tc>
                  <a:txBody>
                    <a:bodyPr/>
                    <a:lstStyle/>
                    <a:p>
                      <a:pPr algn="r" fontAlgn="t"/>
                      <a:r>
                        <a:rPr lang="en-GB" sz="700">
                          <a:solidFill>
                            <a:schemeClr val="accent4">
                              <a:lumMod val="50000"/>
                            </a:schemeClr>
                          </a:solidFill>
                          <a:effectLst/>
                        </a:rPr>
                        <a:t>33.3</a:t>
                      </a:r>
                    </a:p>
                  </a:txBody>
                  <a:tcPr marL="14337" marR="17921" marT="8961" marB="8961"/>
                </a:tc>
                <a:tc>
                  <a:txBody>
                    <a:bodyPr/>
                    <a:lstStyle/>
                    <a:p>
                      <a:pPr algn="r" fontAlgn="t"/>
                      <a:r>
                        <a:rPr lang="en-GB" sz="700" dirty="0">
                          <a:solidFill>
                            <a:schemeClr val="accent4">
                              <a:lumMod val="50000"/>
                            </a:schemeClr>
                          </a:solidFill>
                          <a:effectLst/>
                        </a:rPr>
                        <a:t>33.4</a:t>
                      </a:r>
                    </a:p>
                  </a:txBody>
                  <a:tcPr marL="14337" marR="17921" marT="8961" marB="8961"/>
                </a:tc>
                <a:tc>
                  <a:txBody>
                    <a:bodyPr/>
                    <a:lstStyle/>
                    <a:p>
                      <a:pPr algn="r" fontAlgn="t"/>
                      <a:r>
                        <a:rPr lang="en-GB" sz="700" dirty="0">
                          <a:solidFill>
                            <a:schemeClr val="accent4">
                              <a:lumMod val="50000"/>
                            </a:schemeClr>
                          </a:solidFill>
                          <a:effectLst/>
                        </a:rPr>
                        <a:t>34.6</a:t>
                      </a:r>
                    </a:p>
                  </a:txBody>
                  <a:tcPr marL="14337" marR="17921" marT="8961" marB="8961"/>
                </a:tc>
                <a:tc>
                  <a:txBody>
                    <a:bodyPr/>
                    <a:lstStyle/>
                    <a:p>
                      <a:pPr algn="r" fontAlgn="t"/>
                      <a:r>
                        <a:rPr lang="en-GB" sz="700">
                          <a:solidFill>
                            <a:schemeClr val="accent4">
                              <a:lumMod val="50000"/>
                            </a:schemeClr>
                          </a:solidFill>
                          <a:effectLst/>
                        </a:rPr>
                        <a:t>35.7</a:t>
                      </a:r>
                    </a:p>
                  </a:txBody>
                  <a:tcPr marL="14337" marR="17921" marT="8961" marB="8961"/>
                </a:tc>
                <a:extLst>
                  <a:ext uri="{0D108BD9-81ED-4DB2-BD59-A6C34878D82A}">
                    <a16:rowId xmlns:a16="http://schemas.microsoft.com/office/drawing/2014/main" val="2385454148"/>
                  </a:ext>
                </a:extLst>
              </a:tr>
              <a:tr h="211706">
                <a:tc>
                  <a:txBody>
                    <a:bodyPr/>
                    <a:lstStyle/>
                    <a:p>
                      <a:pPr algn="l" fontAlgn="t"/>
                      <a:r>
                        <a:rPr lang="en-GB" sz="700" u="none" dirty="0">
                          <a:effectLst/>
                        </a:rPr>
                        <a:t>Money (annual variation in %)</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12.4</a:t>
                      </a:r>
                    </a:p>
                  </a:txBody>
                  <a:tcPr marL="14337" marR="17921" marT="8961" marB="8961"/>
                </a:tc>
                <a:tc>
                  <a:txBody>
                    <a:bodyPr/>
                    <a:lstStyle/>
                    <a:p>
                      <a:pPr algn="r" fontAlgn="t"/>
                      <a:r>
                        <a:rPr lang="en-GB" sz="700">
                          <a:solidFill>
                            <a:schemeClr val="accent4">
                              <a:lumMod val="50000"/>
                            </a:schemeClr>
                          </a:solidFill>
                          <a:effectLst/>
                        </a:rPr>
                        <a:t>16.4</a:t>
                      </a:r>
                    </a:p>
                  </a:txBody>
                  <a:tcPr marL="14337" marR="17921" marT="8961" marB="8961"/>
                </a:tc>
                <a:tc>
                  <a:txBody>
                    <a:bodyPr/>
                    <a:lstStyle/>
                    <a:p>
                      <a:pPr algn="r" fontAlgn="t"/>
                      <a:r>
                        <a:rPr lang="en-GB" sz="700">
                          <a:solidFill>
                            <a:schemeClr val="accent4">
                              <a:lumMod val="50000"/>
                            </a:schemeClr>
                          </a:solidFill>
                          <a:effectLst/>
                        </a:rPr>
                        <a:t>10.9</a:t>
                      </a:r>
                    </a:p>
                  </a:txBody>
                  <a:tcPr marL="14337" marR="17921" marT="8961" marB="8961"/>
                </a:tc>
                <a:tc>
                  <a:txBody>
                    <a:bodyPr/>
                    <a:lstStyle/>
                    <a:p>
                      <a:pPr algn="r" fontAlgn="t"/>
                      <a:r>
                        <a:rPr lang="en-GB" sz="700" dirty="0">
                          <a:solidFill>
                            <a:schemeClr val="accent4">
                              <a:lumMod val="50000"/>
                            </a:schemeClr>
                          </a:solidFill>
                          <a:effectLst/>
                        </a:rPr>
                        <a:t>9.2</a:t>
                      </a:r>
                    </a:p>
                  </a:txBody>
                  <a:tcPr marL="14337" marR="17921" marT="8961" marB="8961"/>
                </a:tc>
                <a:tc>
                  <a:txBody>
                    <a:bodyPr/>
                    <a:lstStyle/>
                    <a:p>
                      <a:pPr algn="r" fontAlgn="t"/>
                      <a:r>
                        <a:rPr lang="en-GB" sz="700">
                          <a:solidFill>
                            <a:schemeClr val="accent4">
                              <a:lumMod val="50000"/>
                            </a:schemeClr>
                          </a:solidFill>
                          <a:effectLst/>
                        </a:rPr>
                        <a:t>9.9</a:t>
                      </a:r>
                    </a:p>
                  </a:txBody>
                  <a:tcPr marL="14337" marR="17921" marT="8961" marB="8961"/>
                </a:tc>
                <a:extLst>
                  <a:ext uri="{0D108BD9-81ED-4DB2-BD59-A6C34878D82A}">
                    <a16:rowId xmlns:a16="http://schemas.microsoft.com/office/drawing/2014/main" val="4211963752"/>
                  </a:ext>
                </a:extLst>
              </a:tr>
              <a:tr h="336325">
                <a:tc>
                  <a:txBody>
                    <a:bodyPr/>
                    <a:lstStyle/>
                    <a:p>
                      <a:pPr algn="l" fontAlgn="t"/>
                      <a:r>
                        <a:rPr lang="en-GB" sz="700" u="none" dirty="0">
                          <a:effectLst/>
                        </a:rPr>
                        <a:t>Inflation Rate (CPI, annual variation in %, </a:t>
                      </a:r>
                      <a:r>
                        <a:rPr lang="en-GB" sz="700" u="none" dirty="0" err="1">
                          <a:effectLst/>
                        </a:rPr>
                        <a:t>eop</a:t>
                      </a:r>
                      <a:r>
                        <a:rPr lang="en-GB" sz="700" u="none" dirty="0">
                          <a:effectLst/>
                        </a:rPr>
                        <a:t>)</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6.1</a:t>
                      </a:r>
                    </a:p>
                  </a:txBody>
                  <a:tcPr marL="14337" marR="17921" marT="8961" marB="8961"/>
                </a:tc>
                <a:tc>
                  <a:txBody>
                    <a:bodyPr/>
                    <a:lstStyle/>
                    <a:p>
                      <a:pPr algn="r" fontAlgn="t"/>
                      <a:r>
                        <a:rPr lang="en-GB" sz="700">
                          <a:solidFill>
                            <a:schemeClr val="accent4">
                              <a:lumMod val="50000"/>
                            </a:schemeClr>
                          </a:solidFill>
                          <a:effectLst/>
                        </a:rPr>
                        <a:t>5.0</a:t>
                      </a:r>
                    </a:p>
                  </a:txBody>
                  <a:tcPr marL="14337" marR="17921" marT="8961" marB="8961"/>
                </a:tc>
                <a:tc>
                  <a:txBody>
                    <a:bodyPr/>
                    <a:lstStyle/>
                    <a:p>
                      <a:pPr algn="r" fontAlgn="t"/>
                      <a:r>
                        <a:rPr lang="en-GB" sz="700">
                          <a:solidFill>
                            <a:schemeClr val="accent4">
                              <a:lumMod val="50000"/>
                            </a:schemeClr>
                          </a:solidFill>
                          <a:effectLst/>
                        </a:rPr>
                        <a:t>5.8</a:t>
                      </a:r>
                    </a:p>
                  </a:txBody>
                  <a:tcPr marL="14337" marR="17921" marT="8961" marB="8961"/>
                </a:tc>
                <a:tc>
                  <a:txBody>
                    <a:bodyPr/>
                    <a:lstStyle/>
                    <a:p>
                      <a:pPr algn="r" fontAlgn="t"/>
                      <a:r>
                        <a:rPr lang="en-GB" sz="700" dirty="0">
                          <a:solidFill>
                            <a:schemeClr val="accent4">
                              <a:lumMod val="50000"/>
                            </a:schemeClr>
                          </a:solidFill>
                          <a:effectLst/>
                        </a:rPr>
                        <a:t>5.3</a:t>
                      </a:r>
                    </a:p>
                  </a:txBody>
                  <a:tcPr marL="14337" marR="17921" marT="8961" marB="8961"/>
                </a:tc>
                <a:tc>
                  <a:txBody>
                    <a:bodyPr/>
                    <a:lstStyle/>
                    <a:p>
                      <a:pPr algn="r" fontAlgn="t"/>
                      <a:r>
                        <a:rPr lang="en-GB" sz="700" dirty="0">
                          <a:solidFill>
                            <a:schemeClr val="accent4">
                              <a:lumMod val="50000"/>
                            </a:schemeClr>
                          </a:solidFill>
                          <a:effectLst/>
                        </a:rPr>
                        <a:t>5.7</a:t>
                      </a:r>
                    </a:p>
                  </a:txBody>
                  <a:tcPr marL="14337" marR="17921" marT="8961" marB="8961"/>
                </a:tc>
                <a:extLst>
                  <a:ext uri="{0D108BD9-81ED-4DB2-BD59-A6C34878D82A}">
                    <a16:rowId xmlns:a16="http://schemas.microsoft.com/office/drawing/2014/main" val="3928496641"/>
                  </a:ext>
                </a:extLst>
              </a:tr>
              <a:tr h="308111">
                <a:tc>
                  <a:txBody>
                    <a:bodyPr/>
                    <a:lstStyle/>
                    <a:p>
                      <a:pPr algn="l" fontAlgn="t"/>
                      <a:r>
                        <a:rPr lang="en-GB" sz="700" u="none" dirty="0">
                          <a:effectLst/>
                        </a:rPr>
                        <a:t>Inflation Rate (CPI, annual variation in %)</a:t>
                      </a:r>
                      <a:endParaRPr lang="en-GB" sz="700" u="none" dirty="0">
                        <a:solidFill>
                          <a:srgbClr val="333333"/>
                        </a:solidFill>
                        <a:effectLst/>
                      </a:endParaRPr>
                    </a:p>
                  </a:txBody>
                  <a:tcPr marL="14337" marR="17921" marT="8961" marB="8961"/>
                </a:tc>
                <a:tc>
                  <a:txBody>
                    <a:bodyPr/>
                    <a:lstStyle/>
                    <a:p>
                      <a:pPr algn="r" fontAlgn="t"/>
                      <a:r>
                        <a:rPr lang="en-GB" sz="700" dirty="0">
                          <a:solidFill>
                            <a:schemeClr val="accent4">
                              <a:lumMod val="50000"/>
                            </a:schemeClr>
                          </a:solidFill>
                          <a:effectLst/>
                        </a:rPr>
                        <a:t>6.2</a:t>
                      </a:r>
                    </a:p>
                  </a:txBody>
                  <a:tcPr marL="14337" marR="17921" marT="8961" marB="8961"/>
                </a:tc>
                <a:tc>
                  <a:txBody>
                    <a:bodyPr/>
                    <a:lstStyle/>
                    <a:p>
                      <a:pPr algn="r" fontAlgn="t"/>
                      <a:r>
                        <a:rPr lang="en-GB" sz="700" dirty="0">
                          <a:solidFill>
                            <a:schemeClr val="accent4">
                              <a:lumMod val="50000"/>
                            </a:schemeClr>
                          </a:solidFill>
                          <a:effectLst/>
                        </a:rPr>
                        <a:t>5.5</a:t>
                      </a:r>
                    </a:p>
                  </a:txBody>
                  <a:tcPr marL="14337" marR="17921" marT="8961" marB="8961"/>
                </a:tc>
                <a:tc>
                  <a:txBody>
                    <a:bodyPr/>
                    <a:lstStyle/>
                    <a:p>
                      <a:pPr algn="r" fontAlgn="t"/>
                      <a:r>
                        <a:rPr lang="en-GB" sz="700">
                          <a:solidFill>
                            <a:schemeClr val="accent4">
                              <a:lumMod val="50000"/>
                            </a:schemeClr>
                          </a:solidFill>
                          <a:effectLst/>
                        </a:rPr>
                        <a:t>5.7</a:t>
                      </a:r>
                    </a:p>
                  </a:txBody>
                  <a:tcPr marL="14337" marR="17921" marT="8961" marB="8961"/>
                </a:tc>
                <a:tc>
                  <a:txBody>
                    <a:bodyPr/>
                    <a:lstStyle/>
                    <a:p>
                      <a:pPr algn="r" fontAlgn="t"/>
                      <a:r>
                        <a:rPr lang="en-GB" sz="700">
                          <a:solidFill>
                            <a:schemeClr val="accent4">
                              <a:lumMod val="50000"/>
                            </a:schemeClr>
                          </a:solidFill>
                          <a:effectLst/>
                        </a:rPr>
                        <a:t>5.5</a:t>
                      </a:r>
                    </a:p>
                  </a:txBody>
                  <a:tcPr marL="14337" marR="17921" marT="8961" marB="8961"/>
                </a:tc>
                <a:tc>
                  <a:txBody>
                    <a:bodyPr/>
                    <a:lstStyle/>
                    <a:p>
                      <a:pPr algn="r" fontAlgn="t"/>
                      <a:r>
                        <a:rPr lang="en-GB" sz="700" dirty="0">
                          <a:solidFill>
                            <a:schemeClr val="accent4">
                              <a:lumMod val="50000"/>
                            </a:schemeClr>
                          </a:solidFill>
                          <a:effectLst/>
                        </a:rPr>
                        <a:t>5.6</a:t>
                      </a:r>
                    </a:p>
                  </a:txBody>
                  <a:tcPr marL="14337" marR="17921" marT="8961" marB="8961"/>
                </a:tc>
                <a:extLst>
                  <a:ext uri="{0D108BD9-81ED-4DB2-BD59-A6C34878D82A}">
                    <a16:rowId xmlns:a16="http://schemas.microsoft.com/office/drawing/2014/main" val="2653345179"/>
                  </a:ext>
                </a:extLst>
              </a:tr>
              <a:tr h="211706">
                <a:tc>
                  <a:txBody>
                    <a:bodyPr/>
                    <a:lstStyle/>
                    <a:p>
                      <a:pPr algn="l" fontAlgn="t"/>
                      <a:r>
                        <a:rPr lang="en-GB" sz="700" u="none" dirty="0">
                          <a:effectLst/>
                        </a:rPr>
                        <a:t>Exchange Rate (vs USD)</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tc>
                  <a:txBody>
                    <a:bodyPr/>
                    <a:lstStyle/>
                    <a:p>
                      <a:pPr algn="r" fontAlgn="t"/>
                      <a:r>
                        <a:rPr lang="en-GB" sz="700" dirty="0">
                          <a:solidFill>
                            <a:schemeClr val="accent4">
                              <a:lumMod val="50000"/>
                            </a:schemeClr>
                          </a:solidFill>
                          <a:effectLst/>
                        </a:rPr>
                        <a:t>-  </a:t>
                      </a: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extLst>
                  <a:ext uri="{0D108BD9-81ED-4DB2-BD59-A6C34878D82A}">
                    <a16:rowId xmlns:a16="http://schemas.microsoft.com/office/drawing/2014/main" val="3269139328"/>
                  </a:ext>
                </a:extLst>
              </a:tr>
              <a:tr h="211706">
                <a:tc>
                  <a:txBody>
                    <a:bodyPr/>
                    <a:lstStyle/>
                    <a:p>
                      <a:pPr algn="l" fontAlgn="t"/>
                      <a:r>
                        <a:rPr lang="en-GB" sz="700" u="none" dirty="0">
                          <a:effectLst/>
                        </a:rPr>
                        <a:t>Exchange Rate (vs USD, </a:t>
                      </a:r>
                      <a:r>
                        <a:rPr lang="en-GB" sz="700" u="none" dirty="0" err="1">
                          <a:effectLst/>
                        </a:rPr>
                        <a:t>aop</a:t>
                      </a:r>
                      <a:r>
                        <a:rPr lang="en-GB" sz="700" u="none" dirty="0">
                          <a:effectLst/>
                        </a:rPr>
                        <a:t>)</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tc>
                  <a:txBody>
                    <a:bodyPr/>
                    <a:lstStyle/>
                    <a:p>
                      <a:pPr algn="r" fontAlgn="t"/>
                      <a:r>
                        <a:rPr lang="en-GB" sz="700" dirty="0">
                          <a:solidFill>
                            <a:schemeClr val="accent4">
                              <a:lumMod val="50000"/>
                            </a:schemeClr>
                          </a:solidFill>
                          <a:effectLst/>
                        </a:rPr>
                        <a:t>-  </a:t>
                      </a: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tc>
                  <a:txBody>
                    <a:bodyPr/>
                    <a:lstStyle/>
                    <a:p>
                      <a:pPr algn="r" fontAlgn="t"/>
                      <a:r>
                        <a:rPr lang="en-GB" sz="700">
                          <a:solidFill>
                            <a:schemeClr val="accent4">
                              <a:lumMod val="50000"/>
                            </a:schemeClr>
                          </a:solidFill>
                          <a:effectLst/>
                        </a:rPr>
                        <a:t>-  </a:t>
                      </a:r>
                    </a:p>
                  </a:txBody>
                  <a:tcPr marL="14337" marR="17921" marT="8961" marB="8961"/>
                </a:tc>
                <a:extLst>
                  <a:ext uri="{0D108BD9-81ED-4DB2-BD59-A6C34878D82A}">
                    <a16:rowId xmlns:a16="http://schemas.microsoft.com/office/drawing/2014/main" val="4240873144"/>
                  </a:ext>
                </a:extLst>
              </a:tr>
              <a:tr h="211706">
                <a:tc>
                  <a:txBody>
                    <a:bodyPr/>
                    <a:lstStyle/>
                    <a:p>
                      <a:pPr algn="l" fontAlgn="t"/>
                      <a:r>
                        <a:rPr lang="en-GB" sz="700" u="none" dirty="0">
                          <a:effectLst/>
                        </a:rPr>
                        <a:t>Current Account (% of GDP)</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1.8</a:t>
                      </a:r>
                    </a:p>
                  </a:txBody>
                  <a:tcPr marL="14337" marR="17921" marT="8961" marB="8961"/>
                </a:tc>
                <a:tc>
                  <a:txBody>
                    <a:bodyPr/>
                    <a:lstStyle/>
                    <a:p>
                      <a:pPr algn="r" fontAlgn="t"/>
                      <a:r>
                        <a:rPr lang="en-GB" sz="700" dirty="0">
                          <a:solidFill>
                            <a:schemeClr val="accent4">
                              <a:lumMod val="50000"/>
                            </a:schemeClr>
                          </a:solidFill>
                          <a:effectLst/>
                        </a:rPr>
                        <a:t>1.9</a:t>
                      </a:r>
                    </a:p>
                  </a:txBody>
                  <a:tcPr marL="14337" marR="17921" marT="8961" marB="8961"/>
                </a:tc>
                <a:tc>
                  <a:txBody>
                    <a:bodyPr/>
                    <a:lstStyle/>
                    <a:p>
                      <a:pPr algn="r" fontAlgn="t"/>
                      <a:r>
                        <a:rPr lang="en-GB" sz="700">
                          <a:solidFill>
                            <a:schemeClr val="accent4">
                              <a:lumMod val="50000"/>
                            </a:schemeClr>
                          </a:solidFill>
                          <a:effectLst/>
                        </a:rPr>
                        <a:t>-0.5</a:t>
                      </a:r>
                    </a:p>
                  </a:txBody>
                  <a:tcPr marL="14337" marR="17921" marT="8961" marB="8961"/>
                </a:tc>
                <a:tc>
                  <a:txBody>
                    <a:bodyPr/>
                    <a:lstStyle/>
                    <a:p>
                      <a:pPr algn="r" fontAlgn="t"/>
                      <a:r>
                        <a:rPr lang="en-GB" sz="700">
                          <a:solidFill>
                            <a:schemeClr val="accent4">
                              <a:lumMod val="50000"/>
                            </a:schemeClr>
                          </a:solidFill>
                          <a:effectLst/>
                        </a:rPr>
                        <a:t>-3.5</a:t>
                      </a:r>
                    </a:p>
                  </a:txBody>
                  <a:tcPr marL="14337" marR="17921" marT="8961" marB="8961"/>
                </a:tc>
                <a:tc>
                  <a:txBody>
                    <a:bodyPr/>
                    <a:lstStyle/>
                    <a:p>
                      <a:pPr algn="r" fontAlgn="t"/>
                      <a:r>
                        <a:rPr lang="en-GB" sz="700">
                          <a:solidFill>
                            <a:schemeClr val="accent4">
                              <a:lumMod val="50000"/>
                            </a:schemeClr>
                          </a:solidFill>
                          <a:effectLst/>
                        </a:rPr>
                        <a:t>-1.7</a:t>
                      </a:r>
                    </a:p>
                  </a:txBody>
                  <a:tcPr marL="14337" marR="17921" marT="8961" marB="8961"/>
                </a:tc>
                <a:extLst>
                  <a:ext uri="{0D108BD9-81ED-4DB2-BD59-A6C34878D82A}">
                    <a16:rowId xmlns:a16="http://schemas.microsoft.com/office/drawing/2014/main" val="4235175853"/>
                  </a:ext>
                </a:extLst>
              </a:tr>
              <a:tr h="245630">
                <a:tc>
                  <a:txBody>
                    <a:bodyPr/>
                    <a:lstStyle/>
                    <a:p>
                      <a:pPr algn="l" fontAlgn="t"/>
                      <a:r>
                        <a:rPr lang="en-GB" sz="700" u="none" dirty="0">
                          <a:effectLst/>
                        </a:rPr>
                        <a:t>Current Account Balance (USD bn)</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3.5</a:t>
                      </a:r>
                    </a:p>
                  </a:txBody>
                  <a:tcPr marL="14337" marR="17921" marT="8961" marB="8961"/>
                </a:tc>
                <a:tc>
                  <a:txBody>
                    <a:bodyPr/>
                    <a:lstStyle/>
                    <a:p>
                      <a:pPr algn="r" fontAlgn="t"/>
                      <a:r>
                        <a:rPr lang="en-GB" sz="700" dirty="0">
                          <a:solidFill>
                            <a:schemeClr val="accent4">
                              <a:lumMod val="50000"/>
                            </a:schemeClr>
                          </a:solidFill>
                          <a:effectLst/>
                        </a:rPr>
                        <a:t>4.3</a:t>
                      </a:r>
                    </a:p>
                  </a:txBody>
                  <a:tcPr marL="14337" marR="17921" marT="8961" marB="8961"/>
                </a:tc>
                <a:tc>
                  <a:txBody>
                    <a:bodyPr/>
                    <a:lstStyle/>
                    <a:p>
                      <a:pPr algn="r" fontAlgn="t"/>
                      <a:r>
                        <a:rPr lang="en-GB" sz="700">
                          <a:solidFill>
                            <a:schemeClr val="accent4">
                              <a:lumMod val="50000"/>
                            </a:schemeClr>
                          </a:solidFill>
                          <a:effectLst/>
                        </a:rPr>
                        <a:t>-1.3</a:t>
                      </a:r>
                    </a:p>
                  </a:txBody>
                  <a:tcPr marL="14337" marR="17921" marT="8961" marB="8961"/>
                </a:tc>
                <a:tc>
                  <a:txBody>
                    <a:bodyPr/>
                    <a:lstStyle/>
                    <a:p>
                      <a:pPr algn="r" fontAlgn="t"/>
                      <a:r>
                        <a:rPr lang="en-GB" sz="700">
                          <a:solidFill>
                            <a:schemeClr val="accent4">
                              <a:lumMod val="50000"/>
                            </a:schemeClr>
                          </a:solidFill>
                          <a:effectLst/>
                        </a:rPr>
                        <a:t>-9.6</a:t>
                      </a:r>
                    </a:p>
                  </a:txBody>
                  <a:tcPr marL="14337" marR="17921" marT="8961" marB="8961"/>
                </a:tc>
                <a:tc>
                  <a:txBody>
                    <a:bodyPr/>
                    <a:lstStyle/>
                    <a:p>
                      <a:pPr algn="r" fontAlgn="t"/>
                      <a:r>
                        <a:rPr lang="en-GB" sz="700">
                          <a:solidFill>
                            <a:schemeClr val="accent4">
                              <a:lumMod val="50000"/>
                            </a:schemeClr>
                          </a:solidFill>
                          <a:effectLst/>
                        </a:rPr>
                        <a:t>-5.3</a:t>
                      </a:r>
                    </a:p>
                  </a:txBody>
                  <a:tcPr marL="14337" marR="17921" marT="8961" marB="8961"/>
                </a:tc>
                <a:extLst>
                  <a:ext uri="{0D108BD9-81ED-4DB2-BD59-A6C34878D82A}">
                    <a16:rowId xmlns:a16="http://schemas.microsoft.com/office/drawing/2014/main" val="1287488814"/>
                  </a:ext>
                </a:extLst>
              </a:tr>
              <a:tr h="211706">
                <a:tc>
                  <a:txBody>
                    <a:bodyPr/>
                    <a:lstStyle/>
                    <a:p>
                      <a:pPr algn="l" fontAlgn="t"/>
                      <a:r>
                        <a:rPr lang="en-GB" sz="700" u="none" dirty="0">
                          <a:effectLst/>
                        </a:rPr>
                        <a:t>Trade Balance (USD billion)</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-5.9</a:t>
                      </a:r>
                    </a:p>
                  </a:txBody>
                  <a:tcPr marL="14337" marR="17921" marT="8961" marB="8961"/>
                </a:tc>
                <a:tc>
                  <a:txBody>
                    <a:bodyPr/>
                    <a:lstStyle/>
                    <a:p>
                      <a:pPr algn="r" fontAlgn="t"/>
                      <a:r>
                        <a:rPr lang="en-GB" sz="700">
                          <a:solidFill>
                            <a:schemeClr val="accent4">
                              <a:lumMod val="50000"/>
                            </a:schemeClr>
                          </a:solidFill>
                          <a:effectLst/>
                        </a:rPr>
                        <a:t>-5.4</a:t>
                      </a:r>
                    </a:p>
                  </a:txBody>
                  <a:tcPr marL="14337" marR="17921" marT="8961" marB="8961"/>
                </a:tc>
                <a:tc>
                  <a:txBody>
                    <a:bodyPr/>
                    <a:lstStyle/>
                    <a:p>
                      <a:pPr algn="r" fontAlgn="t"/>
                      <a:r>
                        <a:rPr lang="en-GB" sz="700" dirty="0">
                          <a:solidFill>
                            <a:schemeClr val="accent4">
                              <a:lumMod val="50000"/>
                            </a:schemeClr>
                          </a:solidFill>
                          <a:effectLst/>
                        </a:rPr>
                        <a:t>-9.5</a:t>
                      </a:r>
                    </a:p>
                  </a:txBody>
                  <a:tcPr marL="14337" marR="17921" marT="8961" marB="8961"/>
                </a:tc>
                <a:tc>
                  <a:txBody>
                    <a:bodyPr/>
                    <a:lstStyle/>
                    <a:p>
                      <a:pPr algn="r" fontAlgn="t"/>
                      <a:r>
                        <a:rPr lang="en-GB" sz="700">
                          <a:solidFill>
                            <a:schemeClr val="accent4">
                              <a:lumMod val="50000"/>
                            </a:schemeClr>
                          </a:solidFill>
                          <a:effectLst/>
                        </a:rPr>
                        <a:t>-18.2</a:t>
                      </a:r>
                    </a:p>
                  </a:txBody>
                  <a:tcPr marL="14337" marR="17921" marT="8961" marB="8961"/>
                </a:tc>
                <a:tc>
                  <a:txBody>
                    <a:bodyPr/>
                    <a:lstStyle/>
                    <a:p>
                      <a:pPr algn="r" fontAlgn="t"/>
                      <a:r>
                        <a:rPr lang="en-GB" sz="700">
                          <a:solidFill>
                            <a:schemeClr val="accent4">
                              <a:lumMod val="50000"/>
                            </a:schemeClr>
                          </a:solidFill>
                          <a:effectLst/>
                        </a:rPr>
                        <a:t>-15.4</a:t>
                      </a:r>
                    </a:p>
                  </a:txBody>
                  <a:tcPr marL="14337" marR="17921" marT="8961" marB="8961"/>
                </a:tc>
                <a:extLst>
                  <a:ext uri="{0D108BD9-81ED-4DB2-BD59-A6C34878D82A}">
                    <a16:rowId xmlns:a16="http://schemas.microsoft.com/office/drawing/2014/main" val="3519447793"/>
                  </a:ext>
                </a:extLst>
              </a:tr>
              <a:tr h="211706">
                <a:tc>
                  <a:txBody>
                    <a:bodyPr/>
                    <a:lstStyle/>
                    <a:p>
                      <a:pPr algn="l" fontAlgn="t"/>
                      <a:r>
                        <a:rPr lang="en-GB" sz="700" u="none" dirty="0">
                          <a:effectLst/>
                        </a:rPr>
                        <a:t>Exports (USD billion)</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30.7</a:t>
                      </a:r>
                    </a:p>
                  </a:txBody>
                  <a:tcPr marL="14337" marR="17921" marT="8961" marB="8961"/>
                </a:tc>
                <a:tc>
                  <a:txBody>
                    <a:bodyPr/>
                    <a:lstStyle/>
                    <a:p>
                      <a:pPr algn="r" fontAlgn="t"/>
                      <a:r>
                        <a:rPr lang="en-GB" sz="700">
                          <a:solidFill>
                            <a:schemeClr val="accent4">
                              <a:lumMod val="50000"/>
                            </a:schemeClr>
                          </a:solidFill>
                          <a:effectLst/>
                        </a:rPr>
                        <a:t>33.5</a:t>
                      </a:r>
                    </a:p>
                  </a:txBody>
                  <a:tcPr marL="14337" marR="17921" marT="8961" marB="8961"/>
                </a:tc>
                <a:tc>
                  <a:txBody>
                    <a:bodyPr/>
                    <a:lstStyle/>
                    <a:p>
                      <a:pPr algn="r" fontAlgn="t"/>
                      <a:r>
                        <a:rPr lang="en-GB" sz="700" dirty="0">
                          <a:solidFill>
                            <a:schemeClr val="accent4">
                              <a:lumMod val="50000"/>
                            </a:schemeClr>
                          </a:solidFill>
                          <a:effectLst/>
                        </a:rPr>
                        <a:t>34.0</a:t>
                      </a:r>
                    </a:p>
                  </a:txBody>
                  <a:tcPr marL="14337" marR="17921" marT="8961" marB="8961"/>
                </a:tc>
                <a:tc>
                  <a:txBody>
                    <a:bodyPr/>
                    <a:lstStyle/>
                    <a:p>
                      <a:pPr algn="r" fontAlgn="t"/>
                      <a:r>
                        <a:rPr lang="en-GB" sz="700" dirty="0">
                          <a:solidFill>
                            <a:schemeClr val="accent4">
                              <a:lumMod val="50000"/>
                            </a:schemeClr>
                          </a:solidFill>
                          <a:effectLst/>
                        </a:rPr>
                        <a:t>36.3</a:t>
                      </a:r>
                    </a:p>
                  </a:txBody>
                  <a:tcPr marL="14337" marR="17921" marT="8961" marB="8961"/>
                </a:tc>
                <a:tc>
                  <a:txBody>
                    <a:bodyPr/>
                    <a:lstStyle/>
                    <a:p>
                      <a:pPr algn="r" fontAlgn="t"/>
                      <a:r>
                        <a:rPr lang="en-GB" sz="700" dirty="0">
                          <a:solidFill>
                            <a:schemeClr val="accent4">
                              <a:lumMod val="50000"/>
                            </a:schemeClr>
                          </a:solidFill>
                          <a:effectLst/>
                        </a:rPr>
                        <a:t>40.0</a:t>
                      </a:r>
                    </a:p>
                  </a:txBody>
                  <a:tcPr marL="14337" marR="17921" marT="8961" marB="8961"/>
                </a:tc>
                <a:extLst>
                  <a:ext uri="{0D108BD9-81ED-4DB2-BD59-A6C34878D82A}">
                    <a16:rowId xmlns:a16="http://schemas.microsoft.com/office/drawing/2014/main" val="2829768593"/>
                  </a:ext>
                </a:extLst>
              </a:tr>
              <a:tr h="211706">
                <a:tc>
                  <a:txBody>
                    <a:bodyPr/>
                    <a:lstStyle/>
                    <a:p>
                      <a:pPr algn="l" fontAlgn="t"/>
                      <a:r>
                        <a:rPr lang="en-GB" sz="700" u="none" dirty="0">
                          <a:effectLst/>
                        </a:rPr>
                        <a:t>Imports (USD billion)</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36.6</a:t>
                      </a:r>
                    </a:p>
                  </a:txBody>
                  <a:tcPr marL="14337" marR="17921" marT="8961" marB="8961"/>
                </a:tc>
                <a:tc>
                  <a:txBody>
                    <a:bodyPr/>
                    <a:lstStyle/>
                    <a:p>
                      <a:pPr algn="r" fontAlgn="t"/>
                      <a:r>
                        <a:rPr lang="en-GB" sz="700">
                          <a:solidFill>
                            <a:schemeClr val="accent4">
                              <a:lumMod val="50000"/>
                            </a:schemeClr>
                          </a:solidFill>
                          <a:effectLst/>
                        </a:rPr>
                        <a:t>38.8</a:t>
                      </a:r>
                    </a:p>
                  </a:txBody>
                  <a:tcPr marL="14337" marR="17921" marT="8961" marB="8961"/>
                </a:tc>
                <a:tc>
                  <a:txBody>
                    <a:bodyPr/>
                    <a:lstStyle/>
                    <a:p>
                      <a:pPr algn="r" fontAlgn="t"/>
                      <a:r>
                        <a:rPr lang="en-GB" sz="700">
                          <a:solidFill>
                            <a:schemeClr val="accent4">
                              <a:lumMod val="50000"/>
                            </a:schemeClr>
                          </a:solidFill>
                          <a:effectLst/>
                        </a:rPr>
                        <a:t>43.5</a:t>
                      </a:r>
                    </a:p>
                  </a:txBody>
                  <a:tcPr marL="14337" marR="17921" marT="8961" marB="8961"/>
                </a:tc>
                <a:tc>
                  <a:txBody>
                    <a:bodyPr/>
                    <a:lstStyle/>
                    <a:p>
                      <a:pPr algn="r" fontAlgn="t"/>
                      <a:r>
                        <a:rPr lang="en-GB" sz="700">
                          <a:solidFill>
                            <a:schemeClr val="accent4">
                              <a:lumMod val="50000"/>
                            </a:schemeClr>
                          </a:solidFill>
                          <a:effectLst/>
                        </a:rPr>
                        <a:t>54.5</a:t>
                      </a:r>
                    </a:p>
                  </a:txBody>
                  <a:tcPr marL="14337" marR="17921" marT="8961" marB="8961"/>
                </a:tc>
                <a:tc>
                  <a:txBody>
                    <a:bodyPr/>
                    <a:lstStyle/>
                    <a:p>
                      <a:pPr algn="r" fontAlgn="t"/>
                      <a:r>
                        <a:rPr lang="en-GB" sz="700" dirty="0">
                          <a:solidFill>
                            <a:schemeClr val="accent4">
                              <a:lumMod val="50000"/>
                            </a:schemeClr>
                          </a:solidFill>
                          <a:effectLst/>
                        </a:rPr>
                        <a:t>55.4</a:t>
                      </a:r>
                    </a:p>
                  </a:txBody>
                  <a:tcPr marL="14337" marR="17921" marT="8961" marB="8961"/>
                </a:tc>
                <a:extLst>
                  <a:ext uri="{0D108BD9-81ED-4DB2-BD59-A6C34878D82A}">
                    <a16:rowId xmlns:a16="http://schemas.microsoft.com/office/drawing/2014/main" val="3948130625"/>
                  </a:ext>
                </a:extLst>
              </a:tr>
              <a:tr h="211706">
                <a:tc>
                  <a:txBody>
                    <a:bodyPr/>
                    <a:lstStyle/>
                    <a:p>
                      <a:pPr algn="l" fontAlgn="t"/>
                      <a:r>
                        <a:rPr lang="en-GB" sz="700" u="none" dirty="0">
                          <a:effectLst/>
                        </a:rPr>
                        <a:t>Exports (annual variation in %)</a:t>
                      </a:r>
                      <a:endParaRPr lang="en-GB" sz="700" u="none" dirty="0">
                        <a:solidFill>
                          <a:srgbClr val="333333"/>
                        </a:solidFill>
                        <a:effectLst/>
                      </a:endParaRPr>
                    </a:p>
                  </a:txBody>
                  <a:tcPr marL="14337" marR="17921" marT="8961" marB="8961"/>
                </a:tc>
                <a:tc>
                  <a:txBody>
                    <a:bodyPr/>
                    <a:lstStyle/>
                    <a:p>
                      <a:pPr algn="r" fontAlgn="t"/>
                      <a:r>
                        <a:rPr lang="en-GB" sz="700" dirty="0">
                          <a:solidFill>
                            <a:schemeClr val="accent4">
                              <a:lumMod val="50000"/>
                            </a:schemeClr>
                          </a:solidFill>
                          <a:effectLst/>
                        </a:rPr>
                        <a:t>3.3</a:t>
                      </a:r>
                    </a:p>
                  </a:txBody>
                  <a:tcPr marL="14337" marR="17921" marT="8961" marB="8961"/>
                </a:tc>
                <a:tc>
                  <a:txBody>
                    <a:bodyPr/>
                    <a:lstStyle/>
                    <a:p>
                      <a:pPr algn="r" fontAlgn="t"/>
                      <a:r>
                        <a:rPr lang="en-GB" sz="700">
                          <a:solidFill>
                            <a:schemeClr val="accent4">
                              <a:lumMod val="50000"/>
                            </a:schemeClr>
                          </a:solidFill>
                          <a:effectLst/>
                        </a:rPr>
                        <a:t>9.0</a:t>
                      </a:r>
                    </a:p>
                  </a:txBody>
                  <a:tcPr marL="14337" marR="17921" marT="8961" marB="8961"/>
                </a:tc>
                <a:tc>
                  <a:txBody>
                    <a:bodyPr/>
                    <a:lstStyle/>
                    <a:p>
                      <a:pPr algn="r" fontAlgn="t"/>
                      <a:r>
                        <a:rPr lang="en-GB" sz="700">
                          <a:solidFill>
                            <a:schemeClr val="accent4">
                              <a:lumMod val="50000"/>
                            </a:schemeClr>
                          </a:solidFill>
                          <a:effectLst/>
                        </a:rPr>
                        <a:t>1.7</a:t>
                      </a:r>
                    </a:p>
                  </a:txBody>
                  <a:tcPr marL="14337" marR="17921" marT="8961" marB="8961"/>
                </a:tc>
                <a:tc>
                  <a:txBody>
                    <a:bodyPr/>
                    <a:lstStyle/>
                    <a:p>
                      <a:pPr algn="r" fontAlgn="t"/>
                      <a:r>
                        <a:rPr lang="en-GB" sz="700">
                          <a:solidFill>
                            <a:schemeClr val="accent4">
                              <a:lumMod val="50000"/>
                            </a:schemeClr>
                          </a:solidFill>
                          <a:effectLst/>
                        </a:rPr>
                        <a:t>6.6</a:t>
                      </a:r>
                    </a:p>
                  </a:txBody>
                  <a:tcPr marL="14337" marR="17921" marT="8961" marB="8961"/>
                </a:tc>
                <a:tc>
                  <a:txBody>
                    <a:bodyPr/>
                    <a:lstStyle/>
                    <a:p>
                      <a:pPr algn="r" fontAlgn="t"/>
                      <a:r>
                        <a:rPr lang="en-GB" sz="700">
                          <a:solidFill>
                            <a:schemeClr val="accent4">
                              <a:lumMod val="50000"/>
                            </a:schemeClr>
                          </a:solidFill>
                          <a:effectLst/>
                        </a:rPr>
                        <a:t>10.2</a:t>
                      </a:r>
                    </a:p>
                  </a:txBody>
                  <a:tcPr marL="14337" marR="17921" marT="8961" marB="8961"/>
                </a:tc>
                <a:extLst>
                  <a:ext uri="{0D108BD9-81ED-4DB2-BD59-A6C34878D82A}">
                    <a16:rowId xmlns:a16="http://schemas.microsoft.com/office/drawing/2014/main" val="1152927031"/>
                  </a:ext>
                </a:extLst>
              </a:tr>
              <a:tr h="211706">
                <a:tc>
                  <a:txBody>
                    <a:bodyPr/>
                    <a:lstStyle/>
                    <a:p>
                      <a:pPr algn="l" fontAlgn="t"/>
                      <a:r>
                        <a:rPr lang="en-GB" sz="700" u="none" dirty="0">
                          <a:effectLst/>
                        </a:rPr>
                        <a:t>Imports (annual variation in %)</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-0.7</a:t>
                      </a:r>
                    </a:p>
                  </a:txBody>
                  <a:tcPr marL="14337" marR="17921" marT="8961" marB="8961"/>
                </a:tc>
                <a:tc>
                  <a:txBody>
                    <a:bodyPr/>
                    <a:lstStyle/>
                    <a:p>
                      <a:pPr algn="r" fontAlgn="t"/>
                      <a:r>
                        <a:rPr lang="en-GB" sz="700" dirty="0">
                          <a:solidFill>
                            <a:schemeClr val="accent4">
                              <a:lumMod val="50000"/>
                            </a:schemeClr>
                          </a:solidFill>
                          <a:effectLst/>
                        </a:rPr>
                        <a:t>6.0</a:t>
                      </a:r>
                    </a:p>
                  </a:txBody>
                  <a:tcPr marL="14337" marR="17921" marT="8961" marB="8961"/>
                </a:tc>
                <a:tc>
                  <a:txBody>
                    <a:bodyPr/>
                    <a:lstStyle/>
                    <a:p>
                      <a:pPr algn="r" fontAlgn="t"/>
                      <a:r>
                        <a:rPr lang="en-GB" sz="700" dirty="0">
                          <a:solidFill>
                            <a:schemeClr val="accent4">
                              <a:lumMod val="50000"/>
                            </a:schemeClr>
                          </a:solidFill>
                          <a:effectLst/>
                        </a:rPr>
                        <a:t>12.0</a:t>
                      </a:r>
                    </a:p>
                  </a:txBody>
                  <a:tcPr marL="14337" marR="17921" marT="8961" marB="8961"/>
                </a:tc>
                <a:tc>
                  <a:txBody>
                    <a:bodyPr/>
                    <a:lstStyle/>
                    <a:p>
                      <a:pPr algn="r" fontAlgn="t"/>
                      <a:r>
                        <a:rPr lang="en-GB" sz="700">
                          <a:solidFill>
                            <a:schemeClr val="accent4">
                              <a:lumMod val="50000"/>
                            </a:schemeClr>
                          </a:solidFill>
                          <a:effectLst/>
                        </a:rPr>
                        <a:t>25.2</a:t>
                      </a:r>
                    </a:p>
                  </a:txBody>
                  <a:tcPr marL="14337" marR="17921" marT="8961" marB="8961"/>
                </a:tc>
                <a:tc>
                  <a:txBody>
                    <a:bodyPr/>
                    <a:lstStyle/>
                    <a:p>
                      <a:pPr algn="r" fontAlgn="t"/>
                      <a:r>
                        <a:rPr lang="en-GB" sz="700">
                          <a:solidFill>
                            <a:schemeClr val="accent4">
                              <a:lumMod val="50000"/>
                            </a:schemeClr>
                          </a:solidFill>
                          <a:effectLst/>
                        </a:rPr>
                        <a:t>1.8</a:t>
                      </a:r>
                    </a:p>
                  </a:txBody>
                  <a:tcPr marL="14337" marR="17921" marT="8961" marB="8961"/>
                </a:tc>
                <a:extLst>
                  <a:ext uri="{0D108BD9-81ED-4DB2-BD59-A6C34878D82A}">
                    <a16:rowId xmlns:a16="http://schemas.microsoft.com/office/drawing/2014/main" val="2368616703"/>
                  </a:ext>
                </a:extLst>
              </a:tr>
              <a:tr h="211706">
                <a:tc>
                  <a:txBody>
                    <a:bodyPr/>
                    <a:lstStyle/>
                    <a:p>
                      <a:pPr algn="l" fontAlgn="t"/>
                      <a:r>
                        <a:rPr lang="en-GB" sz="700" u="none" dirty="0">
                          <a:effectLst/>
                        </a:rPr>
                        <a:t>International Reserves (USD)</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27.5</a:t>
                      </a:r>
                    </a:p>
                  </a:txBody>
                  <a:tcPr marL="14337" marR="17921" marT="8961" marB="8961"/>
                </a:tc>
                <a:tc>
                  <a:txBody>
                    <a:bodyPr/>
                    <a:lstStyle/>
                    <a:p>
                      <a:pPr algn="r" fontAlgn="t"/>
                      <a:r>
                        <a:rPr lang="en-GB" sz="700">
                          <a:solidFill>
                            <a:schemeClr val="accent4">
                              <a:lumMod val="50000"/>
                            </a:schemeClr>
                          </a:solidFill>
                          <a:effectLst/>
                        </a:rPr>
                        <a:t>32.1</a:t>
                      </a:r>
                    </a:p>
                  </a:txBody>
                  <a:tcPr marL="14337" marR="17921" marT="8961" marB="8961"/>
                </a:tc>
                <a:tc>
                  <a:txBody>
                    <a:bodyPr/>
                    <a:lstStyle/>
                    <a:p>
                      <a:pPr algn="r" fontAlgn="t"/>
                      <a:r>
                        <a:rPr lang="en-GB" sz="700" dirty="0">
                          <a:solidFill>
                            <a:schemeClr val="accent4">
                              <a:lumMod val="50000"/>
                            </a:schemeClr>
                          </a:solidFill>
                          <a:effectLst/>
                        </a:rPr>
                        <a:t>33.2</a:t>
                      </a:r>
                    </a:p>
                  </a:txBody>
                  <a:tcPr marL="14337" marR="17921" marT="8961" marB="8961"/>
                </a:tc>
                <a:tc>
                  <a:txBody>
                    <a:bodyPr/>
                    <a:lstStyle/>
                    <a:p>
                      <a:pPr algn="r" fontAlgn="t"/>
                      <a:r>
                        <a:rPr lang="en-GB" sz="700">
                          <a:solidFill>
                            <a:schemeClr val="accent4">
                              <a:lumMod val="50000"/>
                            </a:schemeClr>
                          </a:solidFill>
                          <a:effectLst/>
                        </a:rPr>
                        <a:t>32.0</a:t>
                      </a:r>
                    </a:p>
                  </a:txBody>
                  <a:tcPr marL="14337" marR="17921" marT="8961" marB="8961"/>
                </a:tc>
                <a:tc>
                  <a:txBody>
                    <a:bodyPr/>
                    <a:lstStyle/>
                    <a:p>
                      <a:pPr algn="r" fontAlgn="t"/>
                      <a:r>
                        <a:rPr lang="en-GB" sz="700">
                          <a:solidFill>
                            <a:schemeClr val="accent4">
                              <a:lumMod val="50000"/>
                            </a:schemeClr>
                          </a:solidFill>
                          <a:effectLst/>
                        </a:rPr>
                        <a:t>32.7</a:t>
                      </a:r>
                    </a:p>
                  </a:txBody>
                  <a:tcPr marL="14337" marR="17921" marT="8961" marB="8961"/>
                </a:tc>
                <a:extLst>
                  <a:ext uri="{0D108BD9-81ED-4DB2-BD59-A6C34878D82A}">
                    <a16:rowId xmlns:a16="http://schemas.microsoft.com/office/drawing/2014/main" val="2154799987"/>
                  </a:ext>
                </a:extLst>
              </a:tr>
              <a:tr h="211706">
                <a:tc>
                  <a:txBody>
                    <a:bodyPr/>
                    <a:lstStyle/>
                    <a:p>
                      <a:pPr algn="l" fontAlgn="t"/>
                      <a:r>
                        <a:rPr lang="en-GB" sz="700" u="none" dirty="0">
                          <a:effectLst/>
                        </a:rPr>
                        <a:t>External Debt (% of GDP)</a:t>
                      </a:r>
                      <a:endParaRPr lang="en-GB" sz="700" u="none" dirty="0">
                        <a:solidFill>
                          <a:srgbClr val="333333"/>
                        </a:solidFill>
                        <a:effectLst/>
                      </a:endParaRPr>
                    </a:p>
                  </a:txBody>
                  <a:tcPr marL="14337" marR="17921" marT="8961" marB="8961"/>
                </a:tc>
                <a:tc>
                  <a:txBody>
                    <a:bodyPr/>
                    <a:lstStyle/>
                    <a:p>
                      <a:pPr algn="r" fontAlgn="t"/>
                      <a:r>
                        <a:rPr lang="en-GB" sz="700">
                          <a:solidFill>
                            <a:schemeClr val="accent4">
                              <a:lumMod val="50000"/>
                            </a:schemeClr>
                          </a:solidFill>
                          <a:effectLst/>
                        </a:rPr>
                        <a:t>18.6</a:t>
                      </a:r>
                    </a:p>
                  </a:txBody>
                  <a:tcPr marL="14337" marR="17921" marT="8961" marB="8961"/>
                </a:tc>
                <a:tc>
                  <a:txBody>
                    <a:bodyPr/>
                    <a:lstStyle/>
                    <a:p>
                      <a:pPr algn="r" fontAlgn="t"/>
                      <a:r>
                        <a:rPr lang="en-GB" sz="700">
                          <a:solidFill>
                            <a:schemeClr val="accent4">
                              <a:lumMod val="50000"/>
                            </a:schemeClr>
                          </a:solidFill>
                          <a:effectLst/>
                        </a:rPr>
                        <a:t>17.5</a:t>
                      </a:r>
                    </a:p>
                  </a:txBody>
                  <a:tcPr marL="14337" marR="17921" marT="8961" marB="8961"/>
                </a:tc>
                <a:tc>
                  <a:txBody>
                    <a:bodyPr/>
                    <a:lstStyle/>
                    <a:p>
                      <a:pPr algn="r" fontAlgn="t"/>
                      <a:r>
                        <a:rPr lang="en-GB" sz="700" dirty="0">
                          <a:solidFill>
                            <a:schemeClr val="accent4">
                              <a:lumMod val="50000"/>
                            </a:schemeClr>
                          </a:solidFill>
                          <a:effectLst/>
                        </a:rPr>
                        <a:t>19.0</a:t>
                      </a:r>
                    </a:p>
                  </a:txBody>
                  <a:tcPr marL="14337" marR="17921" marT="8961" marB="8961"/>
                </a:tc>
                <a:tc>
                  <a:txBody>
                    <a:bodyPr/>
                    <a:lstStyle/>
                    <a:p>
                      <a:pPr algn="r" fontAlgn="t"/>
                      <a:r>
                        <a:rPr lang="en-GB" sz="700">
                          <a:solidFill>
                            <a:schemeClr val="accent4">
                              <a:lumMod val="50000"/>
                            </a:schemeClr>
                          </a:solidFill>
                          <a:effectLst/>
                        </a:rPr>
                        <a:t>19.2</a:t>
                      </a:r>
                    </a:p>
                  </a:txBody>
                  <a:tcPr marL="14337" marR="17921" marT="8961" marB="8961"/>
                </a:tc>
                <a:tc>
                  <a:txBody>
                    <a:bodyPr/>
                    <a:lstStyle/>
                    <a:p>
                      <a:pPr algn="r" fontAlgn="t"/>
                      <a:r>
                        <a:rPr lang="en-GB" sz="700" dirty="0">
                          <a:solidFill>
                            <a:schemeClr val="accent4">
                              <a:lumMod val="50000"/>
                            </a:schemeClr>
                          </a:solidFill>
                          <a:effectLst/>
                        </a:rPr>
                        <a:t>-  </a:t>
                      </a:r>
                    </a:p>
                  </a:txBody>
                  <a:tcPr marL="14337" marR="17921" marT="8961" marB="8961"/>
                </a:tc>
                <a:extLst>
                  <a:ext uri="{0D108BD9-81ED-4DB2-BD59-A6C34878D82A}">
                    <a16:rowId xmlns:a16="http://schemas.microsoft.com/office/drawing/2014/main" val="4012524014"/>
                  </a:ext>
                </a:extLst>
              </a:tr>
            </a:tbl>
          </a:graphicData>
        </a:graphic>
      </p:graphicFrame>
      <p:sp>
        <p:nvSpPr>
          <p:cNvPr id="43" name="Rectangle 2">
            <a:extLst>
              <a:ext uri="{FF2B5EF4-FFF2-40B4-BE49-F238E27FC236}">
                <a16:creationId xmlns:a16="http://schemas.microsoft.com/office/drawing/2014/main" id="{09933B2F-B071-4EEB-A0CF-33D86AA75C7A}"/>
              </a:ext>
            </a:extLst>
          </p:cNvPr>
          <p:cNvSpPr>
            <a:spLocks noChangeArrowheads="1"/>
          </p:cNvSpPr>
          <p:nvPr/>
        </p:nvSpPr>
        <p:spPr bwMode="auto">
          <a:xfrm>
            <a:off x="253100" y="740393"/>
            <a:ext cx="3099941" cy="3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cs typeface="Arial" panose="020B0604020202020204" pitchFamily="34" charset="0"/>
              </a:rPr>
              <a:t>Bangladesh Economy Data</a:t>
            </a:r>
          </a:p>
        </p:txBody>
      </p:sp>
      <p:sp>
        <p:nvSpPr>
          <p:cNvPr id="44" name="TextBox 43">
            <a:extLst>
              <a:ext uri="{FF2B5EF4-FFF2-40B4-BE49-F238E27FC236}">
                <a16:creationId xmlns:a16="http://schemas.microsoft.com/office/drawing/2014/main" id="{2702AD78-9725-4F5F-9D80-3A6869C42167}"/>
              </a:ext>
            </a:extLst>
          </p:cNvPr>
          <p:cNvSpPr txBox="1"/>
          <p:nvPr/>
        </p:nvSpPr>
        <p:spPr>
          <a:xfrm>
            <a:off x="8362824" y="201316"/>
            <a:ext cx="1695309" cy="954107"/>
          </a:xfrm>
          <a:prstGeom prst="rect">
            <a:avLst/>
          </a:prstGeom>
          <a:noFill/>
        </p:spPr>
        <p:txBody>
          <a:bodyPr wrap="square" rtlCol="0">
            <a:spAutoFit/>
          </a:bodyPr>
          <a:lstStyle/>
          <a:p>
            <a:r>
              <a:rPr lang="en-GB" sz="2800" b="1" dirty="0">
                <a:solidFill>
                  <a:srgbClr val="FF6056"/>
                </a:solidFill>
              </a:rPr>
              <a:t>Economy cycle</a:t>
            </a:r>
          </a:p>
        </p:txBody>
      </p:sp>
    </p:spTree>
    <p:extLst>
      <p:ext uri="{BB962C8B-B14F-4D97-AF65-F5344CB8AC3E}">
        <p14:creationId xmlns:p14="http://schemas.microsoft.com/office/powerpoint/2010/main" val="255561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childTnLst>
                                    <p:animRot by="21600000">
                                      <p:cBhvr>
                                        <p:cTn id="6" dur="1000" fill="hold"/>
                                        <p:tgtEl>
                                          <p:spTgt spid="70"/>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1000" fill="hold"/>
                                        <p:tgtEl>
                                          <p:spTgt spid="69"/>
                                        </p:tgtEl>
                                        <p:attrNameLst>
                                          <p:attrName>r</p:attrName>
                                        </p:attrNameLst>
                                      </p:cBhvr>
                                    </p:animRot>
                                  </p:childTnLst>
                                </p:cTn>
                              </p:par>
                              <p:par>
                                <p:cTn id="9" presetID="22" presetClass="entr" presetSubtype="4" fill="hold" grpId="0" nodeType="withEffect">
                                  <p:stCondLst>
                                    <p:cond delay="0"/>
                                  </p:stCondLst>
                                  <p:childTnLst>
                                    <p:set>
                                      <p:cBhvr>
                                        <p:cTn id="10" dur="1" fill="hold">
                                          <p:stCondLst>
                                            <p:cond delay="0"/>
                                          </p:stCondLst>
                                        </p:cTn>
                                        <p:tgtEl>
                                          <p:spTgt spid="310"/>
                                        </p:tgtEl>
                                        <p:attrNameLst>
                                          <p:attrName>style.visibility</p:attrName>
                                        </p:attrNameLst>
                                      </p:cBhvr>
                                      <p:to>
                                        <p:strVal val="visible"/>
                                      </p:to>
                                    </p:set>
                                    <p:animEffect transition="in" filter="wipe(down)">
                                      <p:cBhvr>
                                        <p:cTn id="11" dur="500"/>
                                        <p:tgtEl>
                                          <p:spTgt spid="31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32"/>
                                        </p:tgtEl>
                                        <p:attrNameLst>
                                          <p:attrName>style.visibility</p:attrName>
                                        </p:attrNameLst>
                                      </p:cBhvr>
                                      <p:to>
                                        <p:strVal val="visible"/>
                                      </p:to>
                                    </p:set>
                                    <p:animEffect transition="in" filter="wipe(down)">
                                      <p:cBhvr>
                                        <p:cTn id="14" dur="500"/>
                                        <p:tgtEl>
                                          <p:spTgt spid="33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3"/>
                                        </p:tgtEl>
                                        <p:attrNameLst>
                                          <p:attrName>style.visibility</p:attrName>
                                        </p:attrNameLst>
                                      </p:cBhvr>
                                      <p:to>
                                        <p:strVal val="visible"/>
                                      </p:to>
                                    </p:set>
                                    <p:animEffect transition="in" filter="wipe(down)">
                                      <p:cBhvr>
                                        <p:cTn id="17" dur="500"/>
                                        <p:tgtEl>
                                          <p:spTgt spid="33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4"/>
                                        </p:tgtEl>
                                        <p:attrNameLst>
                                          <p:attrName>style.visibility</p:attrName>
                                        </p:attrNameLst>
                                      </p:cBhvr>
                                      <p:to>
                                        <p:strVal val="visible"/>
                                      </p:to>
                                    </p:set>
                                    <p:animEffect transition="in" filter="wipe(down)">
                                      <p:cBhvr>
                                        <p:cTn id="20" dur="500"/>
                                        <p:tgtEl>
                                          <p:spTgt spid="33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5"/>
                                        </p:tgtEl>
                                        <p:attrNameLst>
                                          <p:attrName>style.visibility</p:attrName>
                                        </p:attrNameLst>
                                      </p:cBhvr>
                                      <p:to>
                                        <p:strVal val="visible"/>
                                      </p:to>
                                    </p:set>
                                    <p:animEffect transition="in" filter="wipe(down)">
                                      <p:cBhvr>
                                        <p:cTn id="23" dur="500"/>
                                        <p:tgtEl>
                                          <p:spTgt spid="33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36"/>
                                        </p:tgtEl>
                                        <p:attrNameLst>
                                          <p:attrName>style.visibility</p:attrName>
                                        </p:attrNameLst>
                                      </p:cBhvr>
                                      <p:to>
                                        <p:strVal val="visible"/>
                                      </p:to>
                                    </p:set>
                                    <p:animEffect transition="in" filter="wipe(down)">
                                      <p:cBhvr>
                                        <p:cTn id="26" dur="500"/>
                                        <p:tgtEl>
                                          <p:spTgt spid="33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37"/>
                                        </p:tgtEl>
                                        <p:attrNameLst>
                                          <p:attrName>style.visibility</p:attrName>
                                        </p:attrNameLst>
                                      </p:cBhvr>
                                      <p:to>
                                        <p:strVal val="visible"/>
                                      </p:to>
                                    </p:set>
                                    <p:animEffect transition="in" filter="wipe(down)">
                                      <p:cBhvr>
                                        <p:cTn id="29" dur="500"/>
                                        <p:tgtEl>
                                          <p:spTgt spid="33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38"/>
                                        </p:tgtEl>
                                        <p:attrNameLst>
                                          <p:attrName>style.visibility</p:attrName>
                                        </p:attrNameLst>
                                      </p:cBhvr>
                                      <p:to>
                                        <p:strVal val="visible"/>
                                      </p:to>
                                    </p:set>
                                    <p:animEffect transition="in" filter="wipe(down)">
                                      <p:cBhvr>
                                        <p:cTn id="32" dur="500"/>
                                        <p:tgtEl>
                                          <p:spTgt spid="33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42"/>
                                        </p:tgtEl>
                                        <p:attrNameLst>
                                          <p:attrName>style.visibility</p:attrName>
                                        </p:attrNameLst>
                                      </p:cBhvr>
                                      <p:to>
                                        <p:strVal val="visible"/>
                                      </p:to>
                                    </p:set>
                                    <p:animEffect transition="in" filter="wipe(down)">
                                      <p:cBhvr>
                                        <p:cTn id="35" dur="500"/>
                                        <p:tgtEl>
                                          <p:spTgt spid="34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43"/>
                                        </p:tgtEl>
                                        <p:attrNameLst>
                                          <p:attrName>style.visibility</p:attrName>
                                        </p:attrNameLst>
                                      </p:cBhvr>
                                      <p:to>
                                        <p:strVal val="visible"/>
                                      </p:to>
                                    </p:set>
                                    <p:animEffect transition="in" filter="wipe(down)">
                                      <p:cBhvr>
                                        <p:cTn id="38" dur="500"/>
                                        <p:tgtEl>
                                          <p:spTgt spid="34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60"/>
                                        </p:tgtEl>
                                        <p:attrNameLst>
                                          <p:attrName>style.visibility</p:attrName>
                                        </p:attrNameLst>
                                      </p:cBhvr>
                                      <p:to>
                                        <p:strVal val="visible"/>
                                      </p:to>
                                    </p:set>
                                    <p:animEffect transition="in" filter="wipe(down)">
                                      <p:cBhvr>
                                        <p:cTn id="41" dur="500"/>
                                        <p:tgtEl>
                                          <p:spTgt spid="36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61"/>
                                        </p:tgtEl>
                                        <p:attrNameLst>
                                          <p:attrName>style.visibility</p:attrName>
                                        </p:attrNameLst>
                                      </p:cBhvr>
                                      <p:to>
                                        <p:strVal val="visible"/>
                                      </p:to>
                                    </p:set>
                                    <p:animEffect transition="in" filter="wipe(down)">
                                      <p:cBhvr>
                                        <p:cTn id="44" dur="500"/>
                                        <p:tgtEl>
                                          <p:spTgt spid="36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67"/>
                                        </p:tgtEl>
                                        <p:attrNameLst>
                                          <p:attrName>style.visibility</p:attrName>
                                        </p:attrNameLst>
                                      </p:cBhvr>
                                      <p:to>
                                        <p:strVal val="visible"/>
                                      </p:to>
                                    </p:set>
                                    <p:animEffect transition="in" filter="wipe(down)">
                                      <p:cBhvr>
                                        <p:cTn id="47" dur="500"/>
                                        <p:tgtEl>
                                          <p:spTgt spid="367"/>
                                        </p:tgtEl>
                                      </p:cBhvr>
                                    </p:animEffect>
                                  </p:childTnLst>
                                </p:cTn>
                              </p:par>
                            </p:childTnLst>
                          </p:cTn>
                        </p:par>
                        <p:par>
                          <p:cTn id="48" fill="hold">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250"/>
                                        <p:tgtEl>
                                          <p:spTgt spid="5"/>
                                        </p:tgtEl>
                                      </p:cBhvr>
                                    </p:animEffect>
                                    <p:anim calcmode="lin" valueType="num">
                                      <p:cBhvr>
                                        <p:cTn id="52" dur="250" fill="hold"/>
                                        <p:tgtEl>
                                          <p:spTgt spid="5"/>
                                        </p:tgtEl>
                                        <p:attrNameLst>
                                          <p:attrName>ppt_x</p:attrName>
                                        </p:attrNameLst>
                                      </p:cBhvr>
                                      <p:tavLst>
                                        <p:tav tm="0">
                                          <p:val>
                                            <p:strVal val="#ppt_x"/>
                                          </p:val>
                                        </p:tav>
                                        <p:tav tm="100000">
                                          <p:val>
                                            <p:strVal val="#ppt_x"/>
                                          </p:val>
                                        </p:tav>
                                      </p:tavLst>
                                    </p:anim>
                                    <p:anim calcmode="lin" valueType="num">
                                      <p:cBhvr>
                                        <p:cTn id="53" dur="250" fill="hold"/>
                                        <p:tgtEl>
                                          <p:spTgt spid="5"/>
                                        </p:tgtEl>
                                        <p:attrNameLst>
                                          <p:attrName>ppt_y</p:attrName>
                                        </p:attrNameLst>
                                      </p:cBhvr>
                                      <p:tavLst>
                                        <p:tav tm="0">
                                          <p:val>
                                            <p:strVal val="#ppt_y+.1"/>
                                          </p:val>
                                        </p:tav>
                                        <p:tav tm="100000">
                                          <p:val>
                                            <p:strVal val="#ppt_y"/>
                                          </p:val>
                                        </p:tav>
                                      </p:tavLst>
                                    </p:anim>
                                  </p:childTnLst>
                                </p:cTn>
                              </p:par>
                            </p:childTnLst>
                          </p:cTn>
                        </p:par>
                        <p:par>
                          <p:cTn id="54" fill="hold">
                            <p:stCondLst>
                              <p:cond delay="1250"/>
                            </p:stCondLst>
                            <p:childTnLst>
                              <p:par>
                                <p:cTn id="55" presetID="22" presetClass="entr" presetSubtype="1" fill="hold" grpId="0" nodeType="afterEffect">
                                  <p:stCondLst>
                                    <p:cond delay="0"/>
                                  </p:stCondLst>
                                  <p:childTnLst>
                                    <p:set>
                                      <p:cBhvr>
                                        <p:cTn id="56" dur="1" fill="hold">
                                          <p:stCondLst>
                                            <p:cond delay="0"/>
                                          </p:stCondLst>
                                        </p:cTn>
                                        <p:tgtEl>
                                          <p:spTgt spid="438"/>
                                        </p:tgtEl>
                                        <p:attrNameLst>
                                          <p:attrName>style.visibility</p:attrName>
                                        </p:attrNameLst>
                                      </p:cBhvr>
                                      <p:to>
                                        <p:strVal val="visible"/>
                                      </p:to>
                                    </p:set>
                                    <p:animEffect transition="in" filter="wipe(up)">
                                      <p:cBhvr>
                                        <p:cTn id="57" dur="500"/>
                                        <p:tgtEl>
                                          <p:spTgt spid="438"/>
                                        </p:tgtEl>
                                      </p:cBhvr>
                                    </p:animEffect>
                                  </p:childTnLst>
                                </p:cTn>
                              </p:par>
                            </p:childTnLst>
                          </p:cTn>
                        </p:par>
                        <p:par>
                          <p:cTn id="58" fill="hold">
                            <p:stCondLst>
                              <p:cond delay="1750"/>
                            </p:stCondLst>
                            <p:childTnLst>
                              <p:par>
                                <p:cTn id="59" presetID="42" presetClass="entr" presetSubtype="0" fill="hold" grpId="0" nodeType="afterEffect">
                                  <p:stCondLst>
                                    <p:cond delay="0"/>
                                  </p:stCondLst>
                                  <p:childTnLst>
                                    <p:set>
                                      <p:cBhvr>
                                        <p:cTn id="60" dur="1" fill="hold">
                                          <p:stCondLst>
                                            <p:cond delay="0"/>
                                          </p:stCondLst>
                                        </p:cTn>
                                        <p:tgtEl>
                                          <p:spTgt spid="440"/>
                                        </p:tgtEl>
                                        <p:attrNameLst>
                                          <p:attrName>style.visibility</p:attrName>
                                        </p:attrNameLst>
                                      </p:cBhvr>
                                      <p:to>
                                        <p:strVal val="visible"/>
                                      </p:to>
                                    </p:set>
                                    <p:animEffect transition="in" filter="fade">
                                      <p:cBhvr>
                                        <p:cTn id="61" dur="250"/>
                                        <p:tgtEl>
                                          <p:spTgt spid="440"/>
                                        </p:tgtEl>
                                      </p:cBhvr>
                                    </p:animEffect>
                                    <p:anim calcmode="lin" valueType="num">
                                      <p:cBhvr>
                                        <p:cTn id="62" dur="250" fill="hold"/>
                                        <p:tgtEl>
                                          <p:spTgt spid="440"/>
                                        </p:tgtEl>
                                        <p:attrNameLst>
                                          <p:attrName>ppt_x</p:attrName>
                                        </p:attrNameLst>
                                      </p:cBhvr>
                                      <p:tavLst>
                                        <p:tav tm="0">
                                          <p:val>
                                            <p:strVal val="#ppt_x"/>
                                          </p:val>
                                        </p:tav>
                                        <p:tav tm="100000">
                                          <p:val>
                                            <p:strVal val="#ppt_x"/>
                                          </p:val>
                                        </p:tav>
                                      </p:tavLst>
                                    </p:anim>
                                    <p:anim calcmode="lin" valueType="num">
                                      <p:cBhvr>
                                        <p:cTn id="63" dur="250" fill="hold"/>
                                        <p:tgtEl>
                                          <p:spTgt spid="440"/>
                                        </p:tgtEl>
                                        <p:attrNameLst>
                                          <p:attrName>ppt_y</p:attrName>
                                        </p:attrNameLst>
                                      </p:cBhvr>
                                      <p:tavLst>
                                        <p:tav tm="0">
                                          <p:val>
                                            <p:strVal val="#ppt_y+.1"/>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additive="base">
                                        <p:cTn id="66" dur="500" fill="hold"/>
                                        <p:tgtEl>
                                          <p:spTgt spid="44"/>
                                        </p:tgtEl>
                                        <p:attrNameLst>
                                          <p:attrName>ppt_x</p:attrName>
                                        </p:attrNameLst>
                                      </p:cBhvr>
                                      <p:tavLst>
                                        <p:tav tm="0">
                                          <p:val>
                                            <p:strVal val="1+#ppt_w/2"/>
                                          </p:val>
                                        </p:tav>
                                        <p:tav tm="100000">
                                          <p:val>
                                            <p:strVal val="#ppt_x"/>
                                          </p:val>
                                        </p:tav>
                                      </p:tavLst>
                                    </p:anim>
                                    <p:anim calcmode="lin" valueType="num">
                                      <p:cBhvr additive="base">
                                        <p:cTn id="67"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p:bldP spid="332" grpId="0" animBg="1"/>
      <p:bldP spid="333" grpId="0" animBg="1"/>
      <p:bldP spid="334" grpId="0" animBg="1"/>
      <p:bldP spid="335" grpId="0" animBg="1"/>
      <p:bldP spid="336" grpId="0" animBg="1"/>
      <p:bldP spid="337" grpId="0" animBg="1"/>
      <p:bldP spid="338" grpId="0" animBg="1"/>
      <p:bldP spid="342" grpId="0" animBg="1"/>
      <p:bldP spid="343" grpId="0" animBg="1"/>
      <p:bldP spid="360" grpId="0" animBg="1"/>
      <p:bldP spid="361" grpId="0" animBg="1"/>
      <p:bldP spid="367" grpId="0" animBg="1"/>
      <p:bldP spid="5" grpId="0"/>
      <p:bldP spid="438" grpId="0" animBg="1"/>
      <p:bldP spid="440"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12/24/2020</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4</a:t>
            </a:fld>
            <a:endParaRPr lang="en-US"/>
          </a:p>
        </p:txBody>
      </p:sp>
      <p:sp>
        <p:nvSpPr>
          <p:cNvPr id="9" name="TextBox 8">
            <a:extLst>
              <a:ext uri="{FF2B5EF4-FFF2-40B4-BE49-F238E27FC236}">
                <a16:creationId xmlns:a16="http://schemas.microsoft.com/office/drawing/2014/main" id="{17FE20FF-8BBC-42AF-8F37-A555452BA303}"/>
              </a:ext>
            </a:extLst>
          </p:cNvPr>
          <p:cNvSpPr txBox="1"/>
          <p:nvPr/>
        </p:nvSpPr>
        <p:spPr>
          <a:xfrm>
            <a:off x="1501892" y="539016"/>
            <a:ext cx="8852886" cy="1446550"/>
          </a:xfrm>
          <a:prstGeom prst="rect">
            <a:avLst/>
          </a:prstGeom>
          <a:noFill/>
        </p:spPr>
        <p:txBody>
          <a:bodyPr wrap="square" rtlCol="0">
            <a:spAutoFit/>
          </a:bodyPr>
          <a:lstStyle/>
          <a:p>
            <a:pPr algn="ctr"/>
            <a:r>
              <a:rPr lang="en-GB" sz="4400" b="1" dirty="0">
                <a:solidFill>
                  <a:srgbClr val="392115"/>
                </a:solidFill>
                <a:latin typeface="Tw Cen MT" panose="020B0602020104020603" pitchFamily="34" charset="0"/>
              </a:rPr>
              <a:t>Comparison of growth with World and Asian Countries</a:t>
            </a:r>
            <a:endParaRPr lang="en-US" sz="4400" b="1" dirty="0">
              <a:solidFill>
                <a:srgbClr val="392115"/>
              </a:solidFill>
              <a:latin typeface="Tw Cen MT" panose="020B0602020104020603" pitchFamily="34" charset="0"/>
            </a:endParaRPr>
          </a:p>
        </p:txBody>
      </p:sp>
      <p:pic>
        <p:nvPicPr>
          <p:cNvPr id="2050" name="Picture 2" descr="Comparison of Bangladesh Forecast on GDP with other Asian Countries |  Download Scientific Diagram">
            <a:extLst>
              <a:ext uri="{FF2B5EF4-FFF2-40B4-BE49-F238E27FC236}">
                <a16:creationId xmlns:a16="http://schemas.microsoft.com/office/drawing/2014/main" id="{DB82AFB2-A6D9-43ED-A11B-25E03A36A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072" y="2093929"/>
            <a:ext cx="7104526" cy="415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58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1+#ppt_w/2"/>
                                          </p:val>
                                        </p:tav>
                                        <p:tav tm="100000">
                                          <p:val>
                                            <p:strVal val="#ppt_x"/>
                                          </p:val>
                                        </p:tav>
                                      </p:tavLst>
                                    </p:anim>
                                    <p:anim calcmode="lin" valueType="num">
                                      <p:cBhvr additive="base">
                                        <p:cTn id="12"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3304" y="2131849"/>
            <a:ext cx="10005391" cy="1200329"/>
          </a:xfrm>
          <a:prstGeom prst="rect">
            <a:avLst/>
          </a:prstGeom>
          <a:noFill/>
        </p:spPr>
        <p:txBody>
          <a:bodyPr wrap="square" rtlCol="0">
            <a:spAutoFit/>
          </a:bodyPr>
          <a:lstStyle/>
          <a:p>
            <a:pPr algn="r"/>
            <a:r>
              <a:rPr lang="en-GB" sz="3600" b="1" dirty="0">
                <a:solidFill>
                  <a:srgbClr val="FF7344"/>
                </a:solidFill>
                <a:latin typeface="Agency FB" panose="020B0503020202020204" pitchFamily="34" charset="0"/>
              </a:rPr>
              <a:t>Bangladesh has made remarkable progress in reducing poverty, supported by sustained economic growth.</a:t>
            </a:r>
            <a:endParaRPr lang="en-US" sz="3600" b="1" dirty="0">
              <a:solidFill>
                <a:srgbClr val="FF7344"/>
              </a:solidFill>
              <a:latin typeface="Agency FB" panose="020B0503020202020204" pitchFamily="34" charset="0"/>
            </a:endParaRPr>
          </a:p>
        </p:txBody>
      </p:sp>
      <p:sp>
        <p:nvSpPr>
          <p:cNvPr id="3" name="TextBox 2"/>
          <p:cNvSpPr txBox="1"/>
          <p:nvPr/>
        </p:nvSpPr>
        <p:spPr>
          <a:xfrm>
            <a:off x="838201" y="3601571"/>
            <a:ext cx="10353262" cy="1015663"/>
          </a:xfrm>
          <a:prstGeom prst="rect">
            <a:avLst/>
          </a:prstGeom>
          <a:noFill/>
        </p:spPr>
        <p:txBody>
          <a:bodyPr wrap="square" rtlCol="0">
            <a:spAutoFit/>
          </a:bodyPr>
          <a:lstStyle/>
          <a:p>
            <a:pPr algn="r"/>
            <a:r>
              <a:rPr lang="en-GB" sz="2000" b="1" dirty="0"/>
              <a:t>Life expectancy, literacy rates and per capita food production have increased significantly. Progress has been underpinned by steady growth in GDP. Bangladesh reached the lower middle-income country status in 2015.</a:t>
            </a:r>
            <a:endParaRPr lang="en-US" sz="2000" b="1" dirty="0">
              <a:solidFill>
                <a:srgbClr val="38221E"/>
              </a:solidFill>
              <a:latin typeface="Agency FB" panose="020B0503020202020204" pitchFamily="34" charset="0"/>
            </a:endParaRPr>
          </a:p>
        </p:txBody>
      </p:sp>
      <p:sp>
        <p:nvSpPr>
          <p:cNvPr id="5" name="TextBox 4"/>
          <p:cNvSpPr txBox="1"/>
          <p:nvPr/>
        </p:nvSpPr>
        <p:spPr>
          <a:xfrm>
            <a:off x="1205948" y="4732301"/>
            <a:ext cx="10005391" cy="1200329"/>
          </a:xfrm>
          <a:prstGeom prst="rect">
            <a:avLst/>
          </a:prstGeom>
          <a:noFill/>
        </p:spPr>
        <p:txBody>
          <a:bodyPr wrap="square" rtlCol="0">
            <a:spAutoFit/>
          </a:bodyPr>
          <a:lstStyle/>
          <a:p>
            <a:pPr algn="r"/>
            <a:r>
              <a:rPr lang="en-GB" sz="2400" b="1" dirty="0">
                <a:solidFill>
                  <a:srgbClr val="FF7344"/>
                </a:solidFill>
              </a:rPr>
              <a:t>. In 2018, Bangladesh fulfilled all three eligibility criteria for graduation from the UN’s Least Developed Countries (LDC) list for the first time and is on track for graduation in 2024.</a:t>
            </a:r>
            <a:endParaRPr lang="en-US" sz="2400" b="1" dirty="0">
              <a:solidFill>
                <a:srgbClr val="FF7344"/>
              </a:solidFill>
              <a:latin typeface="Agency FB" panose="020B0503020202020204" pitchFamily="34" charset="0"/>
            </a:endParaRPr>
          </a:p>
        </p:txBody>
      </p:sp>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12/24/2020</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5</a:t>
            </a:fld>
            <a:endParaRPr lang="en-US"/>
          </a:p>
        </p:txBody>
      </p:sp>
      <p:sp>
        <p:nvSpPr>
          <p:cNvPr id="9" name="TextBox 8">
            <a:extLst>
              <a:ext uri="{FF2B5EF4-FFF2-40B4-BE49-F238E27FC236}">
                <a16:creationId xmlns:a16="http://schemas.microsoft.com/office/drawing/2014/main" id="{17FE20FF-8BBC-42AF-8F37-A555452BA303}"/>
              </a:ext>
            </a:extLst>
          </p:cNvPr>
          <p:cNvSpPr txBox="1"/>
          <p:nvPr/>
        </p:nvSpPr>
        <p:spPr>
          <a:xfrm>
            <a:off x="1588389" y="842991"/>
            <a:ext cx="8852886" cy="769441"/>
          </a:xfrm>
          <a:prstGeom prst="rect">
            <a:avLst/>
          </a:prstGeom>
          <a:noFill/>
        </p:spPr>
        <p:txBody>
          <a:bodyPr wrap="square" rtlCol="0">
            <a:spAutoFit/>
          </a:bodyPr>
          <a:lstStyle/>
          <a:p>
            <a:pPr algn="ctr"/>
            <a:r>
              <a:rPr lang="en-GB" sz="4400" b="1" dirty="0">
                <a:solidFill>
                  <a:srgbClr val="392115"/>
                </a:solidFill>
                <a:latin typeface="Tw Cen MT" panose="020B0602020104020603" pitchFamily="34" charset="0"/>
              </a:rPr>
              <a:t>Future Prospects of Bangladesh</a:t>
            </a:r>
            <a:endParaRPr lang="en-US" sz="4400" b="1" dirty="0">
              <a:solidFill>
                <a:srgbClr val="392115"/>
              </a:solidFill>
              <a:latin typeface="Tw Cen MT" panose="020B0602020104020603" pitchFamily="34" charset="0"/>
            </a:endParaRPr>
          </a:p>
        </p:txBody>
      </p:sp>
    </p:spTree>
    <p:extLst>
      <p:ext uri="{BB962C8B-B14F-4D97-AF65-F5344CB8AC3E}">
        <p14:creationId xmlns:p14="http://schemas.microsoft.com/office/powerpoint/2010/main" val="33973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648" y="533884"/>
            <a:ext cx="10005391" cy="769441"/>
          </a:xfrm>
          <a:prstGeom prst="rect">
            <a:avLst/>
          </a:prstGeom>
          <a:noFill/>
        </p:spPr>
        <p:txBody>
          <a:bodyPr wrap="square" rtlCol="0">
            <a:spAutoFit/>
          </a:bodyPr>
          <a:lstStyle/>
          <a:p>
            <a:pPr algn="ctr"/>
            <a:r>
              <a:rPr lang="en-GB" sz="4400" b="1" dirty="0">
                <a:solidFill>
                  <a:srgbClr val="392115"/>
                </a:solidFill>
                <a:latin typeface="Tw Cen MT" panose="020B0602020104020603" pitchFamily="34" charset="0"/>
              </a:rPr>
              <a:t>Future Prospects of Bangladesh</a:t>
            </a:r>
            <a:endParaRPr lang="en-US" sz="4400" b="1" dirty="0">
              <a:solidFill>
                <a:srgbClr val="392115"/>
              </a:solidFill>
              <a:latin typeface="Tw Cen MT" panose="020B0602020104020603" pitchFamily="34" charset="0"/>
            </a:endParaRPr>
          </a:p>
        </p:txBody>
      </p:sp>
      <p:sp>
        <p:nvSpPr>
          <p:cNvPr id="7" name="Date Placeholder 6">
            <a:extLst>
              <a:ext uri="{FF2B5EF4-FFF2-40B4-BE49-F238E27FC236}">
                <a16:creationId xmlns:a16="http://schemas.microsoft.com/office/drawing/2014/main" id="{C1F7E195-8E52-4E04-A505-A34EC56BDD4B}"/>
              </a:ext>
            </a:extLst>
          </p:cNvPr>
          <p:cNvSpPr>
            <a:spLocks noGrp="1"/>
          </p:cNvSpPr>
          <p:nvPr>
            <p:ph type="dt" sz="half" idx="10"/>
          </p:nvPr>
        </p:nvSpPr>
        <p:spPr/>
        <p:txBody>
          <a:bodyPr/>
          <a:lstStyle/>
          <a:p>
            <a:fld id="{CFB5468A-F00F-435B-87F7-17608B836723}" type="datetime1">
              <a:rPr lang="en-US" smtClean="0"/>
              <a:t>12/24/2020</a:t>
            </a:fld>
            <a:endParaRPr lang="en-US"/>
          </a:p>
        </p:txBody>
      </p:sp>
      <p:sp>
        <p:nvSpPr>
          <p:cNvPr id="9" name="Slide Number Placeholder 8">
            <a:extLst>
              <a:ext uri="{FF2B5EF4-FFF2-40B4-BE49-F238E27FC236}">
                <a16:creationId xmlns:a16="http://schemas.microsoft.com/office/drawing/2014/main" id="{D92215DA-349E-436B-B5B6-D0BBFEF70E7F}"/>
              </a:ext>
            </a:extLst>
          </p:cNvPr>
          <p:cNvSpPr>
            <a:spLocks noGrp="1"/>
          </p:cNvSpPr>
          <p:nvPr>
            <p:ph type="sldNum" sz="quarter" idx="12"/>
          </p:nvPr>
        </p:nvSpPr>
        <p:spPr/>
        <p:txBody>
          <a:bodyPr/>
          <a:lstStyle/>
          <a:p>
            <a:fld id="{D096623E-0DDE-41FA-95FE-D232903FD869}" type="slidenum">
              <a:rPr lang="en-US" smtClean="0"/>
              <a:t>6</a:t>
            </a:fld>
            <a:endParaRPr lang="en-US"/>
          </a:p>
        </p:txBody>
      </p:sp>
      <p:pic>
        <p:nvPicPr>
          <p:cNvPr id="11" name="Picture 10">
            <a:extLst>
              <a:ext uri="{FF2B5EF4-FFF2-40B4-BE49-F238E27FC236}">
                <a16:creationId xmlns:a16="http://schemas.microsoft.com/office/drawing/2014/main" id="{E936C997-319D-4060-9F0F-8B390ED9B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049" y="2325137"/>
            <a:ext cx="5922364" cy="3998979"/>
          </a:xfrm>
          <a:prstGeom prst="rect">
            <a:avLst/>
          </a:prstGeom>
        </p:spPr>
      </p:pic>
    </p:spTree>
    <p:extLst>
      <p:ext uri="{BB962C8B-B14F-4D97-AF65-F5344CB8AC3E}">
        <p14:creationId xmlns:p14="http://schemas.microsoft.com/office/powerpoint/2010/main" val="3369036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689" y="2137730"/>
            <a:ext cx="5387421" cy="369331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FF7344"/>
                </a:solidFill>
                <a:latin typeface="Tw Cen MT" panose="020B0602020104020603" pitchFamily="34" charset="0"/>
              </a:rPr>
              <a:t>Lack of Infrastructural facilities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Lack of deep sea port</a:t>
            </a:r>
          </a:p>
          <a:p>
            <a:pPr marL="285750" indent="-285750">
              <a:buFont typeface="Arial" panose="020B0604020202020204" pitchFamily="34" charset="0"/>
              <a:buChar char="•"/>
            </a:pPr>
            <a:r>
              <a:rPr lang="en-GB" dirty="0">
                <a:solidFill>
                  <a:srgbClr val="FF7344"/>
                </a:solidFill>
                <a:latin typeface="Tw Cen MT" panose="020B0602020104020603" pitchFamily="34" charset="0"/>
              </a:rPr>
              <a:t>Lack of easy communication system </a:t>
            </a:r>
          </a:p>
          <a:p>
            <a:pPr marL="285750" indent="-285750">
              <a:buFont typeface="Arial" panose="020B0604020202020204" pitchFamily="34" charset="0"/>
              <a:buChar char="•"/>
            </a:pPr>
            <a:r>
              <a:rPr lang="en-GB" dirty="0">
                <a:solidFill>
                  <a:srgbClr val="FF7344"/>
                </a:solidFill>
                <a:latin typeface="Tw Cen MT" panose="020B0602020104020603" pitchFamily="34" charset="0"/>
              </a:rPr>
              <a:t>Attracting handsome amount of FDI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Ensuring Political stability </a:t>
            </a:r>
          </a:p>
          <a:p>
            <a:pPr marL="285750" indent="-285750">
              <a:buFont typeface="Arial" panose="020B0604020202020204" pitchFamily="34" charset="0"/>
              <a:buChar char="•"/>
            </a:pPr>
            <a:r>
              <a:rPr lang="en-GB" dirty="0">
                <a:solidFill>
                  <a:srgbClr val="FF7344"/>
                </a:solidFill>
                <a:latin typeface="Tw Cen MT" panose="020B0602020104020603" pitchFamily="34" charset="0"/>
              </a:rPr>
              <a:t>Becoming a Upper Middle Income Country by 2030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Enhancing share of export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Effective utilization of foreign aids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Maintaining lower inflation rate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Balancing between Govt. revenue and expenditure </a:t>
            </a:r>
          </a:p>
          <a:p>
            <a:pPr marL="285750" indent="-285750">
              <a:buFont typeface="Arial" panose="020B0604020202020204" pitchFamily="34" charset="0"/>
              <a:buChar char="•"/>
            </a:pPr>
            <a:r>
              <a:rPr lang="en-GB" dirty="0">
                <a:solidFill>
                  <a:srgbClr val="FF7344"/>
                </a:solidFill>
                <a:latin typeface="Tw Cen MT" panose="020B0602020104020603" pitchFamily="34" charset="0"/>
              </a:rPr>
              <a:t>Taking effective strategies to diversify export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Minimizing corruption </a:t>
            </a:r>
          </a:p>
          <a:p>
            <a:pPr marL="285750" indent="-285750">
              <a:buFont typeface="Arial" panose="020B0604020202020204" pitchFamily="34" charset="0"/>
              <a:buChar char="•"/>
            </a:pPr>
            <a:r>
              <a:rPr lang="en-GB" dirty="0">
                <a:solidFill>
                  <a:srgbClr val="FF7344"/>
                </a:solidFill>
                <a:latin typeface="Tw Cen MT" panose="020B0602020104020603" pitchFamily="34" charset="0"/>
              </a:rPr>
              <a:t> Poverty Reduction</a:t>
            </a:r>
            <a:endParaRPr lang="en-US" sz="2000" dirty="0">
              <a:solidFill>
                <a:srgbClr val="FF7344"/>
              </a:solidFill>
              <a:latin typeface="Tw Cen MT" panose="020B0602020104020603" pitchFamily="34" charset="0"/>
            </a:endParaRPr>
          </a:p>
        </p:txBody>
      </p:sp>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12/24/2020</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7</a:t>
            </a:fld>
            <a:endParaRPr lang="en-US" dirty="0"/>
          </a:p>
        </p:txBody>
      </p:sp>
      <p:sp>
        <p:nvSpPr>
          <p:cNvPr id="9" name="TextBox 8">
            <a:extLst>
              <a:ext uri="{FF2B5EF4-FFF2-40B4-BE49-F238E27FC236}">
                <a16:creationId xmlns:a16="http://schemas.microsoft.com/office/drawing/2014/main" id="{17FE20FF-8BBC-42AF-8F37-A555452BA303}"/>
              </a:ext>
            </a:extLst>
          </p:cNvPr>
          <p:cNvSpPr txBox="1"/>
          <p:nvPr/>
        </p:nvSpPr>
        <p:spPr>
          <a:xfrm>
            <a:off x="1588389" y="842991"/>
            <a:ext cx="8852886" cy="769441"/>
          </a:xfrm>
          <a:prstGeom prst="rect">
            <a:avLst/>
          </a:prstGeom>
          <a:noFill/>
        </p:spPr>
        <p:txBody>
          <a:bodyPr wrap="square" rtlCol="0">
            <a:spAutoFit/>
          </a:bodyPr>
          <a:lstStyle/>
          <a:p>
            <a:pPr algn="ctr"/>
            <a:r>
              <a:rPr lang="en-GB" sz="4400" b="1" dirty="0">
                <a:solidFill>
                  <a:srgbClr val="392115"/>
                </a:solidFill>
                <a:latin typeface="Agency FB" panose="020B0503020202020204" pitchFamily="34" charset="0"/>
              </a:rPr>
              <a:t>Challenges of Bangladesh</a:t>
            </a:r>
            <a:endParaRPr lang="en-US" sz="4400" b="1" dirty="0">
              <a:solidFill>
                <a:srgbClr val="392115"/>
              </a:solidFill>
              <a:latin typeface="Agency FB" panose="020B0503020202020204" pitchFamily="34" charset="0"/>
            </a:endParaRPr>
          </a:p>
        </p:txBody>
      </p:sp>
      <p:sp>
        <p:nvSpPr>
          <p:cNvPr id="10" name="TextBox 9">
            <a:extLst>
              <a:ext uri="{FF2B5EF4-FFF2-40B4-BE49-F238E27FC236}">
                <a16:creationId xmlns:a16="http://schemas.microsoft.com/office/drawing/2014/main" id="{1040EABC-A46B-4497-BC8E-E9A28611B0D2}"/>
              </a:ext>
            </a:extLst>
          </p:cNvPr>
          <p:cNvSpPr txBox="1"/>
          <p:nvPr/>
        </p:nvSpPr>
        <p:spPr>
          <a:xfrm>
            <a:off x="6275110" y="2137730"/>
            <a:ext cx="5387421" cy="2308324"/>
          </a:xfrm>
          <a:prstGeom prst="rect">
            <a:avLst/>
          </a:prstGeom>
          <a:noFill/>
        </p:spPr>
        <p:txBody>
          <a:bodyPr wrap="square" rtlCol="0">
            <a:spAutoFit/>
          </a:bodyPr>
          <a:lstStyle/>
          <a:p>
            <a:r>
              <a:rPr lang="en-GB" dirty="0">
                <a:latin typeface="Tw Cen MT" panose="020B0602020104020603" pitchFamily="34" charset="0"/>
              </a:rPr>
              <a:t>The COVID-19 pandemic will deepen the challenges including a decline in exports, lower private investment, and job losses. Investment and exports are likely to continue to suffer amid uncertainty about the recovery of global demand. The poor and vulnerable are more impacted with income loss and poverty may rise. The implementation of the government’s COVID-19 response program will remain a paramount priority.</a:t>
            </a:r>
            <a:endParaRPr lang="en-US" sz="2000" dirty="0">
              <a:solidFill>
                <a:srgbClr val="FF7344"/>
              </a:solidFill>
              <a:latin typeface="Tw Cen MT" panose="020B0602020104020603" pitchFamily="34" charset="0"/>
            </a:endParaRPr>
          </a:p>
        </p:txBody>
      </p:sp>
    </p:spTree>
    <p:extLst>
      <p:ext uri="{BB962C8B-B14F-4D97-AF65-F5344CB8AC3E}">
        <p14:creationId xmlns:p14="http://schemas.microsoft.com/office/powerpoint/2010/main" val="246567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2727" y="2214676"/>
            <a:ext cx="10353262" cy="3539430"/>
          </a:xfrm>
          <a:prstGeom prst="rect">
            <a:avLst/>
          </a:prstGeom>
          <a:noFill/>
        </p:spPr>
        <p:txBody>
          <a:bodyPr wrap="square" rtlCol="0">
            <a:spAutoFit/>
          </a:bodyPr>
          <a:lstStyle/>
          <a:p>
            <a:r>
              <a:rPr lang="en-GB" sz="2800" b="1" dirty="0">
                <a:solidFill>
                  <a:srgbClr val="FF7344"/>
                </a:solidFill>
              </a:rPr>
              <a:t>Creating more and better jobs for its youth remains a critical priority for Bangladesh to turn around and achieve its development vision. To do so, Bangladesh will need to remove the barriers to higher investment posed by low access to reliable and affordable power, poor transportation infrastructure, limited availability of serviced land, uncertain and complex business regulation, among others. Challenges related to COVID-19, rapid urbanization and climate change need to be addressed through long-term planning.</a:t>
            </a:r>
            <a:endParaRPr lang="en-US" sz="2800" b="1" dirty="0">
              <a:solidFill>
                <a:srgbClr val="FF7344"/>
              </a:solidFill>
              <a:latin typeface="Tw Cen MT" panose="020B0602020104020603" pitchFamily="34" charset="0"/>
            </a:endParaRPr>
          </a:p>
        </p:txBody>
      </p:sp>
      <p:sp>
        <p:nvSpPr>
          <p:cNvPr id="6" name="Date Placeholder 5">
            <a:extLst>
              <a:ext uri="{FF2B5EF4-FFF2-40B4-BE49-F238E27FC236}">
                <a16:creationId xmlns:a16="http://schemas.microsoft.com/office/drawing/2014/main" id="{D590AF02-160E-494D-9076-05E1741E84C7}"/>
              </a:ext>
            </a:extLst>
          </p:cNvPr>
          <p:cNvSpPr>
            <a:spLocks noGrp="1"/>
          </p:cNvSpPr>
          <p:nvPr>
            <p:ph type="dt" sz="half" idx="10"/>
          </p:nvPr>
        </p:nvSpPr>
        <p:spPr/>
        <p:txBody>
          <a:bodyPr/>
          <a:lstStyle/>
          <a:p>
            <a:fld id="{B745358B-787E-4EE7-A59F-A35894ACC75F}" type="datetime1">
              <a:rPr lang="en-US" smtClean="0"/>
              <a:t>12/24/2020</a:t>
            </a:fld>
            <a:endParaRPr lang="en-US"/>
          </a:p>
        </p:txBody>
      </p:sp>
      <p:sp>
        <p:nvSpPr>
          <p:cNvPr id="8" name="Slide Number Placeholder 7">
            <a:extLst>
              <a:ext uri="{FF2B5EF4-FFF2-40B4-BE49-F238E27FC236}">
                <a16:creationId xmlns:a16="http://schemas.microsoft.com/office/drawing/2014/main" id="{4D514510-5AAF-4219-8FF0-96EC7BA8C84F}"/>
              </a:ext>
            </a:extLst>
          </p:cNvPr>
          <p:cNvSpPr>
            <a:spLocks noGrp="1"/>
          </p:cNvSpPr>
          <p:nvPr>
            <p:ph type="sldNum" sz="quarter" idx="12"/>
          </p:nvPr>
        </p:nvSpPr>
        <p:spPr/>
        <p:txBody>
          <a:bodyPr/>
          <a:lstStyle/>
          <a:p>
            <a:fld id="{D096623E-0DDE-41FA-95FE-D232903FD869}" type="slidenum">
              <a:rPr lang="en-US" smtClean="0"/>
              <a:t>8</a:t>
            </a:fld>
            <a:endParaRPr lang="en-US" dirty="0"/>
          </a:p>
        </p:txBody>
      </p:sp>
      <p:sp>
        <p:nvSpPr>
          <p:cNvPr id="9" name="TextBox 8">
            <a:extLst>
              <a:ext uri="{FF2B5EF4-FFF2-40B4-BE49-F238E27FC236}">
                <a16:creationId xmlns:a16="http://schemas.microsoft.com/office/drawing/2014/main" id="{17FE20FF-8BBC-42AF-8F37-A555452BA303}"/>
              </a:ext>
            </a:extLst>
          </p:cNvPr>
          <p:cNvSpPr txBox="1"/>
          <p:nvPr/>
        </p:nvSpPr>
        <p:spPr>
          <a:xfrm>
            <a:off x="1588389" y="842991"/>
            <a:ext cx="8852886" cy="769441"/>
          </a:xfrm>
          <a:prstGeom prst="rect">
            <a:avLst/>
          </a:prstGeom>
          <a:noFill/>
        </p:spPr>
        <p:txBody>
          <a:bodyPr wrap="square" rtlCol="0">
            <a:spAutoFit/>
          </a:bodyPr>
          <a:lstStyle/>
          <a:p>
            <a:pPr algn="ctr"/>
            <a:r>
              <a:rPr lang="en-GB" sz="4400" b="1" dirty="0">
                <a:solidFill>
                  <a:srgbClr val="392115"/>
                </a:solidFill>
                <a:latin typeface="Agency FB" panose="020B0503020202020204" pitchFamily="34" charset="0"/>
              </a:rPr>
              <a:t>Possible Solutions</a:t>
            </a:r>
            <a:endParaRPr lang="en-US" sz="4400" b="1" dirty="0">
              <a:solidFill>
                <a:srgbClr val="392115"/>
              </a:solidFill>
              <a:latin typeface="Agency FB" panose="020B0503020202020204" pitchFamily="34" charset="0"/>
            </a:endParaRPr>
          </a:p>
        </p:txBody>
      </p:sp>
    </p:spTree>
    <p:extLst>
      <p:ext uri="{BB962C8B-B14F-4D97-AF65-F5344CB8AC3E}">
        <p14:creationId xmlns:p14="http://schemas.microsoft.com/office/powerpoint/2010/main" val="356240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9104076" y="1817046"/>
            <a:ext cx="868668" cy="1377090"/>
            <a:chOff x="4430262" y="1178468"/>
            <a:chExt cx="778776" cy="1262894"/>
          </a:xfrm>
        </p:grpSpPr>
        <p:sp>
          <p:nvSpPr>
            <p:cNvPr id="92" name="Rectangle 91"/>
            <p:cNvSpPr/>
            <p:nvPr/>
          </p:nvSpPr>
          <p:spPr>
            <a:xfrm>
              <a:off x="4778044" y="1953379"/>
              <a:ext cx="83212" cy="487983"/>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8377076" y="1907357"/>
            <a:ext cx="1042548" cy="1452191"/>
            <a:chOff x="4430262" y="1178468"/>
            <a:chExt cx="778776" cy="1179723"/>
          </a:xfrm>
        </p:grpSpPr>
        <p:sp>
          <p:nvSpPr>
            <p:cNvPr id="96" name="Rectangle 95"/>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764247" y="2649437"/>
            <a:ext cx="1039936" cy="1737886"/>
            <a:chOff x="619546" y="2651489"/>
            <a:chExt cx="473074" cy="790575"/>
          </a:xfrm>
        </p:grpSpPr>
        <p:sp>
          <p:nvSpPr>
            <p:cNvPr id="85" name="Arrow: Pentagon 84"/>
            <p:cNvSpPr/>
            <p:nvPr/>
          </p:nvSpPr>
          <p:spPr>
            <a:xfrm rot="16200000">
              <a:off x="460796" y="2852705"/>
              <a:ext cx="790575" cy="388144"/>
            </a:xfrm>
            <a:prstGeom prst="homePlate">
              <a:avLst/>
            </a:prstGeom>
            <a:solidFill>
              <a:srgbClr val="EDB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p:cNvGrpSpPr/>
            <p:nvPr/>
          </p:nvGrpSpPr>
          <p:grpSpPr>
            <a:xfrm rot="13506001">
              <a:off x="619546" y="2675923"/>
              <a:ext cx="473074" cy="473074"/>
              <a:chOff x="574675" y="2581275"/>
              <a:chExt cx="581025" cy="581025"/>
            </a:xfrm>
          </p:grpSpPr>
          <p:sp>
            <p:nvSpPr>
              <p:cNvPr id="89" name="Rectangle: Top Corners Rounded 88"/>
              <p:cNvSpPr/>
              <p:nvPr/>
            </p:nvSpPr>
            <p:spPr>
              <a:xfrm>
                <a:off x="1028700" y="2581275"/>
                <a:ext cx="127000" cy="581025"/>
              </a:xfrm>
              <a:prstGeom prst="round2SameRect">
                <a:avLst>
                  <a:gd name="adj1" fmla="val 50000"/>
                  <a:gd name="adj2" fmla="val 0"/>
                </a:avLst>
              </a:prstGeom>
              <a:solidFill>
                <a:srgbClr val="B77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Top Corners Rounded 89"/>
              <p:cNvSpPr/>
              <p:nvPr/>
            </p:nvSpPr>
            <p:spPr>
              <a:xfrm rot="16200000">
                <a:off x="801688" y="2808287"/>
                <a:ext cx="127000" cy="581025"/>
              </a:xfrm>
              <a:prstGeom prst="round2SameRect">
                <a:avLst>
                  <a:gd name="adj1" fmla="val 50000"/>
                  <a:gd name="adj2" fmla="val 0"/>
                </a:avLst>
              </a:prstGeom>
              <a:solidFill>
                <a:srgbClr val="B77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p:cNvGrpSpPr/>
          <p:nvPr/>
        </p:nvGrpSpPr>
        <p:grpSpPr>
          <a:xfrm>
            <a:off x="2116368" y="1737324"/>
            <a:ext cx="1085566" cy="1814140"/>
            <a:chOff x="619546" y="2651489"/>
            <a:chExt cx="473074" cy="790575"/>
          </a:xfrm>
        </p:grpSpPr>
        <p:sp>
          <p:nvSpPr>
            <p:cNvPr id="78" name="Arrow: Pentagon 77"/>
            <p:cNvSpPr/>
            <p:nvPr/>
          </p:nvSpPr>
          <p:spPr>
            <a:xfrm rot="16200000">
              <a:off x="460796" y="2852705"/>
              <a:ext cx="790575" cy="388144"/>
            </a:xfrm>
            <a:prstGeom prst="homePlate">
              <a:avLst/>
            </a:prstGeom>
            <a:solidFill>
              <a:srgbClr val="FFE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rot="13506001">
              <a:off x="619546" y="2675923"/>
              <a:ext cx="473074" cy="473074"/>
              <a:chOff x="574675" y="2581275"/>
              <a:chExt cx="581025" cy="581025"/>
            </a:xfrm>
          </p:grpSpPr>
          <p:sp>
            <p:nvSpPr>
              <p:cNvPr id="82" name="Rectangle: Top Corners Rounded 81"/>
              <p:cNvSpPr/>
              <p:nvPr/>
            </p:nvSpPr>
            <p:spPr>
              <a:xfrm>
                <a:off x="1028700" y="2581275"/>
                <a:ext cx="127000" cy="581025"/>
              </a:xfrm>
              <a:prstGeom prst="round2SameRect">
                <a:avLst>
                  <a:gd name="adj1" fmla="val 50000"/>
                  <a:gd name="adj2" fmla="val 0"/>
                </a:avLst>
              </a:prstGeom>
              <a:solidFill>
                <a:srgbClr val="F77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Top Corners Rounded 82"/>
              <p:cNvSpPr/>
              <p:nvPr/>
            </p:nvSpPr>
            <p:spPr>
              <a:xfrm rot="16200000">
                <a:off x="801688" y="2808287"/>
                <a:ext cx="127000" cy="581025"/>
              </a:xfrm>
              <a:prstGeom prst="round2SameRect">
                <a:avLst>
                  <a:gd name="adj1" fmla="val 50000"/>
                  <a:gd name="adj2" fmla="val 0"/>
                </a:avLst>
              </a:prstGeom>
              <a:solidFill>
                <a:srgbClr val="F77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a:off x="756484" y="2859466"/>
              <a:ext cx="199197" cy="1991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98962" y="2901944"/>
              <a:ext cx="114241" cy="114241"/>
            </a:xfrm>
            <a:prstGeom prst="ellipse">
              <a:avLst/>
            </a:prstGeom>
            <a:solidFill>
              <a:srgbClr val="1A5A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5557020" y="1384090"/>
            <a:ext cx="965200" cy="965200"/>
            <a:chOff x="4403168" y="1016000"/>
            <a:chExt cx="965200" cy="965200"/>
          </a:xfrm>
        </p:grpSpPr>
        <p:sp>
          <p:nvSpPr>
            <p:cNvPr id="26" name="Oval 25"/>
            <p:cNvSpPr/>
            <p:nvPr/>
          </p:nvSpPr>
          <p:spPr>
            <a:xfrm>
              <a:off x="4403168" y="1016000"/>
              <a:ext cx="965200" cy="965200"/>
            </a:xfrm>
            <a:prstGeom prst="ellipse">
              <a:avLst/>
            </a:prstGeom>
            <a:solidFill>
              <a:srgbClr val="FFE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545408" y="1160105"/>
              <a:ext cx="680720" cy="680720"/>
            </a:xfrm>
            <a:prstGeom prst="ellipse">
              <a:avLst/>
            </a:prstGeom>
            <a:solidFill>
              <a:srgbClr val="FDD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4737100" y="1384089"/>
            <a:ext cx="2701734" cy="1237141"/>
          </a:xfrm>
          <a:prstGeom prst="rect">
            <a:avLst/>
          </a:prstGeom>
          <a:solidFill>
            <a:srgbClr val="243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7400655" y="2067716"/>
            <a:ext cx="868668" cy="1179723"/>
            <a:chOff x="4430262" y="1178468"/>
            <a:chExt cx="778776" cy="1179723"/>
          </a:xfrm>
        </p:grpSpPr>
        <p:sp>
          <p:nvSpPr>
            <p:cNvPr id="58" name="Rectangle 57"/>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5206551" y="1157085"/>
            <a:ext cx="868668" cy="1179723"/>
            <a:chOff x="4430262" y="1178468"/>
            <a:chExt cx="778776" cy="1179723"/>
          </a:xfrm>
        </p:grpSpPr>
        <p:sp>
          <p:nvSpPr>
            <p:cNvPr id="50" name="Rectangle 49"/>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5743202" y="1464396"/>
            <a:ext cx="1042548" cy="1156835"/>
            <a:chOff x="4430262" y="1178468"/>
            <a:chExt cx="778776" cy="1179723"/>
          </a:xfrm>
        </p:grpSpPr>
        <p:sp>
          <p:nvSpPr>
            <p:cNvPr id="54" name="Rectangle 53"/>
            <p:cNvSpPr/>
            <p:nvPr/>
          </p:nvSpPr>
          <p:spPr>
            <a:xfrm>
              <a:off x="4778044" y="1953379"/>
              <a:ext cx="83212" cy="404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p:cNvSpPr/>
            <p:nvPr/>
          </p:nvSpPr>
          <p:spPr>
            <a:xfrm>
              <a:off x="4430262"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0CA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p:cNvSpPr/>
            <p:nvPr/>
          </p:nvSpPr>
          <p:spPr>
            <a:xfrm flipH="1">
              <a:off x="4819650" y="1178468"/>
              <a:ext cx="389388" cy="950370"/>
            </a:xfrm>
            <a:custGeom>
              <a:avLst/>
              <a:gdLst>
                <a:gd name="connsiteX0" fmla="*/ 389388 w 389388"/>
                <a:gd name="connsiteY0" fmla="*/ 0 h 950370"/>
                <a:gd name="connsiteX1" fmla="*/ 389388 w 389388"/>
                <a:gd name="connsiteY1" fmla="*/ 950370 h 950370"/>
                <a:gd name="connsiteX2" fmla="*/ 0 w 389388"/>
                <a:gd name="connsiteY2" fmla="*/ 950370 h 950370"/>
              </a:gdLst>
              <a:ahLst/>
              <a:cxnLst>
                <a:cxn ang="0">
                  <a:pos x="connsiteX0" y="connsiteY0"/>
                </a:cxn>
                <a:cxn ang="0">
                  <a:pos x="connsiteX1" y="connsiteY1"/>
                </a:cxn>
                <a:cxn ang="0">
                  <a:pos x="connsiteX2" y="connsiteY2"/>
                </a:cxn>
              </a:cxnLst>
              <a:rect l="l" t="t" r="r" b="b"/>
              <a:pathLst>
                <a:path w="389388" h="950370">
                  <a:moveTo>
                    <a:pt x="389388" y="0"/>
                  </a:moveTo>
                  <a:lnTo>
                    <a:pt x="389388" y="950370"/>
                  </a:lnTo>
                  <a:lnTo>
                    <a:pt x="0" y="950370"/>
                  </a:lnTo>
                  <a:close/>
                </a:path>
              </a:pathLst>
            </a:custGeom>
            <a:solidFill>
              <a:srgbClr val="13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p:cNvGrpSpPr/>
          <p:nvPr/>
        </p:nvGrpSpPr>
        <p:grpSpPr>
          <a:xfrm>
            <a:off x="7245457" y="2000839"/>
            <a:ext cx="387926" cy="720853"/>
            <a:chOff x="4145820" y="2017870"/>
            <a:chExt cx="739948" cy="1374993"/>
          </a:xfrm>
        </p:grpSpPr>
        <p:sp>
          <p:nvSpPr>
            <p:cNvPr id="43" name="Rectangle 42"/>
            <p:cNvSpPr/>
            <p:nvPr/>
          </p:nvSpPr>
          <p:spPr>
            <a:xfrm>
              <a:off x="4444402" y="2696704"/>
              <a:ext cx="131883" cy="696159"/>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145820" y="2017870"/>
              <a:ext cx="739948" cy="739950"/>
              <a:chOff x="4033194" y="1905244"/>
              <a:chExt cx="965200" cy="965202"/>
            </a:xfrm>
          </p:grpSpPr>
          <p:grpSp>
            <p:nvGrpSpPr>
              <p:cNvPr id="45" name="Group 44"/>
              <p:cNvGrpSpPr/>
              <p:nvPr/>
            </p:nvGrpSpPr>
            <p:grpSpPr>
              <a:xfrm>
                <a:off x="4033194" y="1905246"/>
                <a:ext cx="965200" cy="965200"/>
                <a:chOff x="4403168" y="1016000"/>
                <a:chExt cx="965200" cy="965200"/>
              </a:xfrm>
            </p:grpSpPr>
            <p:sp>
              <p:nvSpPr>
                <p:cNvPr id="47" name="Oval 46"/>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Shape 45"/>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 name="Group 34"/>
          <p:cNvGrpSpPr/>
          <p:nvPr/>
        </p:nvGrpSpPr>
        <p:grpSpPr>
          <a:xfrm>
            <a:off x="6701863" y="1632270"/>
            <a:ext cx="549190" cy="1018805"/>
            <a:chOff x="4145820" y="2017870"/>
            <a:chExt cx="739948" cy="1372683"/>
          </a:xfrm>
        </p:grpSpPr>
        <p:sp>
          <p:nvSpPr>
            <p:cNvPr id="36" name="Rectangle 35"/>
            <p:cNvSpPr/>
            <p:nvPr/>
          </p:nvSpPr>
          <p:spPr>
            <a:xfrm>
              <a:off x="4459224" y="2704087"/>
              <a:ext cx="111270" cy="686466"/>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4145820" y="2017870"/>
              <a:ext cx="739948" cy="739950"/>
              <a:chOff x="4033194" y="1905244"/>
              <a:chExt cx="965200" cy="965202"/>
            </a:xfrm>
          </p:grpSpPr>
          <p:grpSp>
            <p:nvGrpSpPr>
              <p:cNvPr id="38" name="Group 37"/>
              <p:cNvGrpSpPr/>
              <p:nvPr/>
            </p:nvGrpSpPr>
            <p:grpSpPr>
              <a:xfrm>
                <a:off x="4033194" y="1905246"/>
                <a:ext cx="965200" cy="965200"/>
                <a:chOff x="4403168" y="1016000"/>
                <a:chExt cx="965200" cy="965200"/>
              </a:xfrm>
            </p:grpSpPr>
            <p:sp>
              <p:nvSpPr>
                <p:cNvPr id="40" name="Oval 39"/>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Freeform: Shape 38"/>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 name="Group 2"/>
          <p:cNvGrpSpPr/>
          <p:nvPr/>
        </p:nvGrpSpPr>
        <p:grpSpPr>
          <a:xfrm>
            <a:off x="4175598" y="1679733"/>
            <a:ext cx="739948" cy="1373777"/>
            <a:chOff x="4145820" y="2017870"/>
            <a:chExt cx="739948" cy="1373777"/>
          </a:xfrm>
        </p:grpSpPr>
        <p:sp>
          <p:nvSpPr>
            <p:cNvPr id="29" name="Rectangle 28"/>
            <p:cNvSpPr/>
            <p:nvPr/>
          </p:nvSpPr>
          <p:spPr>
            <a:xfrm>
              <a:off x="4469850" y="2663835"/>
              <a:ext cx="99595" cy="727812"/>
            </a:xfrm>
            <a:prstGeom prst="rect">
              <a:avLst/>
            </a:prstGeom>
            <a:solidFill>
              <a:srgbClr val="D17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4145820" y="2017870"/>
              <a:ext cx="739948" cy="739950"/>
              <a:chOff x="4033194" y="1905244"/>
              <a:chExt cx="965200" cy="965202"/>
            </a:xfrm>
          </p:grpSpPr>
          <p:grpSp>
            <p:nvGrpSpPr>
              <p:cNvPr id="31" name="Group 30"/>
              <p:cNvGrpSpPr/>
              <p:nvPr/>
            </p:nvGrpSpPr>
            <p:grpSpPr>
              <a:xfrm>
                <a:off x="4033194" y="1905246"/>
                <a:ext cx="965200" cy="965200"/>
                <a:chOff x="4403168" y="1016000"/>
                <a:chExt cx="965200" cy="965200"/>
              </a:xfrm>
            </p:grpSpPr>
            <p:sp>
              <p:nvSpPr>
                <p:cNvPr id="33" name="Oval 32"/>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Shape 31"/>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6" name="Group 15"/>
          <p:cNvGrpSpPr/>
          <p:nvPr/>
        </p:nvGrpSpPr>
        <p:grpSpPr>
          <a:xfrm>
            <a:off x="3790277" y="2205838"/>
            <a:ext cx="4586045" cy="2638586"/>
            <a:chOff x="5332206" y="3817934"/>
            <a:chExt cx="4586045" cy="2229649"/>
          </a:xfrm>
        </p:grpSpPr>
        <p:sp>
          <p:nvSpPr>
            <p:cNvPr id="17" name="Freeform: Shape 16"/>
            <p:cNvSpPr/>
            <p:nvPr/>
          </p:nvSpPr>
          <p:spPr>
            <a:xfrm>
              <a:off x="5332206"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A4E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flipH="1">
              <a:off x="7605954"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73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1758338" y="2998647"/>
            <a:ext cx="2916642" cy="1548903"/>
            <a:chOff x="5332206" y="3817934"/>
            <a:chExt cx="4586045" cy="2229649"/>
          </a:xfrm>
        </p:grpSpPr>
        <p:sp>
          <p:nvSpPr>
            <p:cNvPr id="23" name="Freeform: Shape 22"/>
            <p:cNvSpPr/>
            <p:nvPr/>
          </p:nvSpPr>
          <p:spPr>
            <a:xfrm>
              <a:off x="5332206"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A4E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p:cNvSpPr/>
            <p:nvPr/>
          </p:nvSpPr>
          <p:spPr>
            <a:xfrm flipH="1">
              <a:off x="7605954"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73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268637" y="2850703"/>
            <a:ext cx="2916642" cy="1548903"/>
            <a:chOff x="5332206" y="3817934"/>
            <a:chExt cx="4586045" cy="2229649"/>
          </a:xfrm>
        </p:grpSpPr>
        <p:sp>
          <p:nvSpPr>
            <p:cNvPr id="20" name="Freeform: Shape 19"/>
            <p:cNvSpPr/>
            <p:nvPr/>
          </p:nvSpPr>
          <p:spPr>
            <a:xfrm>
              <a:off x="5332206"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A4E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flipH="1">
              <a:off x="7605954" y="3817934"/>
              <a:ext cx="2312297" cy="2229649"/>
            </a:xfrm>
            <a:custGeom>
              <a:avLst/>
              <a:gdLst>
                <a:gd name="connsiteX0" fmla="*/ 2312297 w 2312297"/>
                <a:gd name="connsiteY0" fmla="*/ 0 h 2229649"/>
                <a:gd name="connsiteX1" fmla="*/ 2312297 w 2312297"/>
                <a:gd name="connsiteY1" fmla="*/ 2229649 h 2229649"/>
                <a:gd name="connsiteX2" fmla="*/ 2105498 w 2312297"/>
                <a:gd name="connsiteY2" fmla="*/ 2224681 h 2229649"/>
                <a:gd name="connsiteX3" fmla="*/ 0 w 2312297"/>
                <a:gd name="connsiteY3" fmla="*/ 1114824 h 2229649"/>
                <a:gd name="connsiteX4" fmla="*/ 2105498 w 2312297"/>
                <a:gd name="connsiteY4" fmla="*/ 4967 h 222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97" h="2229649">
                  <a:moveTo>
                    <a:pt x="2312297" y="0"/>
                  </a:moveTo>
                  <a:lnTo>
                    <a:pt x="2312297" y="2229649"/>
                  </a:lnTo>
                  <a:lnTo>
                    <a:pt x="2105498" y="2224681"/>
                  </a:lnTo>
                  <a:cubicBezTo>
                    <a:pt x="922871" y="2167551"/>
                    <a:pt x="0" y="1692454"/>
                    <a:pt x="0" y="1114824"/>
                  </a:cubicBezTo>
                  <a:cubicBezTo>
                    <a:pt x="0" y="537195"/>
                    <a:pt x="922871" y="62098"/>
                    <a:pt x="2105498" y="4967"/>
                  </a:cubicBezTo>
                  <a:close/>
                </a:path>
              </a:pathLst>
            </a:custGeom>
            <a:solidFill>
              <a:srgbClr val="73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279343" y="2705202"/>
            <a:ext cx="1082144" cy="1235612"/>
            <a:chOff x="5692822" y="3319846"/>
            <a:chExt cx="797654" cy="910776"/>
          </a:xfrm>
        </p:grpSpPr>
        <p:sp>
          <p:nvSpPr>
            <p:cNvPr id="10" name="Freeform: Shape 9"/>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Rounded Corners 61"/>
          <p:cNvSpPr/>
          <p:nvPr/>
        </p:nvSpPr>
        <p:spPr>
          <a:xfrm>
            <a:off x="1411406" y="903939"/>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p:cNvSpPr/>
          <p:nvPr/>
        </p:nvSpPr>
        <p:spPr>
          <a:xfrm>
            <a:off x="2700819" y="355322"/>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71"/>
          <p:cNvSpPr/>
          <p:nvPr/>
        </p:nvSpPr>
        <p:spPr>
          <a:xfrm>
            <a:off x="9449989" y="908886"/>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p:cNvSpPr/>
          <p:nvPr/>
        </p:nvSpPr>
        <p:spPr>
          <a:xfrm>
            <a:off x="8156665" y="360269"/>
            <a:ext cx="1417066" cy="37181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p:cNvGrpSpPr/>
          <p:nvPr/>
        </p:nvGrpSpPr>
        <p:grpSpPr>
          <a:xfrm>
            <a:off x="8354750" y="3175480"/>
            <a:ext cx="739948" cy="739950"/>
            <a:chOff x="4033194" y="1905244"/>
            <a:chExt cx="965200" cy="965202"/>
          </a:xfrm>
        </p:grpSpPr>
        <p:grpSp>
          <p:nvGrpSpPr>
            <p:cNvPr id="102" name="Group 101"/>
            <p:cNvGrpSpPr/>
            <p:nvPr/>
          </p:nvGrpSpPr>
          <p:grpSpPr>
            <a:xfrm>
              <a:off x="4033194" y="1905246"/>
              <a:ext cx="965200" cy="965200"/>
              <a:chOff x="4403168" y="1016000"/>
              <a:chExt cx="965200" cy="965200"/>
            </a:xfrm>
          </p:grpSpPr>
          <p:sp>
            <p:nvSpPr>
              <p:cNvPr id="104" name="Oval 103"/>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Freeform: Shape 102"/>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6" name="Oval 105"/>
          <p:cNvSpPr/>
          <p:nvPr/>
        </p:nvSpPr>
        <p:spPr>
          <a:xfrm>
            <a:off x="9204953" y="3244094"/>
            <a:ext cx="739948" cy="739948"/>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p:cNvGrpSpPr/>
          <p:nvPr/>
        </p:nvGrpSpPr>
        <p:grpSpPr>
          <a:xfrm>
            <a:off x="4708786" y="3137774"/>
            <a:ext cx="739948" cy="739950"/>
            <a:chOff x="4033194" y="1905244"/>
            <a:chExt cx="965200" cy="965202"/>
          </a:xfrm>
        </p:grpSpPr>
        <p:grpSp>
          <p:nvGrpSpPr>
            <p:cNvPr id="108" name="Group 107"/>
            <p:cNvGrpSpPr/>
            <p:nvPr/>
          </p:nvGrpSpPr>
          <p:grpSpPr>
            <a:xfrm>
              <a:off x="4033194" y="1905246"/>
              <a:ext cx="965200" cy="965200"/>
              <a:chOff x="4403168" y="1016000"/>
              <a:chExt cx="965200" cy="965200"/>
            </a:xfrm>
          </p:grpSpPr>
          <p:sp>
            <p:nvSpPr>
              <p:cNvPr id="110" name="Oval 109"/>
              <p:cNvSpPr/>
              <p:nvPr/>
            </p:nvSpPr>
            <p:spPr>
              <a:xfrm>
                <a:off x="4403168" y="1016000"/>
                <a:ext cx="965200" cy="965200"/>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Freeform: Shape 108"/>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2" name="Group 111"/>
          <p:cNvGrpSpPr/>
          <p:nvPr/>
        </p:nvGrpSpPr>
        <p:grpSpPr>
          <a:xfrm>
            <a:off x="2837895" y="3240662"/>
            <a:ext cx="739948" cy="739950"/>
            <a:chOff x="4033194" y="1905244"/>
            <a:chExt cx="965200" cy="965202"/>
          </a:xfrm>
        </p:grpSpPr>
        <p:grpSp>
          <p:nvGrpSpPr>
            <p:cNvPr id="113" name="Group 112"/>
            <p:cNvGrpSpPr/>
            <p:nvPr/>
          </p:nvGrpSpPr>
          <p:grpSpPr>
            <a:xfrm>
              <a:off x="4033194" y="1905246"/>
              <a:ext cx="965200" cy="965200"/>
              <a:chOff x="4403168" y="1016000"/>
              <a:chExt cx="965200" cy="965200"/>
            </a:xfrm>
          </p:grpSpPr>
          <p:sp>
            <p:nvSpPr>
              <p:cNvPr id="115" name="Oval 114"/>
              <p:cNvSpPr/>
              <p:nvPr/>
            </p:nvSpPr>
            <p:spPr>
              <a:xfrm>
                <a:off x="4403168" y="1016000"/>
                <a:ext cx="965200" cy="965200"/>
              </a:xfrm>
              <a:prstGeom prst="ellipse">
                <a:avLst/>
              </a:prstGeom>
              <a:solidFill>
                <a:srgbClr val="5EC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4545408" y="1160105"/>
                <a:ext cx="680720" cy="680720"/>
              </a:xfrm>
              <a:prstGeom prst="ellipse">
                <a:avLst/>
              </a:prstGeom>
              <a:solidFill>
                <a:srgbClr val="A7E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Freeform: Shape 113"/>
            <p:cNvSpPr/>
            <p:nvPr/>
          </p:nvSpPr>
          <p:spPr>
            <a:xfrm>
              <a:off x="4514335" y="1905244"/>
              <a:ext cx="484059" cy="965200"/>
            </a:xfrm>
            <a:custGeom>
              <a:avLst/>
              <a:gdLst>
                <a:gd name="connsiteX0" fmla="*/ 1459 w 484059"/>
                <a:gd name="connsiteY0" fmla="*/ 0 h 965200"/>
                <a:gd name="connsiteX1" fmla="*/ 484059 w 484059"/>
                <a:gd name="connsiteY1" fmla="*/ 482600 h 965200"/>
                <a:gd name="connsiteX2" fmla="*/ 1459 w 484059"/>
                <a:gd name="connsiteY2" fmla="*/ 965200 h 965200"/>
                <a:gd name="connsiteX3" fmla="*/ 0 w 484059"/>
                <a:gd name="connsiteY3" fmla="*/ 965053 h 965200"/>
                <a:gd name="connsiteX4" fmla="*/ 0 w 484059"/>
                <a:gd name="connsiteY4" fmla="*/ 147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59" h="965200">
                  <a:moveTo>
                    <a:pt x="1459" y="0"/>
                  </a:moveTo>
                  <a:cubicBezTo>
                    <a:pt x="267992" y="0"/>
                    <a:pt x="484059" y="216067"/>
                    <a:pt x="484059" y="482600"/>
                  </a:cubicBezTo>
                  <a:cubicBezTo>
                    <a:pt x="484059" y="749133"/>
                    <a:pt x="267992" y="965200"/>
                    <a:pt x="1459" y="965200"/>
                  </a:cubicBezTo>
                  <a:lnTo>
                    <a:pt x="0" y="965053"/>
                  </a:lnTo>
                  <a:lnTo>
                    <a:pt x="0" y="147"/>
                  </a:lnTo>
                  <a:close/>
                </a:path>
              </a:pathLst>
            </a:custGeom>
            <a:solidFill>
              <a:srgbClr val="08A25C">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7" name="Oval 116"/>
          <p:cNvSpPr/>
          <p:nvPr/>
        </p:nvSpPr>
        <p:spPr>
          <a:xfrm>
            <a:off x="3750394" y="3320433"/>
            <a:ext cx="622830" cy="622830"/>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6667993" y="3219518"/>
            <a:ext cx="739948" cy="739948"/>
          </a:xfrm>
          <a:prstGeom prst="ellipse">
            <a:avLst/>
          </a:pr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5972082" y="3110409"/>
            <a:ext cx="586710" cy="669916"/>
            <a:chOff x="5692822" y="3319846"/>
            <a:chExt cx="797654" cy="910776"/>
          </a:xfrm>
        </p:grpSpPr>
        <p:sp>
          <p:nvSpPr>
            <p:cNvPr id="121" name="Freeform: Shape 120"/>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1936319" y="2917133"/>
            <a:ext cx="1013178" cy="1156866"/>
            <a:chOff x="5692822" y="3319846"/>
            <a:chExt cx="797654" cy="910776"/>
          </a:xfrm>
        </p:grpSpPr>
        <p:sp>
          <p:nvSpPr>
            <p:cNvPr id="124" name="Freeform: Shape 123"/>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1682668" y="3285957"/>
            <a:ext cx="799276" cy="912628"/>
            <a:chOff x="5692822" y="3319846"/>
            <a:chExt cx="797654" cy="910776"/>
          </a:xfrm>
        </p:grpSpPr>
        <p:sp>
          <p:nvSpPr>
            <p:cNvPr id="130" name="Freeform: Shape 129"/>
            <p:cNvSpPr/>
            <p:nvPr/>
          </p:nvSpPr>
          <p:spPr>
            <a:xfrm rot="2511723" flipH="1">
              <a:off x="5692822" y="3319848"/>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0FB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p:cNvSpPr/>
            <p:nvPr/>
          </p:nvSpPr>
          <p:spPr>
            <a:xfrm rot="19088277">
              <a:off x="5758674" y="3319846"/>
              <a:ext cx="731802" cy="910774"/>
            </a:xfrm>
            <a:custGeom>
              <a:avLst/>
              <a:gdLst>
                <a:gd name="connsiteX0" fmla="*/ 731802 w 731802"/>
                <a:gd name="connsiteY0" fmla="*/ 0 h 910774"/>
                <a:gd name="connsiteX1" fmla="*/ 730293 w 731802"/>
                <a:gd name="connsiteY1" fmla="*/ 0 h 910774"/>
                <a:gd name="connsiteX2" fmla="*/ 0 w 731802"/>
                <a:gd name="connsiteY2" fmla="*/ 815011 h 910774"/>
                <a:gd name="connsiteX3" fmla="*/ 21804 w 731802"/>
                <a:gd name="connsiteY3" fmla="*/ 833001 h 910774"/>
                <a:gd name="connsiteX4" fmla="*/ 276415 w 731802"/>
                <a:gd name="connsiteY4" fmla="*/ 910774 h 910774"/>
                <a:gd name="connsiteX5" fmla="*/ 731802 w 731802"/>
                <a:gd name="connsiteY5" fmla="*/ 455387 h 91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02" h="910774">
                  <a:moveTo>
                    <a:pt x="731802" y="0"/>
                  </a:moveTo>
                  <a:lnTo>
                    <a:pt x="730293" y="0"/>
                  </a:lnTo>
                  <a:lnTo>
                    <a:pt x="0" y="815011"/>
                  </a:lnTo>
                  <a:lnTo>
                    <a:pt x="21804" y="833001"/>
                  </a:lnTo>
                  <a:cubicBezTo>
                    <a:pt x="94484" y="882103"/>
                    <a:pt x="182101" y="910774"/>
                    <a:pt x="276415" y="910774"/>
                  </a:cubicBezTo>
                  <a:cubicBezTo>
                    <a:pt x="527918" y="910774"/>
                    <a:pt x="731802" y="706890"/>
                    <a:pt x="731802" y="455387"/>
                  </a:cubicBezTo>
                  <a:close/>
                </a:path>
              </a:pathLst>
            </a:custGeom>
            <a:solidFill>
              <a:srgbClr val="157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664538" y="3536324"/>
            <a:ext cx="10837524" cy="1928016"/>
            <a:chOff x="664538" y="4186028"/>
            <a:chExt cx="10837524" cy="1928016"/>
          </a:xfrm>
        </p:grpSpPr>
        <p:sp>
          <p:nvSpPr>
            <p:cNvPr id="8" name="Rectangle: Rounded Corners 7"/>
            <p:cNvSpPr/>
            <p:nvPr/>
          </p:nvSpPr>
          <p:spPr>
            <a:xfrm>
              <a:off x="3162301" y="4659579"/>
              <a:ext cx="5143500" cy="473551"/>
            </a:xfrm>
            <a:prstGeom prst="roundRect">
              <a:avLst>
                <a:gd name="adj" fmla="val 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664538" y="4186028"/>
              <a:ext cx="10837524" cy="1928016"/>
              <a:chOff x="664538" y="4186028"/>
              <a:chExt cx="10837524" cy="1928016"/>
            </a:xfrm>
          </p:grpSpPr>
          <p:sp>
            <p:nvSpPr>
              <p:cNvPr id="13" name="Rectangle: Rounded Corners 12"/>
              <p:cNvSpPr/>
              <p:nvPr/>
            </p:nvSpPr>
            <p:spPr>
              <a:xfrm>
                <a:off x="749300" y="4186028"/>
                <a:ext cx="10668000" cy="473551"/>
              </a:xfrm>
              <a:prstGeom prst="roundRect">
                <a:avLst>
                  <a:gd name="adj" fmla="val 5000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1915385" y="5118286"/>
                <a:ext cx="8251067" cy="473551"/>
              </a:xfrm>
              <a:prstGeom prst="roundRect">
                <a:avLst>
                  <a:gd name="adj" fmla="val 5000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p:cNvSpPr/>
              <p:nvPr/>
            </p:nvSpPr>
            <p:spPr>
              <a:xfrm>
                <a:off x="664538" y="4644735"/>
                <a:ext cx="4072562" cy="473551"/>
              </a:xfrm>
              <a:prstGeom prst="roundRect">
                <a:avLst>
                  <a:gd name="adj" fmla="val 50000"/>
                </a:avLst>
              </a:prstGeom>
              <a:solidFill>
                <a:srgbClr val="243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7645400" y="4644734"/>
                <a:ext cx="3856662" cy="473551"/>
              </a:xfrm>
              <a:prstGeom prst="roundRect">
                <a:avLst>
                  <a:gd name="adj" fmla="val 50000"/>
                </a:avLst>
              </a:prstGeom>
              <a:solidFill>
                <a:srgbClr val="243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p:cNvSpPr/>
              <p:nvPr/>
            </p:nvSpPr>
            <p:spPr>
              <a:xfrm>
                <a:off x="7170118" y="5731498"/>
                <a:ext cx="1859089" cy="382546"/>
              </a:xfrm>
              <a:prstGeom prst="roundRect">
                <a:avLst>
                  <a:gd name="adj" fmla="val 50000"/>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p:cNvSpPr/>
              <p:nvPr/>
            </p:nvSpPr>
            <p:spPr>
              <a:xfrm>
                <a:off x="4951754" y="5013596"/>
                <a:ext cx="1796624" cy="1021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6845156" y="5010242"/>
                <a:ext cx="103300" cy="103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7044911" y="5011942"/>
                <a:ext cx="103300" cy="103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543961" y="5727200"/>
                <a:ext cx="385664" cy="385664"/>
              </a:xfrm>
              <a:prstGeom prst="ellipse">
                <a:avLst/>
              </a:prstGeom>
              <a:solidFill>
                <a:srgbClr val="2CD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9" name="Rectangle 118">
            <a:extLst>
              <a:ext uri="{FF2B5EF4-FFF2-40B4-BE49-F238E27FC236}">
                <a16:creationId xmlns:a16="http://schemas.microsoft.com/office/drawing/2014/main" id="{2F93E233-7B09-48E5-A4EB-772B2D789870}"/>
              </a:ext>
            </a:extLst>
          </p:cNvPr>
          <p:cNvSpPr/>
          <p:nvPr/>
        </p:nvSpPr>
        <p:spPr>
          <a:xfrm>
            <a:off x="6574" y="0"/>
            <a:ext cx="12192000" cy="6858000"/>
          </a:xfrm>
          <a:prstGeom prst="rect">
            <a:avLst/>
          </a:prstGeom>
          <a:solidFill>
            <a:schemeClr val="tx1">
              <a:lumMod val="95000"/>
              <a:lumOff val="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E64C6E0-060C-4AAD-BA4C-E2EE0DAA9070}"/>
              </a:ext>
            </a:extLst>
          </p:cNvPr>
          <p:cNvSpPr>
            <a:spLocks noGrp="1"/>
          </p:cNvSpPr>
          <p:nvPr>
            <p:ph type="dt" sz="half" idx="10"/>
          </p:nvPr>
        </p:nvSpPr>
        <p:spPr/>
        <p:txBody>
          <a:bodyPr/>
          <a:lstStyle/>
          <a:p>
            <a:fld id="{D9A6E973-987D-476C-B016-6CACEECD24B5}" type="datetime1">
              <a:rPr lang="en-US" smtClean="0"/>
              <a:t>12/24/2020</a:t>
            </a:fld>
            <a:endParaRPr lang="en-US"/>
          </a:p>
        </p:txBody>
      </p:sp>
      <p:sp>
        <p:nvSpPr>
          <p:cNvPr id="7" name="Slide Number Placeholder 6">
            <a:extLst>
              <a:ext uri="{FF2B5EF4-FFF2-40B4-BE49-F238E27FC236}">
                <a16:creationId xmlns:a16="http://schemas.microsoft.com/office/drawing/2014/main" id="{24D5F381-470A-4F51-BB99-2315FACDB9ED}"/>
              </a:ext>
            </a:extLst>
          </p:cNvPr>
          <p:cNvSpPr>
            <a:spLocks noGrp="1"/>
          </p:cNvSpPr>
          <p:nvPr>
            <p:ph type="sldNum" sz="quarter" idx="12"/>
          </p:nvPr>
        </p:nvSpPr>
        <p:spPr/>
        <p:txBody>
          <a:bodyPr/>
          <a:lstStyle/>
          <a:p>
            <a:fld id="{D096623E-0DDE-41FA-95FE-D232903FD869}" type="slidenum">
              <a:rPr lang="en-US" smtClean="0"/>
              <a:t>9</a:t>
            </a:fld>
            <a:endParaRPr lang="en-US"/>
          </a:p>
        </p:txBody>
      </p:sp>
      <p:sp>
        <p:nvSpPr>
          <p:cNvPr id="63" name="Rectangle 62">
            <a:extLst>
              <a:ext uri="{FF2B5EF4-FFF2-40B4-BE49-F238E27FC236}">
                <a16:creationId xmlns:a16="http://schemas.microsoft.com/office/drawing/2014/main" id="{12F066A3-20B2-422E-8E5B-F47D945CACFE}"/>
              </a:ext>
            </a:extLst>
          </p:cNvPr>
          <p:cNvSpPr/>
          <p:nvPr/>
        </p:nvSpPr>
        <p:spPr>
          <a:xfrm>
            <a:off x="1668938" y="5597618"/>
            <a:ext cx="9570079" cy="1015663"/>
          </a:xfrm>
          <a:prstGeom prst="rect">
            <a:avLst/>
          </a:prstGeom>
        </p:spPr>
        <p:txBody>
          <a:bodyPr wrap="square">
            <a:spAutoFit/>
          </a:bodyPr>
          <a:lstStyle/>
          <a:p>
            <a:r>
              <a:rPr lang="en-GB" sz="2000" b="1" spc="300" dirty="0">
                <a:solidFill>
                  <a:srgbClr val="392115"/>
                </a:solidFill>
                <a:latin typeface="Open Sans" panose="020B0606030504020204" pitchFamily="34" charset="0"/>
              </a:rPr>
              <a:t>With the right policies and timely action, Bangladesh can accelerate its recovery from the economic downturn and continue to progress towards upper-middle income status</a:t>
            </a:r>
            <a:endParaRPr lang="en-GB" sz="2000" b="1" spc="300" dirty="0">
              <a:solidFill>
                <a:srgbClr val="392115"/>
              </a:solidFill>
            </a:endParaRPr>
          </a:p>
        </p:txBody>
      </p:sp>
    </p:spTree>
    <p:extLst>
      <p:ext uri="{BB962C8B-B14F-4D97-AF65-F5344CB8AC3E}">
        <p14:creationId xmlns:p14="http://schemas.microsoft.com/office/powerpoint/2010/main" val="28719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750"/>
                                        <p:tgtEl>
                                          <p:spTgt spid="119"/>
                                        </p:tgtEl>
                                      </p:cBhvr>
                                    </p:animEffect>
                                    <p:set>
                                      <p:cBhvr>
                                        <p:cTn id="7" dur="1" fill="hold">
                                          <p:stCondLst>
                                            <p:cond delay="1749"/>
                                          </p:stCondLst>
                                        </p:cTn>
                                        <p:tgtEl>
                                          <p:spTgt spid="119"/>
                                        </p:tgtEl>
                                        <p:attrNameLst>
                                          <p:attrName>style.visibility</p:attrName>
                                        </p:attrNameLst>
                                      </p:cBhvr>
                                      <p:to>
                                        <p:strVal val="hidden"/>
                                      </p:to>
                                    </p:set>
                                  </p:childTnLst>
                                </p:cTn>
                              </p:par>
                              <p:par>
                                <p:cTn id="8" presetID="64" presetClass="path" presetSubtype="0" accel="50000" decel="50000" fill="hold" nodeType="withEffect">
                                  <p:stCondLst>
                                    <p:cond delay="750"/>
                                  </p:stCondLst>
                                  <p:childTnLst>
                                    <p:animMotion origin="layout" path="M -2.5E-6 -2.22222E-6 L -2.5E-6 -0.19861 " pathEditMode="relative" rAng="0" ptsTypes="AA">
                                      <p:cBhvr>
                                        <p:cTn id="9" dur="750" fill="hold"/>
                                        <p:tgtEl>
                                          <p:spTgt spid="25"/>
                                        </p:tgtEl>
                                        <p:attrNameLst>
                                          <p:attrName>ppt_x</p:attrName>
                                          <p:attrName>ppt_y</p:attrName>
                                        </p:attrNameLst>
                                      </p:cBhvr>
                                      <p:rCtr x="0" y="-9931"/>
                                    </p:animMotion>
                                  </p:childTnLst>
                                </p:cTn>
                              </p:par>
                              <p:par>
                                <p:cTn id="10" presetID="35" presetClass="path" presetSubtype="0" accel="50000" decel="50000" autoRev="1" fill="hold" grpId="0" nodeType="withEffect">
                                  <p:stCondLst>
                                    <p:cond delay="0"/>
                                  </p:stCondLst>
                                  <p:childTnLst>
                                    <p:animMotion origin="layout" path="M 2.70833E-6 4.81481E-6 L -0.1056 4.81481E-6 " pathEditMode="relative" rAng="0" ptsTypes="AA">
                                      <p:cBhvr>
                                        <p:cTn id="11" dur="3000" fill="hold"/>
                                        <p:tgtEl>
                                          <p:spTgt spid="71"/>
                                        </p:tgtEl>
                                        <p:attrNameLst>
                                          <p:attrName>ppt_x</p:attrName>
                                          <p:attrName>ppt_y</p:attrName>
                                        </p:attrNameLst>
                                      </p:cBhvr>
                                      <p:rCtr x="-5286" y="0"/>
                                    </p:animMotion>
                                  </p:childTnLst>
                                </p:cTn>
                              </p:par>
                              <p:par>
                                <p:cTn id="12" presetID="63" presetClass="path" presetSubtype="0" accel="50000" decel="50000" autoRev="1" fill="hold" grpId="0" nodeType="withEffect">
                                  <p:stCondLst>
                                    <p:cond delay="0"/>
                                  </p:stCondLst>
                                  <p:childTnLst>
                                    <p:animMotion origin="layout" path="M 1.875E-6 3.7037E-6 L 0.10664 3.7037E-6 " pathEditMode="relative" rAng="0" ptsTypes="AA">
                                      <p:cBhvr>
                                        <p:cTn id="13" dur="3000" fill="hold"/>
                                        <p:tgtEl>
                                          <p:spTgt spid="62"/>
                                        </p:tgtEl>
                                        <p:attrNameLst>
                                          <p:attrName>ppt_x</p:attrName>
                                          <p:attrName>ppt_y</p:attrName>
                                        </p:attrNameLst>
                                      </p:cBhvr>
                                      <p:rCtr x="5326" y="0"/>
                                    </p:animMotion>
                                  </p:childTnLst>
                                </p:cTn>
                              </p:par>
                              <p:par>
                                <p:cTn id="14" presetID="63" presetClass="path" presetSubtype="0" accel="50000" decel="50000" autoRev="1" fill="hold" grpId="0" nodeType="withEffect">
                                  <p:stCondLst>
                                    <p:cond delay="0"/>
                                  </p:stCondLst>
                                  <p:childTnLst>
                                    <p:animMotion origin="layout" path="M -3.33333E-6 3.7037E-7 L 0.10664 3.7037E-7 " pathEditMode="relative" rAng="0" ptsTypes="AA">
                                      <p:cBhvr>
                                        <p:cTn id="15" dur="3000" fill="hold"/>
                                        <p:tgtEl>
                                          <p:spTgt spid="73"/>
                                        </p:tgtEl>
                                        <p:attrNameLst>
                                          <p:attrName>ppt_x</p:attrName>
                                          <p:attrName>ppt_y</p:attrName>
                                        </p:attrNameLst>
                                      </p:cBhvr>
                                      <p:rCtr x="5326" y="0"/>
                                    </p:animMotion>
                                  </p:childTnLst>
                                </p:cTn>
                              </p:par>
                              <p:par>
                                <p:cTn id="16" presetID="35" presetClass="path" presetSubtype="0" accel="50000" decel="50000" autoRev="1" fill="hold" grpId="0" nodeType="withEffect">
                                  <p:stCondLst>
                                    <p:cond delay="0"/>
                                  </p:stCondLst>
                                  <p:childTnLst>
                                    <p:animMotion origin="layout" path="M -3.125E-6 -2.22222E-6 L -0.1056 -2.22222E-6 " pathEditMode="relative" rAng="0" ptsTypes="AA">
                                      <p:cBhvr>
                                        <p:cTn id="17" dur="3250" fill="hold"/>
                                        <p:tgtEl>
                                          <p:spTgt spid="72"/>
                                        </p:tgtEl>
                                        <p:attrNameLst>
                                          <p:attrName>ppt_x</p:attrName>
                                          <p:attrName>ppt_y</p:attrName>
                                        </p:attrNameLst>
                                      </p:cBhvr>
                                      <p:rCtr x="-5286" y="0"/>
                                    </p:animMotion>
                                  </p:childTnLst>
                                </p:cTn>
                              </p:par>
                              <p:par>
                                <p:cTn id="18" presetID="2" presetClass="entr" presetSubtype="4"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ppt_x"/>
                                          </p:val>
                                        </p:tav>
                                        <p:tav tm="100000">
                                          <p:val>
                                            <p:strVal val="#ppt_x"/>
                                          </p:val>
                                        </p:tav>
                                      </p:tavLst>
                                    </p:anim>
                                    <p:anim calcmode="lin" valueType="num">
                                      <p:cBhvr additive="base">
                                        <p:cTn id="21"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1" grpId="0" animBg="1"/>
      <p:bldP spid="72" grpId="0" animBg="1"/>
      <p:bldP spid="73" grpId="0" animBg="1"/>
      <p:bldP spid="119" grpId="0" animBg="1"/>
      <p:bldP spid="6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4877</TotalTime>
  <Words>664</Words>
  <Application>Microsoft Office PowerPoint</Application>
  <PresentationFormat>Widescreen</PresentationFormat>
  <Paragraphs>188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Agency FB</vt:lpstr>
      <vt:lpstr>Arial</vt:lpstr>
      <vt:lpstr>Calibri</vt:lpstr>
      <vt:lpstr>Calibri Light</vt:lpstr>
      <vt:lpstr>DAGGERSQUARE</vt:lpstr>
      <vt:lpstr>Montserrat ExtraBold</vt:lpstr>
      <vt:lpstr>Open Sans</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RK</cp:lastModifiedBy>
  <cp:revision>119</cp:revision>
  <dcterms:created xsi:type="dcterms:W3CDTF">2017-05-03T04:18:20Z</dcterms:created>
  <dcterms:modified xsi:type="dcterms:W3CDTF">2020-12-24T08:25:01Z</dcterms:modified>
</cp:coreProperties>
</file>