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274" r:id="rId6"/>
    <p:sldId id="257" r:id="rId7"/>
    <p:sldId id="284" r:id="rId8"/>
    <p:sldId id="285" r:id="rId9"/>
    <p:sldId id="277" r:id="rId10"/>
    <p:sldId id="276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A1C"/>
    <a:srgbClr val="F35D21"/>
    <a:srgbClr val="11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63" autoAdjust="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4494-FB11-49D6-B013-B6DCAC82AC0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BD76-A6C5-45E2-8AAE-31544C8A4B8F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C705-3DC8-4951-A485-3DBB4E1A8DB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958E-C6BA-4818-AE52-5D60556C195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3836-A5CF-4350-92C2-BF6116EEF9D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7CD2-54F5-4DEE-9D93-90BF51726FC7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2D19-1903-4EB1-8236-81A2C4A8BA0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FB0B-ECAE-470E-B6E1-D2F836F05E1A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16F1-3FFB-474D-8EAA-94FC25F42C04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9545-0A19-4A25-880D-5F515F1218D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9472-E5BD-439C-9F77-EB59BFFA9F3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60D8-2C68-4ACB-B8E2-EDD508C4374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AFCAE0A-6576-4DFB-AEAF-0BB9A2917087}"/>
              </a:ext>
            </a:extLst>
          </p:cNvPr>
          <p:cNvGrpSpPr/>
          <p:nvPr/>
        </p:nvGrpSpPr>
        <p:grpSpPr>
          <a:xfrm>
            <a:off x="4435513" y="1598308"/>
            <a:ext cx="1743783" cy="1743782"/>
            <a:chOff x="6744538" y="1526596"/>
            <a:chExt cx="1492682" cy="1492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20CBE0-C1C1-412B-B0AD-0ADA072E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A05CEF-0190-40A9-A982-BA93C33B2137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75ECBC-BF1C-443F-BC41-AF6E3BE18464}"/>
              </a:ext>
            </a:extLst>
          </p:cNvPr>
          <p:cNvGrpSpPr/>
          <p:nvPr/>
        </p:nvGrpSpPr>
        <p:grpSpPr>
          <a:xfrm>
            <a:off x="5597162" y="870858"/>
            <a:ext cx="1743783" cy="1743782"/>
            <a:chOff x="6744538" y="1526596"/>
            <a:chExt cx="1492682" cy="14926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97F631-9139-4780-91D6-B0C5FC1B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A66CCE-6798-4058-92DF-CFDA85C28919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FBD8DD-C56D-41C0-A44E-599286DC4498}"/>
              </a:ext>
            </a:extLst>
          </p:cNvPr>
          <p:cNvSpPr txBox="1"/>
          <p:nvPr/>
        </p:nvSpPr>
        <p:spPr>
          <a:xfrm>
            <a:off x="1837769" y="3141616"/>
            <a:ext cx="8943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88A1C"/>
                </a:solidFill>
              </a:rPr>
              <a:t>Microprocessor and Microcontroller Lab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DB36E-72C4-42A3-A715-167F230D6D92}"/>
              </a:ext>
            </a:extLst>
          </p:cNvPr>
          <p:cNvSpPr txBox="1"/>
          <p:nvPr/>
        </p:nvSpPr>
        <p:spPr>
          <a:xfrm>
            <a:off x="1463604" y="3960980"/>
            <a:ext cx="851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Proposal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E6141-AB5A-4E7B-A525-26C51747AA91}"/>
              </a:ext>
            </a:extLst>
          </p:cNvPr>
          <p:cNvSpPr/>
          <p:nvPr/>
        </p:nvSpPr>
        <p:spPr>
          <a:xfrm>
            <a:off x="0" y="5370286"/>
            <a:ext cx="12192000" cy="1487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CA75B-BDF2-4524-82F5-B19D8D54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444E-B372-4CED-A013-B6A3C55E9AE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B3F9-1233-402D-8AF2-6710D6BB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25D61A-40E5-4E75-A26F-E71E4F1C1C4A}"/>
              </a:ext>
            </a:extLst>
          </p:cNvPr>
          <p:cNvSpPr txBox="1"/>
          <p:nvPr/>
        </p:nvSpPr>
        <p:spPr>
          <a:xfrm>
            <a:off x="4862569" y="5519339"/>
            <a:ext cx="723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88A1C"/>
                </a:solidFill>
                <a:latin typeface="Tw Cen MT" panose="020B0602020104020603" pitchFamily="34" charset="0"/>
              </a:rPr>
              <a:t>Lecturer</a:t>
            </a:r>
          </a:p>
          <a:p>
            <a:r>
              <a:rPr lang="en-US" sz="2400" b="1" dirty="0">
                <a:solidFill>
                  <a:srgbClr val="F88A1C"/>
                </a:solidFill>
                <a:latin typeface="Tw Cen MT" panose="020B0602020104020603" pitchFamily="34" charset="0"/>
              </a:rPr>
              <a:t>Dept : CSE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5FDDB-E433-424F-BEDC-5566085C9850}"/>
              </a:ext>
            </a:extLst>
          </p:cNvPr>
          <p:cNvSpPr txBox="1"/>
          <p:nvPr/>
        </p:nvSpPr>
        <p:spPr>
          <a:xfrm>
            <a:off x="4862569" y="3491755"/>
            <a:ext cx="723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88A1C"/>
                </a:solidFill>
                <a:latin typeface="Tw Cen MT" panose="020B0602020104020603" pitchFamily="34" charset="0"/>
              </a:rPr>
              <a:t>Sec: 182DB</a:t>
            </a:r>
          </a:p>
          <a:p>
            <a:r>
              <a:rPr lang="en-US" sz="2400" b="1" dirty="0">
                <a:solidFill>
                  <a:srgbClr val="F88A1C"/>
                </a:solidFill>
                <a:latin typeface="Tw Cen MT" panose="020B0602020104020603" pitchFamily="34" charset="0"/>
              </a:rPr>
              <a:t>Dept: CSE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67A98-65AD-45D2-A202-9EC6DFACA2B8}"/>
              </a:ext>
            </a:extLst>
          </p:cNvPr>
          <p:cNvSpPr txBox="1"/>
          <p:nvPr/>
        </p:nvSpPr>
        <p:spPr>
          <a:xfrm>
            <a:off x="4841195" y="4811453"/>
            <a:ext cx="7020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Parvez Hossain</a:t>
            </a:r>
            <a:endParaRPr lang="en-US" sz="4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0B8B8-4A0E-401C-87A9-5740C5D5CA6A}"/>
              </a:ext>
            </a:extLst>
          </p:cNvPr>
          <p:cNvSpPr txBox="1"/>
          <p:nvPr/>
        </p:nvSpPr>
        <p:spPr>
          <a:xfrm>
            <a:off x="4836830" y="2306816"/>
            <a:ext cx="7020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Afsana Kabir Sinthia </a:t>
            </a:r>
            <a:r>
              <a:rPr lang="en-US" sz="2400" b="1" dirty="0">
                <a:solidFill>
                  <a:srgbClr val="F88A1C"/>
                </a:solidFill>
                <a:latin typeface="Tw Cen MT" panose="020B0602020104020603" pitchFamily="34" charset="0"/>
              </a:rPr>
              <a:t>Id: 182002068</a:t>
            </a:r>
          </a:p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Razia Sultana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Urmi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 </a:t>
            </a:r>
            <a:r>
              <a:rPr lang="en-US" sz="2400" b="1" dirty="0">
                <a:solidFill>
                  <a:srgbClr val="F88A1C"/>
                </a:solidFill>
                <a:latin typeface="Tw Cen MT" panose="020B0602020104020603" pitchFamily="34" charset="0"/>
              </a:rPr>
              <a:t>Id: 182002079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Md.Sofiullah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Asrafi</a:t>
            </a:r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 </a:t>
            </a:r>
            <a:r>
              <a:rPr lang="en-US" sz="2400" b="1" dirty="0">
                <a:solidFill>
                  <a:srgbClr val="F88A1C"/>
                </a:solidFill>
                <a:latin typeface="Tw Cen MT" panose="020B0602020104020603" pitchFamily="34" charset="0"/>
              </a:rPr>
              <a:t>Id: 182002122</a:t>
            </a:r>
          </a:p>
          <a:p>
            <a:endParaRPr 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FD55B-6442-404E-872C-D32346021AC8}"/>
              </a:ext>
            </a:extLst>
          </p:cNvPr>
          <p:cNvSpPr/>
          <p:nvPr/>
        </p:nvSpPr>
        <p:spPr>
          <a:xfrm>
            <a:off x="0" y="1569493"/>
            <a:ext cx="4047354" cy="52885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3C3A-BBF1-4D6F-9B19-AEFB43A21048}"/>
              </a:ext>
            </a:extLst>
          </p:cNvPr>
          <p:cNvSpPr txBox="1"/>
          <p:nvPr/>
        </p:nvSpPr>
        <p:spPr>
          <a:xfrm>
            <a:off x="4990214" y="7158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FFFFFF"/>
                </a:solidFill>
                <a:effectLst/>
                <a:latin typeface="Google Sans"/>
              </a:rPr>
              <a:t>Microprocessor and Microcontroller Lab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C3BF1-133E-4565-89CE-118400CD73B9}"/>
              </a:ext>
            </a:extLst>
          </p:cNvPr>
          <p:cNvSpPr txBox="1"/>
          <p:nvPr/>
        </p:nvSpPr>
        <p:spPr>
          <a:xfrm>
            <a:off x="120559" y="2618008"/>
            <a:ext cx="2923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88A1C"/>
                </a:solidFill>
                <a:latin typeface="Tw Cen MT" panose="020B0602020104020603" pitchFamily="34" charset="0"/>
              </a:rPr>
              <a:t>Presented by: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B16-67B1-4E4E-8048-6443C0560DE1}"/>
              </a:ext>
            </a:extLst>
          </p:cNvPr>
          <p:cNvSpPr txBox="1"/>
          <p:nvPr/>
        </p:nvSpPr>
        <p:spPr>
          <a:xfrm>
            <a:off x="120559" y="4945405"/>
            <a:ext cx="2923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88A1C"/>
                </a:solidFill>
                <a:latin typeface="Tw Cen MT" panose="020B0602020104020603" pitchFamily="34" charset="0"/>
              </a:rPr>
              <a:t>Presented To: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77C66-EE1C-4CE2-8EEC-8A6275E8DCE5}"/>
              </a:ext>
            </a:extLst>
          </p:cNvPr>
          <p:cNvGrpSpPr/>
          <p:nvPr/>
        </p:nvGrpSpPr>
        <p:grpSpPr>
          <a:xfrm>
            <a:off x="2424223" y="38305"/>
            <a:ext cx="9767777" cy="784830"/>
            <a:chOff x="5862564" y="2276475"/>
            <a:chExt cx="4265567" cy="2608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D4CB36-2E82-4B1F-8C68-8EF51EDACA29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DB7A1E-77B8-4205-A76D-9C207C7B21B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3FA67A8-5440-483E-963D-8A8FAF344B2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BAD6D-24E8-40BB-898D-1730E4D3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A240-CAF6-46A2-A4F8-7D7BC292E047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23FA7D-F41F-4BB4-8FB2-2F9340F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86094 -1.85185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12" grpId="0"/>
      <p:bldP spid="12" grpId="1"/>
      <p:bldP spid="5" grpId="0"/>
      <p:bldP spid="5" grpId="1"/>
      <p:bldP spid="4" grpId="0"/>
      <p:bldP spid="4" grpId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4F59C1-C719-4415-907E-137848C2FDD7}"/>
              </a:ext>
            </a:extLst>
          </p:cNvPr>
          <p:cNvSpPr txBox="1"/>
          <p:nvPr/>
        </p:nvSpPr>
        <p:spPr>
          <a:xfrm>
            <a:off x="4747080" y="1721977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w Cen MT" panose="020B0602020104020603" pitchFamily="34" charset="0"/>
              </a:rPr>
              <a:t>THIS SLIDE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366A7-636B-42CB-AD2C-EA9238121868}"/>
              </a:ext>
            </a:extLst>
          </p:cNvPr>
          <p:cNvSpPr/>
          <p:nvPr/>
        </p:nvSpPr>
        <p:spPr>
          <a:xfrm>
            <a:off x="3396508" y="1751801"/>
            <a:ext cx="5187366" cy="5018783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20818-86C8-4A53-BFE4-A2908B925F91}"/>
              </a:ext>
            </a:extLst>
          </p:cNvPr>
          <p:cNvSpPr txBox="1"/>
          <p:nvPr/>
        </p:nvSpPr>
        <p:spPr>
          <a:xfrm>
            <a:off x="4051220" y="1005366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CONTENT OF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58874C-7E78-47DF-B1FF-BFB1EECD37BA}"/>
              </a:ext>
            </a:extLst>
          </p:cNvPr>
          <p:cNvSpPr/>
          <p:nvPr/>
        </p:nvSpPr>
        <p:spPr>
          <a:xfrm>
            <a:off x="903501" y="768028"/>
            <a:ext cx="2762383" cy="1398006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148586-8BC5-4915-852B-AE150D129AEC}"/>
              </a:ext>
            </a:extLst>
          </p:cNvPr>
          <p:cNvSpPr/>
          <p:nvPr/>
        </p:nvSpPr>
        <p:spPr>
          <a:xfrm>
            <a:off x="8028289" y="723621"/>
            <a:ext cx="4197707" cy="1323709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2F63B32-EA0E-409F-A0C4-963871478800}"/>
              </a:ext>
            </a:extLst>
          </p:cNvPr>
          <p:cNvSpPr/>
          <p:nvPr/>
        </p:nvSpPr>
        <p:spPr>
          <a:xfrm>
            <a:off x="1379946" y="26397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092BE-7A02-497B-A6B6-EB6634E56980}"/>
              </a:ext>
            </a:extLst>
          </p:cNvPr>
          <p:cNvSpPr txBox="1"/>
          <p:nvPr/>
        </p:nvSpPr>
        <p:spPr>
          <a:xfrm>
            <a:off x="2544954" y="2605384"/>
            <a:ext cx="285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Project Name and Intro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703F96F-EDE9-4558-BB62-F79FB1A4F0DA}"/>
              </a:ext>
            </a:extLst>
          </p:cNvPr>
          <p:cNvSpPr/>
          <p:nvPr/>
        </p:nvSpPr>
        <p:spPr>
          <a:xfrm>
            <a:off x="1379946" y="38208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0B5CC-AC9B-4971-A813-D8ECB24164DD}"/>
              </a:ext>
            </a:extLst>
          </p:cNvPr>
          <p:cNvSpPr txBox="1"/>
          <p:nvPr/>
        </p:nvSpPr>
        <p:spPr>
          <a:xfrm>
            <a:off x="1433399" y="3786484"/>
            <a:ext cx="285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Requirement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A1EEA2-0864-4A52-A88B-78A3D7BB259E}"/>
              </a:ext>
            </a:extLst>
          </p:cNvPr>
          <p:cNvGrpSpPr/>
          <p:nvPr/>
        </p:nvGrpSpPr>
        <p:grpSpPr>
          <a:xfrm>
            <a:off x="4264109" y="3709006"/>
            <a:ext cx="909125" cy="647346"/>
            <a:chOff x="4278623" y="3709006"/>
            <a:chExt cx="909125" cy="647346"/>
          </a:xfrm>
          <a:solidFill>
            <a:srgbClr val="F88A1C"/>
          </a:soli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7E0A84F-384D-4575-9B11-E9BFA8A618EF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grpFill/>
            <a:ln w="101600" cap="rnd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3B3232-3C0D-4420-BE6C-5FA992FB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882EA9-21C1-48B9-A0EC-4BAD7489E8F9}"/>
              </a:ext>
            </a:extLst>
          </p:cNvPr>
          <p:cNvGrpSpPr/>
          <p:nvPr/>
        </p:nvGrpSpPr>
        <p:grpSpPr>
          <a:xfrm>
            <a:off x="1660273" y="2527906"/>
            <a:ext cx="909125" cy="647346"/>
            <a:chOff x="1674787" y="2527906"/>
            <a:chExt cx="909125" cy="647346"/>
          </a:xfrm>
          <a:solidFill>
            <a:schemeClr val="accent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EB205F1-04FD-4F50-814D-F1378628048F}"/>
                </a:ext>
              </a:extLst>
            </p:cNvPr>
            <p:cNvSpPr/>
            <p:nvPr/>
          </p:nvSpPr>
          <p:spPr>
            <a:xfrm>
              <a:off x="1674787" y="2527906"/>
              <a:ext cx="909125" cy="647346"/>
            </a:xfrm>
            <a:prstGeom prst="parallelogram">
              <a:avLst>
                <a:gd name="adj" fmla="val 32143"/>
              </a:avLst>
            </a:prstGeom>
            <a:grpFill/>
            <a:ln w="101600" cap="rnd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259701-8135-47CB-829B-867B25CB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672" y="2593671"/>
              <a:ext cx="515816" cy="515816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C6580DB8-D40A-4FBD-B948-E93D4639E597}"/>
              </a:ext>
            </a:extLst>
          </p:cNvPr>
          <p:cNvSpPr/>
          <p:nvPr/>
        </p:nvSpPr>
        <p:spPr>
          <a:xfrm>
            <a:off x="6762866" y="26397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593D2B-3EC2-4AE1-9C1F-3A4DF2585EF9}"/>
              </a:ext>
            </a:extLst>
          </p:cNvPr>
          <p:cNvSpPr txBox="1"/>
          <p:nvPr/>
        </p:nvSpPr>
        <p:spPr>
          <a:xfrm>
            <a:off x="7618207" y="2620842"/>
            <a:ext cx="320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Aim of project 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D5D3C4C1-7E66-4A90-A6FB-2145830131C0}"/>
              </a:ext>
            </a:extLst>
          </p:cNvPr>
          <p:cNvSpPr/>
          <p:nvPr/>
        </p:nvSpPr>
        <p:spPr>
          <a:xfrm>
            <a:off x="6762866" y="38208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94F557-9CBE-4A6C-A725-FB79B82A837A}"/>
              </a:ext>
            </a:extLst>
          </p:cNvPr>
          <p:cNvSpPr txBox="1"/>
          <p:nvPr/>
        </p:nvSpPr>
        <p:spPr>
          <a:xfrm>
            <a:off x="6816319" y="3786484"/>
            <a:ext cx="285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Conclusion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2895BB-93E1-4004-85DC-BED83B54B82C}"/>
              </a:ext>
            </a:extLst>
          </p:cNvPr>
          <p:cNvGrpSpPr/>
          <p:nvPr/>
        </p:nvGrpSpPr>
        <p:grpSpPr>
          <a:xfrm>
            <a:off x="9647029" y="3709006"/>
            <a:ext cx="909125" cy="647346"/>
            <a:chOff x="4278623" y="3709006"/>
            <a:chExt cx="909125" cy="647346"/>
          </a:xfrm>
          <a:solidFill>
            <a:srgbClr val="F88A1C"/>
          </a:solidFill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D06DF49B-6BEF-40FA-B658-777F56780D11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grpFill/>
            <a:ln w="101600" cap="rnd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D573D3F-3670-45D8-B05A-E7359ADF3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E32C4A-9E7C-450A-A0BA-EC200EEE2C77}"/>
              </a:ext>
            </a:extLst>
          </p:cNvPr>
          <p:cNvGrpSpPr/>
          <p:nvPr/>
        </p:nvGrpSpPr>
        <p:grpSpPr>
          <a:xfrm>
            <a:off x="7043193" y="2527906"/>
            <a:ext cx="909125" cy="647346"/>
            <a:chOff x="1674787" y="2527906"/>
            <a:chExt cx="909125" cy="647346"/>
          </a:xfrm>
          <a:solidFill>
            <a:srgbClr val="F88A1C"/>
          </a:solidFill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789697C-7E35-4810-8DB5-BAF126A79282}"/>
                </a:ext>
              </a:extLst>
            </p:cNvPr>
            <p:cNvSpPr/>
            <p:nvPr/>
          </p:nvSpPr>
          <p:spPr>
            <a:xfrm>
              <a:off x="1674787" y="2527906"/>
              <a:ext cx="909125" cy="647346"/>
            </a:xfrm>
            <a:prstGeom prst="parallelogram">
              <a:avLst>
                <a:gd name="adj" fmla="val 32143"/>
              </a:avLst>
            </a:prstGeom>
            <a:grpFill/>
            <a:ln w="101600" cap="rnd">
              <a:noFill/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1590153-04AC-4232-85CC-2E961731C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672" y="2593671"/>
              <a:ext cx="515816" cy="515816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4747080" y="59409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Microprocessor and Microcontroller Lab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209800" y="0"/>
            <a:ext cx="9767777" cy="870487"/>
            <a:chOff x="6059052" y="2220349"/>
            <a:chExt cx="4265567" cy="289286"/>
          </a:xfrm>
          <a:solidFill>
            <a:srgbClr val="F88A1C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6059052" y="2220349"/>
              <a:ext cx="4265567" cy="26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F32A-D0D5-4103-9F54-26CE02D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0D75-51C3-447B-9A97-7D37BB5212C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37E3-0D93-41ED-BD7E-ABD91B2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3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86094 4.07407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1.66667E-6 -0.1615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21263 -7.40741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09088 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1602 -2.96296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09296 0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21263 -7.40741E-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-0.09089 -2.59259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21602 -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0.09297 0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10" grpId="0"/>
      <p:bldP spid="11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4F59C1-C719-4415-907E-137848C2FDD7}"/>
              </a:ext>
            </a:extLst>
          </p:cNvPr>
          <p:cNvSpPr txBox="1"/>
          <p:nvPr/>
        </p:nvSpPr>
        <p:spPr>
          <a:xfrm>
            <a:off x="4359903" y="1608958"/>
            <a:ext cx="6635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</a:t>
            </a:r>
            <a:endParaRPr lang="en-US" sz="3200" b="1" i="1" dirty="0">
              <a:latin typeface="Tw Cen MT" panose="020B06020201040206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366A7-636B-42CB-AD2C-EA9238121868}"/>
              </a:ext>
            </a:extLst>
          </p:cNvPr>
          <p:cNvSpPr/>
          <p:nvPr/>
        </p:nvSpPr>
        <p:spPr>
          <a:xfrm>
            <a:off x="3060735" y="1767314"/>
            <a:ext cx="5187366" cy="5029820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20818-86C8-4A53-BFE4-A2908B925F91}"/>
              </a:ext>
            </a:extLst>
          </p:cNvPr>
          <p:cNvSpPr txBox="1"/>
          <p:nvPr/>
        </p:nvSpPr>
        <p:spPr>
          <a:xfrm>
            <a:off x="1911172" y="909753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Project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58874C-7E78-47DF-B1FF-BFB1EECD37BA}"/>
              </a:ext>
            </a:extLst>
          </p:cNvPr>
          <p:cNvSpPr/>
          <p:nvPr/>
        </p:nvSpPr>
        <p:spPr>
          <a:xfrm>
            <a:off x="903501" y="768028"/>
            <a:ext cx="2762383" cy="1398006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148586-8BC5-4915-852B-AE150D129AEC}"/>
              </a:ext>
            </a:extLst>
          </p:cNvPr>
          <p:cNvSpPr/>
          <p:nvPr/>
        </p:nvSpPr>
        <p:spPr>
          <a:xfrm>
            <a:off x="8028289" y="723621"/>
            <a:ext cx="4197707" cy="1323709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4747080" y="59409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FFFFFF"/>
                </a:solidFill>
                <a:effectLst/>
                <a:latin typeface="Google Sans"/>
              </a:rPr>
              <a:t>Microprocessor and Microcontroller Lab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458219" y="111463"/>
            <a:ext cx="9767777" cy="960251"/>
            <a:chOff x="5983273" y="2190518"/>
            <a:chExt cx="4265567" cy="319117"/>
          </a:xfrm>
          <a:solidFill>
            <a:srgbClr val="F88A1C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5983273" y="2190518"/>
              <a:ext cx="4265567" cy="26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F32A-D0D5-4103-9F54-26CE02D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0D75-51C3-447B-9A97-7D37BB5212C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37E3-0D93-41ED-BD7E-ABD91B2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22062-EFDE-45EA-A2DC-6222C3A0489F}"/>
              </a:ext>
            </a:extLst>
          </p:cNvPr>
          <p:cNvSpPr/>
          <p:nvPr/>
        </p:nvSpPr>
        <p:spPr>
          <a:xfrm>
            <a:off x="896470" y="2478279"/>
            <a:ext cx="103990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           </a:t>
            </a:r>
            <a:r>
              <a:rPr lang="uk-UA" sz="2800" b="1" dirty="0"/>
              <a:t>Intelligent smart home automation using Arduino simulator</a:t>
            </a:r>
            <a:endParaRPr lang="en-US" sz="2800" b="1" dirty="0"/>
          </a:p>
          <a:p>
            <a:endParaRPr lang="en-US" sz="2400" b="1" dirty="0"/>
          </a:p>
          <a:p>
            <a:r>
              <a:rPr lang="en-US" sz="2000" dirty="0"/>
              <a:t>We have come up with a system called Arduino based home automation using Bluetooth. This system is super-cost effective and can give the user, the ability to control any electronic device without even spending for a remote control. This project helps the user to control all the electronic devices using his/her smartphone.</a:t>
            </a:r>
          </a:p>
          <a:p>
            <a:r>
              <a:rPr lang="en-US" sz="2000" b="1" dirty="0"/>
              <a:t>Objectives</a:t>
            </a:r>
            <a:endParaRPr lang="en-US" sz="2000" dirty="0"/>
          </a:p>
          <a:p>
            <a:r>
              <a:rPr lang="en-US" sz="2000" dirty="0"/>
              <a:t>Implementation of Intelligent smart home automation using Arduino simulator.</a:t>
            </a:r>
            <a:br>
              <a:rPr lang="en-US" sz="2000" b="1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124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86093 -1.11111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2.5E-6 -0.161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4F59C1-C719-4415-907E-137848C2FDD7}"/>
              </a:ext>
            </a:extLst>
          </p:cNvPr>
          <p:cNvSpPr txBox="1"/>
          <p:nvPr/>
        </p:nvSpPr>
        <p:spPr>
          <a:xfrm>
            <a:off x="4428335" y="1669464"/>
            <a:ext cx="6635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w Cen MT" panose="020B0602020104020603" pitchFamily="34" charset="0"/>
              </a:rPr>
              <a:t>And </a:t>
            </a:r>
            <a:r>
              <a:rPr lang="en-US" sz="2800" b="1" dirty="0"/>
              <a:t>Requirement</a:t>
            </a:r>
            <a:endParaRPr lang="en-US" sz="2800" b="1" i="1" dirty="0">
              <a:latin typeface="Tw Cen MT" panose="020B06020201040206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366A7-636B-42CB-AD2C-EA9238121868}"/>
              </a:ext>
            </a:extLst>
          </p:cNvPr>
          <p:cNvSpPr/>
          <p:nvPr/>
        </p:nvSpPr>
        <p:spPr>
          <a:xfrm>
            <a:off x="3601802" y="1691655"/>
            <a:ext cx="5187366" cy="5029820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20818-86C8-4A53-BFE4-A2908B925F91}"/>
              </a:ext>
            </a:extLst>
          </p:cNvPr>
          <p:cNvSpPr txBox="1"/>
          <p:nvPr/>
        </p:nvSpPr>
        <p:spPr>
          <a:xfrm>
            <a:off x="2502303" y="660665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Aim of project</a:t>
            </a:r>
            <a:endParaRPr lang="en-US" sz="5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58874C-7E78-47DF-B1FF-BFB1EECD37BA}"/>
              </a:ext>
            </a:extLst>
          </p:cNvPr>
          <p:cNvSpPr/>
          <p:nvPr/>
        </p:nvSpPr>
        <p:spPr>
          <a:xfrm>
            <a:off x="-625905" y="672415"/>
            <a:ext cx="2762383" cy="1398006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148586-8BC5-4915-852B-AE150D129AEC}"/>
              </a:ext>
            </a:extLst>
          </p:cNvPr>
          <p:cNvSpPr/>
          <p:nvPr/>
        </p:nvSpPr>
        <p:spPr>
          <a:xfrm>
            <a:off x="8610600" y="0"/>
            <a:ext cx="4197707" cy="1323709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4747080" y="59409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FFFFFF"/>
                </a:solidFill>
                <a:effectLst/>
                <a:latin typeface="Google Sans"/>
              </a:rPr>
              <a:t>Microprocessor and Microcontroller Lab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611915" y="-1738"/>
            <a:ext cx="9767777" cy="630308"/>
            <a:chOff x="5983273" y="2190518"/>
            <a:chExt cx="4265567" cy="319117"/>
          </a:xfrm>
          <a:solidFill>
            <a:srgbClr val="F88A1C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5983273" y="2190518"/>
              <a:ext cx="4265567" cy="26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F88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F32A-D0D5-4103-9F54-26CE02D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0D75-51C3-447B-9A97-7D37BB5212C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37E3-0D93-41ED-BD7E-ABD91B2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B8A61-43AC-4A29-991F-41EE5F62EB66}"/>
              </a:ext>
            </a:extLst>
          </p:cNvPr>
          <p:cNvSpPr txBox="1"/>
          <p:nvPr/>
        </p:nvSpPr>
        <p:spPr>
          <a:xfrm>
            <a:off x="4342250" y="2722406"/>
            <a:ext cx="53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Requirement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C08B4-8883-4C59-8258-A477117096CC}"/>
              </a:ext>
            </a:extLst>
          </p:cNvPr>
          <p:cNvSpPr txBox="1"/>
          <p:nvPr/>
        </p:nvSpPr>
        <p:spPr>
          <a:xfrm>
            <a:off x="3260015" y="5956545"/>
            <a:ext cx="534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Bluetooth enabled smartphone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74749-107C-45D6-A5DF-43D927662EB9}"/>
              </a:ext>
            </a:extLst>
          </p:cNvPr>
          <p:cNvSpPr txBox="1"/>
          <p:nvPr/>
        </p:nvSpPr>
        <p:spPr>
          <a:xfrm>
            <a:off x="7823689" y="4038158"/>
            <a:ext cx="2686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Software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9AD79-A469-4AEE-B36D-B7D7B474B225}"/>
              </a:ext>
            </a:extLst>
          </p:cNvPr>
          <p:cNvSpPr txBox="1"/>
          <p:nvPr/>
        </p:nvSpPr>
        <p:spPr>
          <a:xfrm>
            <a:off x="3260016" y="5410347"/>
            <a:ext cx="534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Arduino simulator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F88986-C1BD-461C-9F20-3076D9EB7DC9}"/>
              </a:ext>
            </a:extLst>
          </p:cNvPr>
          <p:cNvSpPr txBox="1"/>
          <p:nvPr/>
        </p:nvSpPr>
        <p:spPr>
          <a:xfrm>
            <a:off x="1801869" y="4086064"/>
            <a:ext cx="295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Hardware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4B898B-D556-4AC7-A60A-1E8C327C59A2}"/>
              </a:ext>
            </a:extLst>
          </p:cNvPr>
          <p:cNvSpPr txBox="1"/>
          <p:nvPr/>
        </p:nvSpPr>
        <p:spPr>
          <a:xfrm>
            <a:off x="8321756" y="5027976"/>
            <a:ext cx="534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</a:t>
            </a:r>
          </a:p>
          <a:p>
            <a:r>
              <a:rPr lang="en-US" b="1" dirty="0"/>
              <a:t>proteus professional</a:t>
            </a:r>
          </a:p>
          <a:p>
            <a:r>
              <a:rPr lang="en-US" b="1" dirty="0"/>
              <a:t>App </a:t>
            </a:r>
            <a:endParaRPr lang="en-US" sz="2400" b="1" dirty="0">
              <a:latin typeface="Calibri (Body)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5F32E8-5F67-4B4E-BB9F-FA2F0FCBFF37}"/>
              </a:ext>
            </a:extLst>
          </p:cNvPr>
          <p:cNvGrpSpPr/>
          <p:nvPr/>
        </p:nvGrpSpPr>
        <p:grpSpPr>
          <a:xfrm>
            <a:off x="2825031" y="3368022"/>
            <a:ext cx="2953290" cy="798096"/>
            <a:chOff x="3124781" y="2421083"/>
            <a:chExt cx="2953290" cy="7980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C07F4B-1B2E-421B-8BF3-42E7EB305D38}"/>
                </a:ext>
              </a:extLst>
            </p:cNvPr>
            <p:cNvCxnSpPr>
              <a:cxnSpLocks/>
            </p:cNvCxnSpPr>
            <p:nvPr/>
          </p:nvCxnSpPr>
          <p:spPr>
            <a:xfrm>
              <a:off x="6078071" y="2421083"/>
              <a:ext cx="0" cy="4060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06C2B16-6069-41D2-9E96-60974964B34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24781" y="2837524"/>
              <a:ext cx="2953290" cy="381655"/>
            </a:xfrm>
            <a:prstGeom prst="bentConnector3">
              <a:avLst>
                <a:gd name="adj1" fmla="val 100389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825D717-554F-4204-A5A8-B4C3C0505782}"/>
              </a:ext>
            </a:extLst>
          </p:cNvPr>
          <p:cNvCxnSpPr>
            <a:cxnSpLocks/>
          </p:cNvCxnSpPr>
          <p:nvPr/>
        </p:nvCxnSpPr>
        <p:spPr>
          <a:xfrm>
            <a:off x="5765987" y="3777075"/>
            <a:ext cx="3040768" cy="382674"/>
          </a:xfrm>
          <a:prstGeom prst="bentConnector3">
            <a:avLst>
              <a:gd name="adj1" fmla="val 1000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1A5BCCD-E4BD-4D86-9AB6-0F510084AF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7215" y="5265360"/>
            <a:ext cx="1389696" cy="314551"/>
          </a:xfrm>
          <a:prstGeom prst="bentConnector3">
            <a:avLst>
              <a:gd name="adj1" fmla="val 10031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148F0A-2CA6-4404-BAAC-5758992220CA}"/>
              </a:ext>
            </a:extLst>
          </p:cNvPr>
          <p:cNvCxnSpPr>
            <a:cxnSpLocks/>
          </p:cNvCxnSpPr>
          <p:nvPr/>
        </p:nvCxnSpPr>
        <p:spPr>
          <a:xfrm>
            <a:off x="1819520" y="5586375"/>
            <a:ext cx="374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CEF1AB-3B9E-4D93-B787-B760F57F42AE}"/>
              </a:ext>
            </a:extLst>
          </p:cNvPr>
          <p:cNvCxnSpPr>
            <a:cxnSpLocks/>
          </p:cNvCxnSpPr>
          <p:nvPr/>
        </p:nvCxnSpPr>
        <p:spPr>
          <a:xfrm>
            <a:off x="8795242" y="4727787"/>
            <a:ext cx="0" cy="326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F7BE10-9849-4954-851C-7D18DD9E4A82}"/>
              </a:ext>
            </a:extLst>
          </p:cNvPr>
          <p:cNvSpPr txBox="1"/>
          <p:nvPr/>
        </p:nvSpPr>
        <p:spPr>
          <a:xfrm>
            <a:off x="1797597" y="2055704"/>
            <a:ext cx="9178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aim of this project is to control different home appliances using a smartphone. 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978819-4086-4438-97AB-FFEFC2CF8332}"/>
              </a:ext>
            </a:extLst>
          </p:cNvPr>
          <p:cNvCxnSpPr>
            <a:cxnSpLocks/>
          </p:cNvCxnSpPr>
          <p:nvPr/>
        </p:nvCxnSpPr>
        <p:spPr>
          <a:xfrm>
            <a:off x="1814757" y="5054397"/>
            <a:ext cx="374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68C0FA-A243-4FC1-861C-0C90468FA278}"/>
              </a:ext>
            </a:extLst>
          </p:cNvPr>
          <p:cNvSpPr txBox="1"/>
          <p:nvPr/>
        </p:nvSpPr>
        <p:spPr>
          <a:xfrm>
            <a:off x="3260016" y="4873481"/>
            <a:ext cx="534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Breadboard </a:t>
            </a:r>
          </a:p>
        </p:txBody>
      </p:sp>
    </p:spTree>
    <p:extLst>
      <p:ext uri="{BB962C8B-B14F-4D97-AF65-F5344CB8AC3E}">
        <p14:creationId xmlns:p14="http://schemas.microsoft.com/office/powerpoint/2010/main" val="560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86093 -1.85185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1.48148E-6 L 3.54167E-6 -0.161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4" grpId="0"/>
      <p:bldP spid="18" grpId="0"/>
      <p:bldP spid="19" grpId="0"/>
      <p:bldP spid="20" grpId="0"/>
      <p:bldP spid="21" grpId="0"/>
      <p:bldP spid="22" grpId="0"/>
      <p:bldP spid="1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30F3488-B209-4C17-9B8E-388643527C54}"/>
              </a:ext>
            </a:extLst>
          </p:cNvPr>
          <p:cNvSpPr txBox="1"/>
          <p:nvPr/>
        </p:nvSpPr>
        <p:spPr>
          <a:xfrm>
            <a:off x="4075822" y="1847787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F88A1C"/>
                </a:solidFill>
                <a:latin typeface="Tw Cen MT" panose="020B0602020104020603" pitchFamily="34" charset="0"/>
              </a:rPr>
              <a:t>Of Project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61E03F-6BB7-4582-8176-77E5E53DC974}"/>
              </a:ext>
            </a:extLst>
          </p:cNvPr>
          <p:cNvSpPr/>
          <p:nvPr/>
        </p:nvSpPr>
        <p:spPr>
          <a:xfrm>
            <a:off x="2996866" y="1960344"/>
            <a:ext cx="5187366" cy="4982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574179-A90B-4E67-92A2-68D9C02F3F5C}"/>
              </a:ext>
            </a:extLst>
          </p:cNvPr>
          <p:cNvSpPr txBox="1"/>
          <p:nvPr/>
        </p:nvSpPr>
        <p:spPr>
          <a:xfrm>
            <a:off x="3899706" y="1237107"/>
            <a:ext cx="718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Timeframe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910370-1FFB-4F30-9790-6A354D7C4508}"/>
              </a:ext>
            </a:extLst>
          </p:cNvPr>
          <p:cNvSpPr/>
          <p:nvPr/>
        </p:nvSpPr>
        <p:spPr>
          <a:xfrm>
            <a:off x="951905" y="931556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94657-EA65-4A6A-B344-09EBF657D45A}"/>
              </a:ext>
            </a:extLst>
          </p:cNvPr>
          <p:cNvGrpSpPr/>
          <p:nvPr/>
        </p:nvGrpSpPr>
        <p:grpSpPr>
          <a:xfrm rot="2700000">
            <a:off x="3277760" y="1498682"/>
            <a:ext cx="424931" cy="424931"/>
            <a:chOff x="1742304" y="981075"/>
            <a:chExt cx="988540" cy="988540"/>
          </a:xfrm>
          <a:solidFill>
            <a:srgbClr val="F88A1C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C31163-DACD-4377-987C-2809EE7A61AD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0778A4-6A77-4ECD-87D2-0B7CE33D3583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8855024-C042-44C1-8EBA-2D7510CFE39D}"/>
              </a:ext>
            </a:extLst>
          </p:cNvPr>
          <p:cNvSpPr/>
          <p:nvPr/>
        </p:nvSpPr>
        <p:spPr>
          <a:xfrm>
            <a:off x="9982200" y="717013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FFFFFF"/>
                </a:solidFill>
                <a:effectLst/>
                <a:latin typeface="Google Sans"/>
              </a:rPr>
              <a:t>Microprocessor and Microcontroller Lab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424223" y="0"/>
            <a:ext cx="9767777" cy="784830"/>
            <a:chOff x="5862564" y="2276475"/>
            <a:chExt cx="4265567" cy="260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9732-01BF-4F43-9192-F7F9AA855BB7}"/>
              </a:ext>
            </a:extLst>
          </p:cNvPr>
          <p:cNvSpPr/>
          <p:nvPr/>
        </p:nvSpPr>
        <p:spPr>
          <a:xfrm>
            <a:off x="-214417" y="1349115"/>
            <a:ext cx="1348636" cy="4915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FA8556-935D-4561-856D-AA2A416D7851}"/>
              </a:ext>
            </a:extLst>
          </p:cNvPr>
          <p:cNvSpPr/>
          <p:nvPr/>
        </p:nvSpPr>
        <p:spPr>
          <a:xfrm>
            <a:off x="10204652" y="2056193"/>
            <a:ext cx="1165983" cy="2955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DCE777-AD87-4376-BA39-AB3AFF42EE1D}"/>
              </a:ext>
            </a:extLst>
          </p:cNvPr>
          <p:cNvSpPr txBox="1"/>
          <p:nvPr/>
        </p:nvSpPr>
        <p:spPr>
          <a:xfrm>
            <a:off x="8028290" y="3165400"/>
            <a:ext cx="228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750-Sans-Medium" panose="00000500000000000000" pitchFamily="2" charset="0"/>
              </a:rPr>
              <a:t>CPU</a:t>
            </a:r>
          </a:p>
        </p:txBody>
      </p:sp>
      <p:sp>
        <p:nvSpPr>
          <p:cNvPr id="71" name="Date Placeholder 70">
            <a:extLst>
              <a:ext uri="{FF2B5EF4-FFF2-40B4-BE49-F238E27FC236}">
                <a16:creationId xmlns:a16="http://schemas.microsoft.com/office/drawing/2014/main" id="{1E951FA6-1138-4D00-9BF8-80544920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DC45-BBA8-434B-8F37-57827A24A2F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1F1C3DB6-97F2-44B9-AEED-D5507DF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4C6FC-51A1-40DD-B2F6-4CDF566A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23" y="5011653"/>
            <a:ext cx="1348637" cy="1348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05F7-653D-4EB0-838E-613B251C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57" y="4028208"/>
            <a:ext cx="2823086" cy="3653405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66639AC-1FF3-43BD-B708-78E4D94E1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56040"/>
              </p:ext>
            </p:extLst>
          </p:nvPr>
        </p:nvGraphicFramePr>
        <p:xfrm>
          <a:off x="2016667" y="2520512"/>
          <a:ext cx="8128000" cy="23546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505467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2471703"/>
                    </a:ext>
                  </a:extLst>
                </a:gridCol>
              </a:tblGrid>
              <a:tr h="588654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bg1"/>
                          </a:solidFill>
                          <a:effectLst/>
                        </a:rPr>
                        <a:t>                            </a:t>
                      </a:r>
                      <a:r>
                        <a:rPr lang="uk-UA" sz="2400" b="1" kern="1200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24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bg1"/>
                          </a:solidFill>
                        </a:rPr>
                        <a:t>                </a:t>
                      </a:r>
                      <a:r>
                        <a:rPr lang="uk-UA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  <a:endParaRPr lang="en-US" sz="24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88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069776"/>
                  </a:ext>
                </a:extLst>
              </a:tr>
              <a:tr h="5886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88A1C"/>
                          </a:solidFill>
                        </a:rPr>
                        <a:t>                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14th December,2020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uk-UA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 Proposal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75054"/>
                  </a:ext>
                </a:extLst>
              </a:tr>
              <a:tr h="5886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88A1C"/>
                          </a:solidFill>
                        </a:rPr>
                        <a:t>               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23th December,2020</a:t>
                      </a:r>
                      <a:endParaRPr lang="en-US" dirty="0">
                        <a:solidFill>
                          <a:srgbClr val="F88A1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            </a:t>
                      </a:r>
                      <a:r>
                        <a:rPr lang="uk-UA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 Presentation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1252"/>
                  </a:ext>
                </a:extLst>
              </a:tr>
              <a:tr h="5886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             23th December,2020</a:t>
                      </a:r>
                      <a:endParaRPr lang="en-US" dirty="0">
                        <a:solidFill>
                          <a:srgbClr val="F88A1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uk-UA" sz="18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Submit Final Project Report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95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92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-0.86094 4.07407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-2.08333E-7 -0.16158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8" accel="14000" fill="hold" nodeType="clickEffect" p14:presetBounceEnd="1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4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4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7" presetID="2" presetClass="entr" presetSubtype="2" accel="6000" fill="hold" nodeType="after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  <p:bldP spid="65" grpId="0"/>
          <p:bldP spid="65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07407E-6 L -0.86094 4.07407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-2.08333E-7 -0.16158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8" accel="14000" fill="hold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7" presetID="2" presetClass="entr" presetSubtype="2" accel="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  <p:bldP spid="65" grpId="0"/>
          <p:bldP spid="65" grpId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FFFFFF"/>
                </a:solidFill>
                <a:effectLst/>
                <a:latin typeface="Google Sans"/>
              </a:rPr>
              <a:t>Microprocessor and Microcontroller Lab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485119" y="45974"/>
            <a:ext cx="9767777" cy="1442493"/>
            <a:chOff x="5862564" y="2030256"/>
            <a:chExt cx="4265567" cy="47937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2030256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B08F5-D252-4D7C-B5AD-08F1F3CA6A8D}"/>
              </a:ext>
            </a:extLst>
          </p:cNvPr>
          <p:cNvSpPr txBox="1"/>
          <p:nvPr/>
        </p:nvSpPr>
        <p:spPr>
          <a:xfrm>
            <a:off x="4051220" y="1723819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1FF0D8"/>
                </a:solidFill>
                <a:latin typeface="Tw Cen MT" panose="020B0602020104020603" pitchFamily="34" charset="0"/>
              </a:rPr>
              <a:t>And </a:t>
            </a:r>
            <a:r>
              <a:rPr lang="en-US" sz="2800" b="1" dirty="0">
                <a:solidFill>
                  <a:schemeClr val="bg1"/>
                </a:solidFill>
              </a:rPr>
              <a:t>Project Budget </a:t>
            </a:r>
            <a:endParaRPr lang="en-US" sz="2800" b="1" i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25209-A898-4992-9FE5-0884CA271242}"/>
              </a:ext>
            </a:extLst>
          </p:cNvPr>
          <p:cNvSpPr/>
          <p:nvPr/>
        </p:nvSpPr>
        <p:spPr>
          <a:xfrm>
            <a:off x="3502317" y="1713252"/>
            <a:ext cx="5187366" cy="4982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D627D-0EEC-4FB8-8BD7-EB43AE11AB6D}"/>
              </a:ext>
            </a:extLst>
          </p:cNvPr>
          <p:cNvSpPr txBox="1"/>
          <p:nvPr/>
        </p:nvSpPr>
        <p:spPr>
          <a:xfrm>
            <a:off x="4051220" y="1005366"/>
            <a:ext cx="7187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Conclusion</a:t>
            </a:r>
            <a:endParaRPr lang="en-US" sz="4000" b="1" i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BFAF2-C324-404B-BDB0-EB144F6F58EE}"/>
              </a:ext>
            </a:extLst>
          </p:cNvPr>
          <p:cNvSpPr/>
          <p:nvPr/>
        </p:nvSpPr>
        <p:spPr>
          <a:xfrm>
            <a:off x="1265451" y="768028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61670F-FE9B-42F2-9B3C-6E8AF9330D52}"/>
              </a:ext>
            </a:extLst>
          </p:cNvPr>
          <p:cNvGrpSpPr/>
          <p:nvPr/>
        </p:nvGrpSpPr>
        <p:grpSpPr>
          <a:xfrm rot="2700000">
            <a:off x="3338131" y="1210882"/>
            <a:ext cx="424931" cy="424931"/>
            <a:chOff x="1742304" y="981075"/>
            <a:chExt cx="988540" cy="988540"/>
          </a:xfrm>
          <a:solidFill>
            <a:srgbClr val="F88A1C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5634B-511A-4EB0-9058-2A6CD50EA901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88A1C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9A87AB-CF53-49E9-8D89-CF56D76726F6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88A1C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C3C0D-EAAD-4860-B65E-F4503B33BB92}"/>
              </a:ext>
            </a:extLst>
          </p:cNvPr>
          <p:cNvSpPr/>
          <p:nvPr/>
        </p:nvSpPr>
        <p:spPr>
          <a:xfrm>
            <a:off x="7157869" y="798081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424F49-A455-4F3E-9135-050264B24151}"/>
              </a:ext>
            </a:extLst>
          </p:cNvPr>
          <p:cNvSpPr txBox="1"/>
          <p:nvPr/>
        </p:nvSpPr>
        <p:spPr>
          <a:xfrm>
            <a:off x="1931084" y="2831860"/>
            <a:ext cx="70309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88A1C"/>
                </a:solidFill>
              </a:rPr>
              <a:t>Project Budget 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  Depends on how many instruments are used . basically its depends online and offline base project.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2CA8E3-CD76-4D44-8A3D-8650EAD34183}"/>
              </a:ext>
            </a:extLst>
          </p:cNvPr>
          <p:cNvSpPr txBox="1"/>
          <p:nvPr/>
        </p:nvSpPr>
        <p:spPr>
          <a:xfrm>
            <a:off x="1931084" y="4286330"/>
            <a:ext cx="70309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88A1C"/>
                </a:solidFill>
              </a:rPr>
              <a:t>Conclusion: </a:t>
            </a:r>
            <a:r>
              <a:rPr lang="en-US" sz="2400" dirty="0">
                <a:solidFill>
                  <a:schemeClr val="bg1"/>
                </a:solidFill>
              </a:rPr>
              <a:t>finally we got properly output using smartphone by the Bluetooth connection, we able to Control device without any problem.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2E1C-F3B2-4CD9-B51F-B70830B3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15D1-F62B-499C-B866-8E7A34BAB6C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3E45-D245-4EC3-A032-54C2F409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7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86094 4.44444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2.91667E-6 -0.1615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accel="6000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8" accel="16000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5AE7-9E4D-4074-92F4-82C5390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565" y="2039869"/>
            <a:ext cx="3398859" cy="3187547"/>
          </a:xfrm>
          <a:noFill/>
        </p:spPr>
        <p:txBody>
          <a:bodyPr>
            <a:normAutofit fontScale="90000"/>
          </a:bodyPr>
          <a:lstStyle/>
          <a:p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      THANK</a:t>
            </a:r>
            <a:b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</a:br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YOU 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4DA817D-7EF2-463C-A747-8F0970B03833}"/>
              </a:ext>
            </a:extLst>
          </p:cNvPr>
          <p:cNvSpPr/>
          <p:nvPr/>
        </p:nvSpPr>
        <p:spPr>
          <a:xfrm>
            <a:off x="3686387" y="2761303"/>
            <a:ext cx="4550355" cy="2466112"/>
          </a:xfrm>
          <a:prstGeom prst="frame">
            <a:avLst>
              <a:gd name="adj1" fmla="val 25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99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7036A-1B55-46F9-A2AA-94368887F173}"/>
              </a:ext>
            </a:extLst>
          </p:cNvPr>
          <p:cNvGrpSpPr/>
          <p:nvPr/>
        </p:nvGrpSpPr>
        <p:grpSpPr>
          <a:xfrm rot="964845">
            <a:off x="-2969786" y="-5623172"/>
            <a:ext cx="18131572" cy="18104343"/>
            <a:chOff x="-3425362" y="-4949948"/>
            <a:chExt cx="18136295" cy="181090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DCA65D-2C1F-41A2-9649-9A82E505CC5B}"/>
                </a:ext>
              </a:extLst>
            </p:cNvPr>
            <p:cNvGrpSpPr/>
            <p:nvPr/>
          </p:nvGrpSpPr>
          <p:grpSpPr>
            <a:xfrm>
              <a:off x="-3425362" y="-4949948"/>
              <a:ext cx="18136295" cy="18109059"/>
              <a:chOff x="-3425362" y="-4949948"/>
              <a:chExt cx="18136295" cy="1810905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F5BB3EC-64D2-4F40-93B2-EAA3A4F6DB28}"/>
                  </a:ext>
                </a:extLst>
              </p:cNvPr>
              <p:cNvSpPr/>
              <p:nvPr/>
            </p:nvSpPr>
            <p:spPr>
              <a:xfrm>
                <a:off x="-3425362" y="-4949948"/>
                <a:ext cx="18136295" cy="18109059"/>
              </a:xfrm>
              <a:custGeom>
                <a:avLst/>
                <a:gdLst>
                  <a:gd name="connsiteX0" fmla="*/ 8548037 w 18139340"/>
                  <a:gd name="connsiteY0" fmla="*/ 6234446 h 18267003"/>
                  <a:gd name="connsiteX1" fmla="*/ 6928563 w 18139340"/>
                  <a:gd name="connsiteY1" fmla="*/ 16241450 h 18267003"/>
                  <a:gd name="connsiteX2" fmla="*/ 11699155 w 18139340"/>
                  <a:gd name="connsiteY2" fmla="*/ 16241450 h 18267003"/>
                  <a:gd name="connsiteX3" fmla="*/ 10079682 w 18139340"/>
                  <a:gd name="connsiteY3" fmla="*/ 6234446 h 18267003"/>
                  <a:gd name="connsiteX4" fmla="*/ 9069670 w 18139340"/>
                  <a:gd name="connsiteY4" fmla="*/ 0 h 18267003"/>
                  <a:gd name="connsiteX5" fmla="*/ 18139340 w 18139340"/>
                  <a:gd name="connsiteY5" fmla="*/ 9133501 h 18267003"/>
                  <a:gd name="connsiteX6" fmla="*/ 9069670 w 18139340"/>
                  <a:gd name="connsiteY6" fmla="*/ 18267003 h 18267003"/>
                  <a:gd name="connsiteX7" fmla="*/ 0 w 18139340"/>
                  <a:gd name="connsiteY7" fmla="*/ 9133501 h 18267003"/>
                  <a:gd name="connsiteX8" fmla="*/ 9069670 w 18139340"/>
                  <a:gd name="connsiteY8" fmla="*/ 0 h 182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9340" h="18267003">
                    <a:moveTo>
                      <a:pt x="8548037" y="6234446"/>
                    </a:moveTo>
                    <a:lnTo>
                      <a:pt x="6928563" y="16241450"/>
                    </a:lnTo>
                    <a:lnTo>
                      <a:pt x="11699155" y="16241450"/>
                    </a:lnTo>
                    <a:lnTo>
                      <a:pt x="10079682" y="6234446"/>
                    </a:lnTo>
                    <a:close/>
                    <a:moveTo>
                      <a:pt x="9069670" y="0"/>
                    </a:moveTo>
                    <a:cubicBezTo>
                      <a:pt x="14078710" y="0"/>
                      <a:pt x="18139340" y="4089207"/>
                      <a:pt x="18139340" y="9133501"/>
                    </a:cubicBezTo>
                    <a:cubicBezTo>
                      <a:pt x="18139340" y="14177795"/>
                      <a:pt x="14078710" y="18267003"/>
                      <a:pt x="9069670" y="18267003"/>
                    </a:cubicBezTo>
                    <a:cubicBezTo>
                      <a:pt x="4060630" y="18267003"/>
                      <a:pt x="0" y="14177795"/>
                      <a:pt x="0" y="9133501"/>
                    </a:cubicBezTo>
                    <a:cubicBezTo>
                      <a:pt x="0" y="4089207"/>
                      <a:pt x="4060630" y="0"/>
                      <a:pt x="90696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5C7B9D-450A-473D-B368-C182A935887E}"/>
                  </a:ext>
                </a:extLst>
              </p:cNvPr>
              <p:cNvSpPr/>
              <p:nvPr/>
            </p:nvSpPr>
            <p:spPr>
              <a:xfrm>
                <a:off x="5756280" y="-1158125"/>
                <a:ext cx="410493" cy="20062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/>
              </a:p>
            </p:txBody>
          </p:sp>
          <p:sp>
            <p:nvSpPr>
              <p:cNvPr id="6" name="Partial Circle 5">
                <a:extLst>
                  <a:ext uri="{FF2B5EF4-FFF2-40B4-BE49-F238E27FC236}">
                    <a16:creationId xmlns:a16="http://schemas.microsoft.com/office/drawing/2014/main" id="{A8D83A2C-F8B1-4758-9B55-4DBBE5AFD3F9}"/>
                  </a:ext>
                </a:extLst>
              </p:cNvPr>
              <p:cNvSpPr/>
              <p:nvPr/>
            </p:nvSpPr>
            <p:spPr>
              <a:xfrm rot="10800000">
                <a:off x="5035803" y="437574"/>
                <a:ext cx="1732249" cy="1831611"/>
              </a:xfrm>
              <a:prstGeom prst="pie">
                <a:avLst>
                  <a:gd name="adj1" fmla="val 0"/>
                  <a:gd name="adj2" fmla="val 1083819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7530CEE3-496C-4447-9E70-DAC1D7B4DA3F}"/>
                </a:ext>
              </a:extLst>
            </p:cNvPr>
            <p:cNvSpPr/>
            <p:nvPr/>
          </p:nvSpPr>
          <p:spPr>
            <a:xfrm>
              <a:off x="3489819" y="1323919"/>
              <a:ext cx="4782126" cy="10012699"/>
            </a:xfrm>
            <a:prstGeom prst="trapezoid">
              <a:avLst>
                <a:gd name="adj" fmla="val 33651"/>
              </a:avLst>
            </a:prstGeom>
            <a:gradFill flip="none" rotWithShape="1">
              <a:gsLst>
                <a:gs pos="0">
                  <a:srgbClr val="FFC000">
                    <a:alpha val="93000"/>
                    <a:lumMod val="85000"/>
                  </a:srgbClr>
                </a:gs>
                <a:gs pos="69000">
                  <a:srgbClr val="FFFF00">
                    <a:alpha val="30000"/>
                  </a:srgbClr>
                </a:gs>
                <a:gs pos="100000">
                  <a:schemeClr val="bg1"/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99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EF943-B3BD-49DA-A0A0-F8B46820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8</a:t>
            </a:fld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FE31-0BCC-460F-9A9A-D9AA45AE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4F5D-FFB9-4A56-AEFC-0EF616094B02}" type="datetime1">
              <a:rPr lang="en-US" smtClean="0"/>
              <a:t>12/14/2020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0000" decel="4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purl.org/dc/dcmitype/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1207</TotalTime>
  <Words>296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A750-Sans-Medium</vt:lpstr>
      <vt:lpstr>Arial</vt:lpstr>
      <vt:lpstr>Calibri</vt:lpstr>
      <vt:lpstr>Calibri (Body)</vt:lpstr>
      <vt:lpstr>Calibri Light</vt:lpstr>
      <vt:lpstr>Comic Sans MS</vt:lpstr>
      <vt:lpstr>Google Sans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Rafsana Samanta</dc:creator>
  <cp:lastModifiedBy>afsana.sinthi@gmail.com</cp:lastModifiedBy>
  <cp:revision>413</cp:revision>
  <dcterms:created xsi:type="dcterms:W3CDTF">2020-08-03T07:18:32Z</dcterms:created>
  <dcterms:modified xsi:type="dcterms:W3CDTF">2020-12-14T11:00:19Z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