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0" r:id="rId5"/>
    <p:sldId id="274" r:id="rId6"/>
    <p:sldId id="257" r:id="rId7"/>
    <p:sldId id="284" r:id="rId8"/>
    <p:sldId id="285" r:id="rId9"/>
    <p:sldId id="277" r:id="rId10"/>
    <p:sldId id="286" r:id="rId11"/>
    <p:sldId id="287" r:id="rId12"/>
    <p:sldId id="278" r:id="rId13"/>
    <p:sldId id="276" r:id="rId14"/>
    <p:sldId id="281" r:id="rId15"/>
    <p:sldId id="282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67463" autoAdjust="0"/>
  </p:normalViewPr>
  <p:slideViewPr>
    <p:cSldViewPr snapToGrid="0">
      <p:cViewPr>
        <p:scale>
          <a:sx n="50" d="100"/>
          <a:sy n="50" d="100"/>
        </p:scale>
        <p:origin x="-5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9/5/2020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4494-FB11-49D6-B013-B6DCAC82AC0E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BD76-A6C5-45E2-8AAE-31544C8A4B8F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C705-3DC8-4951-A485-3DBB4E1A8DBE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958E-C6BA-4818-AE52-5D60556C1959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3836-A5CF-4350-92C2-BF6116EEF9D2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7CD2-54F5-4DEE-9D93-90BF51726FC7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2D19-1903-4EB1-8236-81A2C4A8BA0E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FB0B-ECAE-470E-B6E1-D2F836F05E1A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16F1-3FFB-474D-8EAA-94FC25F42C04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9545-0A19-4A25-880D-5F515F1218D9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9472-E5BD-439C-9F77-EB59BFFA9F31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E60D8-2C68-4ACB-B8E2-EDD508C43746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AFCAE0A-6576-4DFB-AEAF-0BB9A2917087}"/>
              </a:ext>
            </a:extLst>
          </p:cNvPr>
          <p:cNvGrpSpPr/>
          <p:nvPr/>
        </p:nvGrpSpPr>
        <p:grpSpPr>
          <a:xfrm>
            <a:off x="4435513" y="1598308"/>
            <a:ext cx="1743783" cy="1743782"/>
            <a:chOff x="6744538" y="1526596"/>
            <a:chExt cx="1492682" cy="149268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E20CBE0-C1C1-412B-B0AD-0ADA072E8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3720" y="1685778"/>
              <a:ext cx="1174318" cy="1174318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A05CEF-0190-40A9-A982-BA93C33B2137}"/>
                </a:ext>
              </a:extLst>
            </p:cNvPr>
            <p:cNvSpPr/>
            <p:nvPr/>
          </p:nvSpPr>
          <p:spPr>
            <a:xfrm>
              <a:off x="6744538" y="1526596"/>
              <a:ext cx="1492682" cy="149268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75ECBC-BF1C-443F-BC41-AF6E3BE18464}"/>
              </a:ext>
            </a:extLst>
          </p:cNvPr>
          <p:cNvGrpSpPr/>
          <p:nvPr/>
        </p:nvGrpSpPr>
        <p:grpSpPr>
          <a:xfrm>
            <a:off x="5597162" y="870858"/>
            <a:ext cx="1743783" cy="1743782"/>
            <a:chOff x="6744538" y="1526596"/>
            <a:chExt cx="1492682" cy="149268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197F631-9139-4780-91D6-B0C5FC1B3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3720" y="1685778"/>
              <a:ext cx="1174318" cy="1174318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9A66CCE-6798-4058-92DF-CFDA85C28919}"/>
                </a:ext>
              </a:extLst>
            </p:cNvPr>
            <p:cNvSpPr/>
            <p:nvPr/>
          </p:nvSpPr>
          <p:spPr>
            <a:xfrm>
              <a:off x="6744538" y="1526596"/>
              <a:ext cx="1492682" cy="149268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7FBD8DD-C56D-41C0-A44E-599286DC4498}"/>
              </a:ext>
            </a:extLst>
          </p:cNvPr>
          <p:cNvSpPr txBox="1"/>
          <p:nvPr/>
        </p:nvSpPr>
        <p:spPr>
          <a:xfrm>
            <a:off x="1837770" y="3141616"/>
            <a:ext cx="8518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Classifications of 8086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FDB36E-72C4-42A3-A715-167F230D6D92}"/>
              </a:ext>
            </a:extLst>
          </p:cNvPr>
          <p:cNvSpPr txBox="1"/>
          <p:nvPr/>
        </p:nvSpPr>
        <p:spPr>
          <a:xfrm>
            <a:off x="1919998" y="4169957"/>
            <a:ext cx="8518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Interrupts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EE6141-AB5A-4E7B-A525-26C51747AA91}"/>
              </a:ext>
            </a:extLst>
          </p:cNvPr>
          <p:cNvSpPr/>
          <p:nvPr/>
        </p:nvSpPr>
        <p:spPr>
          <a:xfrm>
            <a:off x="0" y="5370286"/>
            <a:ext cx="12192000" cy="14877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CCA75B-BDF2-4524-82F5-B19D8D54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444E-B372-4CED-A013-B6A3C55E9AEE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AB3F9-1233-402D-8AF2-6710D6BB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95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" dur="3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4" ac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4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2DBBC2F-8EEE-4E11-9E0D-1C7D7E019D4A}"/>
              </a:ext>
            </a:extLst>
          </p:cNvPr>
          <p:cNvSpPr txBox="1"/>
          <p:nvPr/>
        </p:nvSpPr>
        <p:spPr>
          <a:xfrm>
            <a:off x="4990214" y="7158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 </a:t>
            </a:r>
            <a:r>
              <a:rPr lang="en-US" sz="32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Ot</a:t>
            </a:r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 Operating System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45F05B-3994-4BF1-B75D-633BF586B1CA}"/>
              </a:ext>
            </a:extLst>
          </p:cNvPr>
          <p:cNvGrpSpPr/>
          <p:nvPr/>
        </p:nvGrpSpPr>
        <p:grpSpPr>
          <a:xfrm>
            <a:off x="2424223" y="2860"/>
            <a:ext cx="9767777" cy="1442493"/>
            <a:chOff x="5862564" y="2030256"/>
            <a:chExt cx="4265567" cy="47937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155C15-7649-4845-B4D8-943D08F7A2B4}"/>
                </a:ext>
              </a:extLst>
            </p:cNvPr>
            <p:cNvSpPr/>
            <p:nvPr/>
          </p:nvSpPr>
          <p:spPr>
            <a:xfrm>
              <a:off x="5862564" y="2030256"/>
              <a:ext cx="4265567" cy="2608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C633BE-4132-4B51-8308-2AF9BE7F3FE1}"/>
                </a:ext>
              </a:extLst>
            </p:cNvPr>
            <p:cNvSpPr/>
            <p:nvPr/>
          </p:nvSpPr>
          <p:spPr>
            <a:xfrm>
              <a:off x="9922631" y="2304136"/>
              <a:ext cx="205500" cy="205499"/>
            </a:xfrm>
            <a:prstGeom prst="rect">
              <a:avLst/>
            </a:prstGeom>
            <a:solidFill>
              <a:srgbClr val="1FF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5291CC5-B435-4D06-BBD3-CAA445CDFF53}"/>
              </a:ext>
            </a:extLst>
          </p:cNvPr>
          <p:cNvSpPr/>
          <p:nvPr/>
        </p:nvSpPr>
        <p:spPr>
          <a:xfrm>
            <a:off x="11087100" y="0"/>
            <a:ext cx="11049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8B08F5-D252-4D7C-B5AD-08F1F3CA6A8D}"/>
              </a:ext>
            </a:extLst>
          </p:cNvPr>
          <p:cNvSpPr txBox="1"/>
          <p:nvPr/>
        </p:nvSpPr>
        <p:spPr>
          <a:xfrm>
            <a:off x="4051220" y="1723819"/>
            <a:ext cx="6635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rgbClr val="1FF0D8"/>
                </a:solidFill>
                <a:latin typeface="Tw Cen MT" panose="020B0602020104020603" pitchFamily="34" charset="0"/>
              </a:rPr>
              <a:t>Operating system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425209-A898-4992-9FE5-0884CA271242}"/>
              </a:ext>
            </a:extLst>
          </p:cNvPr>
          <p:cNvSpPr/>
          <p:nvPr/>
        </p:nvSpPr>
        <p:spPr>
          <a:xfrm>
            <a:off x="3164381" y="1868500"/>
            <a:ext cx="5187366" cy="49823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BD627D-0EEC-4FB8-8BD7-EB43AE11AB6D}"/>
              </a:ext>
            </a:extLst>
          </p:cNvPr>
          <p:cNvSpPr txBox="1"/>
          <p:nvPr/>
        </p:nvSpPr>
        <p:spPr>
          <a:xfrm>
            <a:off x="4051220" y="1005366"/>
            <a:ext cx="7187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solidFill>
                  <a:schemeClr val="bg1"/>
                </a:solidFill>
                <a:latin typeface="Tw Cen MT" panose="020B0602020104020603" pitchFamily="34" charset="0"/>
              </a:rPr>
              <a:t>GOALS OF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BBFAF2-C324-404B-BDB0-EB144F6F58EE}"/>
              </a:ext>
            </a:extLst>
          </p:cNvPr>
          <p:cNvSpPr/>
          <p:nvPr/>
        </p:nvSpPr>
        <p:spPr>
          <a:xfrm>
            <a:off x="1265451" y="768028"/>
            <a:ext cx="2762383" cy="1398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61670F-FE9B-42F2-9B3C-6E8AF9330D52}"/>
              </a:ext>
            </a:extLst>
          </p:cNvPr>
          <p:cNvGrpSpPr/>
          <p:nvPr/>
        </p:nvGrpSpPr>
        <p:grpSpPr>
          <a:xfrm rot="2700000">
            <a:off x="3338131" y="1210882"/>
            <a:ext cx="424931" cy="424931"/>
            <a:chOff x="1742304" y="981075"/>
            <a:chExt cx="988540" cy="988540"/>
          </a:xfrm>
          <a:solidFill>
            <a:srgbClr val="1FF0D8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355634B-511A-4EB0-9058-2A6CD50EA901}"/>
                </a:ext>
              </a:extLst>
            </p:cNvPr>
            <p:cNvSpPr/>
            <p:nvPr/>
          </p:nvSpPr>
          <p:spPr>
            <a:xfrm>
              <a:off x="1742304" y="981076"/>
              <a:ext cx="988540" cy="256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E9A87AB-CF53-49E9-8D89-CF56D76726F6}"/>
                </a:ext>
              </a:extLst>
            </p:cNvPr>
            <p:cNvSpPr/>
            <p:nvPr/>
          </p:nvSpPr>
          <p:spPr>
            <a:xfrm rot="16200000">
              <a:off x="2108557" y="1347329"/>
              <a:ext cx="988540" cy="256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14C3C0D-EAAD-4860-B65E-F4503B33BB92}"/>
              </a:ext>
            </a:extLst>
          </p:cNvPr>
          <p:cNvSpPr/>
          <p:nvPr/>
        </p:nvSpPr>
        <p:spPr>
          <a:xfrm>
            <a:off x="7157869" y="798081"/>
            <a:ext cx="4197707" cy="13237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424F49-A455-4F3E-9135-050264B24151}"/>
              </a:ext>
            </a:extLst>
          </p:cNvPr>
          <p:cNvSpPr txBox="1"/>
          <p:nvPr/>
        </p:nvSpPr>
        <p:spPr>
          <a:xfrm>
            <a:off x="1262344" y="3552247"/>
            <a:ext cx="70309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11DFDF"/>
                </a:solidFill>
              </a:rPr>
              <a:t>Primary Goal : Efficiency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2CA8E3-CD76-4D44-8A3D-8650EAD34183}"/>
              </a:ext>
            </a:extLst>
          </p:cNvPr>
          <p:cNvSpPr txBox="1"/>
          <p:nvPr/>
        </p:nvSpPr>
        <p:spPr>
          <a:xfrm>
            <a:off x="1262344" y="4614076"/>
            <a:ext cx="70309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11DFDF"/>
                </a:solidFill>
              </a:rPr>
              <a:t>Secondary Goal : Convenience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22E1C-F3B2-4CD9-B51F-B70830B38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15D1-F62B-499C-B866-8E7A34BAB6C9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83E45-D245-4EC3-A032-54C2F409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77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42857" decel="48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-0.86094 4.44444E-6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64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7 L 2.91667E-6 -0.16157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xit" presetSubtype="8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2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8" accel="6000" decel="2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" presetClass="entr" presetSubtype="8" accel="16000" decel="2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5" grpId="0"/>
      <p:bldP spid="15" grpId="1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2DBBC2F-8EEE-4E11-9E0D-1C7D7E019D4A}"/>
              </a:ext>
            </a:extLst>
          </p:cNvPr>
          <p:cNvSpPr txBox="1"/>
          <p:nvPr/>
        </p:nvSpPr>
        <p:spPr>
          <a:xfrm>
            <a:off x="4990214" y="7158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 </a:t>
            </a:r>
            <a:r>
              <a:rPr lang="en-US" sz="32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Ot</a:t>
            </a:r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 Operating System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45F05B-3994-4BF1-B75D-633BF586B1CA}"/>
              </a:ext>
            </a:extLst>
          </p:cNvPr>
          <p:cNvGrpSpPr/>
          <p:nvPr/>
        </p:nvGrpSpPr>
        <p:grpSpPr>
          <a:xfrm>
            <a:off x="2351920" y="11566"/>
            <a:ext cx="9767777" cy="784830"/>
            <a:chOff x="5862564" y="2276475"/>
            <a:chExt cx="4265567" cy="2608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155C15-7649-4845-B4D8-943D08F7A2B4}"/>
                </a:ext>
              </a:extLst>
            </p:cNvPr>
            <p:cNvSpPr/>
            <p:nvPr/>
          </p:nvSpPr>
          <p:spPr>
            <a:xfrm>
              <a:off x="5862564" y="2276475"/>
              <a:ext cx="4265567" cy="2608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C633BE-4132-4B51-8308-2AF9BE7F3FE1}"/>
                </a:ext>
              </a:extLst>
            </p:cNvPr>
            <p:cNvSpPr/>
            <p:nvPr/>
          </p:nvSpPr>
          <p:spPr>
            <a:xfrm>
              <a:off x="9922631" y="2304136"/>
              <a:ext cx="205500" cy="205499"/>
            </a:xfrm>
            <a:prstGeom prst="rect">
              <a:avLst/>
            </a:prstGeom>
            <a:solidFill>
              <a:srgbClr val="1FF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5291CC5-B435-4D06-BBD3-CAA445CDFF53}"/>
              </a:ext>
            </a:extLst>
          </p:cNvPr>
          <p:cNvSpPr/>
          <p:nvPr/>
        </p:nvSpPr>
        <p:spPr>
          <a:xfrm>
            <a:off x="11087100" y="0"/>
            <a:ext cx="11049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8B08F5-D252-4D7C-B5AD-08F1F3CA6A8D}"/>
              </a:ext>
            </a:extLst>
          </p:cNvPr>
          <p:cNvSpPr txBox="1"/>
          <p:nvPr/>
        </p:nvSpPr>
        <p:spPr>
          <a:xfrm>
            <a:off x="4051220" y="1723819"/>
            <a:ext cx="6635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rgbClr val="1FF0D8"/>
                </a:solidFill>
                <a:latin typeface="Tw Cen MT" panose="020B0602020104020603" pitchFamily="34" charset="0"/>
              </a:rPr>
              <a:t>Operating system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425209-A898-4992-9FE5-0884CA271242}"/>
              </a:ext>
            </a:extLst>
          </p:cNvPr>
          <p:cNvSpPr/>
          <p:nvPr/>
        </p:nvSpPr>
        <p:spPr>
          <a:xfrm>
            <a:off x="3185925" y="1723819"/>
            <a:ext cx="5187366" cy="51341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BD627D-0EEC-4FB8-8BD7-EB43AE11AB6D}"/>
              </a:ext>
            </a:extLst>
          </p:cNvPr>
          <p:cNvSpPr txBox="1"/>
          <p:nvPr/>
        </p:nvSpPr>
        <p:spPr>
          <a:xfrm>
            <a:off x="4051220" y="1005366"/>
            <a:ext cx="7187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solidFill>
                  <a:schemeClr val="bg1"/>
                </a:solidFill>
                <a:latin typeface="Tw Cen MT" panose="020B0602020104020603" pitchFamily="34" charset="0"/>
              </a:rPr>
              <a:t>Function of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BBFAF2-C324-404B-BDB0-EB144F6F58EE}"/>
              </a:ext>
            </a:extLst>
          </p:cNvPr>
          <p:cNvSpPr/>
          <p:nvPr/>
        </p:nvSpPr>
        <p:spPr>
          <a:xfrm>
            <a:off x="1265451" y="768028"/>
            <a:ext cx="2762383" cy="1398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61670F-FE9B-42F2-9B3C-6E8AF9330D52}"/>
              </a:ext>
            </a:extLst>
          </p:cNvPr>
          <p:cNvGrpSpPr/>
          <p:nvPr/>
        </p:nvGrpSpPr>
        <p:grpSpPr>
          <a:xfrm rot="2700000">
            <a:off x="3338131" y="1210882"/>
            <a:ext cx="424931" cy="424931"/>
            <a:chOff x="1742304" y="981075"/>
            <a:chExt cx="988540" cy="988540"/>
          </a:xfrm>
          <a:solidFill>
            <a:srgbClr val="1FF0D8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355634B-511A-4EB0-9058-2A6CD50EA901}"/>
                </a:ext>
              </a:extLst>
            </p:cNvPr>
            <p:cNvSpPr/>
            <p:nvPr/>
          </p:nvSpPr>
          <p:spPr>
            <a:xfrm>
              <a:off x="1742304" y="981076"/>
              <a:ext cx="988540" cy="256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E9A87AB-CF53-49E9-8D89-CF56D76726F6}"/>
                </a:ext>
              </a:extLst>
            </p:cNvPr>
            <p:cNvSpPr/>
            <p:nvPr/>
          </p:nvSpPr>
          <p:spPr>
            <a:xfrm rot="16200000">
              <a:off x="2108557" y="1347329"/>
              <a:ext cx="988540" cy="256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14C3C0D-EAAD-4860-B65E-F4503B33BB92}"/>
              </a:ext>
            </a:extLst>
          </p:cNvPr>
          <p:cNvSpPr/>
          <p:nvPr/>
        </p:nvSpPr>
        <p:spPr>
          <a:xfrm>
            <a:off x="7354385" y="784830"/>
            <a:ext cx="4197707" cy="13237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2CA8E3-CD76-4D44-8A3D-8650EAD34183}"/>
              </a:ext>
            </a:extLst>
          </p:cNvPr>
          <p:cNvSpPr txBox="1"/>
          <p:nvPr/>
        </p:nvSpPr>
        <p:spPr>
          <a:xfrm>
            <a:off x="5258146" y="2062570"/>
            <a:ext cx="500480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1DFDF"/>
                </a:solidFill>
              </a:rPr>
              <a:t>It boots the computer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467A7E1-6B53-446D-B426-17C90E6D4727}"/>
              </a:ext>
            </a:extLst>
          </p:cNvPr>
          <p:cNvGrpSpPr/>
          <p:nvPr/>
        </p:nvGrpSpPr>
        <p:grpSpPr>
          <a:xfrm>
            <a:off x="1529372" y="2392571"/>
            <a:ext cx="2989055" cy="2782377"/>
            <a:chOff x="5249401" y="3007895"/>
            <a:chExt cx="3076452" cy="2695072"/>
          </a:xfrm>
        </p:grpSpPr>
        <p:sp>
          <p:nvSpPr>
            <p:cNvPr id="26" name="Trapezoid 25">
              <a:extLst>
                <a:ext uri="{FF2B5EF4-FFF2-40B4-BE49-F238E27FC236}">
                  <a16:creationId xmlns:a16="http://schemas.microsoft.com/office/drawing/2014/main" id="{54CCDA7D-E402-4916-AA13-E096FF91A1D5}"/>
                </a:ext>
              </a:extLst>
            </p:cNvPr>
            <p:cNvSpPr/>
            <p:nvPr/>
          </p:nvSpPr>
          <p:spPr>
            <a:xfrm>
              <a:off x="6467628" y="5041430"/>
              <a:ext cx="639998" cy="553452"/>
            </a:xfrm>
            <a:prstGeom prst="trapezoid">
              <a:avLst/>
            </a:prstGeom>
            <a:solidFill>
              <a:srgbClr val="11DFDF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F6E8ECD0-D06F-4F9F-B6A6-78E196B24B5B}"/>
                </a:ext>
              </a:extLst>
            </p:cNvPr>
            <p:cNvSpPr/>
            <p:nvPr/>
          </p:nvSpPr>
          <p:spPr>
            <a:xfrm>
              <a:off x="5249401" y="3007895"/>
              <a:ext cx="3076452" cy="2141621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11DF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6DA301B-F649-4D27-B3BF-0949B6D31546}"/>
                </a:ext>
              </a:extLst>
            </p:cNvPr>
            <p:cNvSpPr/>
            <p:nvPr/>
          </p:nvSpPr>
          <p:spPr>
            <a:xfrm>
              <a:off x="6096000" y="5582651"/>
              <a:ext cx="1339516" cy="120316"/>
            </a:xfrm>
            <a:prstGeom prst="roundRect">
              <a:avLst/>
            </a:prstGeom>
            <a:solidFill>
              <a:srgbClr val="11D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3D3AFAB-BA21-412F-8365-55124E35C098}"/>
              </a:ext>
            </a:extLst>
          </p:cNvPr>
          <p:cNvGrpSpPr/>
          <p:nvPr/>
        </p:nvGrpSpPr>
        <p:grpSpPr>
          <a:xfrm>
            <a:off x="2595096" y="3429000"/>
            <a:ext cx="894721" cy="786554"/>
            <a:chOff x="2595096" y="3429000"/>
            <a:chExt cx="894721" cy="78655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39239BE-9D23-4EB5-918D-C459336C8210}"/>
                </a:ext>
              </a:extLst>
            </p:cNvPr>
            <p:cNvSpPr/>
            <p:nvPr/>
          </p:nvSpPr>
          <p:spPr>
            <a:xfrm>
              <a:off x="2595096" y="3429000"/>
              <a:ext cx="820527" cy="78655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4C922BD-B82D-4F64-9398-8549A7D42E92}"/>
                </a:ext>
              </a:extLst>
            </p:cNvPr>
            <p:cNvSpPr txBox="1"/>
            <p:nvPr/>
          </p:nvSpPr>
          <p:spPr>
            <a:xfrm>
              <a:off x="2669290" y="3561619"/>
              <a:ext cx="820527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11DFDF"/>
                  </a:solidFill>
                </a:rPr>
                <a:t>OS</a:t>
              </a:r>
            </a:p>
          </p:txBody>
        </p:sp>
      </p:grpSp>
      <p:sp>
        <p:nvSpPr>
          <p:cNvPr id="4" name="Arrow: Right 3">
            <a:extLst>
              <a:ext uri="{FF2B5EF4-FFF2-40B4-BE49-F238E27FC236}">
                <a16:creationId xmlns:a16="http://schemas.microsoft.com/office/drawing/2014/main" id="{496387E3-E63A-4734-A2F7-EF10E674761C}"/>
              </a:ext>
            </a:extLst>
          </p:cNvPr>
          <p:cNvSpPr/>
          <p:nvPr/>
        </p:nvSpPr>
        <p:spPr>
          <a:xfrm rot="13380453">
            <a:off x="4991862" y="5093251"/>
            <a:ext cx="441886" cy="407143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EFAEA0-2FC5-4C8E-A0D8-68541DC39338}"/>
              </a:ext>
            </a:extLst>
          </p:cNvPr>
          <p:cNvSpPr txBox="1"/>
          <p:nvPr/>
        </p:nvSpPr>
        <p:spPr>
          <a:xfrm>
            <a:off x="5269019" y="2596540"/>
            <a:ext cx="628307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1DFDF"/>
                </a:solidFill>
              </a:rPr>
              <a:t>It performs basic computer tasks e.g. managing the various peripheral devices.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5AA3A0-C682-45FA-BB5F-886AEDB28FD8}"/>
              </a:ext>
            </a:extLst>
          </p:cNvPr>
          <p:cNvSpPr txBox="1"/>
          <p:nvPr/>
        </p:nvSpPr>
        <p:spPr>
          <a:xfrm>
            <a:off x="5254360" y="3433706"/>
            <a:ext cx="50048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1DFDF"/>
                </a:solidFill>
              </a:rPr>
              <a:t>It provides a user interface</a:t>
            </a:r>
            <a:endParaRPr lang="en-US" sz="3600" dirty="0">
              <a:solidFill>
                <a:srgbClr val="11DFD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0E3616-E828-4734-AC04-FD8A759F58B7}"/>
              </a:ext>
            </a:extLst>
          </p:cNvPr>
          <p:cNvSpPr/>
          <p:nvPr/>
        </p:nvSpPr>
        <p:spPr>
          <a:xfrm>
            <a:off x="4518427" y="4777671"/>
            <a:ext cx="1055430" cy="9499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DA74BF-F35E-476B-82C7-0F8F7F513C03}"/>
              </a:ext>
            </a:extLst>
          </p:cNvPr>
          <p:cNvSpPr txBox="1"/>
          <p:nvPr/>
        </p:nvSpPr>
        <p:spPr>
          <a:xfrm>
            <a:off x="5212805" y="3883993"/>
            <a:ext cx="555138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1DFDF"/>
                </a:solidFill>
              </a:rPr>
              <a:t>It handles system resources such as computer's memory and sharing of the central processing unit(CPU) time by various applications or peripheral devices</a:t>
            </a:r>
            <a:endParaRPr lang="en-US" sz="3600" dirty="0">
              <a:solidFill>
                <a:srgbClr val="11DFD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C8D591-E90B-47FC-9EE4-B9BBB6B7BC09}"/>
              </a:ext>
            </a:extLst>
          </p:cNvPr>
          <p:cNvSpPr txBox="1"/>
          <p:nvPr/>
        </p:nvSpPr>
        <p:spPr>
          <a:xfrm>
            <a:off x="5212805" y="4885380"/>
            <a:ext cx="500480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1DFDF"/>
                </a:solidFill>
              </a:rPr>
              <a:t>It provides file management which refers to the way that the operating system manipulates, stores, retrieves and saves data.</a:t>
            </a:r>
            <a:endParaRPr lang="en-US" sz="3600" dirty="0">
              <a:solidFill>
                <a:srgbClr val="11DFDF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833C2-3F1E-4DA0-A8C9-1B7D8F23D6CA}"/>
              </a:ext>
            </a:extLst>
          </p:cNvPr>
          <p:cNvSpPr txBox="1"/>
          <p:nvPr/>
        </p:nvSpPr>
        <p:spPr>
          <a:xfrm>
            <a:off x="5212805" y="5852634"/>
            <a:ext cx="500480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1DFDF"/>
                </a:solidFill>
              </a:rPr>
              <a:t>Error Handling is done by the operating system. It takes preventive measures whenever required to avoid errors.</a:t>
            </a:r>
            <a:endParaRPr lang="en-US" sz="3600" dirty="0">
              <a:solidFill>
                <a:srgbClr val="11DFDF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917C20C-A879-499F-9643-04C16D5F2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8323" y="1192504"/>
            <a:ext cx="3930189" cy="5105394"/>
          </a:xfrm>
          <a:prstGeom prst="rect">
            <a:avLst/>
          </a:prstGeom>
        </p:spPr>
      </p:pic>
      <p:pic>
        <p:nvPicPr>
          <p:cNvPr id="1028" name="Picture 4" descr="Browser - Free interface icons">
            <a:extLst>
              <a:ext uri="{FF2B5EF4-FFF2-40B4-BE49-F238E27FC236}">
                <a16:creationId xmlns:a16="http://schemas.microsoft.com/office/drawing/2014/main" id="{8863DCB5-3632-41A8-930E-686A57C64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175" y="2662463"/>
            <a:ext cx="1735949" cy="173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9B6681B-4619-4CFE-9996-8541FD450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18" y="3786365"/>
            <a:ext cx="1513168" cy="151316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F0BB3BA-4154-4886-9E16-77B3D5436C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58" y="3883739"/>
            <a:ext cx="1498110" cy="149811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4D60B8D-E64A-491C-B473-F19612EAF1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052" y="4107373"/>
            <a:ext cx="1694832" cy="1552493"/>
          </a:xfrm>
          <a:prstGeom prst="rect">
            <a:avLst/>
          </a:prstGeom>
        </p:spPr>
      </p:pic>
      <p:sp>
        <p:nvSpPr>
          <p:cNvPr id="46" name="Date Placeholder 45">
            <a:extLst>
              <a:ext uri="{FF2B5EF4-FFF2-40B4-BE49-F238E27FC236}">
                <a16:creationId xmlns:a16="http://schemas.microsoft.com/office/drawing/2014/main" id="{7518AB54-87AB-4A16-888C-12C7BCB1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1956-9B78-4466-AF76-E134A3C1CEEF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9C564B22-4C38-4E47-B694-459E4311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623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accel="42857" decel="48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7 3.7037E-6 L -0.86094 3.7037E-6 " pathEditMode="relative" rAng="0" ptsTypes="AA">
                                          <p:cBhvr>
                                            <p:cTn id="6" dur="1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304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2" presetClass="entr" presetSubtype="8" decel="10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8" decel="100000" fill="hold" grpId="0" nodeType="after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9" presetID="64" presetClass="path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91667E-6 3.7037E-7 L 2.91667E-6 -0.16157 " pathEditMode="relative" rAng="0" ptsTypes="AA">
                                          <p:cBhvr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807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xit" presetSubtype="4" accel="10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8" presetID="2" presetClass="exit" presetSubtype="8" accel="10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" presetID="2" presetClass="exit" presetSubtype="2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7" presetID="2" presetClass="entr" presetSubtype="8" accel="14000" fill="hold" nodeType="afterEffect" p14:presetBounceEnd="2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6000">
                                          <p:cBhvr additive="base">
                                            <p:cTn id="3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6000">
                                          <p:cBhvr additive="base">
                                            <p:cTn id="40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" presetClass="entr" presetSubtype="8" accel="16000" decel="28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6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9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55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56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7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58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9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60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61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62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64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67" presetID="42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95833E-6 -2.22222E-6 L -0.1539 -0.17662 " pathEditMode="relative" rAng="0" ptsTypes="AA">
                                          <p:cBhvr>
                                            <p:cTn id="6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695" y="-884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7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2" presetClass="entr" presetSubtype="8" accel="16000" decel="28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" fill="hold">
                          <p:stCondLst>
                            <p:cond delay="indefinite"/>
                          </p:stCondLst>
                          <p:childTnLst>
                            <p:par>
                              <p:cTn id="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" presetID="2" presetClass="entr" presetSubtype="8" accel="16000" decel="28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" fill="hold">
                          <p:stCondLst>
                            <p:cond delay="indefinite"/>
                          </p:stCondLst>
                          <p:childTnLst>
                            <p:par>
                              <p:cTn id="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" presetID="2" presetClass="entr" presetSubtype="8" accel="16000" decel="28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8" fill="hold">
                          <p:stCondLst>
                            <p:cond delay="indefinite"/>
                          </p:stCondLst>
                          <p:childTnLst>
                            <p:par>
                              <p:cTn id="1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0" presetID="2" presetClass="entr" presetSubtype="8" accel="16000" decel="28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9" fill="hold">
                          <p:stCondLst>
                            <p:cond delay="indefinite"/>
                          </p:stCondLst>
                          <p:childTnLst>
                            <p:par>
                              <p:cTn id="1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1" presetID="2" presetClass="entr" presetSubtype="8" accel="16000" decel="28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8" grpId="1"/>
          <p:bldP spid="15" grpId="0"/>
          <p:bldP spid="15" grpId="1"/>
          <p:bldP spid="22" grpId="0"/>
          <p:bldP spid="4" grpId="0" animBg="1"/>
          <p:bldP spid="29" grpId="0"/>
          <p:bldP spid="30" grpId="0"/>
          <p:bldP spid="31" grpId="0"/>
          <p:bldP spid="32" grpId="0"/>
          <p:bldP spid="3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accel="42857" decel="48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4.07407E-6 L -0.86094 4.07407E-6 " pathEditMode="relative" rAng="0" ptsTypes="AA">
                                          <p:cBhvr>
                                            <p:cTn id="6" dur="1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304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2" presetClass="entr" presetSubtype="8" decel="10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8" decel="100000" fill="hold" grpId="0" nodeType="after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9" presetID="64" presetClass="path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91667E-6 3.7037E-7 L 2.91667E-6 -0.16157 " pathEditMode="relative" rAng="0" ptsTypes="AA">
                                          <p:cBhvr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807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xit" presetSubtype="4" accel="10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8" presetID="2" presetClass="exit" presetSubtype="8" accel="10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" presetID="2" presetClass="exit" presetSubtype="2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7" presetID="2" presetClass="entr" presetSubtype="8" accel="14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" presetClass="entr" presetSubtype="8" accel="16000" decel="28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6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9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55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56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7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58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9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60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61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62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64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67" presetID="42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95833E-6 -2.22222E-6 L -0.1539 -0.17662 " pathEditMode="relative" rAng="0" ptsTypes="AA">
                                          <p:cBhvr>
                                            <p:cTn id="6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695" y="-884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7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2" presetClass="entr" presetSubtype="8" accel="16000" decel="28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" fill="hold">
                          <p:stCondLst>
                            <p:cond delay="indefinite"/>
                          </p:stCondLst>
                          <p:childTnLst>
                            <p:par>
                              <p:cTn id="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" presetID="2" presetClass="entr" presetSubtype="8" accel="16000" decel="28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" fill="hold">
                          <p:stCondLst>
                            <p:cond delay="indefinite"/>
                          </p:stCondLst>
                          <p:childTnLst>
                            <p:par>
                              <p:cTn id="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" presetID="2" presetClass="entr" presetSubtype="8" accel="16000" decel="28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8" fill="hold">
                          <p:stCondLst>
                            <p:cond delay="indefinite"/>
                          </p:stCondLst>
                          <p:childTnLst>
                            <p:par>
                              <p:cTn id="1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0" presetID="2" presetClass="entr" presetSubtype="8" accel="16000" decel="28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9" fill="hold">
                          <p:stCondLst>
                            <p:cond delay="indefinite"/>
                          </p:stCondLst>
                          <p:childTnLst>
                            <p:par>
                              <p:cTn id="1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1" presetID="2" presetClass="entr" presetSubtype="8" accel="16000" decel="28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8" grpId="1"/>
          <p:bldP spid="15" grpId="0"/>
          <p:bldP spid="15" grpId="1"/>
          <p:bldP spid="22" grpId="0"/>
          <p:bldP spid="4" grpId="0" animBg="1"/>
          <p:bldP spid="29" grpId="0"/>
          <p:bldP spid="30" grpId="0"/>
          <p:bldP spid="31" grpId="0"/>
          <p:bldP spid="32" grpId="0"/>
          <p:bldP spid="35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B7D70475-90A5-4AA7-85A5-86E1D72AC01E}"/>
              </a:ext>
            </a:extLst>
          </p:cNvPr>
          <p:cNvSpPr txBox="1"/>
          <p:nvPr/>
        </p:nvSpPr>
        <p:spPr>
          <a:xfrm>
            <a:off x="4051220" y="1723819"/>
            <a:ext cx="6635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latin typeface="Tw Cen MT" panose="020B0602020104020603" pitchFamily="34" charset="0"/>
              </a:rPr>
              <a:t>Operating system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386BBBC-C57F-4EE3-8BEB-FDD31B3134E6}"/>
              </a:ext>
            </a:extLst>
          </p:cNvPr>
          <p:cNvSpPr/>
          <p:nvPr/>
        </p:nvSpPr>
        <p:spPr>
          <a:xfrm>
            <a:off x="3230566" y="1751801"/>
            <a:ext cx="5187366" cy="5018783"/>
          </a:xfrm>
          <a:prstGeom prst="rect">
            <a:avLst/>
          </a:prstGeom>
          <a:solidFill>
            <a:srgbClr val="11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52F63B32-EA0E-409F-A0C4-963871478800}"/>
              </a:ext>
            </a:extLst>
          </p:cNvPr>
          <p:cNvSpPr/>
          <p:nvPr/>
        </p:nvSpPr>
        <p:spPr>
          <a:xfrm>
            <a:off x="1379946" y="2639796"/>
            <a:ext cx="4064217" cy="392842"/>
          </a:xfrm>
          <a:prstGeom prst="parallelogram">
            <a:avLst>
              <a:gd name="adj" fmla="val 32143"/>
            </a:avLst>
          </a:prstGeom>
          <a:solidFill>
            <a:srgbClr val="262626"/>
          </a:solidFill>
          <a:ln w="101600" cap="rnd">
            <a:solidFill>
              <a:srgbClr val="262626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3092BE-7A02-497B-A6B6-EB6634E56980}"/>
              </a:ext>
            </a:extLst>
          </p:cNvPr>
          <p:cNvSpPr txBox="1"/>
          <p:nvPr/>
        </p:nvSpPr>
        <p:spPr>
          <a:xfrm>
            <a:off x="2544954" y="2605384"/>
            <a:ext cx="2855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Simple Batch System</a:t>
            </a:r>
            <a:endParaRPr lang="en-US" sz="24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C703F96F-EDE9-4558-BB62-F79FB1A4F0DA}"/>
              </a:ext>
            </a:extLst>
          </p:cNvPr>
          <p:cNvSpPr/>
          <p:nvPr/>
        </p:nvSpPr>
        <p:spPr>
          <a:xfrm>
            <a:off x="1379946" y="3820896"/>
            <a:ext cx="4064217" cy="392842"/>
          </a:xfrm>
          <a:prstGeom prst="parallelogram">
            <a:avLst>
              <a:gd name="adj" fmla="val 32143"/>
            </a:avLst>
          </a:prstGeom>
          <a:solidFill>
            <a:srgbClr val="262626"/>
          </a:solidFill>
          <a:ln w="101600" cap="rnd">
            <a:solidFill>
              <a:srgbClr val="262626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10B5CC-AC9B-4971-A813-D8ECB24164DD}"/>
              </a:ext>
            </a:extLst>
          </p:cNvPr>
          <p:cNvSpPr txBox="1"/>
          <p:nvPr/>
        </p:nvSpPr>
        <p:spPr>
          <a:xfrm>
            <a:off x="1433399" y="3786484"/>
            <a:ext cx="285515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Multiprocessor System</a:t>
            </a:r>
          </a:p>
          <a:p>
            <a:br>
              <a:rPr lang="en-US" sz="2400" dirty="0"/>
            </a:br>
            <a:endParaRPr lang="en-US" sz="24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1B9DE0FE-3E26-4278-A353-02D9A49EA25D}"/>
              </a:ext>
            </a:extLst>
          </p:cNvPr>
          <p:cNvSpPr/>
          <p:nvPr/>
        </p:nvSpPr>
        <p:spPr>
          <a:xfrm>
            <a:off x="1379946" y="5039484"/>
            <a:ext cx="4064217" cy="392842"/>
          </a:xfrm>
          <a:prstGeom prst="parallelogram">
            <a:avLst>
              <a:gd name="adj" fmla="val 32143"/>
            </a:avLst>
          </a:prstGeom>
          <a:solidFill>
            <a:srgbClr val="262626"/>
          </a:solidFill>
          <a:ln w="101600" cap="rnd">
            <a:solidFill>
              <a:srgbClr val="262626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E6C68A-98C4-4B07-AF26-643C6D49377E}"/>
              </a:ext>
            </a:extLst>
          </p:cNvPr>
          <p:cNvSpPr txBox="1"/>
          <p:nvPr/>
        </p:nvSpPr>
        <p:spPr>
          <a:xfrm>
            <a:off x="2544954" y="5005072"/>
            <a:ext cx="2855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Clustered System</a:t>
            </a:r>
            <a:endParaRPr lang="en-US" sz="24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07397F-09B2-45EB-8DDA-7D2C90B8B6B9}"/>
              </a:ext>
            </a:extLst>
          </p:cNvPr>
          <p:cNvGrpSpPr/>
          <p:nvPr/>
        </p:nvGrpSpPr>
        <p:grpSpPr>
          <a:xfrm>
            <a:off x="1660273" y="4927594"/>
            <a:ext cx="909125" cy="647346"/>
            <a:chOff x="1674787" y="4927594"/>
            <a:chExt cx="909125" cy="647346"/>
          </a:xfrm>
        </p:grpSpPr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D041A382-8245-464B-A55B-4781274269EB}"/>
                </a:ext>
              </a:extLst>
            </p:cNvPr>
            <p:cNvSpPr/>
            <p:nvPr/>
          </p:nvSpPr>
          <p:spPr>
            <a:xfrm>
              <a:off x="1674787" y="4927594"/>
              <a:ext cx="909125" cy="647346"/>
            </a:xfrm>
            <a:prstGeom prst="parallelogram">
              <a:avLst>
                <a:gd name="adj" fmla="val 32143"/>
              </a:avLst>
            </a:prstGeom>
            <a:solidFill>
              <a:srgbClr val="11DFDF"/>
            </a:solidFill>
            <a:ln w="101600" cap="rnd">
              <a:solidFill>
                <a:srgbClr val="11DFDF"/>
              </a:solidFill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A636C42-51E3-428F-9A3F-35407AE28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8790" y="4982894"/>
              <a:ext cx="536748" cy="536746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A1EEA2-0864-4A52-A88B-78A3D7BB259E}"/>
              </a:ext>
            </a:extLst>
          </p:cNvPr>
          <p:cNvGrpSpPr/>
          <p:nvPr/>
        </p:nvGrpSpPr>
        <p:grpSpPr>
          <a:xfrm>
            <a:off x="4264109" y="3709006"/>
            <a:ext cx="909125" cy="647346"/>
            <a:chOff x="4278623" y="3709006"/>
            <a:chExt cx="909125" cy="647346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87E0A84F-384D-4575-9B11-E9BFA8A618EF}"/>
                </a:ext>
              </a:extLst>
            </p:cNvPr>
            <p:cNvSpPr/>
            <p:nvPr/>
          </p:nvSpPr>
          <p:spPr>
            <a:xfrm>
              <a:off x="4278623" y="3709006"/>
              <a:ext cx="909125" cy="647346"/>
            </a:xfrm>
            <a:prstGeom prst="parallelogram">
              <a:avLst>
                <a:gd name="adj" fmla="val 32143"/>
              </a:avLst>
            </a:prstGeom>
            <a:solidFill>
              <a:srgbClr val="11DFDF"/>
            </a:solidFill>
            <a:ln w="101600" cap="rnd">
              <a:solidFill>
                <a:srgbClr val="11DFDF"/>
              </a:solidFill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E3B3232-3C0D-4420-BE6C-5FA992FBB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8494" y="3786484"/>
              <a:ext cx="492390" cy="49239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F882EA9-21C1-48B9-A0EC-4BAD7489E8F9}"/>
              </a:ext>
            </a:extLst>
          </p:cNvPr>
          <p:cNvGrpSpPr/>
          <p:nvPr/>
        </p:nvGrpSpPr>
        <p:grpSpPr>
          <a:xfrm>
            <a:off x="1660273" y="2527906"/>
            <a:ext cx="909125" cy="647346"/>
            <a:chOff x="1674787" y="2527906"/>
            <a:chExt cx="909125" cy="647346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7EB205F1-04FD-4F50-814D-F1378628048F}"/>
                </a:ext>
              </a:extLst>
            </p:cNvPr>
            <p:cNvSpPr/>
            <p:nvPr/>
          </p:nvSpPr>
          <p:spPr>
            <a:xfrm>
              <a:off x="1674787" y="2527906"/>
              <a:ext cx="909125" cy="647346"/>
            </a:xfrm>
            <a:prstGeom prst="parallelogram">
              <a:avLst>
                <a:gd name="adj" fmla="val 32143"/>
              </a:avLst>
            </a:prstGeom>
            <a:solidFill>
              <a:srgbClr val="11DFDF"/>
            </a:solidFill>
            <a:ln w="101600" cap="rnd">
              <a:solidFill>
                <a:srgbClr val="11DFDF"/>
              </a:solidFill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8259701-8135-47CB-829B-867B25CB4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672" y="2593671"/>
              <a:ext cx="515816" cy="515816"/>
            </a:xfrm>
            <a:prstGeom prst="rect">
              <a:avLst/>
            </a:prstGeom>
          </p:spPr>
        </p:pic>
      </p:grp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C6580DB8-D40A-4FBD-B948-E93D4639E597}"/>
              </a:ext>
            </a:extLst>
          </p:cNvPr>
          <p:cNvSpPr/>
          <p:nvPr/>
        </p:nvSpPr>
        <p:spPr>
          <a:xfrm>
            <a:off x="6762866" y="2639796"/>
            <a:ext cx="4064217" cy="392842"/>
          </a:xfrm>
          <a:prstGeom prst="parallelogram">
            <a:avLst>
              <a:gd name="adj" fmla="val 32143"/>
            </a:avLst>
          </a:prstGeom>
          <a:solidFill>
            <a:srgbClr val="262626"/>
          </a:solidFill>
          <a:ln w="101600" cap="rnd">
            <a:solidFill>
              <a:srgbClr val="262626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593D2B-3EC2-4AE1-9C1F-3A4DF2585EF9}"/>
              </a:ext>
            </a:extLst>
          </p:cNvPr>
          <p:cNvSpPr txBox="1"/>
          <p:nvPr/>
        </p:nvSpPr>
        <p:spPr>
          <a:xfrm>
            <a:off x="7851674" y="2643484"/>
            <a:ext cx="3085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Multiprogramming Batch System</a:t>
            </a:r>
            <a:endParaRPr lang="en-US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D5D3C4C1-7E66-4A90-A6FB-2145830131C0}"/>
              </a:ext>
            </a:extLst>
          </p:cNvPr>
          <p:cNvSpPr/>
          <p:nvPr/>
        </p:nvSpPr>
        <p:spPr>
          <a:xfrm>
            <a:off x="6762866" y="3820896"/>
            <a:ext cx="4064217" cy="392842"/>
          </a:xfrm>
          <a:prstGeom prst="parallelogram">
            <a:avLst>
              <a:gd name="adj" fmla="val 32143"/>
            </a:avLst>
          </a:prstGeom>
          <a:solidFill>
            <a:srgbClr val="262626"/>
          </a:solidFill>
          <a:ln w="101600" cap="rnd">
            <a:solidFill>
              <a:srgbClr val="262626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94F557-9CBE-4A6C-A725-FB79B82A837A}"/>
              </a:ext>
            </a:extLst>
          </p:cNvPr>
          <p:cNvSpPr txBox="1"/>
          <p:nvPr/>
        </p:nvSpPr>
        <p:spPr>
          <a:xfrm>
            <a:off x="6816319" y="3786484"/>
            <a:ext cx="285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Desktop System</a:t>
            </a:r>
            <a:endParaRPr lang="en-US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E14155C7-B409-4D7D-8DCB-3ADE2789E3FE}"/>
              </a:ext>
            </a:extLst>
          </p:cNvPr>
          <p:cNvSpPr/>
          <p:nvPr/>
        </p:nvSpPr>
        <p:spPr>
          <a:xfrm>
            <a:off x="6762866" y="5039484"/>
            <a:ext cx="4064217" cy="392842"/>
          </a:xfrm>
          <a:prstGeom prst="parallelogram">
            <a:avLst>
              <a:gd name="adj" fmla="val 32143"/>
            </a:avLst>
          </a:prstGeom>
          <a:solidFill>
            <a:srgbClr val="262626"/>
          </a:solidFill>
          <a:ln w="101600" cap="rnd">
            <a:solidFill>
              <a:srgbClr val="262626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A81799-BC71-44D6-BA48-FF9040AFF804}"/>
              </a:ext>
            </a:extLst>
          </p:cNvPr>
          <p:cNvSpPr txBox="1"/>
          <p:nvPr/>
        </p:nvSpPr>
        <p:spPr>
          <a:xfrm>
            <a:off x="7927874" y="5005072"/>
            <a:ext cx="2855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Realtime Operating System</a:t>
            </a:r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2C1D827-2731-4D4E-94A3-F5E3DCD419B3}"/>
              </a:ext>
            </a:extLst>
          </p:cNvPr>
          <p:cNvGrpSpPr/>
          <p:nvPr/>
        </p:nvGrpSpPr>
        <p:grpSpPr>
          <a:xfrm>
            <a:off x="7043193" y="4927594"/>
            <a:ext cx="909125" cy="647346"/>
            <a:chOff x="1674787" y="4927594"/>
            <a:chExt cx="909125" cy="647346"/>
          </a:xfrm>
        </p:grpSpPr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9205C8B7-855A-4E3E-9E9E-FED8186BF44B}"/>
                </a:ext>
              </a:extLst>
            </p:cNvPr>
            <p:cNvSpPr/>
            <p:nvPr/>
          </p:nvSpPr>
          <p:spPr>
            <a:xfrm>
              <a:off x="1674787" y="4927594"/>
              <a:ext cx="909125" cy="647346"/>
            </a:xfrm>
            <a:prstGeom prst="parallelogram">
              <a:avLst>
                <a:gd name="adj" fmla="val 32143"/>
              </a:avLst>
            </a:prstGeom>
            <a:solidFill>
              <a:srgbClr val="11DFDF"/>
            </a:solidFill>
            <a:ln w="101600" cap="rnd">
              <a:solidFill>
                <a:srgbClr val="11DFDF"/>
              </a:solidFill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242B1DA-0D5A-4568-85DF-373F6E860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8790" y="4982894"/>
              <a:ext cx="536748" cy="536746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B2895BB-93E1-4004-85DC-BED83B54B82C}"/>
              </a:ext>
            </a:extLst>
          </p:cNvPr>
          <p:cNvGrpSpPr/>
          <p:nvPr/>
        </p:nvGrpSpPr>
        <p:grpSpPr>
          <a:xfrm>
            <a:off x="9647029" y="3709006"/>
            <a:ext cx="909125" cy="647346"/>
            <a:chOff x="4278623" y="3709006"/>
            <a:chExt cx="909125" cy="647346"/>
          </a:xfrm>
        </p:grpSpPr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id="{D06DF49B-6BEF-40FA-B658-777F56780D11}"/>
                </a:ext>
              </a:extLst>
            </p:cNvPr>
            <p:cNvSpPr/>
            <p:nvPr/>
          </p:nvSpPr>
          <p:spPr>
            <a:xfrm>
              <a:off x="4278623" y="3709006"/>
              <a:ext cx="909125" cy="647346"/>
            </a:xfrm>
            <a:prstGeom prst="parallelogram">
              <a:avLst>
                <a:gd name="adj" fmla="val 32143"/>
              </a:avLst>
            </a:prstGeom>
            <a:solidFill>
              <a:srgbClr val="11DFDF"/>
            </a:solidFill>
            <a:ln w="101600" cap="rnd">
              <a:solidFill>
                <a:srgbClr val="11DFDF"/>
              </a:solidFill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2D573D3F-3670-45D8-B05A-E7359ADF3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8494" y="3786484"/>
              <a:ext cx="492390" cy="492390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0E32C4A-9E7C-450A-A0BA-EC200EEE2C77}"/>
              </a:ext>
            </a:extLst>
          </p:cNvPr>
          <p:cNvGrpSpPr/>
          <p:nvPr/>
        </p:nvGrpSpPr>
        <p:grpSpPr>
          <a:xfrm>
            <a:off x="7043193" y="2527906"/>
            <a:ext cx="909125" cy="647346"/>
            <a:chOff x="1674787" y="2527906"/>
            <a:chExt cx="909125" cy="647346"/>
          </a:xfrm>
        </p:grpSpPr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E789697C-7E35-4810-8DB5-BAF126A79282}"/>
                </a:ext>
              </a:extLst>
            </p:cNvPr>
            <p:cNvSpPr/>
            <p:nvPr/>
          </p:nvSpPr>
          <p:spPr>
            <a:xfrm>
              <a:off x="1674787" y="2527906"/>
              <a:ext cx="909125" cy="647346"/>
            </a:xfrm>
            <a:prstGeom prst="parallelogram">
              <a:avLst>
                <a:gd name="adj" fmla="val 32143"/>
              </a:avLst>
            </a:prstGeom>
            <a:solidFill>
              <a:srgbClr val="11DFDF"/>
            </a:solidFill>
            <a:ln w="101600" cap="rnd">
              <a:solidFill>
                <a:srgbClr val="11DFDF"/>
              </a:solidFill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51590153-04AC-4232-85CC-2E961731C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672" y="2593671"/>
              <a:ext cx="515816" cy="51581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63B1F11-02BB-4F3B-B5B8-3AE129B2BC33}"/>
              </a:ext>
            </a:extLst>
          </p:cNvPr>
          <p:cNvSpPr txBox="1"/>
          <p:nvPr/>
        </p:nvSpPr>
        <p:spPr>
          <a:xfrm>
            <a:off x="5237281" y="107173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 </a:t>
            </a:r>
            <a:r>
              <a:rPr lang="en-US" sz="32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Ot</a:t>
            </a:r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 Operating System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1161FC-DC38-43D2-891C-F7CFB5E4F610}"/>
              </a:ext>
            </a:extLst>
          </p:cNvPr>
          <p:cNvGrpSpPr/>
          <p:nvPr/>
        </p:nvGrpSpPr>
        <p:grpSpPr>
          <a:xfrm>
            <a:off x="2381024" y="12710"/>
            <a:ext cx="9767777" cy="870487"/>
            <a:chOff x="6059052" y="2220349"/>
            <a:chExt cx="4265567" cy="289286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EEDC99B-5FCD-4DD1-87CB-574DB67E9633}"/>
                </a:ext>
              </a:extLst>
            </p:cNvPr>
            <p:cNvSpPr/>
            <p:nvPr/>
          </p:nvSpPr>
          <p:spPr>
            <a:xfrm>
              <a:off x="6059052" y="2220349"/>
              <a:ext cx="4265567" cy="260820"/>
            </a:xfrm>
            <a:prstGeom prst="rect">
              <a:avLst/>
            </a:prstGeom>
            <a:solidFill>
              <a:srgbClr val="11D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35A74EB-F613-4561-89B2-85F3A6B25E14}"/>
                </a:ext>
              </a:extLst>
            </p:cNvPr>
            <p:cNvSpPr/>
            <p:nvPr/>
          </p:nvSpPr>
          <p:spPr>
            <a:xfrm>
              <a:off x="9922631" y="2304136"/>
              <a:ext cx="205500" cy="2054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29A1A00A-E8D8-4C74-9078-21A44B043168}"/>
              </a:ext>
            </a:extLst>
          </p:cNvPr>
          <p:cNvSpPr/>
          <p:nvPr/>
        </p:nvSpPr>
        <p:spPr>
          <a:xfrm>
            <a:off x="11087100" y="0"/>
            <a:ext cx="1104900" cy="6858000"/>
          </a:xfrm>
          <a:prstGeom prst="rect">
            <a:avLst/>
          </a:prstGeom>
          <a:solidFill>
            <a:srgbClr val="11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69ED8B-9EE2-4AF0-A8C0-91AFB2220ADD}"/>
              </a:ext>
            </a:extLst>
          </p:cNvPr>
          <p:cNvSpPr txBox="1"/>
          <p:nvPr/>
        </p:nvSpPr>
        <p:spPr>
          <a:xfrm>
            <a:off x="4051220" y="1005366"/>
            <a:ext cx="7187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solidFill>
                  <a:schemeClr val="bg1"/>
                </a:solidFill>
                <a:latin typeface="Tw Cen MT" panose="020B0602020104020603" pitchFamily="34" charset="0"/>
              </a:rPr>
              <a:t>TYPES OF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361F7A1-E2FF-48A0-AEAB-768A411EFE17}"/>
              </a:ext>
            </a:extLst>
          </p:cNvPr>
          <p:cNvSpPr/>
          <p:nvPr/>
        </p:nvSpPr>
        <p:spPr>
          <a:xfrm>
            <a:off x="903501" y="768028"/>
            <a:ext cx="2762383" cy="1398006"/>
          </a:xfrm>
          <a:prstGeom prst="rect">
            <a:avLst/>
          </a:prstGeom>
          <a:solidFill>
            <a:srgbClr val="11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ED3CD3A-F2AA-406B-8E3F-6DAE937FC9F4}"/>
              </a:ext>
            </a:extLst>
          </p:cNvPr>
          <p:cNvSpPr/>
          <p:nvPr/>
        </p:nvSpPr>
        <p:spPr>
          <a:xfrm>
            <a:off x="7405519" y="784829"/>
            <a:ext cx="4197707" cy="1323709"/>
          </a:xfrm>
          <a:prstGeom prst="rect">
            <a:avLst/>
          </a:prstGeom>
          <a:solidFill>
            <a:srgbClr val="11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0BD1C9-A423-4C07-A802-7C3637CC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1349-B650-483D-A58C-4A6E8130457E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576BB-F2C9-48EA-8A0D-7D2A8B888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1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42857" decel="48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86093 2.22222E-6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4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7 L 2.91667E-6 -0.16157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xit" presetSubtype="8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21263 -7.40741E-7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07407E-6 L -0.09088 4.07407E-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4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-0.21602 -2.96296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7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81481E-6 L 0.09296 4.81481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E-6 -7.40741E-7 L 0.21263 -7.40741E-7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5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07407E-6 L -0.09088 4.07407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4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95833E-6 -7.40741E-7 L 0.21263 -7.40741E-7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5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5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6 L -0.09088 -3.7037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4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-0.21602 -2.96296E-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7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81481E-6 L 0.09297 4.81481E-6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0.21263 -7.40741E-7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5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5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07407E-6 L -0.09089 4.07407E-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  <p:bldP spid="10" grpId="0"/>
      <p:bldP spid="11" grpId="0"/>
      <p:bldP spid="14" grpId="0"/>
      <p:bldP spid="38" grpId="0"/>
      <p:bldP spid="40" grpId="0"/>
      <p:bldP spid="42" grpId="0"/>
      <p:bldP spid="59" grpId="0"/>
      <p:bldP spid="5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5AE7-9E4D-4074-92F4-82C53905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565" y="2039869"/>
            <a:ext cx="3398859" cy="3187547"/>
          </a:xfrm>
          <a:noFill/>
        </p:spPr>
        <p:txBody>
          <a:bodyPr>
            <a:normAutofit fontScale="90000"/>
          </a:bodyPr>
          <a:lstStyle/>
          <a:p>
            <a:r>
              <a:rPr lang="en-CA" sz="7198" b="1" dirty="0">
                <a:latin typeface="Comic Sans MS" panose="030F0702030302020204" pitchFamily="66" charset="0"/>
                <a:ea typeface="GulimChe" panose="020B0609000101010101" pitchFamily="49" charset="-127"/>
                <a:cs typeface="Aharoni" panose="02010803020104030203" pitchFamily="2" charset="-79"/>
              </a:rPr>
              <a:t>      THANK</a:t>
            </a:r>
            <a:br>
              <a:rPr lang="en-CA" sz="7198" b="1" dirty="0">
                <a:latin typeface="Comic Sans MS" panose="030F0702030302020204" pitchFamily="66" charset="0"/>
                <a:ea typeface="GulimChe" panose="020B0609000101010101" pitchFamily="49" charset="-127"/>
                <a:cs typeface="Aharoni" panose="02010803020104030203" pitchFamily="2" charset="-79"/>
              </a:rPr>
            </a:br>
            <a:r>
              <a:rPr lang="en-CA" sz="7198" b="1" dirty="0">
                <a:latin typeface="Comic Sans MS" panose="030F0702030302020204" pitchFamily="66" charset="0"/>
                <a:ea typeface="GulimChe" panose="020B0609000101010101" pitchFamily="49" charset="-127"/>
                <a:cs typeface="Aharoni" panose="02010803020104030203" pitchFamily="2" charset="-79"/>
              </a:rPr>
              <a:t>YOU </a:t>
            </a: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B4DA817D-7EF2-463C-A747-8F0970B03833}"/>
              </a:ext>
            </a:extLst>
          </p:cNvPr>
          <p:cNvSpPr/>
          <p:nvPr/>
        </p:nvSpPr>
        <p:spPr>
          <a:xfrm>
            <a:off x="3686387" y="2761303"/>
            <a:ext cx="4550355" cy="2466112"/>
          </a:xfrm>
          <a:prstGeom prst="frame">
            <a:avLst>
              <a:gd name="adj1" fmla="val 258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799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237036A-1B55-46F9-A2AA-94368887F173}"/>
              </a:ext>
            </a:extLst>
          </p:cNvPr>
          <p:cNvGrpSpPr/>
          <p:nvPr/>
        </p:nvGrpSpPr>
        <p:grpSpPr>
          <a:xfrm rot="964845">
            <a:off x="-2969786" y="-5623172"/>
            <a:ext cx="18131572" cy="18104343"/>
            <a:chOff x="-3425362" y="-4949948"/>
            <a:chExt cx="18136295" cy="1810905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3DCA65D-2C1F-41A2-9649-9A82E505CC5B}"/>
                </a:ext>
              </a:extLst>
            </p:cNvPr>
            <p:cNvGrpSpPr/>
            <p:nvPr/>
          </p:nvGrpSpPr>
          <p:grpSpPr>
            <a:xfrm>
              <a:off x="-3425362" y="-4949948"/>
              <a:ext cx="18136295" cy="18109059"/>
              <a:chOff x="-3425362" y="-4949948"/>
              <a:chExt cx="18136295" cy="18109059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F5BB3EC-64D2-4F40-93B2-EAA3A4F6DB28}"/>
                  </a:ext>
                </a:extLst>
              </p:cNvPr>
              <p:cNvSpPr/>
              <p:nvPr/>
            </p:nvSpPr>
            <p:spPr>
              <a:xfrm>
                <a:off x="-3425362" y="-4949948"/>
                <a:ext cx="18136295" cy="18109059"/>
              </a:xfrm>
              <a:custGeom>
                <a:avLst/>
                <a:gdLst>
                  <a:gd name="connsiteX0" fmla="*/ 8548037 w 18139340"/>
                  <a:gd name="connsiteY0" fmla="*/ 6234446 h 18267003"/>
                  <a:gd name="connsiteX1" fmla="*/ 6928563 w 18139340"/>
                  <a:gd name="connsiteY1" fmla="*/ 16241450 h 18267003"/>
                  <a:gd name="connsiteX2" fmla="*/ 11699155 w 18139340"/>
                  <a:gd name="connsiteY2" fmla="*/ 16241450 h 18267003"/>
                  <a:gd name="connsiteX3" fmla="*/ 10079682 w 18139340"/>
                  <a:gd name="connsiteY3" fmla="*/ 6234446 h 18267003"/>
                  <a:gd name="connsiteX4" fmla="*/ 9069670 w 18139340"/>
                  <a:gd name="connsiteY4" fmla="*/ 0 h 18267003"/>
                  <a:gd name="connsiteX5" fmla="*/ 18139340 w 18139340"/>
                  <a:gd name="connsiteY5" fmla="*/ 9133501 h 18267003"/>
                  <a:gd name="connsiteX6" fmla="*/ 9069670 w 18139340"/>
                  <a:gd name="connsiteY6" fmla="*/ 18267003 h 18267003"/>
                  <a:gd name="connsiteX7" fmla="*/ 0 w 18139340"/>
                  <a:gd name="connsiteY7" fmla="*/ 9133501 h 18267003"/>
                  <a:gd name="connsiteX8" fmla="*/ 9069670 w 18139340"/>
                  <a:gd name="connsiteY8" fmla="*/ 0 h 18267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39340" h="18267003">
                    <a:moveTo>
                      <a:pt x="8548037" y="6234446"/>
                    </a:moveTo>
                    <a:lnTo>
                      <a:pt x="6928563" y="16241450"/>
                    </a:lnTo>
                    <a:lnTo>
                      <a:pt x="11699155" y="16241450"/>
                    </a:lnTo>
                    <a:lnTo>
                      <a:pt x="10079682" y="6234446"/>
                    </a:lnTo>
                    <a:close/>
                    <a:moveTo>
                      <a:pt x="9069670" y="0"/>
                    </a:moveTo>
                    <a:cubicBezTo>
                      <a:pt x="14078710" y="0"/>
                      <a:pt x="18139340" y="4089207"/>
                      <a:pt x="18139340" y="9133501"/>
                    </a:cubicBezTo>
                    <a:cubicBezTo>
                      <a:pt x="18139340" y="14177795"/>
                      <a:pt x="14078710" y="18267003"/>
                      <a:pt x="9069670" y="18267003"/>
                    </a:cubicBezTo>
                    <a:cubicBezTo>
                      <a:pt x="4060630" y="18267003"/>
                      <a:pt x="0" y="14177795"/>
                      <a:pt x="0" y="9133501"/>
                    </a:cubicBezTo>
                    <a:cubicBezTo>
                      <a:pt x="0" y="4089207"/>
                      <a:pt x="4060630" y="0"/>
                      <a:pt x="906967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799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5C7B9D-450A-473D-B368-C182A935887E}"/>
                  </a:ext>
                </a:extLst>
              </p:cNvPr>
              <p:cNvSpPr/>
              <p:nvPr/>
            </p:nvSpPr>
            <p:spPr>
              <a:xfrm>
                <a:off x="5756280" y="-1158125"/>
                <a:ext cx="410493" cy="200625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799"/>
              </a:p>
            </p:txBody>
          </p:sp>
          <p:sp>
            <p:nvSpPr>
              <p:cNvPr id="6" name="Partial Circle 5">
                <a:extLst>
                  <a:ext uri="{FF2B5EF4-FFF2-40B4-BE49-F238E27FC236}">
                    <a16:creationId xmlns:a16="http://schemas.microsoft.com/office/drawing/2014/main" id="{A8D83A2C-F8B1-4758-9B55-4DBBE5AFD3F9}"/>
                  </a:ext>
                </a:extLst>
              </p:cNvPr>
              <p:cNvSpPr/>
              <p:nvPr/>
            </p:nvSpPr>
            <p:spPr>
              <a:xfrm rot="10800000">
                <a:off x="5035803" y="437574"/>
                <a:ext cx="1732249" cy="1831611"/>
              </a:xfrm>
              <a:prstGeom prst="pie">
                <a:avLst>
                  <a:gd name="adj1" fmla="val 0"/>
                  <a:gd name="adj2" fmla="val 10838197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799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7530CEE3-496C-4447-9E70-DAC1D7B4DA3F}"/>
                </a:ext>
              </a:extLst>
            </p:cNvPr>
            <p:cNvSpPr/>
            <p:nvPr/>
          </p:nvSpPr>
          <p:spPr>
            <a:xfrm>
              <a:off x="3489819" y="1323919"/>
              <a:ext cx="4782126" cy="10012699"/>
            </a:xfrm>
            <a:prstGeom prst="trapezoid">
              <a:avLst>
                <a:gd name="adj" fmla="val 33651"/>
              </a:avLst>
            </a:prstGeom>
            <a:gradFill flip="none" rotWithShape="1">
              <a:gsLst>
                <a:gs pos="0">
                  <a:srgbClr val="FFC000">
                    <a:alpha val="93000"/>
                    <a:lumMod val="85000"/>
                  </a:srgbClr>
                </a:gs>
                <a:gs pos="69000">
                  <a:srgbClr val="FFFF00">
                    <a:alpha val="30000"/>
                  </a:srgbClr>
                </a:gs>
                <a:gs pos="100000">
                  <a:schemeClr val="bg1"/>
                </a:gs>
              </a:gsLst>
              <a:lin ang="3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799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2EF943-B3BD-49DA-A0A0-F8B46820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CA" smtClean="0"/>
              <a:t>13</a:t>
            </a:fld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FE31-0BCC-460F-9A9A-D9AA45AE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4F5D-FFB9-4A56-AEFC-0EF616094B02}" type="datetime1">
              <a:rPr lang="en-US" smtClean="0"/>
              <a:t>9/5/2020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6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accel="40000" decel="4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425D61A-40E5-4E75-A26F-E71E4F1C1C4A}"/>
              </a:ext>
            </a:extLst>
          </p:cNvPr>
          <p:cNvSpPr txBox="1"/>
          <p:nvPr/>
        </p:nvSpPr>
        <p:spPr>
          <a:xfrm>
            <a:off x="4862569" y="5519339"/>
            <a:ext cx="7230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FF0D8"/>
                </a:solidFill>
                <a:latin typeface="Tw Cen MT" panose="020B0602020104020603" pitchFamily="34" charset="0"/>
              </a:rPr>
              <a:t>Lecturer</a:t>
            </a:r>
          </a:p>
          <a:p>
            <a:r>
              <a:rPr lang="en-US" sz="2400" b="1" dirty="0">
                <a:solidFill>
                  <a:srgbClr val="1FF0D8"/>
                </a:solidFill>
                <a:latin typeface="Tw Cen MT" panose="020B0602020104020603" pitchFamily="34" charset="0"/>
              </a:rPr>
              <a:t>Dept : CSE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45FDDB-E433-424F-BEDC-5566085C9850}"/>
              </a:ext>
            </a:extLst>
          </p:cNvPr>
          <p:cNvSpPr txBox="1"/>
          <p:nvPr/>
        </p:nvSpPr>
        <p:spPr>
          <a:xfrm>
            <a:off x="4841195" y="3279728"/>
            <a:ext cx="7230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FF0D8"/>
                </a:solidFill>
                <a:latin typeface="Tw Cen MT" panose="020B0602020104020603" pitchFamily="34" charset="0"/>
              </a:rPr>
              <a:t>Id: 182002068</a:t>
            </a:r>
          </a:p>
          <a:p>
            <a:r>
              <a:rPr lang="en-US" sz="2400" b="1" dirty="0">
                <a:solidFill>
                  <a:srgbClr val="1FF0D8"/>
                </a:solidFill>
                <a:latin typeface="Tw Cen MT" panose="020B0602020104020603" pitchFamily="34" charset="0"/>
              </a:rPr>
              <a:t>Sec: 182DB</a:t>
            </a:r>
          </a:p>
          <a:p>
            <a:r>
              <a:rPr lang="en-US" sz="2400" b="1" dirty="0">
                <a:solidFill>
                  <a:srgbClr val="1FF0D8"/>
                </a:solidFill>
                <a:latin typeface="Tw Cen MT" panose="020B0602020104020603" pitchFamily="34" charset="0"/>
              </a:rPr>
              <a:t>Dept: CSE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A67A98-65AD-45D2-A202-9EC6DFACA2B8}"/>
              </a:ext>
            </a:extLst>
          </p:cNvPr>
          <p:cNvSpPr txBox="1"/>
          <p:nvPr/>
        </p:nvSpPr>
        <p:spPr>
          <a:xfrm>
            <a:off x="4841195" y="4811453"/>
            <a:ext cx="7020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w Cen MT" panose="020B0602020104020603" pitchFamily="34" charset="0"/>
              </a:rPr>
              <a:t>MD. </a:t>
            </a:r>
            <a:r>
              <a:rPr lang="en-US" sz="36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Safial</a:t>
            </a:r>
            <a:r>
              <a:rPr lang="en-US" sz="3600" b="1" dirty="0">
                <a:solidFill>
                  <a:schemeClr val="bg1"/>
                </a:solidFill>
                <a:latin typeface="Tw Cen MT" panose="020B0602020104020603" pitchFamily="34" charset="0"/>
              </a:rPr>
              <a:t> Islam </a:t>
            </a:r>
            <a:r>
              <a:rPr lang="en-US" sz="36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Ayon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40B8B8-4A0E-401C-87A9-5740C5D5CA6A}"/>
              </a:ext>
            </a:extLst>
          </p:cNvPr>
          <p:cNvSpPr txBox="1"/>
          <p:nvPr/>
        </p:nvSpPr>
        <p:spPr>
          <a:xfrm>
            <a:off x="4841195" y="2549291"/>
            <a:ext cx="7020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Afsana</a:t>
            </a:r>
            <a:r>
              <a:rPr lang="en-US" sz="3600" b="1" dirty="0">
                <a:solidFill>
                  <a:schemeClr val="bg1"/>
                </a:solidFill>
                <a:latin typeface="Tw Cen MT" panose="020B0602020104020603" pitchFamily="34" charset="0"/>
              </a:rPr>
              <a:t> Kabir </a:t>
            </a:r>
            <a:r>
              <a:rPr lang="en-US" sz="36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Sinthia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DFD55B-6442-404E-872C-D32346021AC8}"/>
              </a:ext>
            </a:extLst>
          </p:cNvPr>
          <p:cNvSpPr/>
          <p:nvPr/>
        </p:nvSpPr>
        <p:spPr>
          <a:xfrm>
            <a:off x="0" y="1569493"/>
            <a:ext cx="4047354" cy="52885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B13C3A-BBF1-4D6F-9B19-AEFB43A21048}"/>
              </a:ext>
            </a:extLst>
          </p:cNvPr>
          <p:cNvSpPr txBox="1"/>
          <p:nvPr/>
        </p:nvSpPr>
        <p:spPr>
          <a:xfrm>
            <a:off x="4990214" y="7158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Classifications of 8086 Interrupts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0C3BF1-133E-4565-89CE-118400CD73B9}"/>
              </a:ext>
            </a:extLst>
          </p:cNvPr>
          <p:cNvSpPr txBox="1"/>
          <p:nvPr/>
        </p:nvSpPr>
        <p:spPr>
          <a:xfrm>
            <a:off x="120559" y="2618008"/>
            <a:ext cx="29234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1FF0D8"/>
                </a:solidFill>
                <a:latin typeface="Tw Cen MT" panose="020B0602020104020603" pitchFamily="34" charset="0"/>
              </a:rPr>
              <a:t>Presented by: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CEDB16-67B1-4E4E-8048-6443C0560DE1}"/>
              </a:ext>
            </a:extLst>
          </p:cNvPr>
          <p:cNvSpPr txBox="1"/>
          <p:nvPr/>
        </p:nvSpPr>
        <p:spPr>
          <a:xfrm>
            <a:off x="120559" y="4945405"/>
            <a:ext cx="29234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1FF0D8"/>
                </a:solidFill>
                <a:latin typeface="Tw Cen MT" panose="020B0602020104020603" pitchFamily="34" charset="0"/>
              </a:rPr>
              <a:t>Presented To: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77C66-EE1C-4CE2-8EEC-8A6275E8DCE5}"/>
              </a:ext>
            </a:extLst>
          </p:cNvPr>
          <p:cNvGrpSpPr/>
          <p:nvPr/>
        </p:nvGrpSpPr>
        <p:grpSpPr>
          <a:xfrm>
            <a:off x="2424223" y="0"/>
            <a:ext cx="9767777" cy="784830"/>
            <a:chOff x="5862564" y="2276475"/>
            <a:chExt cx="4265567" cy="2608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5D4CB36-2E82-4B1F-8C68-8EF51EDACA29}"/>
                </a:ext>
              </a:extLst>
            </p:cNvPr>
            <p:cNvSpPr/>
            <p:nvPr/>
          </p:nvSpPr>
          <p:spPr>
            <a:xfrm>
              <a:off x="5862564" y="2276475"/>
              <a:ext cx="4265567" cy="2608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DDB7A1E-77B8-4205-A76D-9C207C7B21B4}"/>
                </a:ext>
              </a:extLst>
            </p:cNvPr>
            <p:cNvSpPr/>
            <p:nvPr/>
          </p:nvSpPr>
          <p:spPr>
            <a:xfrm>
              <a:off x="9922631" y="2304136"/>
              <a:ext cx="205500" cy="205499"/>
            </a:xfrm>
            <a:prstGeom prst="rect">
              <a:avLst/>
            </a:prstGeom>
            <a:solidFill>
              <a:srgbClr val="1FF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3FA67A8-5440-483E-963D-8A8FAF344B28}"/>
              </a:ext>
            </a:extLst>
          </p:cNvPr>
          <p:cNvSpPr/>
          <p:nvPr/>
        </p:nvSpPr>
        <p:spPr>
          <a:xfrm>
            <a:off x="11087100" y="0"/>
            <a:ext cx="11049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BAD6D-24E8-40BB-898D-1730E4D37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A240-CAF6-46A2-A4F8-7D7BC292E047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23FA7D-F41F-4BB4-8FB2-2F9340FF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3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42857" decel="48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-0.86094 4.07407E-6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8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8" ac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8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8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8" ac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/>
      <p:bldP spid="6" grpId="1"/>
      <p:bldP spid="12" grpId="0"/>
      <p:bldP spid="12" grpId="1"/>
      <p:bldP spid="5" grpId="0"/>
      <p:bldP spid="5" grpId="1"/>
      <p:bldP spid="4" grpId="0"/>
      <p:bldP spid="4" grpId="1"/>
      <p:bldP spid="11" grpId="0"/>
      <p:bldP spid="1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4C4F59C1-C719-4415-907E-137848C2FDD7}"/>
              </a:ext>
            </a:extLst>
          </p:cNvPr>
          <p:cNvSpPr txBox="1"/>
          <p:nvPr/>
        </p:nvSpPr>
        <p:spPr>
          <a:xfrm>
            <a:off x="4747080" y="1721977"/>
            <a:ext cx="6635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latin typeface="Tw Cen MT" panose="020B0602020104020603" pitchFamily="34" charset="0"/>
              </a:rPr>
              <a:t>THIS SLIDE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58366A7-636B-42CB-AD2C-EA9238121868}"/>
              </a:ext>
            </a:extLst>
          </p:cNvPr>
          <p:cNvSpPr/>
          <p:nvPr/>
        </p:nvSpPr>
        <p:spPr>
          <a:xfrm>
            <a:off x="3396508" y="1751801"/>
            <a:ext cx="5187366" cy="5018783"/>
          </a:xfrm>
          <a:prstGeom prst="rect">
            <a:avLst/>
          </a:prstGeom>
          <a:solidFill>
            <a:srgbClr val="11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BE20818-86C8-4A53-BFE4-A2908B925F91}"/>
              </a:ext>
            </a:extLst>
          </p:cNvPr>
          <p:cNvSpPr txBox="1"/>
          <p:nvPr/>
        </p:nvSpPr>
        <p:spPr>
          <a:xfrm>
            <a:off x="4051220" y="1005366"/>
            <a:ext cx="7187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solidFill>
                  <a:schemeClr val="bg1"/>
                </a:solidFill>
                <a:latin typeface="Tw Cen MT" panose="020B0602020104020603" pitchFamily="34" charset="0"/>
              </a:rPr>
              <a:t>CONTENT OF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458874C-7E78-47DF-B1FF-BFB1EECD37BA}"/>
              </a:ext>
            </a:extLst>
          </p:cNvPr>
          <p:cNvSpPr/>
          <p:nvPr/>
        </p:nvSpPr>
        <p:spPr>
          <a:xfrm>
            <a:off x="903501" y="768028"/>
            <a:ext cx="2762383" cy="1398006"/>
          </a:xfrm>
          <a:prstGeom prst="rect">
            <a:avLst/>
          </a:prstGeom>
          <a:solidFill>
            <a:srgbClr val="11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0148586-8BC5-4915-852B-AE150D129AEC}"/>
              </a:ext>
            </a:extLst>
          </p:cNvPr>
          <p:cNvSpPr/>
          <p:nvPr/>
        </p:nvSpPr>
        <p:spPr>
          <a:xfrm>
            <a:off x="8028289" y="723621"/>
            <a:ext cx="4197707" cy="1323709"/>
          </a:xfrm>
          <a:prstGeom prst="rect">
            <a:avLst/>
          </a:prstGeom>
          <a:solidFill>
            <a:srgbClr val="11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52F63B32-EA0E-409F-A0C4-963871478800}"/>
              </a:ext>
            </a:extLst>
          </p:cNvPr>
          <p:cNvSpPr/>
          <p:nvPr/>
        </p:nvSpPr>
        <p:spPr>
          <a:xfrm>
            <a:off x="1379946" y="2639796"/>
            <a:ext cx="4064217" cy="392842"/>
          </a:xfrm>
          <a:prstGeom prst="parallelogram">
            <a:avLst>
              <a:gd name="adj" fmla="val 32143"/>
            </a:avLst>
          </a:prstGeom>
          <a:solidFill>
            <a:srgbClr val="262626"/>
          </a:solidFill>
          <a:ln w="101600" cap="rnd">
            <a:solidFill>
              <a:srgbClr val="262626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3092BE-7A02-497B-A6B6-EB6634E56980}"/>
              </a:ext>
            </a:extLst>
          </p:cNvPr>
          <p:cNvSpPr txBox="1"/>
          <p:nvPr/>
        </p:nvSpPr>
        <p:spPr>
          <a:xfrm>
            <a:off x="2544954" y="2605384"/>
            <a:ext cx="2855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What is Interrupts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C703F96F-EDE9-4558-BB62-F79FB1A4F0DA}"/>
              </a:ext>
            </a:extLst>
          </p:cNvPr>
          <p:cNvSpPr/>
          <p:nvPr/>
        </p:nvSpPr>
        <p:spPr>
          <a:xfrm>
            <a:off x="1379946" y="3820896"/>
            <a:ext cx="4064217" cy="392842"/>
          </a:xfrm>
          <a:prstGeom prst="parallelogram">
            <a:avLst>
              <a:gd name="adj" fmla="val 32143"/>
            </a:avLst>
          </a:prstGeom>
          <a:solidFill>
            <a:srgbClr val="262626"/>
          </a:solidFill>
          <a:ln w="101600" cap="rnd">
            <a:solidFill>
              <a:srgbClr val="262626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10B5CC-AC9B-4971-A813-D8ECB24164DD}"/>
              </a:ext>
            </a:extLst>
          </p:cNvPr>
          <p:cNvSpPr txBox="1"/>
          <p:nvPr/>
        </p:nvSpPr>
        <p:spPr>
          <a:xfrm>
            <a:off x="1433399" y="3786484"/>
            <a:ext cx="2855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Hardware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A1EEA2-0864-4A52-A88B-78A3D7BB259E}"/>
              </a:ext>
            </a:extLst>
          </p:cNvPr>
          <p:cNvGrpSpPr/>
          <p:nvPr/>
        </p:nvGrpSpPr>
        <p:grpSpPr>
          <a:xfrm>
            <a:off x="4264109" y="3709006"/>
            <a:ext cx="909125" cy="647346"/>
            <a:chOff x="4278623" y="3709006"/>
            <a:chExt cx="909125" cy="647346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87E0A84F-384D-4575-9B11-E9BFA8A618EF}"/>
                </a:ext>
              </a:extLst>
            </p:cNvPr>
            <p:cNvSpPr/>
            <p:nvPr/>
          </p:nvSpPr>
          <p:spPr>
            <a:xfrm>
              <a:off x="4278623" y="3709006"/>
              <a:ext cx="909125" cy="647346"/>
            </a:xfrm>
            <a:prstGeom prst="parallelogram">
              <a:avLst>
                <a:gd name="adj" fmla="val 32143"/>
              </a:avLst>
            </a:prstGeom>
            <a:solidFill>
              <a:srgbClr val="11DFDF"/>
            </a:solidFill>
            <a:ln w="101600" cap="rnd">
              <a:solidFill>
                <a:srgbClr val="11DFDF"/>
              </a:solidFill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E3B3232-3C0D-4420-BE6C-5FA992FBB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8494" y="3786484"/>
              <a:ext cx="492390" cy="49239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F882EA9-21C1-48B9-A0EC-4BAD7489E8F9}"/>
              </a:ext>
            </a:extLst>
          </p:cNvPr>
          <p:cNvGrpSpPr/>
          <p:nvPr/>
        </p:nvGrpSpPr>
        <p:grpSpPr>
          <a:xfrm>
            <a:off x="1660273" y="2527906"/>
            <a:ext cx="909125" cy="647346"/>
            <a:chOff x="1674787" y="2527906"/>
            <a:chExt cx="909125" cy="647346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7EB205F1-04FD-4F50-814D-F1378628048F}"/>
                </a:ext>
              </a:extLst>
            </p:cNvPr>
            <p:cNvSpPr/>
            <p:nvPr/>
          </p:nvSpPr>
          <p:spPr>
            <a:xfrm>
              <a:off x="1674787" y="2527906"/>
              <a:ext cx="909125" cy="647346"/>
            </a:xfrm>
            <a:prstGeom prst="parallelogram">
              <a:avLst>
                <a:gd name="adj" fmla="val 32143"/>
              </a:avLst>
            </a:prstGeom>
            <a:solidFill>
              <a:srgbClr val="11DFDF"/>
            </a:solidFill>
            <a:ln w="101600" cap="rnd">
              <a:solidFill>
                <a:srgbClr val="11DFDF"/>
              </a:solidFill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8259701-8135-47CB-829B-867B25CB4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672" y="2593671"/>
              <a:ext cx="515816" cy="515816"/>
            </a:xfrm>
            <a:prstGeom prst="rect">
              <a:avLst/>
            </a:prstGeom>
          </p:spPr>
        </p:pic>
      </p:grp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C6580DB8-D40A-4FBD-B948-E93D4639E597}"/>
              </a:ext>
            </a:extLst>
          </p:cNvPr>
          <p:cNvSpPr/>
          <p:nvPr/>
        </p:nvSpPr>
        <p:spPr>
          <a:xfrm>
            <a:off x="6762866" y="2639796"/>
            <a:ext cx="4064217" cy="392842"/>
          </a:xfrm>
          <a:prstGeom prst="parallelogram">
            <a:avLst>
              <a:gd name="adj" fmla="val 32143"/>
            </a:avLst>
          </a:prstGeom>
          <a:solidFill>
            <a:srgbClr val="262626"/>
          </a:solidFill>
          <a:ln w="101600" cap="rnd">
            <a:solidFill>
              <a:srgbClr val="262626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593D2B-3EC2-4AE1-9C1F-3A4DF2585EF9}"/>
              </a:ext>
            </a:extLst>
          </p:cNvPr>
          <p:cNvSpPr txBox="1"/>
          <p:nvPr/>
        </p:nvSpPr>
        <p:spPr>
          <a:xfrm>
            <a:off x="7763944" y="2674089"/>
            <a:ext cx="3203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Classifications of 8086 Interrupts</a:t>
            </a:r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D5D3C4C1-7E66-4A90-A6FB-2145830131C0}"/>
              </a:ext>
            </a:extLst>
          </p:cNvPr>
          <p:cNvSpPr/>
          <p:nvPr/>
        </p:nvSpPr>
        <p:spPr>
          <a:xfrm>
            <a:off x="6762866" y="3820896"/>
            <a:ext cx="4064217" cy="392842"/>
          </a:xfrm>
          <a:prstGeom prst="parallelogram">
            <a:avLst>
              <a:gd name="adj" fmla="val 32143"/>
            </a:avLst>
          </a:prstGeom>
          <a:solidFill>
            <a:srgbClr val="262626"/>
          </a:solidFill>
          <a:ln w="101600" cap="rnd">
            <a:solidFill>
              <a:srgbClr val="262626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94F557-9CBE-4A6C-A725-FB79B82A837A}"/>
              </a:ext>
            </a:extLst>
          </p:cNvPr>
          <p:cNvSpPr txBox="1"/>
          <p:nvPr/>
        </p:nvSpPr>
        <p:spPr>
          <a:xfrm>
            <a:off x="6816319" y="3786484"/>
            <a:ext cx="2855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Software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B2895BB-93E1-4004-85DC-BED83B54B82C}"/>
              </a:ext>
            </a:extLst>
          </p:cNvPr>
          <p:cNvGrpSpPr/>
          <p:nvPr/>
        </p:nvGrpSpPr>
        <p:grpSpPr>
          <a:xfrm>
            <a:off x="9647029" y="3709006"/>
            <a:ext cx="909125" cy="647346"/>
            <a:chOff x="4278623" y="3709006"/>
            <a:chExt cx="909125" cy="647346"/>
          </a:xfrm>
        </p:grpSpPr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id="{D06DF49B-6BEF-40FA-B658-777F56780D11}"/>
                </a:ext>
              </a:extLst>
            </p:cNvPr>
            <p:cNvSpPr/>
            <p:nvPr/>
          </p:nvSpPr>
          <p:spPr>
            <a:xfrm>
              <a:off x="4278623" y="3709006"/>
              <a:ext cx="909125" cy="647346"/>
            </a:xfrm>
            <a:prstGeom prst="parallelogram">
              <a:avLst>
                <a:gd name="adj" fmla="val 32143"/>
              </a:avLst>
            </a:prstGeom>
            <a:solidFill>
              <a:srgbClr val="11DFDF"/>
            </a:solidFill>
            <a:ln w="101600" cap="rnd">
              <a:solidFill>
                <a:srgbClr val="11DFDF"/>
              </a:solidFill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2D573D3F-3670-45D8-B05A-E7359ADF3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8494" y="3786484"/>
              <a:ext cx="492390" cy="492390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0E32C4A-9E7C-450A-A0BA-EC200EEE2C77}"/>
              </a:ext>
            </a:extLst>
          </p:cNvPr>
          <p:cNvGrpSpPr/>
          <p:nvPr/>
        </p:nvGrpSpPr>
        <p:grpSpPr>
          <a:xfrm>
            <a:off x="7043193" y="2527906"/>
            <a:ext cx="909125" cy="647346"/>
            <a:chOff x="1674787" y="2527906"/>
            <a:chExt cx="909125" cy="647346"/>
          </a:xfrm>
        </p:grpSpPr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E789697C-7E35-4810-8DB5-BAF126A79282}"/>
                </a:ext>
              </a:extLst>
            </p:cNvPr>
            <p:cNvSpPr/>
            <p:nvPr/>
          </p:nvSpPr>
          <p:spPr>
            <a:xfrm>
              <a:off x="1674787" y="2527906"/>
              <a:ext cx="909125" cy="647346"/>
            </a:xfrm>
            <a:prstGeom prst="parallelogram">
              <a:avLst>
                <a:gd name="adj" fmla="val 32143"/>
              </a:avLst>
            </a:prstGeom>
            <a:solidFill>
              <a:srgbClr val="11DFDF"/>
            </a:solidFill>
            <a:ln w="101600" cap="rnd">
              <a:solidFill>
                <a:srgbClr val="11DFDF"/>
              </a:solidFill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51590153-04AC-4232-85CC-2E961731C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672" y="2593671"/>
              <a:ext cx="515816" cy="51581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63B1F11-02BB-4F3B-B5B8-3AE129B2BC33}"/>
              </a:ext>
            </a:extLst>
          </p:cNvPr>
          <p:cNvSpPr txBox="1"/>
          <p:nvPr/>
        </p:nvSpPr>
        <p:spPr>
          <a:xfrm>
            <a:off x="4747080" y="59409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 </a:t>
            </a:r>
            <a:r>
              <a:rPr lang="en-US" sz="32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Ot</a:t>
            </a:r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 Operating System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1161FC-DC38-43D2-891C-F7CFB5E4F610}"/>
              </a:ext>
            </a:extLst>
          </p:cNvPr>
          <p:cNvGrpSpPr/>
          <p:nvPr/>
        </p:nvGrpSpPr>
        <p:grpSpPr>
          <a:xfrm>
            <a:off x="2424223" y="55442"/>
            <a:ext cx="9767777" cy="870487"/>
            <a:chOff x="6059052" y="2220349"/>
            <a:chExt cx="4265567" cy="289286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EEDC99B-5FCD-4DD1-87CB-574DB67E9633}"/>
                </a:ext>
              </a:extLst>
            </p:cNvPr>
            <p:cNvSpPr/>
            <p:nvPr/>
          </p:nvSpPr>
          <p:spPr>
            <a:xfrm>
              <a:off x="6059052" y="2220349"/>
              <a:ext cx="4265567" cy="260820"/>
            </a:xfrm>
            <a:prstGeom prst="rect">
              <a:avLst/>
            </a:prstGeom>
            <a:solidFill>
              <a:srgbClr val="11D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35A74EB-F613-4561-89B2-85F3A6B25E14}"/>
                </a:ext>
              </a:extLst>
            </p:cNvPr>
            <p:cNvSpPr/>
            <p:nvPr/>
          </p:nvSpPr>
          <p:spPr>
            <a:xfrm>
              <a:off x="9922631" y="2304136"/>
              <a:ext cx="205500" cy="2054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29A1A00A-E8D8-4C74-9078-21A44B043168}"/>
              </a:ext>
            </a:extLst>
          </p:cNvPr>
          <p:cNvSpPr/>
          <p:nvPr/>
        </p:nvSpPr>
        <p:spPr>
          <a:xfrm>
            <a:off x="11087100" y="0"/>
            <a:ext cx="1104900" cy="6858000"/>
          </a:xfrm>
          <a:prstGeom prst="rect">
            <a:avLst/>
          </a:prstGeom>
          <a:solidFill>
            <a:srgbClr val="11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9CF32A-D0D5-4103-9F54-26CE02DF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0D75-51C3-447B-9A97-7D37BB5212C6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937E3-0D93-41ED-BD7E-ABD91B204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3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42857" decel="48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22222E-6 L -0.86094 2.22222E-6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4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1.66667E-6 -0.16158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xit" presetSubtype="8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21263 -7.40741E-7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07407E-6 L -0.09088 4.07407E-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4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-0.21602 -2.96296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7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85185E-6 L 0.09296 1.85185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95833E-6 -7.40741E-7 L 0.21263 -7.40741E-7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5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07407E-6 L -0.09089 4.07407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4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-0.21602 -2.96296E-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7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85185E-6 L 0.09297 1.85185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1" grpId="1"/>
      <p:bldP spid="63" grpId="0"/>
      <p:bldP spid="63" grpId="1"/>
      <p:bldP spid="10" grpId="0"/>
      <p:bldP spid="11" grpId="0"/>
      <p:bldP spid="38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4C4F59C1-C719-4415-907E-137848C2FDD7}"/>
              </a:ext>
            </a:extLst>
          </p:cNvPr>
          <p:cNvSpPr txBox="1"/>
          <p:nvPr/>
        </p:nvSpPr>
        <p:spPr>
          <a:xfrm>
            <a:off x="4451523" y="1651642"/>
            <a:ext cx="6635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w Cen MT" panose="020B0602020104020603" pitchFamily="34" charset="0"/>
              </a:rPr>
              <a:t>Interrupts</a:t>
            </a:r>
            <a:endParaRPr lang="en-US" sz="3600" b="1" i="1" dirty="0">
              <a:latin typeface="Tw Cen MT" panose="020B0602020104020603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58366A7-636B-42CB-AD2C-EA9238121868}"/>
              </a:ext>
            </a:extLst>
          </p:cNvPr>
          <p:cNvSpPr/>
          <p:nvPr/>
        </p:nvSpPr>
        <p:spPr>
          <a:xfrm>
            <a:off x="2911186" y="1855684"/>
            <a:ext cx="5187366" cy="5029820"/>
          </a:xfrm>
          <a:prstGeom prst="rect">
            <a:avLst/>
          </a:prstGeom>
          <a:solidFill>
            <a:srgbClr val="11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BE20818-86C8-4A53-BFE4-A2908B925F91}"/>
              </a:ext>
            </a:extLst>
          </p:cNvPr>
          <p:cNvSpPr txBox="1"/>
          <p:nvPr/>
        </p:nvSpPr>
        <p:spPr>
          <a:xfrm>
            <a:off x="1911172" y="909753"/>
            <a:ext cx="7187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Tw Cen MT" panose="020B0602020104020603" pitchFamily="34" charset="0"/>
              </a:rPr>
              <a:t>What is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458874C-7E78-47DF-B1FF-BFB1EECD37BA}"/>
              </a:ext>
            </a:extLst>
          </p:cNvPr>
          <p:cNvSpPr/>
          <p:nvPr/>
        </p:nvSpPr>
        <p:spPr>
          <a:xfrm>
            <a:off x="903501" y="768028"/>
            <a:ext cx="2762383" cy="1398006"/>
          </a:xfrm>
          <a:prstGeom prst="rect">
            <a:avLst/>
          </a:prstGeom>
          <a:solidFill>
            <a:srgbClr val="11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0148586-8BC5-4915-852B-AE150D129AEC}"/>
              </a:ext>
            </a:extLst>
          </p:cNvPr>
          <p:cNvSpPr/>
          <p:nvPr/>
        </p:nvSpPr>
        <p:spPr>
          <a:xfrm>
            <a:off x="8028289" y="723621"/>
            <a:ext cx="4197707" cy="1323709"/>
          </a:xfrm>
          <a:prstGeom prst="rect">
            <a:avLst/>
          </a:prstGeom>
          <a:solidFill>
            <a:srgbClr val="11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3B1F11-02BB-4F3B-B5B8-3AE129B2BC33}"/>
              </a:ext>
            </a:extLst>
          </p:cNvPr>
          <p:cNvSpPr txBox="1"/>
          <p:nvPr/>
        </p:nvSpPr>
        <p:spPr>
          <a:xfrm>
            <a:off x="4747080" y="59409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Classifications of 8086 Interrupts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1161FC-DC38-43D2-891C-F7CFB5E4F610}"/>
              </a:ext>
            </a:extLst>
          </p:cNvPr>
          <p:cNvGrpSpPr/>
          <p:nvPr/>
        </p:nvGrpSpPr>
        <p:grpSpPr>
          <a:xfrm>
            <a:off x="2284692" y="-70360"/>
            <a:ext cx="9767777" cy="960251"/>
            <a:chOff x="5983273" y="2190518"/>
            <a:chExt cx="4265567" cy="31911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EEDC99B-5FCD-4DD1-87CB-574DB67E9633}"/>
                </a:ext>
              </a:extLst>
            </p:cNvPr>
            <p:cNvSpPr/>
            <p:nvPr/>
          </p:nvSpPr>
          <p:spPr>
            <a:xfrm>
              <a:off x="5983273" y="2190518"/>
              <a:ext cx="4265567" cy="260820"/>
            </a:xfrm>
            <a:prstGeom prst="rect">
              <a:avLst/>
            </a:prstGeom>
            <a:solidFill>
              <a:srgbClr val="11D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35A74EB-F613-4561-89B2-85F3A6B25E14}"/>
                </a:ext>
              </a:extLst>
            </p:cNvPr>
            <p:cNvSpPr/>
            <p:nvPr/>
          </p:nvSpPr>
          <p:spPr>
            <a:xfrm>
              <a:off x="9922631" y="2304136"/>
              <a:ext cx="205500" cy="2054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29A1A00A-E8D8-4C74-9078-21A44B043168}"/>
              </a:ext>
            </a:extLst>
          </p:cNvPr>
          <p:cNvSpPr/>
          <p:nvPr/>
        </p:nvSpPr>
        <p:spPr>
          <a:xfrm>
            <a:off x="11087100" y="0"/>
            <a:ext cx="1104900" cy="6858000"/>
          </a:xfrm>
          <a:prstGeom prst="rect">
            <a:avLst/>
          </a:prstGeom>
          <a:solidFill>
            <a:srgbClr val="11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9CF32A-D0D5-4103-9F54-26CE02DF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0D75-51C3-447B-9A97-7D37BB5212C6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937E3-0D93-41ED-BD7E-ABD91B204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F22062-EFDE-45EA-A2DC-6222C3A0489F}"/>
              </a:ext>
            </a:extLst>
          </p:cNvPr>
          <p:cNvSpPr/>
          <p:nvPr/>
        </p:nvSpPr>
        <p:spPr>
          <a:xfrm>
            <a:off x="838200" y="3013441"/>
            <a:ext cx="103990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Open Sans" panose="020B0606030504020204" pitchFamily="34" charset="0"/>
              </a:rPr>
              <a:t>An interrupt is a signal sent to the processor that interrupts the current process. It may be generated by a hardware device or a software program.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2124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42857" decel="48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-0.86094 -2.22222E-6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4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96296E-6 L 4.16667E-7 -0.16157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xit" presetSubtype="8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1" grpId="1"/>
      <p:bldP spid="63" grpId="0"/>
      <p:bldP spid="63" grpId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4C4F59C1-C719-4415-907E-137848C2FDD7}"/>
              </a:ext>
            </a:extLst>
          </p:cNvPr>
          <p:cNvSpPr txBox="1"/>
          <p:nvPr/>
        </p:nvSpPr>
        <p:spPr>
          <a:xfrm>
            <a:off x="4451523" y="1651642"/>
            <a:ext cx="66355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w Cen MT" panose="020B0602020104020603" pitchFamily="34" charset="0"/>
              </a:rPr>
              <a:t>Interrupts</a:t>
            </a:r>
            <a:endParaRPr lang="en-US" sz="4400" b="1" i="1" dirty="0">
              <a:latin typeface="Tw Cen MT" panose="020B0602020104020603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58366A7-636B-42CB-AD2C-EA9238121868}"/>
              </a:ext>
            </a:extLst>
          </p:cNvPr>
          <p:cNvSpPr/>
          <p:nvPr/>
        </p:nvSpPr>
        <p:spPr>
          <a:xfrm>
            <a:off x="2976251" y="1873807"/>
            <a:ext cx="5187366" cy="5029820"/>
          </a:xfrm>
          <a:prstGeom prst="rect">
            <a:avLst/>
          </a:prstGeom>
          <a:solidFill>
            <a:srgbClr val="11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BE20818-86C8-4A53-BFE4-A2908B925F91}"/>
              </a:ext>
            </a:extLst>
          </p:cNvPr>
          <p:cNvSpPr txBox="1"/>
          <p:nvPr/>
        </p:nvSpPr>
        <p:spPr>
          <a:xfrm>
            <a:off x="2257967" y="892011"/>
            <a:ext cx="7187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Tw Cen MT" panose="020B0602020104020603" pitchFamily="34" charset="0"/>
              </a:rPr>
              <a:t>Classifications of 8086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458874C-7E78-47DF-B1FF-BFB1EECD37BA}"/>
              </a:ext>
            </a:extLst>
          </p:cNvPr>
          <p:cNvSpPr/>
          <p:nvPr/>
        </p:nvSpPr>
        <p:spPr>
          <a:xfrm>
            <a:off x="-625905" y="672415"/>
            <a:ext cx="2762383" cy="1398006"/>
          </a:xfrm>
          <a:prstGeom prst="rect">
            <a:avLst/>
          </a:prstGeom>
          <a:solidFill>
            <a:srgbClr val="11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0148586-8BC5-4915-852B-AE150D129AEC}"/>
              </a:ext>
            </a:extLst>
          </p:cNvPr>
          <p:cNvSpPr/>
          <p:nvPr/>
        </p:nvSpPr>
        <p:spPr>
          <a:xfrm>
            <a:off x="9360934" y="709563"/>
            <a:ext cx="4197707" cy="1323709"/>
          </a:xfrm>
          <a:prstGeom prst="rect">
            <a:avLst/>
          </a:prstGeom>
          <a:solidFill>
            <a:srgbClr val="11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3B1F11-02BB-4F3B-B5B8-3AE129B2BC33}"/>
              </a:ext>
            </a:extLst>
          </p:cNvPr>
          <p:cNvSpPr txBox="1"/>
          <p:nvPr/>
        </p:nvSpPr>
        <p:spPr>
          <a:xfrm>
            <a:off x="4747080" y="59409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Classifications of 8086 Interrupts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1161FC-DC38-43D2-891C-F7CFB5E4F610}"/>
              </a:ext>
            </a:extLst>
          </p:cNvPr>
          <p:cNvGrpSpPr/>
          <p:nvPr/>
        </p:nvGrpSpPr>
        <p:grpSpPr>
          <a:xfrm>
            <a:off x="2405173" y="80680"/>
            <a:ext cx="9767777" cy="960251"/>
            <a:chOff x="5983273" y="2190518"/>
            <a:chExt cx="4265567" cy="31911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EEDC99B-5FCD-4DD1-87CB-574DB67E9633}"/>
                </a:ext>
              </a:extLst>
            </p:cNvPr>
            <p:cNvSpPr/>
            <p:nvPr/>
          </p:nvSpPr>
          <p:spPr>
            <a:xfrm>
              <a:off x="5983273" y="2190518"/>
              <a:ext cx="4265567" cy="260820"/>
            </a:xfrm>
            <a:prstGeom prst="rect">
              <a:avLst/>
            </a:prstGeom>
            <a:solidFill>
              <a:srgbClr val="11D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35A74EB-F613-4561-89B2-85F3A6B25E14}"/>
                </a:ext>
              </a:extLst>
            </p:cNvPr>
            <p:cNvSpPr/>
            <p:nvPr/>
          </p:nvSpPr>
          <p:spPr>
            <a:xfrm>
              <a:off x="9922631" y="2304136"/>
              <a:ext cx="205500" cy="2054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29A1A00A-E8D8-4C74-9078-21A44B043168}"/>
              </a:ext>
            </a:extLst>
          </p:cNvPr>
          <p:cNvSpPr/>
          <p:nvPr/>
        </p:nvSpPr>
        <p:spPr>
          <a:xfrm>
            <a:off x="11087100" y="0"/>
            <a:ext cx="1104900" cy="6858000"/>
          </a:xfrm>
          <a:prstGeom prst="rect">
            <a:avLst/>
          </a:prstGeom>
          <a:solidFill>
            <a:srgbClr val="11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9CF32A-D0D5-4103-9F54-26CE02DF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0D75-51C3-447B-9A97-7D37BB5212C6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937E3-0D93-41ED-BD7E-ABD91B204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B8A61-43AC-4A29-991F-41EE5F62EB66}"/>
              </a:ext>
            </a:extLst>
          </p:cNvPr>
          <p:cNvSpPr txBox="1"/>
          <p:nvPr/>
        </p:nvSpPr>
        <p:spPr>
          <a:xfrm>
            <a:off x="4078835" y="1698149"/>
            <a:ext cx="5347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w Cen MT" panose="020B0602020104020603" pitchFamily="34" charset="0"/>
              </a:rPr>
              <a:t>8086 Interrupts</a:t>
            </a:r>
            <a:endParaRPr lang="en-US" sz="4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4C08B4-8883-4C59-8258-A477117096CC}"/>
              </a:ext>
            </a:extLst>
          </p:cNvPr>
          <p:cNvSpPr txBox="1"/>
          <p:nvPr/>
        </p:nvSpPr>
        <p:spPr>
          <a:xfrm>
            <a:off x="2816170" y="5085015"/>
            <a:ext cx="534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Non maskable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474749-107C-45D6-A5DF-43D927662EB9}"/>
              </a:ext>
            </a:extLst>
          </p:cNvPr>
          <p:cNvSpPr txBox="1"/>
          <p:nvPr/>
        </p:nvSpPr>
        <p:spPr>
          <a:xfrm>
            <a:off x="8082946" y="3219180"/>
            <a:ext cx="26866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Software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9AD79-A469-4AEE-B36D-B7D7B474B225}"/>
              </a:ext>
            </a:extLst>
          </p:cNvPr>
          <p:cNvSpPr txBox="1"/>
          <p:nvPr/>
        </p:nvSpPr>
        <p:spPr>
          <a:xfrm>
            <a:off x="2809072" y="4334780"/>
            <a:ext cx="534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Maskable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F88986-C1BD-461C-9F20-3076D9EB7DC9}"/>
              </a:ext>
            </a:extLst>
          </p:cNvPr>
          <p:cNvSpPr txBox="1"/>
          <p:nvPr/>
        </p:nvSpPr>
        <p:spPr>
          <a:xfrm>
            <a:off x="1951889" y="3263501"/>
            <a:ext cx="2954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Hardware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4B898B-D556-4AC7-A60A-1E8C327C59A2}"/>
              </a:ext>
            </a:extLst>
          </p:cNvPr>
          <p:cNvSpPr txBox="1"/>
          <p:nvPr/>
        </p:nvSpPr>
        <p:spPr>
          <a:xfrm>
            <a:off x="7871280" y="4178398"/>
            <a:ext cx="534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 (Body)"/>
              </a:rPr>
              <a:t>256 Interrupts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C5F32E8-5F67-4B4E-BB9F-FA2F0FCBFF37}"/>
              </a:ext>
            </a:extLst>
          </p:cNvPr>
          <p:cNvGrpSpPr/>
          <p:nvPr/>
        </p:nvGrpSpPr>
        <p:grpSpPr>
          <a:xfrm>
            <a:off x="3124781" y="2421083"/>
            <a:ext cx="2953290" cy="798096"/>
            <a:chOff x="3124781" y="2421083"/>
            <a:chExt cx="2953290" cy="79809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CC07F4B-1B2E-421B-8BF3-42E7EB305D38}"/>
                </a:ext>
              </a:extLst>
            </p:cNvPr>
            <p:cNvCxnSpPr>
              <a:cxnSpLocks/>
            </p:cNvCxnSpPr>
            <p:nvPr/>
          </p:nvCxnSpPr>
          <p:spPr>
            <a:xfrm>
              <a:off x="6078071" y="2421083"/>
              <a:ext cx="0" cy="40602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306C2B16-6069-41D2-9E96-60974964B34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124781" y="2837524"/>
              <a:ext cx="2953290" cy="381655"/>
            </a:xfrm>
            <a:prstGeom prst="bentConnector3">
              <a:avLst>
                <a:gd name="adj1" fmla="val 100389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825D717-554F-4204-A5A8-B4C3C0505782}"/>
              </a:ext>
            </a:extLst>
          </p:cNvPr>
          <p:cNvCxnSpPr>
            <a:cxnSpLocks/>
          </p:cNvCxnSpPr>
          <p:nvPr/>
        </p:nvCxnSpPr>
        <p:spPr>
          <a:xfrm>
            <a:off x="6078071" y="2837524"/>
            <a:ext cx="3040768" cy="382674"/>
          </a:xfrm>
          <a:prstGeom prst="bentConnector3">
            <a:avLst>
              <a:gd name="adj1" fmla="val 10000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1A5BCCD-E4BD-4D86-9AB6-0F510084AF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47120" y="4570512"/>
            <a:ext cx="1389696" cy="314551"/>
          </a:xfrm>
          <a:prstGeom prst="bentConnector3">
            <a:avLst>
              <a:gd name="adj1" fmla="val 10031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4148F0A-2CA6-4404-BAAC-5758992220CA}"/>
              </a:ext>
            </a:extLst>
          </p:cNvPr>
          <p:cNvCxnSpPr/>
          <p:nvPr/>
        </p:nvCxnSpPr>
        <p:spPr>
          <a:xfrm>
            <a:off x="2265135" y="4657945"/>
            <a:ext cx="3740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CEF1AB-3B9E-4D93-B787-B760F57F42AE}"/>
              </a:ext>
            </a:extLst>
          </p:cNvPr>
          <p:cNvCxnSpPr/>
          <p:nvPr/>
        </p:nvCxnSpPr>
        <p:spPr>
          <a:xfrm>
            <a:off x="9118839" y="3871645"/>
            <a:ext cx="0" cy="326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4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42857" decel="48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96296E-6 L -0.86094 -2.96296E-6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4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7.40741E-7 L 4.16667E-7 -0.16157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xit" presetSubtype="8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1" grpId="1"/>
      <p:bldP spid="63" grpId="0"/>
      <p:bldP spid="63" grpId="1"/>
      <p:bldP spid="4" grpId="0"/>
      <p:bldP spid="18" grpId="0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730F3488-B209-4C17-9B8E-388643527C54}"/>
              </a:ext>
            </a:extLst>
          </p:cNvPr>
          <p:cNvSpPr txBox="1"/>
          <p:nvPr/>
        </p:nvSpPr>
        <p:spPr>
          <a:xfrm>
            <a:off x="4075822" y="1847787"/>
            <a:ext cx="6635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11DFDF"/>
                </a:solidFill>
                <a:latin typeface="Tw Cen MT" panose="020B0602020104020603" pitchFamily="34" charset="0"/>
              </a:rPr>
              <a:t>Interrupts</a:t>
            </a:r>
            <a:endParaRPr lang="en-US" sz="3600" b="1" i="1" dirty="0">
              <a:solidFill>
                <a:srgbClr val="11DFDF"/>
              </a:solidFill>
              <a:latin typeface="Tw Cen MT" panose="020B0602020104020603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261E03F-6BB7-4582-8176-77E5E53DC974}"/>
              </a:ext>
            </a:extLst>
          </p:cNvPr>
          <p:cNvSpPr/>
          <p:nvPr/>
        </p:nvSpPr>
        <p:spPr>
          <a:xfrm>
            <a:off x="3296967" y="2027089"/>
            <a:ext cx="5187366" cy="49821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574179-A90B-4E67-92A2-68D9C02F3F5C}"/>
              </a:ext>
            </a:extLst>
          </p:cNvPr>
          <p:cNvSpPr txBox="1"/>
          <p:nvPr/>
        </p:nvSpPr>
        <p:spPr>
          <a:xfrm>
            <a:off x="4107861" y="1155137"/>
            <a:ext cx="7187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solidFill>
                  <a:schemeClr val="bg1"/>
                </a:solidFill>
                <a:latin typeface="Tw Cen MT" panose="020B0602020104020603" pitchFamily="34" charset="0"/>
              </a:rPr>
              <a:t>Hardware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E910370-1FFB-4F30-9790-6A354D7C4508}"/>
              </a:ext>
            </a:extLst>
          </p:cNvPr>
          <p:cNvSpPr/>
          <p:nvPr/>
        </p:nvSpPr>
        <p:spPr>
          <a:xfrm>
            <a:off x="951905" y="931556"/>
            <a:ext cx="2762383" cy="1398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9D94657-EA65-4A6A-B344-09EBF657D45A}"/>
              </a:ext>
            </a:extLst>
          </p:cNvPr>
          <p:cNvGrpSpPr/>
          <p:nvPr/>
        </p:nvGrpSpPr>
        <p:grpSpPr>
          <a:xfrm rot="2700000">
            <a:off x="3277760" y="1498682"/>
            <a:ext cx="424931" cy="424931"/>
            <a:chOff x="1742304" y="981075"/>
            <a:chExt cx="988540" cy="988540"/>
          </a:xfrm>
          <a:solidFill>
            <a:srgbClr val="1FF0D8"/>
          </a:solidFill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3C31163-DACD-4377-987C-2809EE7A61AD}"/>
                </a:ext>
              </a:extLst>
            </p:cNvPr>
            <p:cNvSpPr/>
            <p:nvPr/>
          </p:nvSpPr>
          <p:spPr>
            <a:xfrm>
              <a:off x="1742304" y="981076"/>
              <a:ext cx="988540" cy="256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20778A4-6A77-4ECD-87D2-0B7CE33D3583}"/>
                </a:ext>
              </a:extLst>
            </p:cNvPr>
            <p:cNvSpPr/>
            <p:nvPr/>
          </p:nvSpPr>
          <p:spPr>
            <a:xfrm rot="16200000">
              <a:off x="2108557" y="1347329"/>
              <a:ext cx="988540" cy="256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8855024-C042-44C1-8EBA-2D7510CFE39D}"/>
              </a:ext>
            </a:extLst>
          </p:cNvPr>
          <p:cNvSpPr/>
          <p:nvPr/>
        </p:nvSpPr>
        <p:spPr>
          <a:xfrm>
            <a:off x="9982200" y="717013"/>
            <a:ext cx="4197707" cy="13237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DBBC2F-8EEE-4E11-9E0D-1C7D7E019D4A}"/>
              </a:ext>
            </a:extLst>
          </p:cNvPr>
          <p:cNvSpPr txBox="1"/>
          <p:nvPr/>
        </p:nvSpPr>
        <p:spPr>
          <a:xfrm>
            <a:off x="4990214" y="7158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Classifications of 8086 Interrupts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45F05B-3994-4BF1-B75D-633BF586B1CA}"/>
              </a:ext>
            </a:extLst>
          </p:cNvPr>
          <p:cNvGrpSpPr/>
          <p:nvPr/>
        </p:nvGrpSpPr>
        <p:grpSpPr>
          <a:xfrm>
            <a:off x="2271441" y="93234"/>
            <a:ext cx="9767777" cy="784830"/>
            <a:chOff x="5862564" y="2276475"/>
            <a:chExt cx="4265567" cy="2608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155C15-7649-4845-B4D8-943D08F7A2B4}"/>
                </a:ext>
              </a:extLst>
            </p:cNvPr>
            <p:cNvSpPr/>
            <p:nvPr/>
          </p:nvSpPr>
          <p:spPr>
            <a:xfrm>
              <a:off x="5862564" y="2276475"/>
              <a:ext cx="4265567" cy="2608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C633BE-4132-4B51-8308-2AF9BE7F3FE1}"/>
                </a:ext>
              </a:extLst>
            </p:cNvPr>
            <p:cNvSpPr/>
            <p:nvPr/>
          </p:nvSpPr>
          <p:spPr>
            <a:xfrm>
              <a:off x="9922631" y="2304136"/>
              <a:ext cx="205500" cy="205499"/>
            </a:xfrm>
            <a:prstGeom prst="rect">
              <a:avLst/>
            </a:prstGeom>
            <a:solidFill>
              <a:srgbClr val="1FF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5291CC5-B435-4D06-BBD3-CAA445CDFF53}"/>
              </a:ext>
            </a:extLst>
          </p:cNvPr>
          <p:cNvSpPr/>
          <p:nvPr/>
        </p:nvSpPr>
        <p:spPr>
          <a:xfrm>
            <a:off x="11087100" y="0"/>
            <a:ext cx="11049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4D9732-01BF-4F43-9192-F7F9AA855BB7}"/>
              </a:ext>
            </a:extLst>
          </p:cNvPr>
          <p:cNvSpPr/>
          <p:nvPr/>
        </p:nvSpPr>
        <p:spPr>
          <a:xfrm>
            <a:off x="-214417" y="1349115"/>
            <a:ext cx="1348636" cy="4915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2FA8556-935D-4561-856D-AA2A416D7851}"/>
              </a:ext>
            </a:extLst>
          </p:cNvPr>
          <p:cNvSpPr/>
          <p:nvPr/>
        </p:nvSpPr>
        <p:spPr>
          <a:xfrm>
            <a:off x="10204652" y="2056193"/>
            <a:ext cx="1165983" cy="29554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DCE777-AD87-4376-BA39-AB3AFF42EE1D}"/>
              </a:ext>
            </a:extLst>
          </p:cNvPr>
          <p:cNvSpPr txBox="1"/>
          <p:nvPr/>
        </p:nvSpPr>
        <p:spPr>
          <a:xfrm>
            <a:off x="8028290" y="3165400"/>
            <a:ext cx="2284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A750-Sans-Medium" panose="00000500000000000000" pitchFamily="2" charset="0"/>
              </a:rPr>
              <a:t>CPU</a:t>
            </a:r>
          </a:p>
        </p:txBody>
      </p:sp>
      <p:sp>
        <p:nvSpPr>
          <p:cNvPr id="71" name="Date Placeholder 70">
            <a:extLst>
              <a:ext uri="{FF2B5EF4-FFF2-40B4-BE49-F238E27FC236}">
                <a16:creationId xmlns:a16="http://schemas.microsoft.com/office/drawing/2014/main" id="{1E951FA6-1138-4D00-9BF8-80544920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DC45-BBA8-434B-8F37-57827A24A2F1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72" name="Slide Number Placeholder 71">
            <a:extLst>
              <a:ext uri="{FF2B5EF4-FFF2-40B4-BE49-F238E27FC236}">
                <a16:creationId xmlns:a16="http://schemas.microsoft.com/office/drawing/2014/main" id="{1F1C3DB6-97F2-44B9-AEED-D5507DF7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6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A5494E-C2CD-426F-A62E-3BBDA7F5597F}"/>
              </a:ext>
            </a:extLst>
          </p:cNvPr>
          <p:cNvSpPr txBox="1"/>
          <p:nvPr/>
        </p:nvSpPr>
        <p:spPr>
          <a:xfrm>
            <a:off x="1480601" y="2472874"/>
            <a:ext cx="952201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11DFDF"/>
                </a:solidFill>
              </a:rPr>
              <a:t>Hardware interrupt is caused by any peripheral device by sending a signal through a specified pin to the microprocessor.</a:t>
            </a:r>
            <a:endParaRPr lang="en-US" sz="2800" b="1" dirty="0">
              <a:solidFill>
                <a:srgbClr val="11DFD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A4C6FC-51A1-40DD-B2F6-4CDF566AD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231" y="3356464"/>
            <a:ext cx="2459295" cy="24592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CF05F7-653D-4EB0-838E-613B251C2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188" y="1308946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29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accel="42857" decel="48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-3.33333E-6 L -0.86094 -3.33333E-6 " pathEditMode="relative" rAng="0" ptsTypes="AA">
                                          <p:cBhvr>
                                            <p:cTn id="6" dur="1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304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2" presetClass="entr" presetSubtype="8" decel="10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8" decel="100000" fill="hold" grpId="0" nodeType="after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9" presetID="64" presetClass="path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4.81481E-6 L -2.08333E-7 -0.16158 " pathEditMode="relative" rAng="0" ptsTypes="AA">
                                          <p:cBhvr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807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xit" presetSubtype="4" accel="10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8" presetID="2" presetClass="exit" presetSubtype="8" accel="10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" presetID="2" presetClass="exit" presetSubtype="2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7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8" accel="14000" fill="hold" nodeType="clickEffect" p14:presetBounceEnd="16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6000">
                                          <p:cBhvr additive="base">
                                            <p:cTn id="43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6000">
                                          <p:cBhvr additive="base">
                                            <p:cTn id="4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46" presetID="2" presetClass="entr" presetSubtype="2" accel="6000" fill="hold" nodeType="afterEffect" p14:presetBounceEnd="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">
                                          <p:cBhvr additive="base">
                                            <p:cTn id="4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">
                                          <p:cBhvr additive="base">
                                            <p:cTn id="4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3" grpId="0"/>
          <p:bldP spid="63" grpId="1"/>
          <p:bldP spid="65" grpId="0"/>
          <p:bldP spid="65" grpId="1"/>
          <p:bldP spid="5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accel="42857" decel="48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-3.33333E-6 L -0.86094 -3.33333E-6 " pathEditMode="relative" rAng="0" ptsTypes="AA">
                                          <p:cBhvr>
                                            <p:cTn id="6" dur="1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304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2" presetClass="entr" presetSubtype="8" decel="10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8" decel="100000" fill="hold" grpId="0" nodeType="after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9" presetID="64" presetClass="path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4.81481E-6 L -2.08333E-7 -0.16158 " pathEditMode="relative" rAng="0" ptsTypes="AA">
                                          <p:cBhvr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807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xit" presetSubtype="4" accel="10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8" presetID="2" presetClass="exit" presetSubtype="8" accel="10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" presetID="2" presetClass="exit" presetSubtype="2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7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8" accel="14000" fill="hold" nodeType="click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46" presetID="2" presetClass="entr" presetSubtype="2" accel="6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3" grpId="0"/>
          <p:bldP spid="63" grpId="1"/>
          <p:bldP spid="65" grpId="0"/>
          <p:bldP spid="65" grpId="1"/>
          <p:bldP spid="51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>
            <a:extLst>
              <a:ext uri="{FF2B5EF4-FFF2-40B4-BE49-F238E27FC236}">
                <a16:creationId xmlns:a16="http://schemas.microsoft.com/office/drawing/2014/main" id="{A6574179-A90B-4E67-92A2-68D9C02F3F5C}"/>
              </a:ext>
            </a:extLst>
          </p:cNvPr>
          <p:cNvSpPr txBox="1"/>
          <p:nvPr/>
        </p:nvSpPr>
        <p:spPr>
          <a:xfrm>
            <a:off x="4032965" y="1361799"/>
            <a:ext cx="3123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bg1"/>
                </a:solidFill>
                <a:latin typeface="Tw Cen MT" panose="020B0602020104020603" pitchFamily="34" charset="0"/>
              </a:rPr>
              <a:t>Maskable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E910370-1FFB-4F30-9790-6A354D7C4508}"/>
              </a:ext>
            </a:extLst>
          </p:cNvPr>
          <p:cNvSpPr/>
          <p:nvPr/>
        </p:nvSpPr>
        <p:spPr>
          <a:xfrm>
            <a:off x="951905" y="931556"/>
            <a:ext cx="2762383" cy="1398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9D94657-EA65-4A6A-B344-09EBF657D45A}"/>
              </a:ext>
            </a:extLst>
          </p:cNvPr>
          <p:cNvGrpSpPr/>
          <p:nvPr/>
        </p:nvGrpSpPr>
        <p:grpSpPr>
          <a:xfrm rot="2700000">
            <a:off x="3277760" y="1498682"/>
            <a:ext cx="424931" cy="424931"/>
            <a:chOff x="1742304" y="981075"/>
            <a:chExt cx="988540" cy="988540"/>
          </a:xfrm>
          <a:solidFill>
            <a:srgbClr val="1FF0D8"/>
          </a:solidFill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3C31163-DACD-4377-987C-2809EE7A61AD}"/>
                </a:ext>
              </a:extLst>
            </p:cNvPr>
            <p:cNvSpPr/>
            <p:nvPr/>
          </p:nvSpPr>
          <p:spPr>
            <a:xfrm>
              <a:off x="1742304" y="981076"/>
              <a:ext cx="988540" cy="256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20778A4-6A77-4ECD-87D2-0B7CE33D3583}"/>
                </a:ext>
              </a:extLst>
            </p:cNvPr>
            <p:cNvSpPr/>
            <p:nvPr/>
          </p:nvSpPr>
          <p:spPr>
            <a:xfrm rot="16200000">
              <a:off x="2108557" y="1347329"/>
              <a:ext cx="988540" cy="256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8855024-C042-44C1-8EBA-2D7510CFE39D}"/>
              </a:ext>
            </a:extLst>
          </p:cNvPr>
          <p:cNvSpPr/>
          <p:nvPr/>
        </p:nvSpPr>
        <p:spPr>
          <a:xfrm>
            <a:off x="9982200" y="717013"/>
            <a:ext cx="4197707" cy="13237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1940671-2330-4AD9-BB44-52F83799EE0F}"/>
              </a:ext>
            </a:extLst>
          </p:cNvPr>
          <p:cNvSpPr txBox="1"/>
          <p:nvPr/>
        </p:nvSpPr>
        <p:spPr>
          <a:xfrm>
            <a:off x="-6563193" y="4207080"/>
            <a:ext cx="2041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A750-Sans-Medium" panose="00000500000000000000" pitchFamily="2" charset="0"/>
              </a:rPr>
              <a:t>1 1 0 0 0  1 0 1 0 0 1 0 1 1 1 1 0 0 0 1 0 1 0 1 0 1 0 0 0 0 0 1 1 1 0 0 0 1 1 1 0 0 1 0 0 1 0 1 0 1 0 1 0 1 01 0 1 1 1 1 0 0 0 0 1 01 0 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46680-A6AD-40C4-B47A-14702E6B3EA3}"/>
              </a:ext>
            </a:extLst>
          </p:cNvPr>
          <p:cNvSpPr txBox="1"/>
          <p:nvPr/>
        </p:nvSpPr>
        <p:spPr>
          <a:xfrm>
            <a:off x="-6989476" y="3674259"/>
            <a:ext cx="2041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11DFDF"/>
                </a:solidFill>
                <a:latin typeface="A750-Sans-Medium" panose="00000500000000000000" pitchFamily="2" charset="0"/>
              </a:rPr>
              <a:t>1 1 0 0 0  1 0 1 0 0 1 0 1 1 1 1 0 0 0 1 0 1 0 1 0 1 0 0 0 0 0 1 1 1 0 0 0 1 1 1 0 0 1 0 0 1 0 1 0 1 0 1 0 1 01 0 1 1 1 1 0 0 0 0 1 01 0  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A750-Sans-Medium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DBBC2F-8EEE-4E11-9E0D-1C7D7E019D4A}"/>
              </a:ext>
            </a:extLst>
          </p:cNvPr>
          <p:cNvSpPr txBox="1"/>
          <p:nvPr/>
        </p:nvSpPr>
        <p:spPr>
          <a:xfrm>
            <a:off x="4990214" y="7158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Classifications of 8086 Interrupts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45F05B-3994-4BF1-B75D-633BF586B1CA}"/>
              </a:ext>
            </a:extLst>
          </p:cNvPr>
          <p:cNvGrpSpPr/>
          <p:nvPr/>
        </p:nvGrpSpPr>
        <p:grpSpPr>
          <a:xfrm>
            <a:off x="2437527" y="19204"/>
            <a:ext cx="9767777" cy="784830"/>
            <a:chOff x="5868374" y="2282925"/>
            <a:chExt cx="4265567" cy="2608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155C15-7649-4845-B4D8-943D08F7A2B4}"/>
                </a:ext>
              </a:extLst>
            </p:cNvPr>
            <p:cNvSpPr/>
            <p:nvPr/>
          </p:nvSpPr>
          <p:spPr>
            <a:xfrm>
              <a:off x="5868374" y="2282925"/>
              <a:ext cx="4265567" cy="2608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C633BE-4132-4B51-8308-2AF9BE7F3FE1}"/>
                </a:ext>
              </a:extLst>
            </p:cNvPr>
            <p:cNvSpPr/>
            <p:nvPr/>
          </p:nvSpPr>
          <p:spPr>
            <a:xfrm>
              <a:off x="9922631" y="2304136"/>
              <a:ext cx="205500" cy="205499"/>
            </a:xfrm>
            <a:prstGeom prst="rect">
              <a:avLst/>
            </a:prstGeom>
            <a:solidFill>
              <a:srgbClr val="1FF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5291CC5-B435-4D06-BBD3-CAA445CDFF53}"/>
              </a:ext>
            </a:extLst>
          </p:cNvPr>
          <p:cNvSpPr/>
          <p:nvPr/>
        </p:nvSpPr>
        <p:spPr>
          <a:xfrm>
            <a:off x="11087100" y="0"/>
            <a:ext cx="11049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4D9732-01BF-4F43-9192-F7F9AA855BB7}"/>
              </a:ext>
            </a:extLst>
          </p:cNvPr>
          <p:cNvSpPr/>
          <p:nvPr/>
        </p:nvSpPr>
        <p:spPr>
          <a:xfrm>
            <a:off x="-214417" y="1349115"/>
            <a:ext cx="1348636" cy="4915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2FA8556-935D-4561-856D-AA2A416D7851}"/>
              </a:ext>
            </a:extLst>
          </p:cNvPr>
          <p:cNvSpPr/>
          <p:nvPr/>
        </p:nvSpPr>
        <p:spPr>
          <a:xfrm>
            <a:off x="10204652" y="2056193"/>
            <a:ext cx="1165983" cy="29554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D6AD52D-B3A7-45B6-812E-CDC44898E4ED}"/>
              </a:ext>
            </a:extLst>
          </p:cNvPr>
          <p:cNvSpPr/>
          <p:nvPr/>
        </p:nvSpPr>
        <p:spPr>
          <a:xfrm>
            <a:off x="1160060" y="1023583"/>
            <a:ext cx="9927040" cy="5240740"/>
          </a:xfrm>
          <a:prstGeom prst="roundRect">
            <a:avLst/>
          </a:prstGeom>
          <a:noFill/>
          <a:ln w="50800">
            <a:solidFill>
              <a:srgbClr val="11DFD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DCE777-AD87-4376-BA39-AB3AFF42EE1D}"/>
              </a:ext>
            </a:extLst>
          </p:cNvPr>
          <p:cNvSpPr txBox="1"/>
          <p:nvPr/>
        </p:nvSpPr>
        <p:spPr>
          <a:xfrm>
            <a:off x="8028290" y="3165400"/>
            <a:ext cx="2284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A750-Sans-Medium" panose="00000500000000000000" pitchFamily="2" charset="0"/>
              </a:rPr>
              <a:t>CPU</a:t>
            </a:r>
          </a:p>
        </p:txBody>
      </p:sp>
      <p:sp>
        <p:nvSpPr>
          <p:cNvPr id="71" name="Date Placeholder 70">
            <a:extLst>
              <a:ext uri="{FF2B5EF4-FFF2-40B4-BE49-F238E27FC236}">
                <a16:creationId xmlns:a16="http://schemas.microsoft.com/office/drawing/2014/main" id="{1E951FA6-1138-4D00-9BF8-80544920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DC45-BBA8-434B-8F37-57827A24A2F1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72" name="Slide Number Placeholder 71">
            <a:extLst>
              <a:ext uri="{FF2B5EF4-FFF2-40B4-BE49-F238E27FC236}">
                <a16:creationId xmlns:a16="http://schemas.microsoft.com/office/drawing/2014/main" id="{1F1C3DB6-97F2-44B9-AEED-D5507DF7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37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42857" decel="48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7037E-6 L -0.86094 -3.7037E-6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xit" presetSubtype="2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repeatCount="indefinite" accel="17000" decel="2200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repeatCount="indefinite" accel="17000" decel="22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3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59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730F3488-B209-4C17-9B8E-388643527C54}"/>
              </a:ext>
            </a:extLst>
          </p:cNvPr>
          <p:cNvSpPr txBox="1"/>
          <p:nvPr/>
        </p:nvSpPr>
        <p:spPr>
          <a:xfrm>
            <a:off x="4075822" y="1847787"/>
            <a:ext cx="6635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11DFDF"/>
                </a:solidFill>
                <a:latin typeface="Tw Cen MT" panose="020B0602020104020603" pitchFamily="34" charset="0"/>
              </a:rPr>
              <a:t>Interrupts</a:t>
            </a:r>
            <a:endParaRPr lang="en-US" sz="3600" b="1" i="1" dirty="0">
              <a:solidFill>
                <a:srgbClr val="11DFDF"/>
              </a:solidFill>
              <a:latin typeface="Tw Cen MT" panose="020B0602020104020603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261E03F-6BB7-4582-8176-77E5E53DC974}"/>
              </a:ext>
            </a:extLst>
          </p:cNvPr>
          <p:cNvSpPr/>
          <p:nvPr/>
        </p:nvSpPr>
        <p:spPr>
          <a:xfrm>
            <a:off x="3333454" y="1954771"/>
            <a:ext cx="5187366" cy="49821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574179-A90B-4E67-92A2-68D9C02F3F5C}"/>
              </a:ext>
            </a:extLst>
          </p:cNvPr>
          <p:cNvSpPr txBox="1"/>
          <p:nvPr/>
        </p:nvSpPr>
        <p:spPr>
          <a:xfrm>
            <a:off x="4107861" y="1155137"/>
            <a:ext cx="7187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solidFill>
                  <a:schemeClr val="bg1"/>
                </a:solidFill>
                <a:latin typeface="Tw Cen MT" panose="020B0602020104020603" pitchFamily="34" charset="0"/>
              </a:rPr>
              <a:t>Hardware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E910370-1FFB-4F30-9790-6A354D7C4508}"/>
              </a:ext>
            </a:extLst>
          </p:cNvPr>
          <p:cNvSpPr/>
          <p:nvPr/>
        </p:nvSpPr>
        <p:spPr>
          <a:xfrm>
            <a:off x="951905" y="931556"/>
            <a:ext cx="2762383" cy="1398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9D94657-EA65-4A6A-B344-09EBF657D45A}"/>
              </a:ext>
            </a:extLst>
          </p:cNvPr>
          <p:cNvGrpSpPr/>
          <p:nvPr/>
        </p:nvGrpSpPr>
        <p:grpSpPr>
          <a:xfrm rot="2700000">
            <a:off x="3277760" y="1498682"/>
            <a:ext cx="424931" cy="424931"/>
            <a:chOff x="1742304" y="981075"/>
            <a:chExt cx="988540" cy="988540"/>
          </a:xfrm>
          <a:solidFill>
            <a:srgbClr val="1FF0D8"/>
          </a:solidFill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3C31163-DACD-4377-987C-2809EE7A61AD}"/>
                </a:ext>
              </a:extLst>
            </p:cNvPr>
            <p:cNvSpPr/>
            <p:nvPr/>
          </p:nvSpPr>
          <p:spPr>
            <a:xfrm>
              <a:off x="1742304" y="981076"/>
              <a:ext cx="988540" cy="256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20778A4-6A77-4ECD-87D2-0B7CE33D3583}"/>
                </a:ext>
              </a:extLst>
            </p:cNvPr>
            <p:cNvSpPr/>
            <p:nvPr/>
          </p:nvSpPr>
          <p:spPr>
            <a:xfrm rot="16200000">
              <a:off x="2108557" y="1347329"/>
              <a:ext cx="988540" cy="256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8855024-C042-44C1-8EBA-2D7510CFE39D}"/>
              </a:ext>
            </a:extLst>
          </p:cNvPr>
          <p:cNvSpPr/>
          <p:nvPr/>
        </p:nvSpPr>
        <p:spPr>
          <a:xfrm>
            <a:off x="9982200" y="717013"/>
            <a:ext cx="4197707" cy="13237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1940671-2330-4AD9-BB44-52F83799EE0F}"/>
              </a:ext>
            </a:extLst>
          </p:cNvPr>
          <p:cNvSpPr txBox="1"/>
          <p:nvPr/>
        </p:nvSpPr>
        <p:spPr>
          <a:xfrm>
            <a:off x="-6563193" y="4207080"/>
            <a:ext cx="2041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A750-Sans-Medium" panose="00000500000000000000" pitchFamily="2" charset="0"/>
              </a:rPr>
              <a:t>1 1 0 0 0  1 0 1 0 0 1 0 1 1 1 1 0 0 0 1 0 1 0 1 0 1 0 0 0 0 0 1 1 1 0 0 0 1 1 1 0 0 1 0 0 1 0 1 0 1 0 1 0 1 01 0 1 1 1 1 0 0 0 0 1 01 0 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46680-A6AD-40C4-B47A-14702E6B3EA3}"/>
              </a:ext>
            </a:extLst>
          </p:cNvPr>
          <p:cNvSpPr txBox="1"/>
          <p:nvPr/>
        </p:nvSpPr>
        <p:spPr>
          <a:xfrm>
            <a:off x="-6970426" y="2569384"/>
            <a:ext cx="2041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11DFDF"/>
                </a:solidFill>
                <a:latin typeface="A750-Sans-Medium" panose="00000500000000000000" pitchFamily="2" charset="0"/>
              </a:rPr>
              <a:t>1 1 0 0 0  1 0 1 0 0 1 0 1 1 1 1 0 0 0 1 0 1 0 1 0 1 0 0 0 0 0 1 1 1 0 0 0 1 1 1 0 0 1 0 0 1 0 1 0 1 0 1 0 1 01 0 1 1 1 1 0 0 0 0 1 01 0  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A750-Sans-Medium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DBBC2F-8EEE-4E11-9E0D-1C7D7E019D4A}"/>
              </a:ext>
            </a:extLst>
          </p:cNvPr>
          <p:cNvSpPr txBox="1"/>
          <p:nvPr/>
        </p:nvSpPr>
        <p:spPr>
          <a:xfrm>
            <a:off x="4990214" y="7158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 </a:t>
            </a:r>
            <a:r>
              <a:rPr lang="en-US" sz="32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Ot</a:t>
            </a:r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 Operating System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45F05B-3994-4BF1-B75D-633BF586B1CA}"/>
              </a:ext>
            </a:extLst>
          </p:cNvPr>
          <p:cNvGrpSpPr/>
          <p:nvPr/>
        </p:nvGrpSpPr>
        <p:grpSpPr>
          <a:xfrm>
            <a:off x="2424223" y="-205"/>
            <a:ext cx="9767777" cy="784830"/>
            <a:chOff x="5862564" y="2276475"/>
            <a:chExt cx="4265567" cy="2608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155C15-7649-4845-B4D8-943D08F7A2B4}"/>
                </a:ext>
              </a:extLst>
            </p:cNvPr>
            <p:cNvSpPr/>
            <p:nvPr/>
          </p:nvSpPr>
          <p:spPr>
            <a:xfrm>
              <a:off x="5862564" y="2276475"/>
              <a:ext cx="4265567" cy="2608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C633BE-4132-4B51-8308-2AF9BE7F3FE1}"/>
                </a:ext>
              </a:extLst>
            </p:cNvPr>
            <p:cNvSpPr/>
            <p:nvPr/>
          </p:nvSpPr>
          <p:spPr>
            <a:xfrm>
              <a:off x="9922631" y="2304136"/>
              <a:ext cx="205500" cy="205499"/>
            </a:xfrm>
            <a:prstGeom prst="rect">
              <a:avLst/>
            </a:prstGeom>
            <a:solidFill>
              <a:srgbClr val="1FF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5291CC5-B435-4D06-BBD3-CAA445CDFF53}"/>
              </a:ext>
            </a:extLst>
          </p:cNvPr>
          <p:cNvSpPr/>
          <p:nvPr/>
        </p:nvSpPr>
        <p:spPr>
          <a:xfrm>
            <a:off x="11087100" y="0"/>
            <a:ext cx="11049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316519-334A-4EA2-9D6C-AC5FA1A16D11}"/>
              </a:ext>
            </a:extLst>
          </p:cNvPr>
          <p:cNvCxnSpPr/>
          <p:nvPr/>
        </p:nvCxnSpPr>
        <p:spPr>
          <a:xfrm>
            <a:off x="869425" y="2803187"/>
            <a:ext cx="3285331" cy="32136"/>
          </a:xfrm>
          <a:prstGeom prst="straightConnector1">
            <a:avLst/>
          </a:prstGeom>
          <a:ln w="311150">
            <a:solidFill>
              <a:srgbClr val="11DFD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44D9732-01BF-4F43-9192-F7F9AA855BB7}"/>
              </a:ext>
            </a:extLst>
          </p:cNvPr>
          <p:cNvSpPr/>
          <p:nvPr/>
        </p:nvSpPr>
        <p:spPr>
          <a:xfrm>
            <a:off x="-214417" y="1349115"/>
            <a:ext cx="1348636" cy="4915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2FA8556-935D-4561-856D-AA2A416D7851}"/>
              </a:ext>
            </a:extLst>
          </p:cNvPr>
          <p:cNvSpPr/>
          <p:nvPr/>
        </p:nvSpPr>
        <p:spPr>
          <a:xfrm>
            <a:off x="10204652" y="2056193"/>
            <a:ext cx="1165983" cy="29554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466C688-CCE2-4A5B-AD96-E95E545F6D0B}"/>
              </a:ext>
            </a:extLst>
          </p:cNvPr>
          <p:cNvSpPr/>
          <p:nvPr/>
        </p:nvSpPr>
        <p:spPr>
          <a:xfrm>
            <a:off x="7614356" y="2235518"/>
            <a:ext cx="2806655" cy="2955460"/>
          </a:xfrm>
          <a:prstGeom prst="roundRect">
            <a:avLst/>
          </a:prstGeom>
          <a:noFill/>
          <a:ln w="85725">
            <a:solidFill>
              <a:srgbClr val="11DFD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071FAD-A0EA-408B-AAC2-A7A994FFF4E1}"/>
              </a:ext>
            </a:extLst>
          </p:cNvPr>
          <p:cNvSpPr/>
          <p:nvPr/>
        </p:nvSpPr>
        <p:spPr>
          <a:xfrm>
            <a:off x="7920111" y="2553969"/>
            <a:ext cx="2284541" cy="2355656"/>
          </a:xfrm>
          <a:prstGeom prst="rect">
            <a:avLst/>
          </a:prstGeom>
          <a:solidFill>
            <a:srgbClr val="11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D6AD52D-B3A7-45B6-812E-CDC44898E4ED}"/>
              </a:ext>
            </a:extLst>
          </p:cNvPr>
          <p:cNvSpPr/>
          <p:nvPr/>
        </p:nvSpPr>
        <p:spPr>
          <a:xfrm>
            <a:off x="1160060" y="1023583"/>
            <a:ext cx="9927040" cy="5240740"/>
          </a:xfrm>
          <a:prstGeom prst="roundRect">
            <a:avLst/>
          </a:prstGeom>
          <a:noFill/>
          <a:ln w="50800">
            <a:solidFill>
              <a:srgbClr val="11DFD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DCE777-AD87-4376-BA39-AB3AFF42EE1D}"/>
              </a:ext>
            </a:extLst>
          </p:cNvPr>
          <p:cNvSpPr txBox="1"/>
          <p:nvPr/>
        </p:nvSpPr>
        <p:spPr>
          <a:xfrm>
            <a:off x="8028290" y="3165400"/>
            <a:ext cx="2284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A750-Sans-Medium" panose="00000500000000000000" pitchFamily="2" charset="0"/>
              </a:rPr>
              <a:t>CPU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5EEA93-4BDB-4267-84C5-FB7BD5845D9E}"/>
              </a:ext>
            </a:extLst>
          </p:cNvPr>
          <p:cNvSpPr txBox="1"/>
          <p:nvPr/>
        </p:nvSpPr>
        <p:spPr>
          <a:xfrm>
            <a:off x="1445889" y="1625562"/>
            <a:ext cx="1983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Program</a:t>
            </a:r>
          </a:p>
        </p:txBody>
      </p:sp>
      <p:sp>
        <p:nvSpPr>
          <p:cNvPr id="71" name="Date Placeholder 70">
            <a:extLst>
              <a:ext uri="{FF2B5EF4-FFF2-40B4-BE49-F238E27FC236}">
                <a16:creationId xmlns:a16="http://schemas.microsoft.com/office/drawing/2014/main" id="{1E951FA6-1138-4D00-9BF8-80544920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DC45-BBA8-434B-8F37-57827A24A2F1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72" name="Slide Number Placeholder 71">
            <a:extLst>
              <a:ext uri="{FF2B5EF4-FFF2-40B4-BE49-F238E27FC236}">
                <a16:creationId xmlns:a16="http://schemas.microsoft.com/office/drawing/2014/main" id="{1F1C3DB6-97F2-44B9-AEED-D5507DF7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146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42857" decel="48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-0.86094 4.07407E-6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64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81481E-6 L -2.08333E-7 -0.16158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xit" presetSubtype="8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2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accel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accel="18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repeatCount="indefinite" accel="17000" decel="2200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3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repeatCount="indefinite" accel="17000" decel="22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3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3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3" grpId="1"/>
      <p:bldP spid="65" grpId="0"/>
      <p:bldP spid="65" grpId="1"/>
      <p:bldP spid="59" grpId="0"/>
      <p:bldP spid="50" grpId="0"/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C18659E8-9702-4C9C-BFFD-22ABA52F05B1}"/>
              </a:ext>
            </a:extLst>
          </p:cNvPr>
          <p:cNvSpPr txBox="1"/>
          <p:nvPr/>
        </p:nvSpPr>
        <p:spPr>
          <a:xfrm>
            <a:off x="4051220" y="1723819"/>
            <a:ext cx="6635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rgbClr val="1FF0D8"/>
                </a:solidFill>
                <a:latin typeface="Tw Cen MT" panose="020B0602020104020603" pitchFamily="34" charset="0"/>
              </a:rPr>
              <a:t>Operating system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ABC4926-8A44-4012-BDEE-1B930ED8BBA8}"/>
              </a:ext>
            </a:extLst>
          </p:cNvPr>
          <p:cNvSpPr/>
          <p:nvPr/>
        </p:nvSpPr>
        <p:spPr>
          <a:xfrm>
            <a:off x="3164792" y="1392014"/>
            <a:ext cx="5187366" cy="546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BF3119-3D0A-438F-9134-A7CB7E9B8FE7}"/>
              </a:ext>
            </a:extLst>
          </p:cNvPr>
          <p:cNvSpPr txBox="1"/>
          <p:nvPr/>
        </p:nvSpPr>
        <p:spPr>
          <a:xfrm>
            <a:off x="4008988" y="851614"/>
            <a:ext cx="71873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chemeClr val="bg1"/>
                </a:solidFill>
                <a:latin typeface="Tw Cen MT" panose="020B0602020104020603" pitchFamily="34" charset="0"/>
              </a:rPr>
              <a:t>Working procedure of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73C92B3-5115-4E1A-AF91-DFFD757C5770}"/>
              </a:ext>
            </a:extLst>
          </p:cNvPr>
          <p:cNvSpPr/>
          <p:nvPr/>
        </p:nvSpPr>
        <p:spPr>
          <a:xfrm>
            <a:off x="1265451" y="768028"/>
            <a:ext cx="2762383" cy="1398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AA8F75-79F7-48ED-A816-EE89FAC241C3}"/>
              </a:ext>
            </a:extLst>
          </p:cNvPr>
          <p:cNvSpPr/>
          <p:nvPr/>
        </p:nvSpPr>
        <p:spPr>
          <a:xfrm>
            <a:off x="10557402" y="809529"/>
            <a:ext cx="1634598" cy="13237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DBBC2F-8EEE-4E11-9E0D-1C7D7E019D4A}"/>
              </a:ext>
            </a:extLst>
          </p:cNvPr>
          <p:cNvSpPr txBox="1"/>
          <p:nvPr/>
        </p:nvSpPr>
        <p:spPr>
          <a:xfrm>
            <a:off x="4990214" y="7158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 </a:t>
            </a:r>
            <a:r>
              <a:rPr lang="en-US" sz="32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Ot</a:t>
            </a:r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 Operating System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45F05B-3994-4BF1-B75D-633BF586B1CA}"/>
              </a:ext>
            </a:extLst>
          </p:cNvPr>
          <p:cNvGrpSpPr/>
          <p:nvPr/>
        </p:nvGrpSpPr>
        <p:grpSpPr>
          <a:xfrm>
            <a:off x="2414756" y="103350"/>
            <a:ext cx="9767777" cy="784830"/>
            <a:chOff x="5862564" y="2276475"/>
            <a:chExt cx="4265567" cy="2608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155C15-7649-4845-B4D8-943D08F7A2B4}"/>
                </a:ext>
              </a:extLst>
            </p:cNvPr>
            <p:cNvSpPr/>
            <p:nvPr/>
          </p:nvSpPr>
          <p:spPr>
            <a:xfrm>
              <a:off x="5862564" y="2276475"/>
              <a:ext cx="4265567" cy="2608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C633BE-4132-4B51-8308-2AF9BE7F3FE1}"/>
                </a:ext>
              </a:extLst>
            </p:cNvPr>
            <p:cNvSpPr/>
            <p:nvPr/>
          </p:nvSpPr>
          <p:spPr>
            <a:xfrm>
              <a:off x="9922631" y="2304136"/>
              <a:ext cx="205500" cy="205499"/>
            </a:xfrm>
            <a:prstGeom prst="rect">
              <a:avLst/>
            </a:prstGeom>
            <a:solidFill>
              <a:srgbClr val="1FF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5291CC5-B435-4D06-BBD3-CAA445CDFF53}"/>
              </a:ext>
            </a:extLst>
          </p:cNvPr>
          <p:cNvSpPr/>
          <p:nvPr/>
        </p:nvSpPr>
        <p:spPr>
          <a:xfrm>
            <a:off x="11087100" y="73578"/>
            <a:ext cx="1104900" cy="67844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3998041-7EB5-4A60-87E8-DF0550329A9F}"/>
              </a:ext>
            </a:extLst>
          </p:cNvPr>
          <p:cNvSpPr/>
          <p:nvPr/>
        </p:nvSpPr>
        <p:spPr>
          <a:xfrm>
            <a:off x="1109272" y="929390"/>
            <a:ext cx="10129342" cy="5336499"/>
          </a:xfrm>
          <a:prstGeom prst="roundRect">
            <a:avLst/>
          </a:prstGeom>
          <a:noFill/>
          <a:ln w="57150">
            <a:solidFill>
              <a:srgbClr val="11DFD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5213786-F633-40CA-9F56-7ED9AF3344DF}"/>
              </a:ext>
            </a:extLst>
          </p:cNvPr>
          <p:cNvGrpSpPr/>
          <p:nvPr/>
        </p:nvGrpSpPr>
        <p:grpSpPr>
          <a:xfrm>
            <a:off x="2191073" y="1392014"/>
            <a:ext cx="973719" cy="1073049"/>
            <a:chOff x="2083981" y="1287379"/>
            <a:chExt cx="1020726" cy="1073049"/>
          </a:xfrm>
          <a:effectLst>
            <a:outerShdw blurRad="431800" dist="1104900" dir="5400000" sx="125000" sy="125000" algn="ctr" rotWithShape="0">
              <a:srgbClr val="000000">
                <a:alpha val="43137"/>
              </a:srgbClr>
            </a:outerShdw>
          </a:effectLst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F267D75-8A31-4D22-8C3D-AD778D113885}"/>
                </a:ext>
              </a:extLst>
            </p:cNvPr>
            <p:cNvSpPr/>
            <p:nvPr/>
          </p:nvSpPr>
          <p:spPr>
            <a:xfrm>
              <a:off x="2083981" y="1509824"/>
              <a:ext cx="680484" cy="8506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F8D674EE-3916-40FE-93AA-F226DF433AD0}"/>
                </a:ext>
              </a:extLst>
            </p:cNvPr>
            <p:cNvSpPr/>
            <p:nvPr/>
          </p:nvSpPr>
          <p:spPr>
            <a:xfrm>
              <a:off x="2424223" y="1287379"/>
              <a:ext cx="680484" cy="413831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68877950-0EA3-4FAD-BF92-DA82BC8A36F8}"/>
                </a:ext>
              </a:extLst>
            </p:cNvPr>
            <p:cNvSpPr/>
            <p:nvPr/>
          </p:nvSpPr>
          <p:spPr>
            <a:xfrm>
              <a:off x="2424223" y="1509824"/>
              <a:ext cx="340242" cy="191386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2F335E8-C0E6-4E8E-9394-A4058B3341E6}"/>
                </a:ext>
              </a:extLst>
            </p:cNvPr>
            <p:cNvCxnSpPr/>
            <p:nvPr/>
          </p:nvCxnSpPr>
          <p:spPr>
            <a:xfrm>
              <a:off x="2225842" y="1828800"/>
              <a:ext cx="360947" cy="0"/>
            </a:xfrm>
            <a:prstGeom prst="line">
              <a:avLst/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8AF0F61-CC76-42B7-B8A5-71C4A911DB42}"/>
                </a:ext>
              </a:extLst>
            </p:cNvPr>
            <p:cNvCxnSpPr/>
            <p:nvPr/>
          </p:nvCxnSpPr>
          <p:spPr>
            <a:xfrm>
              <a:off x="2225842" y="1969169"/>
              <a:ext cx="360947" cy="0"/>
            </a:xfrm>
            <a:prstGeom prst="line">
              <a:avLst/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6BB75A2-3AAA-4C23-89FC-A886DBF43EA0}"/>
                </a:ext>
              </a:extLst>
            </p:cNvPr>
            <p:cNvCxnSpPr/>
            <p:nvPr/>
          </p:nvCxnSpPr>
          <p:spPr>
            <a:xfrm>
              <a:off x="2225842" y="2109538"/>
              <a:ext cx="360947" cy="0"/>
            </a:xfrm>
            <a:prstGeom prst="line">
              <a:avLst/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1AD7041-16BB-416C-A8AD-BA9BC35A27CD}"/>
              </a:ext>
            </a:extLst>
          </p:cNvPr>
          <p:cNvGrpSpPr/>
          <p:nvPr/>
        </p:nvGrpSpPr>
        <p:grpSpPr>
          <a:xfrm>
            <a:off x="1554079" y="2864905"/>
            <a:ext cx="1333500" cy="637673"/>
            <a:chOff x="1540042" y="3007895"/>
            <a:chExt cx="1333500" cy="637673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B9943BA-AC74-4260-8DFC-727BC8254A23}"/>
                </a:ext>
              </a:extLst>
            </p:cNvPr>
            <p:cNvSpPr/>
            <p:nvPr/>
          </p:nvSpPr>
          <p:spPr>
            <a:xfrm>
              <a:off x="1768642" y="3007895"/>
              <a:ext cx="1104900" cy="637673"/>
            </a:xfrm>
            <a:prstGeom prst="roundRect">
              <a:avLst/>
            </a:prstGeom>
            <a:solidFill>
              <a:srgbClr val="00B050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A6157287-BABA-472E-B495-C42766F3A32B}"/>
                </a:ext>
              </a:extLst>
            </p:cNvPr>
            <p:cNvSpPr/>
            <p:nvPr/>
          </p:nvSpPr>
          <p:spPr>
            <a:xfrm>
              <a:off x="1540042" y="3164304"/>
              <a:ext cx="853470" cy="32457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01C9AD0-25D4-48B3-9BA2-5D9F43848C25}"/>
                </a:ext>
              </a:extLst>
            </p:cNvPr>
            <p:cNvSpPr/>
            <p:nvPr/>
          </p:nvSpPr>
          <p:spPr>
            <a:xfrm>
              <a:off x="2238433" y="3164304"/>
              <a:ext cx="324573" cy="32457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BD8A52E-30C6-49D6-BCF5-69291F5392F8}"/>
              </a:ext>
            </a:extLst>
          </p:cNvPr>
          <p:cNvGrpSpPr/>
          <p:nvPr/>
        </p:nvGrpSpPr>
        <p:grpSpPr>
          <a:xfrm>
            <a:off x="1393106" y="3897769"/>
            <a:ext cx="1402587" cy="638879"/>
            <a:chOff x="1275346" y="4071739"/>
            <a:chExt cx="1612233" cy="716829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F7E6000-E414-40DC-BB33-3F4AD304F065}"/>
                </a:ext>
              </a:extLst>
            </p:cNvPr>
            <p:cNvGrpSpPr/>
            <p:nvPr/>
          </p:nvGrpSpPr>
          <p:grpSpPr>
            <a:xfrm>
              <a:off x="2238433" y="4071739"/>
              <a:ext cx="649146" cy="716829"/>
              <a:chOff x="2238433" y="4071739"/>
              <a:chExt cx="649146" cy="716829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2226FB4C-75FA-4678-B8C8-62A06489303D}"/>
                  </a:ext>
                </a:extLst>
              </p:cNvPr>
              <p:cNvSpPr/>
              <p:nvPr/>
            </p:nvSpPr>
            <p:spPr>
              <a:xfrm>
                <a:off x="2238433" y="4071739"/>
                <a:ext cx="649146" cy="71682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rgbClr val="11DFDF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F1FF884-7A9A-4AF5-9F18-3A01861A0E5D}"/>
                  </a:ext>
                </a:extLst>
              </p:cNvPr>
              <p:cNvSpPr/>
              <p:nvPr/>
            </p:nvSpPr>
            <p:spPr>
              <a:xfrm>
                <a:off x="2393512" y="4228148"/>
                <a:ext cx="349688" cy="39125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210CC98F-C0F3-4D49-BEA8-8B21F770383F}"/>
                </a:ext>
              </a:extLst>
            </p:cNvPr>
            <p:cNvSpPr/>
            <p:nvPr/>
          </p:nvSpPr>
          <p:spPr>
            <a:xfrm>
              <a:off x="1275347" y="4228148"/>
              <a:ext cx="773841" cy="234849"/>
            </a:xfrm>
            <a:prstGeom prst="rightArrow">
              <a:avLst/>
            </a:prstGeom>
            <a:solidFill>
              <a:srgbClr val="11DFDF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BE599062-1608-4437-85CA-14706BA9ED63}"/>
                </a:ext>
              </a:extLst>
            </p:cNvPr>
            <p:cNvSpPr/>
            <p:nvPr/>
          </p:nvSpPr>
          <p:spPr>
            <a:xfrm rot="10800000">
              <a:off x="1275346" y="4525108"/>
              <a:ext cx="773841" cy="234849"/>
            </a:xfrm>
            <a:prstGeom prst="rightArrow">
              <a:avLst/>
            </a:prstGeom>
            <a:solidFill>
              <a:srgbClr val="11DFDF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BC21635-1C23-4634-BEB0-DC60EF5B617B}"/>
              </a:ext>
            </a:extLst>
          </p:cNvPr>
          <p:cNvGrpSpPr/>
          <p:nvPr/>
        </p:nvGrpSpPr>
        <p:grpSpPr>
          <a:xfrm>
            <a:off x="1871772" y="4843815"/>
            <a:ext cx="1104901" cy="1083562"/>
            <a:chOff x="3178348" y="4788568"/>
            <a:chExt cx="1343904" cy="108356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E6A59AB-5175-489D-84BB-810159626526}"/>
                </a:ext>
              </a:extLst>
            </p:cNvPr>
            <p:cNvGrpSpPr/>
            <p:nvPr/>
          </p:nvGrpSpPr>
          <p:grpSpPr>
            <a:xfrm>
              <a:off x="3178348" y="4788568"/>
              <a:ext cx="1343904" cy="1083561"/>
              <a:chOff x="5249401" y="3007895"/>
              <a:chExt cx="3076452" cy="2695072"/>
            </a:xfrm>
          </p:grpSpPr>
          <p:sp>
            <p:nvSpPr>
              <p:cNvPr id="37" name="Trapezoid 36">
                <a:extLst>
                  <a:ext uri="{FF2B5EF4-FFF2-40B4-BE49-F238E27FC236}">
                    <a16:creationId xmlns:a16="http://schemas.microsoft.com/office/drawing/2014/main" id="{4BBD9905-394A-4FB3-95E2-5C4AA67E081D}"/>
                  </a:ext>
                </a:extLst>
              </p:cNvPr>
              <p:cNvSpPr/>
              <p:nvPr/>
            </p:nvSpPr>
            <p:spPr>
              <a:xfrm>
                <a:off x="6467628" y="5041430"/>
                <a:ext cx="639998" cy="553452"/>
              </a:xfrm>
              <a:prstGeom prst="trapezoid">
                <a:avLst/>
              </a:prstGeom>
              <a:solidFill>
                <a:srgbClr val="11DFDF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</a:t>
                </a: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C440AED1-6EA8-4ACE-AABB-29A773ED5372}"/>
                  </a:ext>
                </a:extLst>
              </p:cNvPr>
              <p:cNvSpPr/>
              <p:nvPr/>
            </p:nvSpPr>
            <p:spPr>
              <a:xfrm>
                <a:off x="5249401" y="3007895"/>
                <a:ext cx="3076452" cy="2141621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11DFD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EFD59C66-AF6F-4499-AB14-28DBE056DD9C}"/>
                  </a:ext>
                </a:extLst>
              </p:cNvPr>
              <p:cNvSpPr/>
              <p:nvPr/>
            </p:nvSpPr>
            <p:spPr>
              <a:xfrm>
                <a:off x="6096000" y="5582651"/>
                <a:ext cx="1339516" cy="120316"/>
              </a:xfrm>
              <a:prstGeom prst="roundRect">
                <a:avLst/>
              </a:prstGeom>
              <a:solidFill>
                <a:srgbClr val="11DF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D7D2634-5EB3-45BB-8449-2CFFB971277F}"/>
                </a:ext>
              </a:extLst>
            </p:cNvPr>
            <p:cNvSpPr txBox="1"/>
            <p:nvPr/>
          </p:nvSpPr>
          <p:spPr>
            <a:xfrm>
              <a:off x="3341597" y="4926702"/>
              <a:ext cx="1104899" cy="509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&lt;//&gt;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DCD28BD-659A-479D-B649-7F0E33B869CB}"/>
              </a:ext>
            </a:extLst>
          </p:cNvPr>
          <p:cNvSpPr txBox="1"/>
          <p:nvPr/>
        </p:nvSpPr>
        <p:spPr>
          <a:xfrm>
            <a:off x="3368843" y="1805845"/>
            <a:ext cx="507732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1DFDF"/>
                </a:solidFill>
              </a:rPr>
              <a:t>Responsible for common tasks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0EC9B9-AA71-4C80-873D-B9DEE04EC512}"/>
              </a:ext>
            </a:extLst>
          </p:cNvPr>
          <p:cNvSpPr txBox="1"/>
          <p:nvPr/>
        </p:nvSpPr>
        <p:spPr>
          <a:xfrm>
            <a:off x="3316147" y="2890384"/>
            <a:ext cx="507732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1DFDF"/>
                </a:solidFill>
              </a:rPr>
              <a:t>Controls Hardware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49C0B4-11F7-48A9-B2DF-30A3D630FC91}"/>
              </a:ext>
            </a:extLst>
          </p:cNvPr>
          <p:cNvSpPr txBox="1"/>
          <p:nvPr/>
        </p:nvSpPr>
        <p:spPr>
          <a:xfrm>
            <a:off x="3316147" y="3990619"/>
            <a:ext cx="507732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1DFDF"/>
                </a:solidFill>
              </a:rPr>
              <a:t>Manages and allocates resources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0CB002-9E60-4DDF-A4CC-E3F9494BA4DD}"/>
              </a:ext>
            </a:extLst>
          </p:cNvPr>
          <p:cNvSpPr txBox="1"/>
          <p:nvPr/>
        </p:nvSpPr>
        <p:spPr>
          <a:xfrm>
            <a:off x="3316147" y="5069592"/>
            <a:ext cx="507732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1DFDF"/>
                </a:solidFill>
              </a:rPr>
              <a:t>Provides and interface</a:t>
            </a:r>
          </a:p>
        </p:txBody>
      </p:sp>
      <p:sp>
        <p:nvSpPr>
          <p:cNvPr id="54" name="Date Placeholder 53">
            <a:extLst>
              <a:ext uri="{FF2B5EF4-FFF2-40B4-BE49-F238E27FC236}">
                <a16:creationId xmlns:a16="http://schemas.microsoft.com/office/drawing/2014/main" id="{80DFE89D-6E72-4E35-B995-3E58C98E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71AE-E2BD-43F0-A067-999DD75005B2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FD395146-BB04-464C-AE6E-F81DC104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439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accel="42857" decel="48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-2.22222E-6 L -0.86094 -2.22222E-6 " pathEditMode="relative" rAng="0" ptsTypes="AA">
                                          <p:cBhvr>
                                            <p:cTn id="6" dur="1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304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8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3" presetID="64" presetClass="path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91667E-6 3.7037E-7 L 2.91667E-6 -0.16157 " pathEditMode="relative" rAng="0" ptsTypes="AA">
                                          <p:cBhvr>
                                            <p:cTn id="1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807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xit" presetSubtype="4" accel="10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" presetClass="exit" presetSubtype="8" accel="10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" presetClass="entr" presetSubtype="8" accel="64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3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" presetID="2" presetClass="entr" presetSubtype="8" accel="36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1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4" presetID="2" presetClass="entr" presetSubtype="8" accel="34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6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9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2" presetID="2" presetClass="entr" presetSubtype="8" accel="26000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5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5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57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8" grpId="0"/>
          <p:bldP spid="48" grpId="1"/>
          <p:bldP spid="50" grpId="0"/>
          <p:bldP spid="50" grpId="1"/>
          <p:bldP spid="44" grpId="0"/>
          <p:bldP spid="45" grpId="0"/>
          <p:bldP spid="46" grpId="0"/>
          <p:bldP spid="4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accel="42857" decel="48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4.07407E-6 L -0.86094 4.07407E-6 " pathEditMode="relative" rAng="0" ptsTypes="AA">
                                          <p:cBhvr>
                                            <p:cTn id="6" dur="1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304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8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3" presetID="64" presetClass="path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91667E-6 3.7037E-7 L 2.91667E-6 -0.16157 " pathEditMode="relative" rAng="0" ptsTypes="AA">
                                          <p:cBhvr>
                                            <p:cTn id="1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807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xit" presetSubtype="4" accel="10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" presetClass="exit" presetSubtype="8" accel="10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" presetClass="entr" presetSubtype="8" accel="64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3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" presetID="2" presetClass="entr" presetSubtype="8" accel="36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1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4" presetID="2" presetClass="entr" presetSubtype="8" accel="34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9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2" presetID="2" presetClass="entr" presetSubtype="8" accel="26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57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8" grpId="0"/>
          <p:bldP spid="48" grpId="1"/>
          <p:bldP spid="50" grpId="0"/>
          <p:bldP spid="50" grpId="1"/>
          <p:bldP spid="44" grpId="0"/>
          <p:bldP spid="45" grpId="0"/>
          <p:bldP spid="46" grpId="0"/>
          <p:bldP spid="47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C7D9E6-B0D9-433E-BD46-EB60F64F4DA8}">
  <ds:schemaRefs>
    <ds:schemaRef ds:uri="http://purl.org/dc/dcmitype/"/>
    <ds:schemaRef ds:uri="71af3243-3dd4-4a8d-8c0d-dd76da1f02a5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16c05727-aa75-4e4a-9b5f-8a80a1165891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993</TotalTime>
  <Words>587</Words>
  <Application>Microsoft Office PowerPoint</Application>
  <PresentationFormat>Widescreen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GulimChe</vt:lpstr>
      <vt:lpstr>A750-Sans-Medium</vt:lpstr>
      <vt:lpstr>Aharoni</vt:lpstr>
      <vt:lpstr>Arial</vt:lpstr>
      <vt:lpstr>Calibri</vt:lpstr>
      <vt:lpstr>Calibri (Body)</vt:lpstr>
      <vt:lpstr>Calibri Light</vt:lpstr>
      <vt:lpstr>Comic Sans MS</vt:lpstr>
      <vt:lpstr>Open Sans</vt:lpstr>
      <vt:lpstr>Tahoma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Presentation</dc:title>
  <dc:creator>Rafsana Samanta</dc:creator>
  <cp:lastModifiedBy>afsana.sinthi@gmail.com</cp:lastModifiedBy>
  <cp:revision>342</cp:revision>
  <dcterms:created xsi:type="dcterms:W3CDTF">2020-08-03T07:18:32Z</dcterms:created>
  <dcterms:modified xsi:type="dcterms:W3CDTF">2020-09-05T17:31:42Z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