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7" r:id="rId2"/>
    <p:sldId id="262" r:id="rId3"/>
    <p:sldId id="263" r:id="rId4"/>
    <p:sldId id="264" r:id="rId5"/>
    <p:sldId id="273" r:id="rId6"/>
    <p:sldId id="266" r:id="rId7"/>
    <p:sldId id="271" r:id="rId8"/>
    <p:sldId id="272" r:id="rId9"/>
    <p:sldId id="267" r:id="rId10"/>
    <p:sldId id="268" r:id="rId1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Nunito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2E9371-E4F9-44CD-B6EE-5400AF40DFDB}">
  <a:tblStyle styleId="{062E9371-E4F9-44CD-B6EE-5400AF40DF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d70f5f5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d70f5f5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Dado lo anterior, la lógica de programación implica poder desarrollar un conjunto de sentencias (oraciones en forma lógica), que expresen hechos y reglas sobre algún problema.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c86952c4b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c86952c4b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c86952c4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c86952c4b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c86952c4b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c86952c4b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c86952c4b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c86952c4b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c86952c4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c86952c4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899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c86952c4b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c86952c4b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c86952c4b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c86952c4b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388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c86952c4b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c86952c4b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759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faca68e8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faca68e8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43" name="Google Shape;4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una columna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8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47" name="Google Shape;4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50" name="Google Shape;5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ca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y una columna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4976575" y="396050"/>
            <a:ext cx="385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1"/>
          </p:nvPr>
        </p:nvSpPr>
        <p:spPr>
          <a:xfrm>
            <a:off x="4976575" y="1230050"/>
            <a:ext cx="38523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4800"/>
              <a:buNone/>
              <a:defRPr sz="4800"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61" name="Google Shape;6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2000"/>
              <a:buNone/>
              <a:defRPr sz="12000">
                <a:solidFill>
                  <a:srgbClr val="8E7CC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67" name="Google Shape;6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">
  <p:cSld name="TITLE_AND_BODY_3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 sin logo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13" name="Google Shape;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 1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>
            <a:spLocks noGrp="1"/>
          </p:cNvSpPr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82" name="Google Shape;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1">
  <p:cSld name="TITLE_AND_TWO_COLUMNS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41848"/>
              </a:buClr>
              <a:buSzPts val="2400"/>
              <a:buNone/>
              <a:defRPr>
                <a:solidFill>
                  <a:srgbClr val="44184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ca 1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una columnas 1">
  <p:cSld name="TITLE_AND_TWO_COLUMNS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41848"/>
              </a:buClr>
              <a:buSzPts val="2400"/>
              <a:buNone/>
              <a:defRPr>
                <a:solidFill>
                  <a:srgbClr val="44184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8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93" name="Google Shape;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y una columna 1 1">
  <p:cSld name="ONE_COLUMN_TEXT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/>
          <p:nvPr/>
        </p:nvSpPr>
        <p:spPr>
          <a:xfrm flipH="1">
            <a:off x="-50200" y="-42975"/>
            <a:ext cx="4679700" cy="5220000"/>
          </a:xfrm>
          <a:prstGeom prst="rect">
            <a:avLst/>
          </a:prstGeom>
          <a:solidFill>
            <a:srgbClr val="44184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363500" y="396050"/>
            <a:ext cx="385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>
            <a:off x="363500" y="1230050"/>
            <a:ext cx="38523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98" name="Google Shape;98;p27"/>
          <p:cNvPicPr preferRelativeResize="0"/>
          <p:nvPr/>
        </p:nvPicPr>
        <p:blipFill rotWithShape="1">
          <a:blip r:embed="rId2">
            <a:alphaModFix/>
          </a:blip>
          <a:srcRect b="10"/>
          <a:stretch/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240100" y="821550"/>
            <a:ext cx="7786800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265500" y="1424850"/>
            <a:ext cx="54843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311700" y="2155325"/>
            <a:ext cx="3999900" cy="24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dades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293025" y="1547775"/>
            <a:ext cx="346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4293025" y="2921425"/>
            <a:ext cx="26631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">
  <p:cSld name="TITLE_AND_BODY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>
            <a:spLocks noGrp="1"/>
          </p:cNvSpPr>
          <p:nvPr>
            <p:ph type="subTitle" idx="1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dad">
  <p:cSld name="TITLE_AND_BODY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dad 1">
  <p:cSld name="TITLE_AND_BODY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8"/>
          <p:cNvSpPr txBox="1">
            <a:spLocks noGrp="1"/>
          </p:cNvSpPr>
          <p:nvPr>
            <p:ph type="subTitle" idx="1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tivo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3" name="Google Shape;3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tivo 1">
  <p:cSld name="TITLE_AND_BOD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7" name="Google Shape;3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0"/>
          <p:cNvSpPr txBox="1">
            <a:spLocks noGrp="1"/>
          </p:cNvSpPr>
          <p:nvPr>
            <p:ph type="subTitle" idx="1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>
            <a:spLocks noGrp="1"/>
          </p:cNvSpPr>
          <p:nvPr>
            <p:ph type="ctrTitle"/>
          </p:nvPr>
        </p:nvSpPr>
        <p:spPr>
          <a:xfrm>
            <a:off x="311700" y="1116925"/>
            <a:ext cx="8520600" cy="23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0" dirty="0">
                <a:solidFill>
                  <a:schemeClr val="lt1"/>
                </a:solidFill>
              </a:rPr>
              <a:t>Bienvenido al módulo de</a:t>
            </a:r>
            <a:r>
              <a:rPr lang="en" dirty="0">
                <a:solidFill>
                  <a:schemeClr val="lt1"/>
                </a:solidFill>
              </a:rPr>
              <a:t>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Frontend Avanzado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0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 de Clase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0"/>
          <p:cNvSpPr txBox="1"/>
          <p:nvPr/>
        </p:nvSpPr>
        <p:spPr>
          <a:xfrm>
            <a:off x="939438" y="1983912"/>
            <a:ext cx="7265124" cy="1175676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>
                <a:latin typeface="Nunito" pitchFamily="2" charset="0"/>
              </a:rPr>
              <a:t>Desarrollo </a:t>
            </a:r>
            <a:r>
              <a:rPr lang="es-MX" sz="2800" dirty="0" err="1">
                <a:latin typeface="Nunito" pitchFamily="2" charset="0"/>
              </a:rPr>
              <a:t>Frontend</a:t>
            </a:r>
            <a:r>
              <a:rPr lang="es-MX" sz="2800" dirty="0">
                <a:latin typeface="Nunito" pitchFamily="2" charset="0"/>
              </a:rPr>
              <a:t> de un E-Commerce con manejo de sesión, conectando a una API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>
            <a:spLocks noGrp="1"/>
          </p:cNvSpPr>
          <p:nvPr>
            <p:ph type="ctrTitle"/>
          </p:nvPr>
        </p:nvSpPr>
        <p:spPr>
          <a:xfrm>
            <a:off x="311700" y="1555500"/>
            <a:ext cx="8520600" cy="12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Conociendo el Módulo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 del Módulo</a:t>
            </a:r>
            <a:endParaRPr/>
          </a:p>
        </p:txBody>
      </p:sp>
      <p:sp>
        <p:nvSpPr>
          <p:cNvPr id="146" name="Google Shape;146;p35"/>
          <p:cNvSpPr txBox="1"/>
          <p:nvPr/>
        </p:nvSpPr>
        <p:spPr>
          <a:xfrm>
            <a:off x="1235822" y="1460145"/>
            <a:ext cx="6672355" cy="24929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500" dirty="0">
                <a:solidFill>
                  <a:schemeClr val="dk1"/>
                </a:solidFill>
                <a:latin typeface="Nunito" pitchFamily="2" charset="0"/>
              </a:rPr>
              <a:t>Conocer cómo trabajar con </a:t>
            </a:r>
            <a:r>
              <a:rPr lang="es-MX" sz="2500" dirty="0" err="1">
                <a:solidFill>
                  <a:schemeClr val="dk1"/>
                </a:solidFill>
                <a:latin typeface="Nunito" pitchFamily="2" charset="0"/>
              </a:rPr>
              <a:t>React</a:t>
            </a:r>
            <a:r>
              <a:rPr lang="es-MX" sz="2500" dirty="0">
                <a:solidFill>
                  <a:schemeClr val="dk1"/>
                </a:solidFill>
                <a:latin typeface="Nunito" pitchFamily="2" charset="0"/>
              </a:rPr>
              <a:t> Funcional, </a:t>
            </a:r>
            <a:r>
              <a:rPr lang="es-MX" sz="2500" dirty="0" err="1">
                <a:solidFill>
                  <a:schemeClr val="dk1"/>
                </a:solidFill>
                <a:latin typeface="Nunito" pitchFamily="2" charset="0"/>
              </a:rPr>
              <a:t>Hooks</a:t>
            </a:r>
            <a:r>
              <a:rPr lang="es-MX" sz="2500" dirty="0">
                <a:solidFill>
                  <a:schemeClr val="dk1"/>
                </a:solidFill>
                <a:latin typeface="Nunito" pitchFamily="2" charset="0"/>
              </a:rPr>
              <a:t> y técnicas avanzadas como </a:t>
            </a:r>
            <a:r>
              <a:rPr lang="es-MX" sz="2500" dirty="0" err="1">
                <a:solidFill>
                  <a:schemeClr val="dk1"/>
                </a:solidFill>
                <a:latin typeface="Nunito" pitchFamily="2" charset="0"/>
              </a:rPr>
              <a:t>Higher</a:t>
            </a:r>
            <a:r>
              <a:rPr lang="es-MX" sz="2500" dirty="0">
                <a:solidFill>
                  <a:schemeClr val="dk1"/>
                </a:solidFill>
                <a:latin typeface="Nunito" pitchFamily="2" charset="0"/>
              </a:rPr>
              <a:t> </a:t>
            </a:r>
            <a:r>
              <a:rPr lang="es-MX" sz="2500" dirty="0" err="1">
                <a:solidFill>
                  <a:schemeClr val="dk1"/>
                </a:solidFill>
                <a:latin typeface="Nunito" pitchFamily="2" charset="0"/>
              </a:rPr>
              <a:t>Order</a:t>
            </a:r>
            <a:r>
              <a:rPr lang="es-MX" sz="2500" dirty="0">
                <a:solidFill>
                  <a:schemeClr val="dk1"/>
                </a:solidFill>
                <a:latin typeface="Nunito" pitchFamily="2" charset="0"/>
              </a:rPr>
              <a:t> </a:t>
            </a:r>
            <a:r>
              <a:rPr lang="es-MX" sz="2500" dirty="0" err="1">
                <a:solidFill>
                  <a:schemeClr val="dk1"/>
                </a:solidFill>
                <a:latin typeface="Nunito" pitchFamily="2" charset="0"/>
              </a:rPr>
              <a:t>Components</a:t>
            </a:r>
            <a:r>
              <a:rPr lang="es-MX" sz="2500" dirty="0">
                <a:solidFill>
                  <a:schemeClr val="dk1"/>
                </a:solidFill>
                <a:latin typeface="Nunito" pitchFamily="2" charset="0"/>
              </a:rPr>
              <a:t>, </a:t>
            </a:r>
            <a:r>
              <a:rPr lang="es-MX" sz="2500" dirty="0" err="1">
                <a:solidFill>
                  <a:schemeClr val="dk1"/>
                </a:solidFill>
                <a:latin typeface="Nunito" pitchFamily="2" charset="0"/>
              </a:rPr>
              <a:t>Context</a:t>
            </a:r>
            <a:r>
              <a:rPr lang="es-MX" sz="2500" dirty="0">
                <a:solidFill>
                  <a:schemeClr val="dk1"/>
                </a:solidFill>
                <a:latin typeface="Nunito" pitchFamily="2" charset="0"/>
              </a:rPr>
              <a:t> API, manejo de token de sesión, buenas prácticas y </a:t>
            </a:r>
            <a:r>
              <a:rPr lang="es-MX" sz="2500" dirty="0" err="1">
                <a:solidFill>
                  <a:schemeClr val="dk1"/>
                </a:solidFill>
                <a:latin typeface="Nunito" pitchFamily="2" charset="0"/>
              </a:rPr>
              <a:t>testing</a:t>
            </a:r>
            <a:r>
              <a:rPr lang="es-MX" sz="2500" dirty="0">
                <a:solidFill>
                  <a:schemeClr val="dk1"/>
                </a:solidFill>
                <a:latin typeface="Nunito" pitchFamily="2" charset="0"/>
              </a:rPr>
              <a:t>.</a:t>
            </a:r>
            <a:endParaRPr lang="es-MX" sz="3500" dirty="0">
              <a:solidFill>
                <a:schemeClr val="dk1"/>
              </a:solidFill>
              <a:latin typeface="Nunito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6"/>
          <p:cNvSpPr txBox="1">
            <a:spLocks noGrp="1"/>
          </p:cNvSpPr>
          <p:nvPr>
            <p:ph type="ctrTitle"/>
          </p:nvPr>
        </p:nvSpPr>
        <p:spPr>
          <a:xfrm>
            <a:off x="311700" y="1555500"/>
            <a:ext cx="8520600" cy="12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Temario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7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Semana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7" name="Google Shape;157;p37"/>
          <p:cNvGraphicFramePr/>
          <p:nvPr>
            <p:extLst>
              <p:ext uri="{D42A27DB-BD31-4B8C-83A1-F6EECF244321}">
                <p14:modId xmlns:p14="http://schemas.microsoft.com/office/powerpoint/2010/main" val="1851243032"/>
              </p:ext>
            </p:extLst>
          </p:nvPr>
        </p:nvGraphicFramePr>
        <p:xfrm>
          <a:off x="1351787" y="1908000"/>
          <a:ext cx="6440425" cy="1327500"/>
        </p:xfrm>
        <a:graphic>
          <a:graphicData uri="http://schemas.openxmlformats.org/drawingml/2006/table">
            <a:tbl>
              <a:tblPr>
                <a:noFill/>
                <a:tableStyleId>{062E9371-E4F9-44CD-B6EE-5400AF40DFDB}</a:tableStyleId>
              </a:tblPr>
              <a:tblGrid>
                <a:gridCol w="176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500">
                <a:tc rowSpan="5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b="1" dirty="0"/>
                        <a:t>Introducción al Módulo</a:t>
                      </a:r>
                      <a:endParaRPr sz="1000" b="1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dirty="0"/>
                        <a:t>Introducción al Módulo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5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dirty="0"/>
                        <a:t>Project </a:t>
                      </a:r>
                      <a:r>
                        <a:rPr lang="es-CO" sz="1000" dirty="0" err="1"/>
                        <a:t>Structure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5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dirty="0"/>
                        <a:t>CSS </a:t>
                      </a:r>
                      <a:r>
                        <a:rPr lang="es-CO" sz="1000" dirty="0" err="1"/>
                        <a:t>Pre-procesors</a:t>
                      </a:r>
                      <a:r>
                        <a:rPr lang="es-CO" sz="1000" dirty="0"/>
                        <a:t> (SASS)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5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dirty="0"/>
                        <a:t>CSS </a:t>
                      </a:r>
                      <a:r>
                        <a:rPr lang="es-CO" sz="1000" dirty="0" err="1"/>
                        <a:t>Architectures</a:t>
                      </a:r>
                      <a:r>
                        <a:rPr lang="es-CO" sz="1000" dirty="0"/>
                        <a:t> (BEM)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5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dirty="0" err="1"/>
                        <a:t>Hooks</a:t>
                      </a:r>
                      <a:r>
                        <a:rPr lang="es-CO" sz="1000" dirty="0"/>
                        <a:t> Avanzados. </a:t>
                      </a:r>
                      <a:r>
                        <a:rPr lang="es-CO" sz="1000" dirty="0" err="1"/>
                        <a:t>useFetch</a:t>
                      </a:r>
                      <a:r>
                        <a:rPr lang="es-CO" sz="1000" dirty="0"/>
                        <a:t> (</a:t>
                      </a:r>
                      <a:r>
                        <a:rPr lang="es-CO" sz="1000" dirty="0" err="1"/>
                        <a:t>custom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hook</a:t>
                      </a:r>
                      <a:r>
                        <a:rPr lang="es-CO" sz="1000" dirty="0"/>
                        <a:t>)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45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Semana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Google Shape;157;p37">
            <a:extLst>
              <a:ext uri="{FF2B5EF4-FFF2-40B4-BE49-F238E27FC236}">
                <a16:creationId xmlns:a16="http://schemas.microsoft.com/office/drawing/2014/main" id="{DB5B0630-52A6-971E-2566-882EEAE20D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4561907"/>
              </p:ext>
            </p:extLst>
          </p:nvPr>
        </p:nvGraphicFramePr>
        <p:xfrm>
          <a:off x="1351787" y="2040750"/>
          <a:ext cx="6440425" cy="1327500"/>
        </p:xfrm>
        <a:graphic>
          <a:graphicData uri="http://schemas.openxmlformats.org/drawingml/2006/table">
            <a:tbl>
              <a:tblPr>
                <a:noFill/>
                <a:tableStyleId>{062E9371-E4F9-44CD-B6EE-5400AF40DFDB}</a:tableStyleId>
              </a:tblPr>
              <a:tblGrid>
                <a:gridCol w="176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500">
                <a:tc rowSpan="5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b="1" dirty="0" err="1"/>
                        <a:t>React</a:t>
                      </a:r>
                      <a:r>
                        <a:rPr lang="es-CO" sz="1000" b="1" dirty="0"/>
                        <a:t> Avanzado</a:t>
                      </a:r>
                      <a:endParaRPr sz="1000" b="1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dirty="0" err="1"/>
                        <a:t>React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Forms</a:t>
                      </a:r>
                      <a:r>
                        <a:rPr lang="es-CO" sz="1000" dirty="0"/>
                        <a:t>, </a:t>
                      </a:r>
                      <a:r>
                        <a:rPr lang="es-CO" sz="1000" dirty="0" err="1"/>
                        <a:t>Custom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Hooks</a:t>
                      </a:r>
                      <a:r>
                        <a:rPr lang="es-CO" sz="1000" dirty="0"/>
                        <a:t> (</a:t>
                      </a:r>
                      <a:r>
                        <a:rPr lang="es-CO" sz="1000" dirty="0" err="1"/>
                        <a:t>useForm</a:t>
                      </a:r>
                      <a:r>
                        <a:rPr lang="es-CO" sz="1000" dirty="0"/>
                        <a:t>)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5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dirty="0" err="1"/>
                        <a:t>Higher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Order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Components</a:t>
                      </a:r>
                      <a:endParaRPr sz="1000" dirty="0"/>
                    </a:p>
                  </a:txBody>
                  <a:tcPr marL="28575" marR="28575" marT="19050" marB="19050" anchor="b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586596"/>
                  </a:ext>
                </a:extLst>
              </a:tr>
              <a:tr h="2655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dirty="0" err="1"/>
                        <a:t>Context</a:t>
                      </a:r>
                      <a:r>
                        <a:rPr lang="es-CO" sz="1000" dirty="0"/>
                        <a:t> API</a:t>
                      </a:r>
                      <a:endParaRPr sz="1000" dirty="0"/>
                    </a:p>
                  </a:txBody>
                  <a:tcPr marL="28575" marR="28575" marT="19050" marB="19050" anchor="b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5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00" dirty="0" err="1"/>
                        <a:t>Authentication</a:t>
                      </a:r>
                      <a:endParaRPr lang="es-CO"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5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00" dirty="0" err="1"/>
                        <a:t>Private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Routes</a:t>
                      </a:r>
                      <a:endParaRPr lang="es-CO"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Semana</a:t>
            </a:r>
            <a:r>
              <a:rPr lang="en" dirty="0"/>
              <a:t> 3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3" name="Google Shape;157;p37">
            <a:extLst>
              <a:ext uri="{FF2B5EF4-FFF2-40B4-BE49-F238E27FC236}">
                <a16:creationId xmlns:a16="http://schemas.microsoft.com/office/drawing/2014/main" id="{EE0575DD-4FAC-A733-8D0A-14FD5EFBF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6850084"/>
              </p:ext>
            </p:extLst>
          </p:nvPr>
        </p:nvGraphicFramePr>
        <p:xfrm>
          <a:off x="1351787" y="2173500"/>
          <a:ext cx="6440425" cy="796500"/>
        </p:xfrm>
        <a:graphic>
          <a:graphicData uri="http://schemas.openxmlformats.org/drawingml/2006/table">
            <a:tbl>
              <a:tblPr>
                <a:noFill/>
                <a:tableStyleId>{062E9371-E4F9-44CD-B6EE-5400AF40DFDB}</a:tableStyleId>
              </a:tblPr>
              <a:tblGrid>
                <a:gridCol w="176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500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b="1" dirty="0" err="1"/>
                        <a:t>Redux</a:t>
                      </a:r>
                      <a:r>
                        <a:rPr lang="es-CO" sz="1000" b="1" dirty="0"/>
                        <a:t> y </a:t>
                      </a:r>
                      <a:r>
                        <a:rPr lang="es-CO" sz="1000" b="1" dirty="0" err="1"/>
                        <a:t>Texting</a:t>
                      </a:r>
                      <a:endParaRPr sz="1000" b="1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dirty="0" err="1"/>
                        <a:t>Redux</a:t>
                      </a:r>
                      <a:r>
                        <a:rPr lang="es-CO" sz="1000" dirty="0"/>
                        <a:t> / </a:t>
                      </a:r>
                      <a:r>
                        <a:rPr lang="es-CO" sz="1000" dirty="0" err="1"/>
                        <a:t>Zustand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5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dirty="0" err="1"/>
                        <a:t>Unit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Testing</a:t>
                      </a:r>
                      <a:r>
                        <a:rPr lang="es-CO" sz="1000" dirty="0"/>
                        <a:t> con </a:t>
                      </a:r>
                      <a:r>
                        <a:rPr lang="es-CO" sz="1000" dirty="0" err="1"/>
                        <a:t>Jest</a:t>
                      </a:r>
                      <a:endParaRPr sz="1000" dirty="0"/>
                    </a:p>
                  </a:txBody>
                  <a:tcPr marL="28575" marR="28575" marT="19050" marB="19050" anchor="b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5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dirty="0" err="1"/>
                        <a:t>Deployment</a:t>
                      </a:r>
                      <a:endParaRPr sz="1000" dirty="0"/>
                    </a:p>
                  </a:txBody>
                  <a:tcPr marL="28575" marR="28575" marT="19050" marB="19050" anchor="b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59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Semana 4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4CA2F4C-82A4-476C-B56D-3836489D9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055298"/>
              </p:ext>
            </p:extLst>
          </p:nvPr>
        </p:nvGraphicFramePr>
        <p:xfrm>
          <a:off x="1268925" y="2164276"/>
          <a:ext cx="6850525" cy="454326"/>
        </p:xfrm>
        <a:graphic>
          <a:graphicData uri="http://schemas.openxmlformats.org/drawingml/2006/table">
            <a:tbl>
              <a:tblPr>
                <a:noFill/>
                <a:tableStyleId>{062E9371-E4F9-44CD-B6EE-5400AF40DFDB}</a:tableStyleId>
              </a:tblPr>
              <a:tblGrid>
                <a:gridCol w="1876100">
                  <a:extLst>
                    <a:ext uri="{9D8B030D-6E8A-4147-A177-3AD203B41FA5}">
                      <a16:colId xmlns:a16="http://schemas.microsoft.com/office/drawing/2014/main" val="583930928"/>
                    </a:ext>
                  </a:extLst>
                </a:gridCol>
                <a:gridCol w="4974425">
                  <a:extLst>
                    <a:ext uri="{9D8B030D-6E8A-4147-A177-3AD203B41FA5}">
                      <a16:colId xmlns:a16="http://schemas.microsoft.com/office/drawing/2014/main" val="48124264"/>
                    </a:ext>
                  </a:extLst>
                </a:gridCol>
              </a:tblGrid>
              <a:tr h="4543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b="1" dirty="0"/>
                        <a:t>Proyecto Final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dirty="0"/>
                        <a:t> Desarrollo y presentación de pruebas de empleabilidad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000" dirty="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350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876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Dinámica del Módulo:</a:t>
            </a:r>
            <a:endParaRPr/>
          </a:p>
        </p:txBody>
      </p:sp>
      <p:sp>
        <p:nvSpPr>
          <p:cNvPr id="170" name="Google Shape;170;p39"/>
          <p:cNvSpPr txBox="1"/>
          <p:nvPr/>
        </p:nvSpPr>
        <p:spPr>
          <a:xfrm>
            <a:off x="691500" y="1340650"/>
            <a:ext cx="7599300" cy="3262401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</a:rPr>
              <a:t>Clases:</a:t>
            </a:r>
            <a:r>
              <a:rPr lang="en" sz="2500" dirty="0">
                <a:solidFill>
                  <a:schemeClr val="dk1"/>
                </a:solidFill>
              </a:rPr>
              <a:t> Lunes y Miércoles de 6:30 pm a 9:30 pm</a:t>
            </a:r>
            <a:endParaRPr sz="25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err="1">
                <a:solidFill>
                  <a:schemeClr val="dk1"/>
                </a:solidFill>
              </a:rPr>
              <a:t>Teoría</a:t>
            </a:r>
            <a:r>
              <a:rPr lang="en" sz="2500" dirty="0">
                <a:solidFill>
                  <a:schemeClr val="dk1"/>
                </a:solidFill>
              </a:rPr>
              <a:t> y </a:t>
            </a:r>
            <a:r>
              <a:rPr lang="en" sz="2500" dirty="0" err="1">
                <a:solidFill>
                  <a:schemeClr val="dk1"/>
                </a:solidFill>
              </a:rPr>
              <a:t>Actividad</a:t>
            </a:r>
            <a:endParaRPr sz="25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err="1">
                <a:solidFill>
                  <a:schemeClr val="dk1"/>
                </a:solidFill>
              </a:rPr>
              <a:t>Lecturas</a:t>
            </a:r>
            <a:r>
              <a:rPr lang="en" sz="2500" dirty="0">
                <a:solidFill>
                  <a:schemeClr val="dk1"/>
                </a:solidFill>
              </a:rPr>
              <a:t> y </a:t>
            </a:r>
            <a:r>
              <a:rPr lang="en" sz="2500" dirty="0" err="1">
                <a:solidFill>
                  <a:schemeClr val="dk1"/>
                </a:solidFill>
              </a:rPr>
              <a:t>Ejercicios</a:t>
            </a:r>
            <a:endParaRPr sz="25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</a:rPr>
              <a:t>Asesorías:</a:t>
            </a:r>
            <a:r>
              <a:rPr lang="en" sz="2500" dirty="0">
                <a:solidFill>
                  <a:schemeClr val="dk1"/>
                </a:solidFill>
              </a:rPr>
              <a:t> Miercoles y Jueves en Discord con el Team de DEVF.</a:t>
            </a:r>
            <a:endParaRPr sz="2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v F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197</Words>
  <Application>Microsoft Office PowerPoint</Application>
  <PresentationFormat>Presentación en pantalla (16:9)</PresentationFormat>
  <Paragraphs>36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Nunito</vt:lpstr>
      <vt:lpstr>Arial</vt:lpstr>
      <vt:lpstr>Montserrat</vt:lpstr>
      <vt:lpstr>Dev F</vt:lpstr>
      <vt:lpstr>Bienvenido al módulo de  Frontend Avanzado</vt:lpstr>
      <vt:lpstr>Conociendo el Módulo</vt:lpstr>
      <vt:lpstr>Objetivo del Módulo</vt:lpstr>
      <vt:lpstr>Temario</vt:lpstr>
      <vt:lpstr>Semana 1 </vt:lpstr>
      <vt:lpstr>Semana 2 </vt:lpstr>
      <vt:lpstr>Semana 3 </vt:lpstr>
      <vt:lpstr>Semana 4 </vt:lpstr>
      <vt:lpstr>Dinámica del Módulo:</vt:lpstr>
      <vt:lpstr>Proyecto de Clase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Bienvenid@s</dc:title>
  <cp:lastModifiedBy>ANDRES FELIPE SANCHEZ ORTIZ</cp:lastModifiedBy>
  <cp:revision>50</cp:revision>
  <dcterms:modified xsi:type="dcterms:W3CDTF">2024-09-09T23:30:37Z</dcterms:modified>
</cp:coreProperties>
</file>