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5"/>
  </p:notesMasterIdLst>
  <p:handoutMasterIdLst>
    <p:handoutMasterId r:id="rId36"/>
  </p:handoutMasterIdLst>
  <p:sldIdLst>
    <p:sldId id="2134805347" r:id="rId2"/>
    <p:sldId id="2134805417" r:id="rId3"/>
    <p:sldId id="2134805376" r:id="rId4"/>
    <p:sldId id="2134805382" r:id="rId5"/>
    <p:sldId id="2134805411" r:id="rId6"/>
    <p:sldId id="2134805377" r:id="rId7"/>
    <p:sldId id="2134805439" r:id="rId8"/>
    <p:sldId id="2134805441" r:id="rId9"/>
    <p:sldId id="2134805380" r:id="rId10"/>
    <p:sldId id="2134805435" r:id="rId11"/>
    <p:sldId id="2134805418" r:id="rId12"/>
    <p:sldId id="2134805381" r:id="rId13"/>
    <p:sldId id="2134805383" r:id="rId14"/>
    <p:sldId id="2134805388" r:id="rId15"/>
    <p:sldId id="2134805387" r:id="rId16"/>
    <p:sldId id="2134805390" r:id="rId17"/>
    <p:sldId id="2134805419" r:id="rId18"/>
    <p:sldId id="2134805425" r:id="rId19"/>
    <p:sldId id="2134805437" r:id="rId20"/>
    <p:sldId id="2134805427" r:id="rId21"/>
    <p:sldId id="2134805397" r:id="rId22"/>
    <p:sldId id="2134805399" r:id="rId23"/>
    <p:sldId id="2134805433" r:id="rId24"/>
    <p:sldId id="2134805421" r:id="rId25"/>
    <p:sldId id="2134805395" r:id="rId26"/>
    <p:sldId id="2134805420" r:id="rId27"/>
    <p:sldId id="2134805401" r:id="rId28"/>
    <p:sldId id="2134805404" r:id="rId29"/>
    <p:sldId id="2134805406" r:id="rId30"/>
    <p:sldId id="2134805407" r:id="rId31"/>
    <p:sldId id="2134805402" r:id="rId32"/>
    <p:sldId id="2134805403" r:id="rId33"/>
    <p:sldId id="2134805368" r:id="rId3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A0908"/>
    <a:srgbClr val="CCCCCC"/>
    <a:srgbClr val="FF8B10"/>
    <a:srgbClr val="666666"/>
    <a:srgbClr val="FFFB00"/>
    <a:srgbClr val="001135"/>
    <a:srgbClr val="001D47"/>
    <a:srgbClr val="FF3154"/>
    <a:srgbClr val="33333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50" autoAdjust="0"/>
    <p:restoredTop sz="90711" autoAdjust="0"/>
  </p:normalViewPr>
  <p:slideViewPr>
    <p:cSldViewPr snapToGrid="0">
      <p:cViewPr varScale="1">
        <p:scale>
          <a:sx n="70" d="100"/>
          <a:sy n="70" d="100"/>
        </p:scale>
        <p:origin x="1280" y="56"/>
      </p:cViewPr>
      <p:guideLst>
        <p:guide orient="horz" pos="2142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fsaneh Gharouni (Nokia)" userId="04dbe6e1-1499-4887-8ac7-03e726eeeb62" providerId="ADAL" clId="{4DCD8155-3169-4623-B81B-90ABD1F47C27}"/>
    <pc:docChg chg="delSld">
      <pc:chgData name="Afsaneh Gharouni (Nokia)" userId="04dbe6e1-1499-4887-8ac7-03e726eeeb62" providerId="ADAL" clId="{4DCD8155-3169-4623-B81B-90ABD1F47C27}" dt="2024-03-05T17:02:14.532" v="11" actId="47"/>
      <pc:docMkLst>
        <pc:docMk/>
      </pc:docMkLst>
      <pc:sldChg chg="del">
        <pc:chgData name="Afsaneh Gharouni (Nokia)" userId="04dbe6e1-1499-4887-8ac7-03e726eeeb62" providerId="ADAL" clId="{4DCD8155-3169-4623-B81B-90ABD1F47C27}" dt="2024-03-05T17:02:13.992" v="8" actId="47"/>
        <pc:sldMkLst>
          <pc:docMk/>
          <pc:sldMk cId="1798892641" sldId="507"/>
        </pc:sldMkLst>
      </pc:sldChg>
      <pc:sldChg chg="del">
        <pc:chgData name="Afsaneh Gharouni (Nokia)" userId="04dbe6e1-1499-4887-8ac7-03e726eeeb62" providerId="ADAL" clId="{4DCD8155-3169-4623-B81B-90ABD1F47C27}" dt="2024-03-05T17:02:13.435" v="7" actId="47"/>
        <pc:sldMkLst>
          <pc:docMk/>
          <pc:sldMk cId="1584318791" sldId="2134805296"/>
        </pc:sldMkLst>
      </pc:sldChg>
      <pc:sldChg chg="del">
        <pc:chgData name="Afsaneh Gharouni (Nokia)" userId="04dbe6e1-1499-4887-8ac7-03e726eeeb62" providerId="ADAL" clId="{4DCD8155-3169-4623-B81B-90ABD1F47C27}" dt="2024-03-05T17:02:11.691" v="0" actId="47"/>
        <pc:sldMkLst>
          <pc:docMk/>
          <pc:sldMk cId="3238746144" sldId="2134805386"/>
        </pc:sldMkLst>
      </pc:sldChg>
      <pc:sldChg chg="del">
        <pc:chgData name="Afsaneh Gharouni (Nokia)" userId="04dbe6e1-1499-4887-8ac7-03e726eeeb62" providerId="ADAL" clId="{4DCD8155-3169-4623-B81B-90ABD1F47C27}" dt="2024-03-05T17:02:12.169" v="1" actId="47"/>
        <pc:sldMkLst>
          <pc:docMk/>
          <pc:sldMk cId="3026567595" sldId="2134805389"/>
        </pc:sldMkLst>
      </pc:sldChg>
      <pc:sldChg chg="del">
        <pc:chgData name="Afsaneh Gharouni (Nokia)" userId="04dbe6e1-1499-4887-8ac7-03e726eeeb62" providerId="ADAL" clId="{4DCD8155-3169-4623-B81B-90ABD1F47C27}" dt="2024-03-05T17:02:13.149" v="6" actId="47"/>
        <pc:sldMkLst>
          <pc:docMk/>
          <pc:sldMk cId="1980187834" sldId="2134805393"/>
        </pc:sldMkLst>
      </pc:sldChg>
      <pc:sldChg chg="del">
        <pc:chgData name="Afsaneh Gharouni (Nokia)" userId="04dbe6e1-1499-4887-8ac7-03e726eeeb62" providerId="ADAL" clId="{4DCD8155-3169-4623-B81B-90ABD1F47C27}" dt="2024-03-05T17:02:12.960" v="5" actId="47"/>
        <pc:sldMkLst>
          <pc:docMk/>
          <pc:sldMk cId="3189629568" sldId="2134805394"/>
        </pc:sldMkLst>
      </pc:sldChg>
      <pc:sldChg chg="del">
        <pc:chgData name="Afsaneh Gharouni (Nokia)" userId="04dbe6e1-1499-4887-8ac7-03e726eeeb62" providerId="ADAL" clId="{4DCD8155-3169-4623-B81B-90ABD1F47C27}" dt="2024-03-05T17:02:12.851" v="4" actId="47"/>
        <pc:sldMkLst>
          <pc:docMk/>
          <pc:sldMk cId="1676085377" sldId="2134805429"/>
        </pc:sldMkLst>
      </pc:sldChg>
      <pc:sldChg chg="del">
        <pc:chgData name="Afsaneh Gharouni (Nokia)" userId="04dbe6e1-1499-4887-8ac7-03e726eeeb62" providerId="ADAL" clId="{4DCD8155-3169-4623-B81B-90ABD1F47C27}" dt="2024-03-05T17:02:12.376" v="2" actId="47"/>
        <pc:sldMkLst>
          <pc:docMk/>
          <pc:sldMk cId="696750804" sldId="2134805430"/>
        </pc:sldMkLst>
      </pc:sldChg>
      <pc:sldChg chg="del">
        <pc:chgData name="Afsaneh Gharouni (Nokia)" userId="04dbe6e1-1499-4887-8ac7-03e726eeeb62" providerId="ADAL" clId="{4DCD8155-3169-4623-B81B-90ABD1F47C27}" dt="2024-03-05T17:02:12.638" v="3" actId="47"/>
        <pc:sldMkLst>
          <pc:docMk/>
          <pc:sldMk cId="1424407162" sldId="2134805431"/>
        </pc:sldMkLst>
      </pc:sldChg>
      <pc:sldChg chg="del">
        <pc:chgData name="Afsaneh Gharouni (Nokia)" userId="04dbe6e1-1499-4887-8ac7-03e726eeeb62" providerId="ADAL" clId="{4DCD8155-3169-4623-B81B-90ABD1F47C27}" dt="2024-03-05T17:02:14.121" v="9" actId="47"/>
        <pc:sldMkLst>
          <pc:docMk/>
          <pc:sldMk cId="1203586763" sldId="2134805443"/>
        </pc:sldMkLst>
      </pc:sldChg>
      <pc:sldChg chg="del">
        <pc:chgData name="Afsaneh Gharouni (Nokia)" userId="04dbe6e1-1499-4887-8ac7-03e726eeeb62" providerId="ADAL" clId="{4DCD8155-3169-4623-B81B-90ABD1F47C27}" dt="2024-03-05T17:02:14.350" v="10" actId="47"/>
        <pc:sldMkLst>
          <pc:docMk/>
          <pc:sldMk cId="1333552900" sldId="2134805444"/>
        </pc:sldMkLst>
      </pc:sldChg>
      <pc:sldChg chg="del">
        <pc:chgData name="Afsaneh Gharouni (Nokia)" userId="04dbe6e1-1499-4887-8ac7-03e726eeeb62" providerId="ADAL" clId="{4DCD8155-3169-4623-B81B-90ABD1F47C27}" dt="2024-03-05T17:02:14.532" v="11" actId="47"/>
        <pc:sldMkLst>
          <pc:docMk/>
          <pc:sldMk cId="3095571499" sldId="213480544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0C46CF-459D-4B90-8391-DB408E6D2883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E327D7-986F-4E0B-88BD-BE4AF38F7494}">
      <dgm:prSet phldrT="[Text]" custT="1"/>
      <dgm:spPr>
        <a:noFill/>
        <a:ln>
          <a:solidFill>
            <a:schemeClr val="tx2"/>
          </a:solidFill>
        </a:ln>
      </dgm:spPr>
      <dgm:t>
        <a:bodyPr/>
        <a:lstStyle/>
        <a:p>
          <a:r>
            <a:rPr lang="en-US" sz="2000" dirty="0">
              <a:solidFill>
                <a:schemeClr val="tx2"/>
              </a:solidFill>
            </a:rPr>
            <a:t>KLD</a:t>
          </a:r>
        </a:p>
      </dgm:t>
    </dgm:pt>
    <dgm:pt modelId="{B36193D6-DABD-4EA1-998C-28C2646B5877}" type="parTrans" cxnId="{E8542F9B-19B7-4B0A-B150-38C65DA15566}">
      <dgm:prSet/>
      <dgm:spPr/>
      <dgm:t>
        <a:bodyPr/>
        <a:lstStyle/>
        <a:p>
          <a:endParaRPr lang="en-US"/>
        </a:p>
      </dgm:t>
    </dgm:pt>
    <dgm:pt modelId="{54A1AE6A-B3B5-438C-B630-AE2396AC1A75}" type="sibTrans" cxnId="{E8542F9B-19B7-4B0A-B150-38C65DA15566}">
      <dgm:prSet/>
      <dgm:spPr/>
      <dgm:t>
        <a:bodyPr/>
        <a:lstStyle/>
        <a:p>
          <a:endParaRPr lang="en-US"/>
        </a:p>
      </dgm:t>
    </dgm:pt>
    <dgm:pt modelId="{1480FDD8-31B0-41BD-AF5F-D36D87D7074D}">
      <dgm:prSet phldrT="[Text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solidFill>
            <a:schemeClr val="tx2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200" dirty="0">
              <a:solidFill>
                <a:schemeClr val="tx2"/>
              </a:solidFill>
            </a:rPr>
            <a:t>Comprehensive (</a:t>
          </a:r>
          <a:r>
            <a:rPr lang="en-US" sz="1000" dirty="0">
              <a:solidFill>
                <a:schemeClr val="tx2"/>
              </a:solidFill>
            </a:rPr>
            <a:t>input and output</a:t>
          </a:r>
          <a:r>
            <a:rPr lang="en-US" sz="1200" dirty="0">
              <a:solidFill>
                <a:schemeClr val="tx2"/>
              </a:solidFill>
            </a:rPr>
            <a:t>)</a:t>
          </a:r>
        </a:p>
      </dgm:t>
    </dgm:pt>
    <dgm:pt modelId="{C76CEEA3-8F53-4AE1-82B3-772239E53CF9}" type="parTrans" cxnId="{0C182066-723D-4E75-931C-1E189E288FA3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endParaRPr lang="en-US" sz="1200"/>
        </a:p>
      </dgm:t>
    </dgm:pt>
    <dgm:pt modelId="{9103F528-7AEC-4540-9A4D-F5F6654F174D}" type="sibTrans" cxnId="{0C182066-723D-4E75-931C-1E189E288FA3}">
      <dgm:prSet/>
      <dgm:spPr/>
      <dgm:t>
        <a:bodyPr/>
        <a:lstStyle/>
        <a:p>
          <a:endParaRPr lang="en-US"/>
        </a:p>
      </dgm:t>
    </dgm:pt>
    <dgm:pt modelId="{66A8D02B-66A5-429D-8BE5-74BFA27A5414}">
      <dgm:prSet phldrT="[Text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solidFill>
            <a:schemeClr val="tx2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200" dirty="0">
              <a:solidFill>
                <a:schemeClr val="tx2"/>
              </a:solidFill>
            </a:rPr>
            <a:t>Higher order statistics</a:t>
          </a:r>
        </a:p>
      </dgm:t>
    </dgm:pt>
    <dgm:pt modelId="{C475B830-4868-487B-8A3F-BD95B9128DA3}" type="parTrans" cxnId="{B09EAD92-E059-4360-86E7-B1B2FC61BB17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endParaRPr lang="en-US" sz="1200"/>
        </a:p>
      </dgm:t>
    </dgm:pt>
    <dgm:pt modelId="{4D7DA3D0-4D6C-428F-A8D6-7DFA47A1270A}" type="sibTrans" cxnId="{B09EAD92-E059-4360-86E7-B1B2FC61BB17}">
      <dgm:prSet/>
      <dgm:spPr/>
      <dgm:t>
        <a:bodyPr/>
        <a:lstStyle/>
        <a:p>
          <a:endParaRPr lang="en-US"/>
        </a:p>
      </dgm:t>
    </dgm:pt>
    <dgm:pt modelId="{2F900C38-ED6E-45F0-B495-B0C0CCAFBF20}">
      <dgm:prSet phldrT="[Text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solidFill>
            <a:schemeClr val="tx2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200" dirty="0">
              <a:solidFill>
                <a:schemeClr val="tx2"/>
              </a:solidFill>
            </a:rPr>
            <a:t>Inherent normalization</a:t>
          </a:r>
        </a:p>
      </dgm:t>
    </dgm:pt>
    <dgm:pt modelId="{F041D011-2337-46D3-B68E-FB1E88FBD7C8}" type="parTrans" cxnId="{FE6D1F84-E62D-465E-B50A-283EC6AFBB46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endParaRPr lang="en-US" sz="1200"/>
        </a:p>
      </dgm:t>
    </dgm:pt>
    <dgm:pt modelId="{417BF7B3-D4DB-4B7C-AF06-F18A952D3071}" type="sibTrans" cxnId="{FE6D1F84-E62D-465E-B50A-283EC6AFBB46}">
      <dgm:prSet/>
      <dgm:spPr/>
      <dgm:t>
        <a:bodyPr/>
        <a:lstStyle/>
        <a:p>
          <a:endParaRPr lang="en-US"/>
        </a:p>
      </dgm:t>
    </dgm:pt>
    <dgm:pt modelId="{EE70C85D-2382-4A19-B2D6-42942AC451A6}" type="pres">
      <dgm:prSet presAssocID="{D30C46CF-459D-4B90-8391-DB408E6D2883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24D47DD-7004-4130-A3FB-76E98D7E95C0}" type="pres">
      <dgm:prSet presAssocID="{67E327D7-986F-4E0B-88BD-BE4AF38F7494}" presName="centerShape" presStyleLbl="node0" presStyleIdx="0" presStyleCnt="1" custScaleX="74825" custScaleY="52197" custLinFactNeighborX="285" custLinFactNeighborY="-2460"/>
      <dgm:spPr/>
    </dgm:pt>
    <dgm:pt modelId="{8705A6FD-3EB4-4F88-8BA3-B1BF1E7CA333}" type="pres">
      <dgm:prSet presAssocID="{C76CEEA3-8F53-4AE1-82B3-772239E53CF9}" presName="parTrans" presStyleLbl="bgSibTrans2D1" presStyleIdx="0" presStyleCnt="3"/>
      <dgm:spPr/>
    </dgm:pt>
    <dgm:pt modelId="{820AC932-5FE8-49E6-B1A4-F27A21E18FFB}" type="pres">
      <dgm:prSet presAssocID="{1480FDD8-31B0-41BD-AF5F-D36D87D7074D}" presName="node" presStyleLbl="node1" presStyleIdx="0" presStyleCnt="3" custScaleX="121609" custScaleY="63824" custRadScaleRad="88513" custRadScaleInc="11375">
        <dgm:presLayoutVars>
          <dgm:bulletEnabled val="1"/>
        </dgm:presLayoutVars>
      </dgm:prSet>
      <dgm:spPr/>
    </dgm:pt>
    <dgm:pt modelId="{2D7DADC2-313E-413B-8E3E-36CCBF298A34}" type="pres">
      <dgm:prSet presAssocID="{C475B830-4868-487B-8A3F-BD95B9128DA3}" presName="parTrans" presStyleLbl="bgSibTrans2D1" presStyleIdx="1" presStyleCnt="3"/>
      <dgm:spPr/>
    </dgm:pt>
    <dgm:pt modelId="{D293654A-A68D-4BD6-9DFD-CD282F9FE49E}" type="pres">
      <dgm:prSet presAssocID="{66A8D02B-66A5-429D-8BE5-74BFA27A5414}" presName="node" presStyleLbl="node1" presStyleIdx="1" presStyleCnt="3" custScaleX="122255" custScaleY="57511" custRadScaleRad="101424" custRadScaleInc="1121">
        <dgm:presLayoutVars>
          <dgm:bulletEnabled val="1"/>
        </dgm:presLayoutVars>
      </dgm:prSet>
      <dgm:spPr/>
    </dgm:pt>
    <dgm:pt modelId="{F8C75A92-96F9-4896-BE33-834F39573AAF}" type="pres">
      <dgm:prSet presAssocID="{F041D011-2337-46D3-B68E-FB1E88FBD7C8}" presName="parTrans" presStyleLbl="bgSibTrans2D1" presStyleIdx="2" presStyleCnt="3"/>
      <dgm:spPr/>
    </dgm:pt>
    <dgm:pt modelId="{D8193377-7FBF-40F2-A836-992467D898CF}" type="pres">
      <dgm:prSet presAssocID="{2F900C38-ED6E-45F0-B495-B0C0CCAFBF20}" presName="node" presStyleLbl="node1" presStyleIdx="2" presStyleCnt="3" custScaleX="104627" custScaleY="54846" custRadScaleRad="89275" custRadScaleInc="-9516">
        <dgm:presLayoutVars>
          <dgm:bulletEnabled val="1"/>
        </dgm:presLayoutVars>
      </dgm:prSet>
      <dgm:spPr/>
    </dgm:pt>
  </dgm:ptLst>
  <dgm:cxnLst>
    <dgm:cxn modelId="{5A5F0245-11D7-492F-BAA7-10DAB2324ABA}" type="presOf" srcId="{C475B830-4868-487B-8A3F-BD95B9128DA3}" destId="{2D7DADC2-313E-413B-8E3E-36CCBF298A34}" srcOrd="0" destOrd="0" presId="urn:microsoft.com/office/officeart/2005/8/layout/radial4"/>
    <dgm:cxn modelId="{0C182066-723D-4E75-931C-1E189E288FA3}" srcId="{67E327D7-986F-4E0B-88BD-BE4AF38F7494}" destId="{1480FDD8-31B0-41BD-AF5F-D36D87D7074D}" srcOrd="0" destOrd="0" parTransId="{C76CEEA3-8F53-4AE1-82B3-772239E53CF9}" sibTransId="{9103F528-7AEC-4540-9A4D-F5F6654F174D}"/>
    <dgm:cxn modelId="{09EC9D67-77D6-4CC9-91F2-15E02E7ED011}" type="presOf" srcId="{66A8D02B-66A5-429D-8BE5-74BFA27A5414}" destId="{D293654A-A68D-4BD6-9DFD-CD282F9FE49E}" srcOrd="0" destOrd="0" presId="urn:microsoft.com/office/officeart/2005/8/layout/radial4"/>
    <dgm:cxn modelId="{B5F68749-BAC5-4EA2-8F24-6D9978B8A179}" type="presOf" srcId="{F041D011-2337-46D3-B68E-FB1E88FBD7C8}" destId="{F8C75A92-96F9-4896-BE33-834F39573AAF}" srcOrd="0" destOrd="0" presId="urn:microsoft.com/office/officeart/2005/8/layout/radial4"/>
    <dgm:cxn modelId="{D1BFE472-F91E-4E8A-B63E-48B3210A2743}" type="presOf" srcId="{67E327D7-986F-4E0B-88BD-BE4AF38F7494}" destId="{924D47DD-7004-4130-A3FB-76E98D7E95C0}" srcOrd="0" destOrd="0" presId="urn:microsoft.com/office/officeart/2005/8/layout/radial4"/>
    <dgm:cxn modelId="{AD25E073-296C-46B7-8140-7D7B4A118783}" type="presOf" srcId="{1480FDD8-31B0-41BD-AF5F-D36D87D7074D}" destId="{820AC932-5FE8-49E6-B1A4-F27A21E18FFB}" srcOrd="0" destOrd="0" presId="urn:microsoft.com/office/officeart/2005/8/layout/radial4"/>
    <dgm:cxn modelId="{FE6D1F84-E62D-465E-B50A-283EC6AFBB46}" srcId="{67E327D7-986F-4E0B-88BD-BE4AF38F7494}" destId="{2F900C38-ED6E-45F0-B495-B0C0CCAFBF20}" srcOrd="2" destOrd="0" parTransId="{F041D011-2337-46D3-B68E-FB1E88FBD7C8}" sibTransId="{417BF7B3-D4DB-4B7C-AF06-F18A952D3071}"/>
    <dgm:cxn modelId="{B09EAD92-E059-4360-86E7-B1B2FC61BB17}" srcId="{67E327D7-986F-4E0B-88BD-BE4AF38F7494}" destId="{66A8D02B-66A5-429D-8BE5-74BFA27A5414}" srcOrd="1" destOrd="0" parTransId="{C475B830-4868-487B-8A3F-BD95B9128DA3}" sibTransId="{4D7DA3D0-4D6C-428F-A8D6-7DFA47A1270A}"/>
    <dgm:cxn modelId="{E8542F9B-19B7-4B0A-B150-38C65DA15566}" srcId="{D30C46CF-459D-4B90-8391-DB408E6D2883}" destId="{67E327D7-986F-4E0B-88BD-BE4AF38F7494}" srcOrd="0" destOrd="0" parTransId="{B36193D6-DABD-4EA1-998C-28C2646B5877}" sibTransId="{54A1AE6A-B3B5-438C-B630-AE2396AC1A75}"/>
    <dgm:cxn modelId="{E2D8659F-385A-4AED-AEF8-1E11686A4B75}" type="presOf" srcId="{C76CEEA3-8F53-4AE1-82B3-772239E53CF9}" destId="{8705A6FD-3EB4-4F88-8BA3-B1BF1E7CA333}" srcOrd="0" destOrd="0" presId="urn:microsoft.com/office/officeart/2005/8/layout/radial4"/>
    <dgm:cxn modelId="{FD8033AB-6426-4453-843D-B773824B9527}" type="presOf" srcId="{2F900C38-ED6E-45F0-B495-B0C0CCAFBF20}" destId="{D8193377-7FBF-40F2-A836-992467D898CF}" srcOrd="0" destOrd="0" presId="urn:microsoft.com/office/officeart/2005/8/layout/radial4"/>
    <dgm:cxn modelId="{1FE432BC-1D04-4A19-9C9B-8F3232E5F8E5}" type="presOf" srcId="{D30C46CF-459D-4B90-8391-DB408E6D2883}" destId="{EE70C85D-2382-4A19-B2D6-42942AC451A6}" srcOrd="0" destOrd="0" presId="urn:microsoft.com/office/officeart/2005/8/layout/radial4"/>
    <dgm:cxn modelId="{50797961-3313-4221-8037-25E51579EF4E}" type="presParOf" srcId="{EE70C85D-2382-4A19-B2D6-42942AC451A6}" destId="{924D47DD-7004-4130-A3FB-76E98D7E95C0}" srcOrd="0" destOrd="0" presId="urn:microsoft.com/office/officeart/2005/8/layout/radial4"/>
    <dgm:cxn modelId="{B7FB78F1-CED0-4100-A282-10C16155789C}" type="presParOf" srcId="{EE70C85D-2382-4A19-B2D6-42942AC451A6}" destId="{8705A6FD-3EB4-4F88-8BA3-B1BF1E7CA333}" srcOrd="1" destOrd="0" presId="urn:microsoft.com/office/officeart/2005/8/layout/radial4"/>
    <dgm:cxn modelId="{7FC6561D-7AB8-4ACF-A7BD-58B0E3AEFEE1}" type="presParOf" srcId="{EE70C85D-2382-4A19-B2D6-42942AC451A6}" destId="{820AC932-5FE8-49E6-B1A4-F27A21E18FFB}" srcOrd="2" destOrd="0" presId="urn:microsoft.com/office/officeart/2005/8/layout/radial4"/>
    <dgm:cxn modelId="{3E2EB5A5-963E-4EEB-8F27-6A6E281B8C2E}" type="presParOf" srcId="{EE70C85D-2382-4A19-B2D6-42942AC451A6}" destId="{2D7DADC2-313E-413B-8E3E-36CCBF298A34}" srcOrd="3" destOrd="0" presId="urn:microsoft.com/office/officeart/2005/8/layout/radial4"/>
    <dgm:cxn modelId="{6D5093E6-29D6-4B41-9590-BD4BF042811D}" type="presParOf" srcId="{EE70C85D-2382-4A19-B2D6-42942AC451A6}" destId="{D293654A-A68D-4BD6-9DFD-CD282F9FE49E}" srcOrd="4" destOrd="0" presId="urn:microsoft.com/office/officeart/2005/8/layout/radial4"/>
    <dgm:cxn modelId="{CC78CD8D-4BE0-4AB0-80B2-63F4EA35CB85}" type="presParOf" srcId="{EE70C85D-2382-4A19-B2D6-42942AC451A6}" destId="{F8C75A92-96F9-4896-BE33-834F39573AAF}" srcOrd="5" destOrd="0" presId="urn:microsoft.com/office/officeart/2005/8/layout/radial4"/>
    <dgm:cxn modelId="{26061EC0-29B1-4B6B-94BC-AC58F7A09D18}" type="presParOf" srcId="{EE70C85D-2382-4A19-B2D6-42942AC451A6}" destId="{D8193377-7FBF-40F2-A836-992467D898C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D47DD-7004-4130-A3FB-76E98D7E95C0}">
      <dsp:nvSpPr>
        <dsp:cNvPr id="0" name=""/>
        <dsp:cNvSpPr/>
      </dsp:nvSpPr>
      <dsp:spPr>
        <a:xfrm>
          <a:off x="1349233" y="1531763"/>
          <a:ext cx="802528" cy="559833"/>
        </a:xfrm>
        <a:prstGeom prst="ellipse">
          <a:avLst/>
        </a:prstGeom>
        <a:noFill/>
        <a:ln w="127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2"/>
              </a:solidFill>
            </a:rPr>
            <a:t>KLD</a:t>
          </a:r>
        </a:p>
      </dsp:txBody>
      <dsp:txXfrm>
        <a:off x="1466761" y="1613749"/>
        <a:ext cx="567472" cy="395861"/>
      </dsp:txXfrm>
    </dsp:sp>
    <dsp:sp modelId="{8705A6FD-3EB4-4F88-8BA3-B1BF1E7CA333}">
      <dsp:nvSpPr>
        <dsp:cNvPr id="0" name=""/>
        <dsp:cNvSpPr/>
      </dsp:nvSpPr>
      <dsp:spPr>
        <a:xfrm rot="13147222">
          <a:off x="702969" y="1149587"/>
          <a:ext cx="842685" cy="305673"/>
        </a:xfrm>
        <a:prstGeom prst="leftArrow">
          <a:avLst>
            <a:gd name="adj1" fmla="val 60000"/>
            <a:gd name="adj2" fmla="val 5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AC932-5FE8-49E6-B1A4-F27A21E18FFB}">
      <dsp:nvSpPr>
        <dsp:cNvPr id="0" name=""/>
        <dsp:cNvSpPr/>
      </dsp:nvSpPr>
      <dsp:spPr>
        <a:xfrm>
          <a:off x="177880" y="776452"/>
          <a:ext cx="1239090" cy="520248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tx2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2"/>
              </a:solidFill>
            </a:rPr>
            <a:t>Comprehensive (</a:t>
          </a:r>
          <a:r>
            <a:rPr lang="en-US" sz="1000" kern="1200" dirty="0">
              <a:solidFill>
                <a:schemeClr val="tx2"/>
              </a:solidFill>
            </a:rPr>
            <a:t>input and output</a:t>
          </a:r>
          <a:r>
            <a:rPr lang="en-US" sz="1200" kern="1200" dirty="0">
              <a:solidFill>
                <a:schemeClr val="tx2"/>
              </a:solidFill>
            </a:rPr>
            <a:t>)</a:t>
          </a:r>
        </a:p>
      </dsp:txBody>
      <dsp:txXfrm>
        <a:off x="193118" y="791690"/>
        <a:ext cx="1208614" cy="489772"/>
      </dsp:txXfrm>
    </dsp:sp>
    <dsp:sp modelId="{2D7DADC2-313E-413B-8E3E-36CCBF298A34}">
      <dsp:nvSpPr>
        <dsp:cNvPr id="0" name=""/>
        <dsp:cNvSpPr/>
      </dsp:nvSpPr>
      <dsp:spPr>
        <a:xfrm rot="16222109">
          <a:off x="1235105" y="797372"/>
          <a:ext cx="1041863" cy="305673"/>
        </a:xfrm>
        <a:prstGeom prst="leftArrow">
          <a:avLst>
            <a:gd name="adj1" fmla="val 60000"/>
            <a:gd name="adj2" fmla="val 5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93654A-A68D-4BD6-9DFD-CD282F9FE49E}">
      <dsp:nvSpPr>
        <dsp:cNvPr id="0" name=""/>
        <dsp:cNvSpPr/>
      </dsp:nvSpPr>
      <dsp:spPr>
        <a:xfrm>
          <a:off x="1136551" y="194893"/>
          <a:ext cx="1245672" cy="468789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tx2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2"/>
              </a:solidFill>
            </a:rPr>
            <a:t>Higher order statistics</a:t>
          </a:r>
        </a:p>
      </dsp:txBody>
      <dsp:txXfrm>
        <a:off x="1150281" y="208623"/>
        <a:ext cx="1218212" cy="441329"/>
      </dsp:txXfrm>
    </dsp:sp>
    <dsp:sp modelId="{F8C75A92-96F9-4896-BE33-834F39573AAF}">
      <dsp:nvSpPr>
        <dsp:cNvPr id="0" name=""/>
        <dsp:cNvSpPr/>
      </dsp:nvSpPr>
      <dsp:spPr>
        <a:xfrm rot="19292149">
          <a:off x="1962360" y="1156625"/>
          <a:ext cx="840643" cy="305673"/>
        </a:xfrm>
        <a:prstGeom prst="leftArrow">
          <a:avLst>
            <a:gd name="adj1" fmla="val 60000"/>
            <a:gd name="adj2" fmla="val 5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93377-7FBF-40F2-A836-992467D898CF}">
      <dsp:nvSpPr>
        <dsp:cNvPr id="0" name=""/>
        <dsp:cNvSpPr/>
      </dsp:nvSpPr>
      <dsp:spPr>
        <a:xfrm>
          <a:off x="2178764" y="824478"/>
          <a:ext cx="1066058" cy="44706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tx2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2"/>
              </a:solidFill>
            </a:rPr>
            <a:t>Inherent normalization</a:t>
          </a:r>
        </a:p>
      </dsp:txBody>
      <dsp:txXfrm>
        <a:off x="2191858" y="837572"/>
        <a:ext cx="1039870" cy="420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106BAF-D310-93FC-3FD9-3B96F08A36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FAA637-C5CD-6EB9-EF9A-6D21879A0F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4EB65-8934-4415-8D11-C29CEEB9EE0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B325D5-A057-326D-57B2-5F4A8B52EC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2212A-4F8F-3C98-6CDB-EB1A2C534C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5C6CB-3022-411B-87C0-889A3926F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326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8T15:34:17.368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gnorePressure" value="1"/>
    </inkml:brush>
  </inkml:definitions>
  <inkml:trace contextRef="#ctx0" brushRef="#br0">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8T15:34:17.369"/>
    </inkml:context>
    <inkml:brush xml:id="br0">
      <inkml:brushProperty name="width" value="0.35" units="cm"/>
      <inkml:brushProperty name="height" value="0.35" units="cm"/>
      <inkml:brushProperty name="color" value="#0043BF"/>
      <inkml:brushProperty name="ignorePressure" value="1"/>
    </inkml:brush>
  </inkml:definitions>
  <inkml:trace contextRef="#ctx0" brushRef="#br0">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2T10:34:23.272"/>
    </inkml:context>
    <inkml:brush xml:id="br0">
      <inkml:brushProperty name="width" value="0.35" units="cm"/>
      <inkml:brushProperty name="height" value="0.35" units="cm"/>
      <inkml:brushProperty name="color" value="#00B0F0"/>
      <inkml:brushProperty name="ignorePressure" value="1"/>
    </inkml:brush>
  </inkml:definitions>
  <inkml:trace contextRef="#ctx0" brushRef="#br0">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2T10:39:38.136"/>
    </inkml:context>
    <inkml:brush xml:id="br0">
      <inkml:brushProperty name="width" value="0.35" units="cm"/>
      <inkml:brushProperty name="height" value="0.35" units="cm"/>
      <inkml:brushProperty name="color" value="#00B0F0"/>
      <inkml:brushProperty name="ignorePressure" value="1"/>
    </inkml:brush>
  </inkml:definitions>
  <inkml:trace contextRef="#ctx0" brushRef="#br0">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8T15:34:17.3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0,'0'5,"0"7,0 5,0 5,0 5,0 1,0 2,0 0,0-5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8T15:34:17.369"/>
    </inkml:context>
    <inkml:brush xml:id="br0">
      <inkml:brushProperty name="width" value="0.35" units="cm"/>
      <inkml:brushProperty name="height" value="0.35" units="cm"/>
      <inkml:brushProperty name="color" value="#0043BF"/>
      <inkml:brushProperty name="ignorePressure" value="1"/>
    </inkml:brush>
  </inkml:definitions>
  <inkml:trace contextRef="#ctx0" brushRef="#br0">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2T10:34:57.542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gnorePressure" value="1"/>
    </inkml:brush>
  </inkml:definitions>
  <inkml:trace contextRef="#ctx0" brushRef="#br0">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2T10:34:57.543"/>
    </inkml:context>
    <inkml:brush xml:id="br0">
      <inkml:brushProperty name="width" value="0.35" units="cm"/>
      <inkml:brushProperty name="height" value="0.35" units="cm"/>
      <inkml:brushProperty name="color" value="#0043BF"/>
      <inkml:brushProperty name="ignorePressure" value="1"/>
    </inkml:brush>
  </inkml:definitions>
  <inkml:trace contextRef="#ctx0" brushRef="#br0">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8T15:34:17.368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gnorePressure" value="1"/>
    </inkml:brush>
  </inkml:definitions>
  <inkml:trace contextRef="#ctx0" brushRef="#br0">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8T15:34:17.3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0,'0'5,"0"7,0 5,0 5,0 5,0 1,0 2,0 0,0-5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8T15:34:17.365"/>
    </inkml:context>
    <inkml:brush xml:id="br0">
      <inkml:brushProperty name="width" value="0.35" units="cm"/>
      <inkml:brushProperty name="height" value="0.35" units="cm"/>
      <inkml:brushProperty name="color" value="#333333"/>
      <inkml:brushProperty name="ignorePressure" value="1"/>
    </inkml:brush>
  </inkml:definitions>
  <inkml:trace contextRef="#ctx0" brushRef="#br0">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8T15:34:17.366"/>
    </inkml:context>
    <inkml:brush xml:id="br0">
      <inkml:brushProperty name="width" value="0.35" units="cm"/>
      <inkml:brushProperty name="height" value="0.35" units="cm"/>
      <inkml:brushProperty name="color" value="#0043BF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3831C-DEBA-4A3A-8C36-FD8115E217DA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4EF5B-ECC8-43EE-A509-D601DDF42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These traditional approaches are showing serious limitations, especially in view of the increased complexity of communication networks.”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ComSoc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98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32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41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NN classifier &amp; vector quantization: FCF is more relevant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Multiple Access</a:t>
            </a:r>
          </a:p>
        </p:txBody>
      </p:sp>
    </p:spTree>
    <p:extLst>
      <p:ext uri="{BB962C8B-B14F-4D97-AF65-F5344CB8AC3E}">
        <p14:creationId xmlns:p14="http://schemas.microsoft.com/office/powerpoint/2010/main" val="4178556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Some distribution estimators do not give true distributions.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827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A0908"/>
                </a:solidFill>
              </a:rPr>
              <a:t>Max SNR is defined for each pendulum per RB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48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A0908"/>
                </a:solidFill>
              </a:rPr>
              <a:t>Max SNR is defined for each pendulum per RB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35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Simulation with 21 cells, 500 street users, 105 pedestrians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068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Nokia Pure Text Light"/>
                <a:ea typeface="+mn-ea"/>
                <a:cs typeface="+mn-cs"/>
              </a:rPr>
              <a:t>Retraining of the MLU with the selected bit allocations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514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1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684DA7-0D8A-B949-344B-2DA84CB93D5D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69930ACC-3BBF-5D76-2577-9DB464D23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6518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Ph.D. Defense - RPTU - 14.12.2023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F29CE3-D91C-001C-C097-BC2BBCF63A74}"/>
              </a:ext>
            </a:extLst>
          </p:cNvPr>
          <p:cNvCxnSpPr>
            <a:cxnSpLocks/>
          </p:cNvCxnSpPr>
          <p:nvPr userDrawn="1"/>
        </p:nvCxnSpPr>
        <p:spPr>
          <a:xfrm>
            <a:off x="635518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.11 - Split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3132399-1E08-0B1C-3125-898C15DF33C1}"/>
              </a:ext>
            </a:extLst>
          </p:cNvPr>
          <p:cNvSpPr/>
          <p:nvPr userDrawn="1"/>
        </p:nvSpPr>
        <p:spPr>
          <a:xfrm>
            <a:off x="4961854" y="0"/>
            <a:ext cx="4182147" cy="5143500"/>
          </a:xfrm>
          <a:custGeom>
            <a:avLst/>
            <a:gdLst>
              <a:gd name="connsiteX0" fmla="*/ 978391 w 4182147"/>
              <a:gd name="connsiteY0" fmla="*/ 0 h 5143500"/>
              <a:gd name="connsiteX1" fmla="*/ 1651087 w 4182147"/>
              <a:gd name="connsiteY1" fmla="*/ 0 h 5143500"/>
              <a:gd name="connsiteX2" fmla="*/ 2948025 w 4182147"/>
              <a:gd name="connsiteY2" fmla="*/ 0 h 5143500"/>
              <a:gd name="connsiteX3" fmla="*/ 4182147 w 4182147"/>
              <a:gd name="connsiteY3" fmla="*/ 0 h 5143500"/>
              <a:gd name="connsiteX4" fmla="*/ 4182147 w 4182147"/>
              <a:gd name="connsiteY4" fmla="*/ 5143500 h 5143500"/>
              <a:gd name="connsiteX5" fmla="*/ 1969634 w 4182147"/>
              <a:gd name="connsiteY5" fmla="*/ 5143500 h 5143500"/>
              <a:gd name="connsiteX6" fmla="*/ 1651087 w 4182147"/>
              <a:gd name="connsiteY6" fmla="*/ 5143500 h 5143500"/>
              <a:gd name="connsiteX7" fmla="*/ 0 w 4182147"/>
              <a:gd name="connsiteY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82147" h="5143500">
                <a:moveTo>
                  <a:pt x="978391" y="0"/>
                </a:moveTo>
                <a:lnTo>
                  <a:pt x="1651087" y="0"/>
                </a:lnTo>
                <a:lnTo>
                  <a:pt x="2948025" y="0"/>
                </a:lnTo>
                <a:lnTo>
                  <a:pt x="4182147" y="0"/>
                </a:lnTo>
                <a:lnTo>
                  <a:pt x="4182147" y="5143500"/>
                </a:lnTo>
                <a:lnTo>
                  <a:pt x="1969634" y="5143500"/>
                </a:lnTo>
                <a:lnTo>
                  <a:pt x="165108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D043C3F-DBA3-47D4-A317-9E02DADB3E07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97253B20-AD10-1261-4A70-76072ED40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6518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Ph.D. Defense - RPTU - 14.12.2023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A124B01-6D4E-ECB8-589F-7F656C99B606}"/>
              </a:ext>
            </a:extLst>
          </p:cNvPr>
          <p:cNvCxnSpPr>
            <a:cxnSpLocks/>
          </p:cNvCxnSpPr>
          <p:nvPr userDrawn="1"/>
        </p:nvCxnSpPr>
        <p:spPr>
          <a:xfrm>
            <a:off x="635518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22F57A1-7F6B-25D5-3C71-937DE0D6A37F}"/>
              </a:ext>
            </a:extLst>
          </p:cNvPr>
          <p:cNvGrpSpPr/>
          <p:nvPr userDrawn="1"/>
        </p:nvGrpSpPr>
        <p:grpSpPr>
          <a:xfrm>
            <a:off x="7040880" y="4529743"/>
            <a:ext cx="1684842" cy="183549"/>
            <a:chOff x="6072365" y="4424233"/>
            <a:chExt cx="2653357" cy="289060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931D1066-BE44-8DBE-CC4B-11AB0C4781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72365" y="4424233"/>
              <a:ext cx="1109295" cy="289059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D5ECA197-88ED-2994-D52E-771979C1B6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42859" y="4424235"/>
              <a:ext cx="1282863" cy="289058"/>
            </a:xfrm>
            <a:prstGeom prst="rect">
              <a:avLst/>
            </a:prstGeom>
          </p:spPr>
        </p:pic>
      </p:grpSp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A7632238-09BF-F888-BE36-8A124B8261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1132546"/>
            <a:ext cx="4637201" cy="35807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42">
            <a:extLst>
              <a:ext uri="{FF2B5EF4-FFF2-40B4-BE49-F238E27FC236}">
                <a16:creationId xmlns:a16="http://schemas.microsoft.com/office/drawing/2014/main" id="{9804C20F-FD96-D5C3-BD02-9D93B7657F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395946"/>
            <a:ext cx="463720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34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8 - 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3">
            <a:extLst>
              <a:ext uri="{FF2B5EF4-FFF2-40B4-BE49-F238E27FC236}">
                <a16:creationId xmlns:a16="http://schemas.microsoft.com/office/drawing/2014/main" id="{46DC4F6B-8D28-1514-E83F-9C8BC35CC881}"/>
              </a:ext>
            </a:extLst>
          </p:cNvPr>
          <p:cNvGrpSpPr/>
          <p:nvPr userDrawn="1"/>
        </p:nvGrpSpPr>
        <p:grpSpPr>
          <a:xfrm>
            <a:off x="3854642" y="3213100"/>
            <a:ext cx="4478668" cy="1008612"/>
            <a:chOff x="469958" y="1647414"/>
            <a:chExt cx="8205029" cy="1847802"/>
          </a:xfrm>
          <a:solidFill>
            <a:schemeClr val="accent1"/>
          </a:solidFill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528AAC0C-F8F7-997C-49C5-2DDCFFEF4C2F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709A296F-6430-7EEE-74D0-2B39CDE8E8CE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98732BD3-7687-3964-C382-BE79A1668857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3">
              <a:extLst>
                <a:ext uri="{FF2B5EF4-FFF2-40B4-BE49-F238E27FC236}">
                  <a16:creationId xmlns:a16="http://schemas.microsoft.com/office/drawing/2014/main" id="{9F629670-5E2F-8BFA-0D73-6127F5336BE0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9B99146A-4055-2125-3098-1EF0E51C5852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818487DE-0A4B-6C2B-14DB-9EE3BA4399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043" y="914677"/>
            <a:ext cx="6732232" cy="171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2 White - one col tier text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secondary headline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2808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>
                <a:cs typeface="Arial" panose="020B0604020202020204" pitchFamily="34" charset="0"/>
              </a:rPr>
              <a:t>Nokia Internal Use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7600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marL="230400" indent="-230400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2"/>
                </a:solidFill>
                <a:latin typeface="+mn-lt"/>
              </a:defRPr>
            </a:lvl1pPr>
            <a:lvl2pPr marL="460800" indent="-230400"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2"/>
                </a:solidFill>
                <a:latin typeface="+mn-lt"/>
              </a:defRPr>
            </a:lvl2pPr>
            <a:lvl3pPr marL="691200"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2"/>
                </a:solidFill>
                <a:latin typeface="+mn-lt"/>
              </a:defRPr>
            </a:lvl3pPr>
            <a:lvl4pPr marL="921600">
              <a:spcBef>
                <a:spcPts val="0"/>
              </a:spcBef>
              <a:spcAft>
                <a:spcPts val="600"/>
              </a:spcAft>
              <a:defRPr sz="1000">
                <a:solidFill>
                  <a:schemeClr val="tx2"/>
                </a:solidFill>
                <a:latin typeface="+mn-lt"/>
              </a:defRPr>
            </a:lvl4pPr>
            <a:lvl5pPr marL="115200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900">
                <a:solidFill>
                  <a:schemeClr val="tx2"/>
                </a:solidFill>
                <a:latin typeface="+mn-lt"/>
              </a:defRPr>
            </a:lvl5pPr>
            <a:lvl6pPr marL="1382400" indent="-22860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Char char="‒"/>
              <a:defRPr sz="800" baseline="0">
                <a:solidFill>
                  <a:schemeClr val="tx2"/>
                </a:solidFill>
              </a:defRPr>
            </a:lvl6pPr>
            <a:lvl7pPr marL="1612800">
              <a:spcBef>
                <a:spcPts val="0"/>
              </a:spcBef>
              <a:spcAft>
                <a:spcPts val="600"/>
              </a:spcAft>
              <a:defRPr sz="700">
                <a:solidFill>
                  <a:schemeClr val="tx2"/>
                </a:solidFill>
              </a:defRPr>
            </a:lvl7pPr>
            <a:lvl8pPr marL="1843200">
              <a:spcBef>
                <a:spcPts val="0"/>
              </a:spcBef>
              <a:spcAft>
                <a:spcPts val="600"/>
              </a:spcAft>
              <a:defRPr sz="600">
                <a:solidFill>
                  <a:schemeClr val="tx2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24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2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92A02F9-A52E-683F-E045-1AFEBB2E5516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C8C38577-B1CC-D036-997F-3A1116EFF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6518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Ph.D. Defense - RPTU - 14.12.2023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91ECB8-62CF-235B-59F9-D2BAF1A972AA}"/>
              </a:ext>
            </a:extLst>
          </p:cNvPr>
          <p:cNvCxnSpPr>
            <a:cxnSpLocks/>
          </p:cNvCxnSpPr>
          <p:nvPr userDrawn="1"/>
        </p:nvCxnSpPr>
        <p:spPr>
          <a:xfrm>
            <a:off x="635518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2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3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25B0BB8-7D8D-1CFB-75CE-E19F62B921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8308800" cy="29490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4pPr>
            <a:lvl5pPr marL="720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DBD7350-FFE3-8F35-04ED-B83CAB700A06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4387D-B5E2-43D0-F11F-2CAAFD45D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6518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Ph.D. Defense - RPTU - 14.12.2023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B587A6-3BB3-EB89-0265-842E8ACC53B3}"/>
              </a:ext>
            </a:extLst>
          </p:cNvPr>
          <p:cNvCxnSpPr>
            <a:cxnSpLocks/>
          </p:cNvCxnSpPr>
          <p:nvPr userDrawn="1"/>
        </p:nvCxnSpPr>
        <p:spPr>
          <a:xfrm>
            <a:off x="635518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089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4 - 1x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25B0BB8-7D8D-1CFB-75CE-E19F62B921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8308800" cy="2949053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C09A251-3EA9-3813-C32A-42674B11B3BE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27A847-D4CB-9866-7118-EC02BB605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6518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Ph.D. Defense - RPTU - 14.12.2023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64C458-7E2C-3B37-0046-CE7FB9F700BF}"/>
              </a:ext>
            </a:extLst>
          </p:cNvPr>
          <p:cNvCxnSpPr>
            <a:cxnSpLocks/>
          </p:cNvCxnSpPr>
          <p:nvPr userDrawn="1"/>
        </p:nvCxnSpPr>
        <p:spPr>
          <a:xfrm>
            <a:off x="635518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05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5 - 2x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25B0BB8-7D8D-1CFB-75CE-E19F62B921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4068000" cy="2934919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57FF8C70-8D9A-A91A-9AA2-5BAED4E556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58664" y="1260000"/>
            <a:ext cx="4068000" cy="2949053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3654D0DC-83E2-3257-B441-08F7D9D94478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5A5A0997-FA97-8053-E5AF-BBE113580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6518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Ph.D. Defense - RPTU - 14.12.2023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8D7AB7-232F-51BC-1093-ED21DEAAC168}"/>
              </a:ext>
            </a:extLst>
          </p:cNvPr>
          <p:cNvCxnSpPr>
            <a:cxnSpLocks/>
          </p:cNvCxnSpPr>
          <p:nvPr userDrawn="1"/>
        </p:nvCxnSpPr>
        <p:spPr>
          <a:xfrm>
            <a:off x="635518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63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6 - 3x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25B0BB8-7D8D-1CFB-75CE-E19F62B921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2700000" cy="2934919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1BB609BD-442B-5330-C543-B4F748F8321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22000" y="1260000"/>
            <a:ext cx="2700000" cy="2934919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664E6E2-580B-C0EC-85A4-858E1F7656F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6662" y="1260000"/>
            <a:ext cx="2697658" cy="2934919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713EB45-843B-9A1C-345B-468536A7E05D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B535892D-7588-71C5-4A15-D70FA0F2E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6518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Ph.D. Defense - RPTU - 14.12.2023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0B0D01-A60F-15C8-CA1A-572C272B9D76}"/>
              </a:ext>
            </a:extLst>
          </p:cNvPr>
          <p:cNvCxnSpPr>
            <a:cxnSpLocks/>
          </p:cNvCxnSpPr>
          <p:nvPr userDrawn="1"/>
        </p:nvCxnSpPr>
        <p:spPr>
          <a:xfrm>
            <a:off x="635518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69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7 - 4x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25B0BB8-7D8D-1CFB-75CE-E19F62B921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1980000" cy="2964708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1BB609BD-442B-5330-C543-B4F748F8321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26332" y="1260000"/>
            <a:ext cx="1980000" cy="2964708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664E6E2-580B-C0EC-85A4-858E1F7656F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35326" y="1260000"/>
            <a:ext cx="1980000" cy="2964708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9C0B71B1-8B5E-9FD1-A1AD-D5AD8A665F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44320" y="1260000"/>
            <a:ext cx="1980000" cy="2964708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3DCBE36C-4C66-1188-03D3-624F2E47A387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7D32DC37-D7F7-6948-FD82-5FA7E6005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6518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Ph.D. Defense - RPTU - 14.12.2023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C72F9E-60CF-69B2-F582-851CC68AF578}"/>
              </a:ext>
            </a:extLst>
          </p:cNvPr>
          <p:cNvCxnSpPr>
            <a:cxnSpLocks/>
          </p:cNvCxnSpPr>
          <p:nvPr userDrawn="1"/>
        </p:nvCxnSpPr>
        <p:spPr>
          <a:xfrm>
            <a:off x="635518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851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10 - 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2">
            <a:extLst>
              <a:ext uri="{FF2B5EF4-FFF2-40B4-BE49-F238E27FC236}">
                <a16:creationId xmlns:a16="http://schemas.microsoft.com/office/drawing/2014/main" id="{7D68B4E4-A6E4-2C86-AA08-7B3EF69DB8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1"/>
            <a:ext cx="8308800" cy="9902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600" baseline="0">
                <a:solidFill>
                  <a:schemeClr val="accent1"/>
                </a:solidFill>
                <a:latin typeface="Nokia Pure Headline Light" panose="020B0304040602060303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12" name="Text Placeholder 42">
            <a:extLst>
              <a:ext uri="{FF2B5EF4-FFF2-40B4-BE49-F238E27FC236}">
                <a16:creationId xmlns:a16="http://schemas.microsoft.com/office/drawing/2014/main" id="{D3EF5EE4-E688-475F-5B96-2093D2E56E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2457443"/>
            <a:ext cx="8308800" cy="22558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D043C3F-DBA3-47D4-A317-9E02DADB3E07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97253B20-AD10-1261-4A70-76072ED40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6518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Ph.D. Defense - RPTU - 14.12.2023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A124B01-6D4E-ECB8-589F-7F656C99B606}"/>
              </a:ext>
            </a:extLst>
          </p:cNvPr>
          <p:cNvCxnSpPr>
            <a:cxnSpLocks/>
          </p:cNvCxnSpPr>
          <p:nvPr userDrawn="1"/>
        </p:nvCxnSpPr>
        <p:spPr>
          <a:xfrm>
            <a:off x="635518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D5ECA197-88ED-2994-D52E-771979C1B6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5070" y="424561"/>
            <a:ext cx="1643141" cy="37023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2354810-4BE1-6B69-CF2D-ADDFE4080D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2982" y="424560"/>
            <a:ext cx="1420824" cy="370237"/>
          </a:xfrm>
          <a:prstGeom prst="rect">
            <a:avLst/>
          </a:prstGeom>
        </p:spPr>
      </p:pic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BAA435F8-2CBD-553F-0183-02188D42B09C}"/>
              </a:ext>
            </a:extLst>
          </p:cNvPr>
          <p:cNvSpPr/>
          <p:nvPr userDrawn="1"/>
        </p:nvSpPr>
        <p:spPr>
          <a:xfrm flipH="1">
            <a:off x="8152042" y="0"/>
            <a:ext cx="991957" cy="51435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34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.11 - Split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3132399-1E08-0B1C-3125-898C15DF33C1}"/>
              </a:ext>
            </a:extLst>
          </p:cNvPr>
          <p:cNvSpPr/>
          <p:nvPr userDrawn="1"/>
        </p:nvSpPr>
        <p:spPr>
          <a:xfrm>
            <a:off x="4961854" y="0"/>
            <a:ext cx="4182147" cy="5143500"/>
          </a:xfrm>
          <a:custGeom>
            <a:avLst/>
            <a:gdLst>
              <a:gd name="connsiteX0" fmla="*/ 978391 w 4182147"/>
              <a:gd name="connsiteY0" fmla="*/ 0 h 5143500"/>
              <a:gd name="connsiteX1" fmla="*/ 1651087 w 4182147"/>
              <a:gd name="connsiteY1" fmla="*/ 0 h 5143500"/>
              <a:gd name="connsiteX2" fmla="*/ 2948025 w 4182147"/>
              <a:gd name="connsiteY2" fmla="*/ 0 h 5143500"/>
              <a:gd name="connsiteX3" fmla="*/ 4182147 w 4182147"/>
              <a:gd name="connsiteY3" fmla="*/ 0 h 5143500"/>
              <a:gd name="connsiteX4" fmla="*/ 4182147 w 4182147"/>
              <a:gd name="connsiteY4" fmla="*/ 5143500 h 5143500"/>
              <a:gd name="connsiteX5" fmla="*/ 1969634 w 4182147"/>
              <a:gd name="connsiteY5" fmla="*/ 5143500 h 5143500"/>
              <a:gd name="connsiteX6" fmla="*/ 1651087 w 4182147"/>
              <a:gd name="connsiteY6" fmla="*/ 5143500 h 5143500"/>
              <a:gd name="connsiteX7" fmla="*/ 0 w 4182147"/>
              <a:gd name="connsiteY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82147" h="5143500">
                <a:moveTo>
                  <a:pt x="978391" y="0"/>
                </a:moveTo>
                <a:lnTo>
                  <a:pt x="1651087" y="0"/>
                </a:lnTo>
                <a:lnTo>
                  <a:pt x="2948025" y="0"/>
                </a:lnTo>
                <a:lnTo>
                  <a:pt x="4182147" y="0"/>
                </a:lnTo>
                <a:lnTo>
                  <a:pt x="4182147" y="5143500"/>
                </a:lnTo>
                <a:lnTo>
                  <a:pt x="1969634" y="5143500"/>
                </a:lnTo>
                <a:lnTo>
                  <a:pt x="165108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D043C3F-DBA3-47D4-A317-9E02DADB3E07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97253B20-AD10-1261-4A70-76072ED40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6518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Ph.D. Defense - RPTU - 14.12.2023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A124B01-6D4E-ECB8-589F-7F656C99B606}"/>
              </a:ext>
            </a:extLst>
          </p:cNvPr>
          <p:cNvCxnSpPr>
            <a:cxnSpLocks/>
          </p:cNvCxnSpPr>
          <p:nvPr userDrawn="1"/>
        </p:nvCxnSpPr>
        <p:spPr>
          <a:xfrm>
            <a:off x="635518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22F57A1-7F6B-25D5-3C71-937DE0D6A37F}"/>
              </a:ext>
            </a:extLst>
          </p:cNvPr>
          <p:cNvGrpSpPr/>
          <p:nvPr userDrawn="1"/>
        </p:nvGrpSpPr>
        <p:grpSpPr>
          <a:xfrm>
            <a:off x="7040880" y="4529743"/>
            <a:ext cx="1684842" cy="183549"/>
            <a:chOff x="6072365" y="4424233"/>
            <a:chExt cx="2653357" cy="289060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931D1066-BE44-8DBE-CC4B-11AB0C4781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72365" y="4424233"/>
              <a:ext cx="1109295" cy="289059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D5ECA197-88ED-2994-D52E-771979C1B6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42859" y="4424235"/>
              <a:ext cx="1282863" cy="289058"/>
            </a:xfrm>
            <a:prstGeom prst="rect">
              <a:avLst/>
            </a:prstGeom>
          </p:spPr>
        </p:pic>
      </p:grp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63D7767B-D991-BF65-026C-830C307839C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1"/>
            <a:ext cx="4637203" cy="9902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600" baseline="0">
                <a:solidFill>
                  <a:schemeClr val="accent1"/>
                </a:solidFill>
                <a:latin typeface="Nokia Pure Headline Light" panose="020B0304040602060303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A7632238-09BF-F888-BE36-8A124B8261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2457443"/>
            <a:ext cx="4637201" cy="22558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42">
            <a:extLst>
              <a:ext uri="{FF2B5EF4-FFF2-40B4-BE49-F238E27FC236}">
                <a16:creationId xmlns:a16="http://schemas.microsoft.com/office/drawing/2014/main" id="{9804C20F-FD96-D5C3-BD02-9D93B7657F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395946"/>
            <a:ext cx="463720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172138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8C9583D2-F866-B859-C708-9F6CC9C421D6}"/>
              </a:ext>
            </a:extLst>
          </p:cNvPr>
          <p:cNvSpPr/>
          <p:nvPr userDrawn="1"/>
        </p:nvSpPr>
        <p:spPr>
          <a:xfrm flipH="1">
            <a:off x="8760443" y="3154680"/>
            <a:ext cx="383557" cy="198882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726" r:id="rId2"/>
    <p:sldLayoutId id="2147483776" r:id="rId3"/>
    <p:sldLayoutId id="2147483778" r:id="rId4"/>
    <p:sldLayoutId id="2147483779" r:id="rId5"/>
    <p:sldLayoutId id="2147483780" r:id="rId6"/>
    <p:sldLayoutId id="2147483781" r:id="rId7"/>
    <p:sldLayoutId id="2147483797" r:id="rId8"/>
    <p:sldLayoutId id="2147483798" r:id="rId9"/>
    <p:sldLayoutId id="2147483799" r:id="rId10"/>
    <p:sldLayoutId id="2147483679" r:id="rId11"/>
    <p:sldLayoutId id="2147483800" r:id="rId12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0.png"/><Relationship Id="rId18" Type="http://schemas.openxmlformats.org/officeDocument/2006/relationships/image" Target="../media/image53.png"/><Relationship Id="rId3" Type="http://schemas.openxmlformats.org/officeDocument/2006/relationships/image" Target="../media/image151.png"/><Relationship Id="rId17" Type="http://schemas.openxmlformats.org/officeDocument/2006/relationships/image" Target="../media/image191.png"/><Relationship Id="rId2" Type="http://schemas.openxmlformats.org/officeDocument/2006/relationships/image" Target="../media/image141.png"/><Relationship Id="rId16" Type="http://schemas.openxmlformats.org/officeDocument/2006/relationships/image" Target="../media/image18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15" Type="http://schemas.openxmlformats.org/officeDocument/2006/relationships/image" Target="../media/image490.png"/><Relationship Id="rId19" Type="http://schemas.openxmlformats.org/officeDocument/2006/relationships/image" Target="../media/image100.png"/><Relationship Id="rId4" Type="http://schemas.openxmlformats.org/officeDocument/2006/relationships/image" Target="../media/image160.png"/><Relationship Id="rId14" Type="http://schemas.openxmlformats.org/officeDocument/2006/relationships/image" Target="../media/image170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0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5.png"/><Relationship Id="rId3" Type="http://schemas.openxmlformats.org/officeDocument/2006/relationships/image" Target="../media/image26.png"/><Relationship Id="rId7" Type="http://schemas.openxmlformats.org/officeDocument/2006/relationships/image" Target="../media/image84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27.png"/><Relationship Id="rId9" Type="http://schemas.openxmlformats.org/officeDocument/2006/relationships/image" Target="../media/image27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32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customXml" Target="../ink/ink4.xml"/><Relationship Id="rId3" Type="http://schemas.openxmlformats.org/officeDocument/2006/relationships/image" Target="../media/image11.png"/><Relationship Id="rId7" Type="http://schemas.openxmlformats.org/officeDocument/2006/relationships/customXml" Target="../ink/ink2.xml"/><Relationship Id="rId12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openxmlformats.org/officeDocument/2006/relationships/customXml" Target="../ink/ink1.xml"/><Relationship Id="rId10" Type="http://schemas.openxmlformats.org/officeDocument/2006/relationships/customXml" Target="../ink/ink3.xml"/><Relationship Id="rId4" Type="http://schemas.openxmlformats.org/officeDocument/2006/relationships/image" Target="../media/image12.png"/><Relationship Id="rId9" Type="http://schemas.openxmlformats.org/officeDocument/2006/relationships/image" Target="../media/image15.png"/><Relationship Id="rId1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customXml" Target="../ink/ink12.xml"/><Relationship Id="rId3" Type="http://schemas.openxmlformats.org/officeDocument/2006/relationships/image" Target="../media/image13.png"/><Relationship Id="rId7" Type="http://schemas.openxmlformats.org/officeDocument/2006/relationships/customXml" Target="../ink/ink8.xml"/><Relationship Id="rId12" Type="http://schemas.openxmlformats.org/officeDocument/2006/relationships/image" Target="../media/image18.png"/><Relationship Id="rId17" Type="http://schemas.openxmlformats.org/officeDocument/2006/relationships/image" Target="../media/image19.png"/><Relationship Id="rId2" Type="http://schemas.openxmlformats.org/officeDocument/2006/relationships/customXml" Target="../ink/ink6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customXml" Target="../ink/ink11.xml"/><Relationship Id="rId5" Type="http://schemas.openxmlformats.org/officeDocument/2006/relationships/image" Target="../media/image14.png"/><Relationship Id="rId15" Type="http://schemas.openxmlformats.org/officeDocument/2006/relationships/image" Target="../media/image11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16.png"/><Relationship Id="rId1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3AEF69E-C190-5B22-9319-5F11AA6C17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2"/>
                </a:solidFill>
              </a:rPr>
              <a:t>Ph.D. Defense of Afsaneh Gharouni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2"/>
                </a:solidFill>
              </a:rPr>
              <a:t>University of Kaiserslautern-Landau, in cooperation with Nokia Munich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2"/>
                </a:solidFill>
              </a:rPr>
              <a:t>December 14</a:t>
            </a:r>
            <a:r>
              <a:rPr lang="en-US" sz="1400" baseline="30000" dirty="0">
                <a:solidFill>
                  <a:schemeClr val="tx2"/>
                </a:solidFill>
              </a:rPr>
              <a:t>th</a:t>
            </a:r>
            <a:r>
              <a:rPr lang="en-US" sz="1400" dirty="0">
                <a:solidFill>
                  <a:schemeClr val="tx2"/>
                </a:solidFill>
              </a:rPr>
              <a:t>, 2023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>
              <a:solidFill>
                <a:schemeClr val="tx2"/>
              </a:solidFill>
            </a:endParaRPr>
          </a:p>
          <a:p>
            <a:pPr marL="0" indent="0" defTabSz="898525">
              <a:buFont typeface="Arial" panose="020B0604020202020204" pitchFamily="34" charset="0"/>
              <a:buNone/>
              <a:tabLst>
                <a:tab pos="808038" algn="l"/>
              </a:tabLst>
            </a:pPr>
            <a:r>
              <a:rPr lang="en-US" sz="1400" dirty="0">
                <a:solidFill>
                  <a:schemeClr val="tx2"/>
                </a:solidFill>
              </a:rPr>
              <a:t>Chairman:  	Prof. Dr.-Ing. Norbert When</a:t>
            </a:r>
          </a:p>
          <a:p>
            <a:pPr marL="0" indent="0">
              <a:buFont typeface="Arial" panose="020B0604020202020204" pitchFamily="34" charset="0"/>
              <a:buNone/>
              <a:tabLst>
                <a:tab pos="719138" algn="l"/>
              </a:tabLst>
            </a:pPr>
            <a:r>
              <a:rPr lang="en-US" sz="1400" dirty="0">
                <a:solidFill>
                  <a:schemeClr val="tx2"/>
                </a:solidFill>
              </a:rPr>
              <a:t>Examiners: Prof. Dr.-Ing. Hans D. Schotten</a:t>
            </a:r>
          </a:p>
          <a:p>
            <a:pPr marL="0" indent="0">
              <a:buFont typeface="Arial" panose="020B0604020202020204" pitchFamily="34" charset="0"/>
              <a:buNone/>
              <a:tabLst>
                <a:tab pos="898525" algn="l"/>
              </a:tabLst>
            </a:pPr>
            <a:r>
              <a:rPr lang="en-US" sz="1400" dirty="0">
                <a:solidFill>
                  <a:schemeClr val="tx2"/>
                </a:solidFill>
              </a:rPr>
              <a:t>	Prof. Dr.-Ing. Peter Rost (Karlsruhe Institute of Technology)</a:t>
            </a:r>
          </a:p>
          <a:p>
            <a:endParaRPr lang="en-US" sz="1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9F0F2F-6697-A263-AAFB-F240D82359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7600" y="1197043"/>
            <a:ext cx="8308800" cy="990202"/>
          </a:xfrm>
        </p:spPr>
        <p:txBody>
          <a:bodyPr/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Nokia Pure Headline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Relevance-based Radio Resource Management for Machine Learning Units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989EDFE-51A8-74DD-F4DE-E02F11B8F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6518" y="4858555"/>
            <a:ext cx="2880000" cy="122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Ph.D. Defense - RPTU - 14.12.2023</a:t>
            </a:r>
          </a:p>
        </p:txBody>
      </p:sp>
    </p:spTree>
    <p:extLst>
      <p:ext uri="{BB962C8B-B14F-4D97-AF65-F5344CB8AC3E}">
        <p14:creationId xmlns:p14="http://schemas.microsoft.com/office/powerpoint/2010/main" val="1167712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57F04B-67F0-F198-0BEB-0A4C60993F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8B79F1-9EC1-3FD3-2CC1-32BF900CF7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D496E28-566F-170D-5251-7AC22ED616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To address, “How to find such bit allocations and employ them for use A) and B)” and more:</a:t>
            </a:r>
            <a:endParaRPr lang="en-US" b="1" dirty="0"/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D1A7EC-1D39-DE5E-7B62-B4D375A9D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7EF10C5-FBBF-21C4-1080-D60F23C9119B}"/>
              </a:ext>
            </a:extLst>
          </p:cNvPr>
          <p:cNvSpPr/>
          <p:nvPr/>
        </p:nvSpPr>
        <p:spPr>
          <a:xfrm>
            <a:off x="459135" y="2380910"/>
            <a:ext cx="2518682" cy="735093"/>
          </a:xfrm>
          <a:prstGeom prst="roundRect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200" dirty="0">
                <a:solidFill>
                  <a:schemeClr val="tx2"/>
                </a:solidFill>
              </a:rPr>
              <a:t>Quantization Bit Allocation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1200" dirty="0">
                <a:solidFill>
                  <a:schemeClr val="tx2"/>
                </a:solidFill>
              </a:rPr>
              <a:t>Part 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4690E3-C355-5A9E-D702-A5C57634AC97}"/>
              </a:ext>
            </a:extLst>
          </p:cNvPr>
          <p:cNvSpPr/>
          <p:nvPr/>
        </p:nvSpPr>
        <p:spPr>
          <a:xfrm>
            <a:off x="3315662" y="2378727"/>
            <a:ext cx="2518682" cy="737275"/>
          </a:xfrm>
          <a:prstGeom prst="roundRect">
            <a:avLst/>
          </a:prstGeom>
          <a:ln w="28575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200" dirty="0">
                <a:solidFill>
                  <a:schemeClr val="tx2"/>
                </a:solidFill>
              </a:rPr>
              <a:t>Radio Resource Allocation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1200" dirty="0">
                <a:solidFill>
                  <a:schemeClr val="tx2"/>
                </a:solidFill>
              </a:rPr>
              <a:t>Part 3</a:t>
            </a:r>
          </a:p>
        </p:txBody>
      </p:sp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2FF2F44E-AF48-7B06-4B21-EDAD9C37FDFB}"/>
              </a:ext>
            </a:extLst>
          </p:cNvPr>
          <p:cNvSpPr/>
          <p:nvPr/>
        </p:nvSpPr>
        <p:spPr>
          <a:xfrm rot="5400000">
            <a:off x="4308758" y="3132154"/>
            <a:ext cx="514350" cy="465364"/>
          </a:xfrm>
          <a:prstGeom prst="stripedRightArrow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B84AB25-A352-66E9-5C6D-604C2D64801F}"/>
              </a:ext>
            </a:extLst>
          </p:cNvPr>
          <p:cNvSpPr/>
          <p:nvPr/>
        </p:nvSpPr>
        <p:spPr>
          <a:xfrm>
            <a:off x="1662043" y="1756003"/>
            <a:ext cx="5819913" cy="413883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MLU Input Relevance captured in (three domains):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CF8B1A-DAFD-0AE2-2310-0BD98AA9AC44}"/>
              </a:ext>
            </a:extLst>
          </p:cNvPr>
          <p:cNvSpPr txBox="1"/>
          <p:nvPr/>
        </p:nvSpPr>
        <p:spPr>
          <a:xfrm>
            <a:off x="465610" y="3623969"/>
            <a:ext cx="2512206" cy="7266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noAutofit/>
          </a:bodyPr>
          <a:lstStyle/>
          <a:p>
            <a:pPr marR="0" algn="ctr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>
                <a:tab pos="180000" algn="l"/>
              </a:tabLst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Case study:</a:t>
            </a:r>
          </a:p>
          <a:p>
            <a:pPr marR="0" algn="ctr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>
                <a:tab pos="180000" algn="l"/>
              </a:tabLst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Indoor </a:t>
            </a:r>
            <a:r>
              <a:rPr lang="en-US" sz="1200" dirty="0">
                <a:solidFill>
                  <a:schemeClr val="tx2"/>
                </a:solidFill>
                <a:latin typeface="Nokia Pure Text Light"/>
              </a:rPr>
              <a:t>environment classification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F1EC43-330F-7787-8DC4-97850CE0507B}"/>
              </a:ext>
            </a:extLst>
          </p:cNvPr>
          <p:cNvSpPr txBox="1"/>
          <p:nvPr/>
        </p:nvSpPr>
        <p:spPr>
          <a:xfrm>
            <a:off x="3315662" y="3603859"/>
            <a:ext cx="2518681" cy="7266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noAutofit/>
          </a:bodyPr>
          <a:lstStyle/>
          <a:p>
            <a:pPr algn="ctr" defTabSz="180000">
              <a:spcAft>
                <a:spcPts val="300"/>
              </a:spcAft>
              <a:tabLst>
                <a:tab pos="180000" algn="l"/>
              </a:tabLst>
            </a:pPr>
            <a:r>
              <a:rPr lang="en-US" sz="1200" dirty="0">
                <a:solidFill>
                  <a:schemeClr val="tx2"/>
                </a:solidFill>
              </a:rPr>
              <a:t>Case study:</a:t>
            </a:r>
            <a:endParaRPr lang="en-US" sz="1200" dirty="0">
              <a:solidFill>
                <a:schemeClr val="tx2"/>
              </a:solidFill>
              <a:latin typeface="Nokia Pure Text Light"/>
            </a:endParaRPr>
          </a:p>
          <a:p>
            <a:pPr marR="0" algn="ctr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>
                <a:tab pos="180000" algn="l"/>
              </a:tabLst>
            </a:pPr>
            <a:r>
              <a:rPr lang="en-US" sz="1200" dirty="0">
                <a:solidFill>
                  <a:schemeClr val="tx2"/>
                </a:solidFill>
                <a:latin typeface="Nokia Pure Text Light"/>
              </a:rPr>
              <a:t>A network of inverted pendulums</a:t>
            </a:r>
          </a:p>
          <a:p>
            <a:pPr marR="0" algn="ctr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>
                <a:tab pos="180000" algn="l"/>
              </a:tabLst>
            </a:pPr>
            <a:r>
              <a:rPr lang="en-US" sz="1200" dirty="0">
                <a:solidFill>
                  <a:schemeClr val="tx2"/>
                </a:solidFill>
                <a:latin typeface="Nokia Pure Text Light"/>
              </a:rPr>
              <a:t>on carts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0EC26E0-0AA9-0E47-1105-29D82A233F80}"/>
              </a:ext>
            </a:extLst>
          </p:cNvPr>
          <p:cNvSpPr/>
          <p:nvPr/>
        </p:nvSpPr>
        <p:spPr>
          <a:xfrm>
            <a:off x="6154196" y="2387118"/>
            <a:ext cx="2518682" cy="726620"/>
          </a:xfrm>
          <a:prstGeom prst="round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200" dirty="0">
                <a:solidFill>
                  <a:schemeClr val="tx2"/>
                </a:solidFill>
              </a:rPr>
              <a:t>Time Domain 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1200" dirty="0">
                <a:solidFill>
                  <a:schemeClr val="tx2"/>
                </a:solidFill>
              </a:rPr>
              <a:t>Signal Overhead Reduction 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1200" dirty="0">
                <a:solidFill>
                  <a:schemeClr val="tx2"/>
                </a:solidFill>
              </a:rPr>
              <a:t>Part 4</a:t>
            </a:r>
          </a:p>
        </p:txBody>
      </p:sp>
      <p:sp>
        <p:nvSpPr>
          <p:cNvPr id="3" name="Arrow: Striped Right 2">
            <a:extLst>
              <a:ext uri="{FF2B5EF4-FFF2-40B4-BE49-F238E27FC236}">
                <a16:creationId xmlns:a16="http://schemas.microsoft.com/office/drawing/2014/main" id="{B13E4EE0-62C5-4456-180D-0F362A837147}"/>
              </a:ext>
            </a:extLst>
          </p:cNvPr>
          <p:cNvSpPr/>
          <p:nvPr/>
        </p:nvSpPr>
        <p:spPr>
          <a:xfrm rot="5400000">
            <a:off x="7156216" y="3132154"/>
            <a:ext cx="514350" cy="465364"/>
          </a:xfrm>
          <a:prstGeom prst="stripedRightArrow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A8CA2F-4CDA-03D3-4408-1533254A96F0}"/>
              </a:ext>
            </a:extLst>
          </p:cNvPr>
          <p:cNvSpPr txBox="1"/>
          <p:nvPr/>
        </p:nvSpPr>
        <p:spPr>
          <a:xfrm>
            <a:off x="6154196" y="3612249"/>
            <a:ext cx="2518681" cy="7266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noAutofit/>
          </a:bodyPr>
          <a:lstStyle/>
          <a:p>
            <a:pPr algn="ctr" defTabSz="180000">
              <a:spcAft>
                <a:spcPts val="300"/>
              </a:spcAft>
              <a:tabLst>
                <a:tab pos="180000" algn="l"/>
              </a:tabLst>
            </a:pPr>
            <a:r>
              <a:rPr lang="en-US" sz="1200" dirty="0">
                <a:solidFill>
                  <a:schemeClr val="tx2"/>
                </a:solidFill>
              </a:rPr>
              <a:t>Case study:</a:t>
            </a:r>
            <a:endParaRPr lang="en-US" sz="1200" dirty="0">
              <a:solidFill>
                <a:schemeClr val="tx2"/>
              </a:solidFill>
              <a:latin typeface="Nokia Pure Text Light"/>
            </a:endParaRPr>
          </a:p>
          <a:p>
            <a:pPr marR="0" algn="ctr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>
                <a:tab pos="180000" algn="l"/>
              </a:tabLst>
            </a:pPr>
            <a:r>
              <a:rPr lang="en-US" sz="1200" dirty="0">
                <a:solidFill>
                  <a:schemeClr val="tx2"/>
                </a:solidFill>
                <a:latin typeface="Nokia Pure Text Light"/>
              </a:rPr>
              <a:t>Conditional handover preparation</a:t>
            </a:r>
          </a:p>
        </p:txBody>
      </p:sp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3ED1E664-7AA7-2E27-B2EA-8EBAE3D9EDF3}"/>
              </a:ext>
            </a:extLst>
          </p:cNvPr>
          <p:cNvSpPr/>
          <p:nvPr/>
        </p:nvSpPr>
        <p:spPr>
          <a:xfrm rot="5400000">
            <a:off x="1461301" y="3123764"/>
            <a:ext cx="514350" cy="465364"/>
          </a:xfrm>
          <a:prstGeom prst="stripedRightArrow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5615C5-7C3B-F625-6ED9-C706A692B520}"/>
              </a:ext>
            </a:extLst>
          </p:cNvPr>
          <p:cNvSpPr txBox="1"/>
          <p:nvPr/>
        </p:nvSpPr>
        <p:spPr>
          <a:xfrm>
            <a:off x="417338" y="4349745"/>
            <a:ext cx="8308799" cy="368118"/>
          </a:xfrm>
          <a:custGeom>
            <a:avLst/>
            <a:gdLst>
              <a:gd name="connsiteX0" fmla="*/ 7936482 w 8308798"/>
              <a:gd name="connsiteY0" fmla="*/ 0 h 368118"/>
              <a:gd name="connsiteX1" fmla="*/ 8308798 w 8308798"/>
              <a:gd name="connsiteY1" fmla="*/ 0 h 368118"/>
              <a:gd name="connsiteX2" fmla="*/ 8238201 w 8308798"/>
              <a:gd name="connsiteY2" fmla="*/ 368117 h 368118"/>
              <a:gd name="connsiteX3" fmla="*/ 8017050 w 8308798"/>
              <a:gd name="connsiteY3" fmla="*/ 368117 h 368118"/>
              <a:gd name="connsiteX4" fmla="*/ 8017050 w 8308798"/>
              <a:gd name="connsiteY4" fmla="*/ 368118 h 368118"/>
              <a:gd name="connsiteX5" fmla="*/ 0 w 8308798"/>
              <a:gd name="connsiteY5" fmla="*/ 368118 h 368118"/>
              <a:gd name="connsiteX6" fmla="*/ 0 w 8308798"/>
              <a:gd name="connsiteY6" fmla="*/ 1 h 368118"/>
              <a:gd name="connsiteX7" fmla="*/ 7936482 w 8308798"/>
              <a:gd name="connsiteY7" fmla="*/ 1 h 368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08798" h="368118">
                <a:moveTo>
                  <a:pt x="7936482" y="0"/>
                </a:moveTo>
                <a:lnTo>
                  <a:pt x="8308798" y="0"/>
                </a:lnTo>
                <a:lnTo>
                  <a:pt x="8238201" y="368117"/>
                </a:lnTo>
                <a:lnTo>
                  <a:pt x="8017050" y="368117"/>
                </a:lnTo>
                <a:lnTo>
                  <a:pt x="8017050" y="368118"/>
                </a:lnTo>
                <a:lnTo>
                  <a:pt x="0" y="368118"/>
                </a:lnTo>
                <a:lnTo>
                  <a:pt x="0" y="1"/>
                </a:lnTo>
                <a:lnTo>
                  <a:pt x="7936482" y="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180000">
              <a:spcAft>
                <a:spcPts val="300"/>
              </a:spcAft>
              <a:tabLst>
                <a:tab pos="180000" algn="l"/>
              </a:tabLst>
            </a:pPr>
            <a:r>
              <a:rPr lang="en-US" sz="1400" dirty="0">
                <a:solidFill>
                  <a:srgbClr val="FFFFFF"/>
                </a:solidFill>
              </a:rPr>
              <a:t>How to find such bit allocations and employ them for improved resource utilization?</a:t>
            </a:r>
          </a:p>
        </p:txBody>
      </p:sp>
    </p:spTree>
    <p:extLst>
      <p:ext uri="{BB962C8B-B14F-4D97-AF65-F5344CB8AC3E}">
        <p14:creationId xmlns:p14="http://schemas.microsoft.com/office/powerpoint/2010/main" val="355862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1DA2B4-42B2-97C1-0B86-FBB104EA9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C8B1BF-0522-7DCC-4531-582DDE9A5A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200" dirty="0"/>
              <a:t>Introduction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b="1" dirty="0">
                <a:solidFill>
                  <a:schemeClr val="accent1"/>
                </a:solidFill>
              </a:rPr>
              <a:t>Relevance-based Bit Allocation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Relevance-based Wireless Resource Allocation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Relevance-based Time Domain Signal Overhead Reduction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2"/>
                </a:solidFill>
              </a:rPr>
              <a:t>Conclusion and Outlook</a:t>
            </a:r>
            <a:endParaRPr lang="en-US" sz="12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2820C5-032F-6BCC-4329-949B516617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94E0382-2A23-D323-94AB-C3585B72C233}"/>
              </a:ext>
            </a:extLst>
          </p:cNvPr>
          <p:cNvSpPr/>
          <p:nvPr/>
        </p:nvSpPr>
        <p:spPr>
          <a:xfrm>
            <a:off x="417600" y="3898112"/>
            <a:ext cx="4437076" cy="641452"/>
          </a:xfrm>
          <a:custGeom>
            <a:avLst/>
            <a:gdLst>
              <a:gd name="connsiteX0" fmla="*/ 0 w 4437076"/>
              <a:gd name="connsiteY0" fmla="*/ 0 h 641452"/>
              <a:gd name="connsiteX1" fmla="*/ 3848138 w 4437076"/>
              <a:gd name="connsiteY1" fmla="*/ 0 h 641452"/>
              <a:gd name="connsiteX2" fmla="*/ 4236950 w 4437076"/>
              <a:gd name="connsiteY2" fmla="*/ 0 h 641452"/>
              <a:gd name="connsiteX3" fmla="*/ 4437076 w 4437076"/>
              <a:gd name="connsiteY3" fmla="*/ 0 h 641452"/>
              <a:gd name="connsiteX4" fmla="*/ 4302114 w 4437076"/>
              <a:gd name="connsiteY4" fmla="*/ 641452 h 641452"/>
              <a:gd name="connsiteX5" fmla="*/ 4236950 w 4437076"/>
              <a:gd name="connsiteY5" fmla="*/ 641452 h 641452"/>
              <a:gd name="connsiteX6" fmla="*/ 3713176 w 4437076"/>
              <a:gd name="connsiteY6" fmla="*/ 641452 h 641452"/>
              <a:gd name="connsiteX7" fmla="*/ 0 w 4437076"/>
              <a:gd name="connsiteY7" fmla="*/ 641452 h 64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37076" h="641452">
                <a:moveTo>
                  <a:pt x="0" y="0"/>
                </a:moveTo>
                <a:lnTo>
                  <a:pt x="3848138" y="0"/>
                </a:lnTo>
                <a:lnTo>
                  <a:pt x="4236950" y="0"/>
                </a:lnTo>
                <a:lnTo>
                  <a:pt x="4437076" y="0"/>
                </a:lnTo>
                <a:lnTo>
                  <a:pt x="4302114" y="641452"/>
                </a:lnTo>
                <a:lnTo>
                  <a:pt x="4236950" y="641452"/>
                </a:lnTo>
                <a:lnTo>
                  <a:pt x="3713176" y="641452"/>
                </a:lnTo>
                <a:lnTo>
                  <a:pt x="0" y="6414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marR="0" lvl="0" indent="-18000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1135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Chapters 3 and 4 of the dissertation</a:t>
            </a:r>
          </a:p>
          <a:p>
            <a:pPr marL="180000" marR="0" lvl="0" indent="-18000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Wingdings" panose="05000000000000000000" pitchFamily="2" charset="2"/>
              <a:buChar char="v"/>
              <a:tabLst/>
              <a:defRPr/>
            </a:pPr>
            <a:r>
              <a:rPr lang="en-US" sz="1200" dirty="0">
                <a:solidFill>
                  <a:srgbClr val="001135"/>
                </a:solidFill>
                <a:latin typeface="Nokia Pure Text Light"/>
              </a:rPr>
              <a:t>Publications [1] and [2]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solidFill>
                <a:srgbClr val="001135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35AC451-3B11-6B25-8287-4C980BC0828F}"/>
              </a:ext>
            </a:extLst>
          </p:cNvPr>
          <p:cNvGrpSpPr/>
          <p:nvPr/>
        </p:nvGrpSpPr>
        <p:grpSpPr>
          <a:xfrm>
            <a:off x="6207718" y="1839552"/>
            <a:ext cx="2518682" cy="1464396"/>
            <a:chOff x="5433333" y="1738992"/>
            <a:chExt cx="2518682" cy="1464396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D5F0875-7C82-0F52-A61E-FD673531D8B7}"/>
                </a:ext>
              </a:extLst>
            </p:cNvPr>
            <p:cNvSpPr/>
            <p:nvPr/>
          </p:nvSpPr>
          <p:spPr>
            <a:xfrm>
              <a:off x="5433333" y="1738992"/>
              <a:ext cx="2518682" cy="514351"/>
            </a:xfrm>
            <a:prstGeom prst="roundRect">
              <a:avLst/>
            </a:prstGeom>
            <a:ln>
              <a:solidFill>
                <a:srgbClr val="0A0908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200" dirty="0">
                  <a:solidFill>
                    <a:schemeClr val="tx2"/>
                  </a:solidFill>
                </a:rPr>
                <a:t>Quantization Bit Allocation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F113C7-C505-37E2-3335-8DEEE87BF7BE}"/>
                </a:ext>
              </a:extLst>
            </p:cNvPr>
            <p:cNvSpPr txBox="1"/>
            <p:nvPr/>
          </p:nvSpPr>
          <p:spPr>
            <a:xfrm>
              <a:off x="5433333" y="2775859"/>
              <a:ext cx="2518682" cy="4275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R="0" algn="ctr" defTabSz="1800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tabLst>
                  <a:tab pos="180000" algn="l"/>
                </a:tabLst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Nokia Pure Text Light"/>
                  <a:ea typeface="+mn-ea"/>
                  <a:cs typeface="+mn-cs"/>
                </a:rPr>
                <a:t>Indoor </a:t>
              </a:r>
              <a:r>
                <a:rPr lang="en-US" sz="1200" dirty="0">
                  <a:solidFill>
                    <a:schemeClr val="bg1"/>
                  </a:solidFill>
                  <a:latin typeface="Nokia Pure Text Light"/>
                </a:rPr>
                <a:t>environment classification </a:t>
              </a:r>
            </a:p>
          </p:txBody>
        </p:sp>
        <p:sp>
          <p:nvSpPr>
            <p:cNvPr id="12" name="Arrow: Striped Right 11">
              <a:extLst>
                <a:ext uri="{FF2B5EF4-FFF2-40B4-BE49-F238E27FC236}">
                  <a16:creationId xmlns:a16="http://schemas.microsoft.com/office/drawing/2014/main" id="{F8050F11-A57C-B963-CAD9-6FAE6600ED6E}"/>
                </a:ext>
              </a:extLst>
            </p:cNvPr>
            <p:cNvSpPr/>
            <p:nvPr/>
          </p:nvSpPr>
          <p:spPr>
            <a:xfrm rot="5400000">
              <a:off x="6435499" y="2277836"/>
              <a:ext cx="514350" cy="465364"/>
            </a:xfrm>
            <a:prstGeom prst="striped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7523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B5EDE9-37AE-0BF3-C346-774F43AB90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Relevance-based Bit Allocation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CD317-3BD0-C066-1BD6-6F4D05093B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5497A-506A-C38C-3577-2A8D578C5A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338" y="2961756"/>
            <a:ext cx="8308800" cy="124729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Assumption: ML parameters are not changing.</a:t>
            </a:r>
            <a:endParaRPr lang="en-US" dirty="0">
              <a:solidFill>
                <a:schemeClr val="accent1"/>
              </a:solidFill>
            </a:endParaRPr>
          </a:p>
          <a:p>
            <a:pPr marL="0" indent="0" algn="just">
              <a:buNone/>
            </a:pPr>
            <a:r>
              <a:rPr lang="en-US" dirty="0"/>
              <a:t>Objectives:</a:t>
            </a:r>
          </a:p>
          <a:p>
            <a:pPr marL="351450" lvl="1" indent="-171450" algn="just">
              <a:buFont typeface="Arial" panose="020B0604020202020204" pitchFamily="34" charset="0"/>
              <a:buChar char="•"/>
            </a:pPr>
            <a:r>
              <a:rPr lang="en-US" dirty="0"/>
              <a:t>MLU: black-box</a:t>
            </a:r>
          </a:p>
          <a:p>
            <a:pPr marL="351450" lvl="1" indent="-171450" algn="just">
              <a:buFont typeface="Arial" panose="020B0604020202020204" pitchFamily="34" charset="0"/>
              <a:buChar char="•"/>
            </a:pPr>
            <a:r>
              <a:rPr lang="en-US" dirty="0"/>
              <a:t>Applicability: Multiterminal, No Gaussian distribution and independency assumptions, …</a:t>
            </a:r>
          </a:p>
          <a:p>
            <a:pPr marL="351450" lvl="1" indent="-171450" algn="just">
              <a:buFont typeface="Arial" panose="020B0604020202020204" pitchFamily="34" charset="0"/>
              <a:buChar char="•"/>
            </a:pPr>
            <a:r>
              <a:rPr lang="en-US" dirty="0"/>
              <a:t>Relevance consideration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C9284-BCDA-5DDA-9F4D-5791A9988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Placeholder 34">
                <a:extLst>
                  <a:ext uri="{FF2B5EF4-FFF2-40B4-BE49-F238E27FC236}">
                    <a16:creationId xmlns:a16="http://schemas.microsoft.com/office/drawing/2014/main" id="{586A2AA0-3E60-E212-80FA-3D21498333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63677" y="1259488"/>
                <a:ext cx="3623734" cy="120140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400" dirty="0">
                    <a:solidFill>
                      <a:schemeClr val="tx2"/>
                    </a:solidFill>
                  </a:rPr>
                  <a:t>Problem: 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600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16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𝜼</m:t>
                              </m:r>
                              <m:r>
                                <a:rPr lang="en-US" sz="16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rel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sz="16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  <m:r>
                            <a:rPr lang="en-US" sz="1600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1600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600" b="1" dirty="0">
                  <a:solidFill>
                    <a:schemeClr val="accent3">
                      <a:lumMod val="75000"/>
                    </a:schemeClr>
                  </a:solidFill>
                  <a:latin typeface="Nokia Pure Text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200" i="1" dirty="0">
                    <a:solidFill>
                      <a:srgbClr val="000000"/>
                    </a:solidFill>
                  </a:rPr>
                  <a:t>Subject to</a:t>
                </a:r>
                <a:r>
                  <a:rPr lang="en-US" sz="1200" dirty="0">
                    <a:solidFill>
                      <a:srgbClr val="000000"/>
                    </a:solidFill>
                  </a:rPr>
                  <a:t> </a:t>
                </a:r>
                <a:r>
                  <a:rPr lang="en-US" sz="1200" i="1" dirty="0">
                    <a:solidFill>
                      <a:srgbClr val="000000"/>
                    </a:solidFill>
                  </a:rPr>
                  <a:t>constraints on BW,</a:t>
                </a:r>
                <a:r>
                  <a:rPr lang="en-US" sz="12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sz="12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200" i="1" dirty="0">
                    <a:solidFill>
                      <a:srgbClr val="000000"/>
                    </a:solidFill>
                  </a:rPr>
                  <a:t> …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600" b="1" dirty="0">
                  <a:solidFill>
                    <a:srgbClr val="000000"/>
                  </a:solidFill>
                  <a:latin typeface="Nokia Pure Text"/>
                </a:endParaRPr>
              </a:p>
            </p:txBody>
          </p:sp>
        </mc:Choice>
        <mc:Fallback xmlns="">
          <p:sp>
            <p:nvSpPr>
              <p:cNvPr id="27" name="Text Placeholder 34">
                <a:extLst>
                  <a:ext uri="{FF2B5EF4-FFF2-40B4-BE49-F238E27FC236}">
                    <a16:creationId xmlns:a16="http://schemas.microsoft.com/office/drawing/2014/main" id="{586A2AA0-3E60-E212-80FA-3D2149833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677" y="1259488"/>
                <a:ext cx="3623734" cy="1201407"/>
              </a:xfrm>
              <a:prstGeom prst="rect">
                <a:avLst/>
              </a:prstGeom>
              <a:blipFill>
                <a:blip r:embed="rId2"/>
                <a:stretch>
                  <a:fillRect l="-505" t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43BB54C-B276-5A7D-B04C-4339862DF97A}"/>
                  </a:ext>
                </a:extLst>
              </p:cNvPr>
              <p:cNvSpPr/>
              <p:nvPr/>
            </p:nvSpPr>
            <p:spPr>
              <a:xfrm>
                <a:off x="5383377" y="2869406"/>
                <a:ext cx="258673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rel</m:t>
                          </m:r>
                        </m:sub>
                      </m:sSub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  <a:latin typeface="Nokia Pure Text"/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43BB54C-B276-5A7D-B04C-4339862DF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377" y="2869406"/>
                <a:ext cx="2586734" cy="369332"/>
              </a:xfrm>
              <a:prstGeom prst="rect">
                <a:avLst/>
              </a:prstGeom>
              <a:blipFill>
                <a:blip r:embed="rId3"/>
                <a:stretch>
                  <a:fillRect t="-6667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CF53453-709C-E407-EC66-91C8425B6050}"/>
              </a:ext>
            </a:extLst>
          </p:cNvPr>
          <p:cNvCxnSpPr>
            <a:cxnSpLocks/>
            <a:stCxn id="29" idx="1"/>
            <a:endCxn id="29" idx="3"/>
          </p:cNvCxnSpPr>
          <p:nvPr/>
        </p:nvCxnSpPr>
        <p:spPr>
          <a:xfrm>
            <a:off x="5383377" y="3054072"/>
            <a:ext cx="2586734" cy="0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A016DCB-2505-69A1-9F80-81AB7F159E9E}"/>
                  </a:ext>
                </a:extLst>
              </p:cNvPr>
              <p:cNvSpPr/>
              <p:nvPr/>
            </p:nvSpPr>
            <p:spPr>
              <a:xfrm>
                <a:off x="1004257" y="2218336"/>
                <a:ext cx="684223" cy="406202"/>
              </a:xfrm>
              <a:prstGeom prst="rect">
                <a:avLst/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>
                  <a:defRPr/>
                </a:pPr>
                <a:r>
                  <a:rPr kumimoji="0" lang="en-US" sz="110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3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/>
                  </a:rPr>
                  <a:t>Quant.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1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3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1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3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kumimoji="0" lang="en-US" sz="11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3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m:rPr>
                        <m:sty m:val="p"/>
                      </m:rPr>
                      <a:rPr kumimoji="0" lang="en-US" sz="11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bits</m:t>
                    </m:r>
                  </m:oMath>
                </a14:m>
                <a:endPara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chemeClr val="accent3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A016DCB-2505-69A1-9F80-81AB7F159E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257" y="2218336"/>
                <a:ext cx="684223" cy="406202"/>
              </a:xfrm>
              <a:prstGeom prst="rect">
                <a:avLst/>
              </a:prstGeom>
              <a:blipFill>
                <a:blip r:embed="rId4"/>
                <a:stretch>
                  <a:fillRect t="-2899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811D3E79-CF1D-0173-92A1-F404788CFDB2}"/>
              </a:ext>
            </a:extLst>
          </p:cNvPr>
          <p:cNvGrpSpPr/>
          <p:nvPr/>
        </p:nvGrpSpPr>
        <p:grpSpPr>
          <a:xfrm>
            <a:off x="461090" y="1307456"/>
            <a:ext cx="3659856" cy="1348707"/>
            <a:chOff x="461090" y="1307456"/>
            <a:chExt cx="3659856" cy="134870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9A76FD2-C4DB-F878-0CC9-0B35B715785F}"/>
                </a:ext>
              </a:extLst>
            </p:cNvPr>
            <p:cNvGrpSpPr/>
            <p:nvPr/>
          </p:nvGrpSpPr>
          <p:grpSpPr>
            <a:xfrm>
              <a:off x="461090" y="1307456"/>
              <a:ext cx="3659856" cy="1348707"/>
              <a:chOff x="315801" y="920371"/>
              <a:chExt cx="4483470" cy="190667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EDAA02E-71B5-1204-BBA6-4A2199036C1A}"/>
                  </a:ext>
                </a:extLst>
              </p:cNvPr>
              <p:cNvGrpSpPr/>
              <p:nvPr/>
            </p:nvGrpSpPr>
            <p:grpSpPr>
              <a:xfrm>
                <a:off x="315801" y="920371"/>
                <a:ext cx="4483470" cy="1906670"/>
                <a:chOff x="228600" y="799905"/>
                <a:chExt cx="4483470" cy="1906670"/>
              </a:xfrm>
            </p:grpSpPr>
            <p:sp>
              <p:nvSpPr>
                <p:cNvPr id="9" name="Cloud 8">
                  <a:extLst>
                    <a:ext uri="{FF2B5EF4-FFF2-40B4-BE49-F238E27FC236}">
                      <a16:creationId xmlns:a16="http://schemas.microsoft.com/office/drawing/2014/main" id="{F15309CB-8DCB-D484-B8DC-004245548386}"/>
                    </a:ext>
                  </a:extLst>
                </p:cNvPr>
                <p:cNvSpPr/>
                <p:nvPr/>
              </p:nvSpPr>
              <p:spPr>
                <a:xfrm>
                  <a:off x="2036049" y="914383"/>
                  <a:ext cx="1160266" cy="1792192"/>
                </a:xfrm>
                <a:prstGeom prst="cloud">
                  <a:avLst/>
                </a:prstGeom>
                <a:ln>
                  <a:solidFill>
                    <a:schemeClr val="tx1">
                      <a:lumMod val="5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Nokia Pure Text"/>
                    <a:ea typeface="Nokia Pure Text Light" panose="020B0403020202020204" pitchFamily="34" charset="0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6CA6120A-92C4-EFDD-EE61-18CF2A640AC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3525" y="983673"/>
                      <a:ext cx="325689" cy="435105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kia Pure Text"/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6CA6120A-92C4-EFDD-EE61-18CF2A640AC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3525" y="983673"/>
                      <a:ext cx="325689" cy="435105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r="-16279"/>
                      </a:stretch>
                    </a:blipFill>
                    <a:ln w="952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A0A64C98-C576-F600-6DEF-39B099E264FE}"/>
                    </a:ext>
                  </a:extLst>
                </p:cNvPr>
                <p:cNvCxnSpPr>
                  <a:cxnSpLocks/>
                  <a:stCxn id="10" idx="3"/>
                  <a:endCxn id="8" idx="1"/>
                </p:cNvCxnSpPr>
                <p:nvPr/>
              </p:nvCxnSpPr>
              <p:spPr>
                <a:xfrm flipV="1">
                  <a:off x="599214" y="1198726"/>
                  <a:ext cx="244018" cy="2501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1135"/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56792498-77F8-ED11-B445-9FBB3CC7F5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8600" y="2168335"/>
                      <a:ext cx="433347" cy="435105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4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0" lang="en-US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kia Pure Text"/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56792498-77F8-ED11-B445-9FBB3CC7F59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8600" y="2168335"/>
                      <a:ext cx="433347" cy="435105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 w="952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8D03ED2D-8B78-911B-03D3-7A99DE7B2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6589" y="2385270"/>
                  <a:ext cx="207937" cy="618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1135"/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CC6945BF-D7D7-D209-CD20-EF6964D564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87177" y="1198673"/>
                  <a:ext cx="497246" cy="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1135"/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742B6061-9FA6-8841-6C27-DFFDAB8A6399}"/>
                    </a:ext>
                  </a:extLst>
                </p:cNvPr>
                <p:cNvCxnSpPr>
                  <a:cxnSpLocks/>
                  <a:stCxn id="34" idx="3"/>
                </p:cNvCxnSpPr>
                <p:nvPr/>
              </p:nvCxnSpPr>
              <p:spPr>
                <a:xfrm>
                  <a:off x="1732202" y="2374742"/>
                  <a:ext cx="368552" cy="7867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1135"/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3B56FD20-8F31-EC82-54C3-BF9F260687B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12406" y="799905"/>
                      <a:ext cx="433347" cy="435105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0" lang="en-US" sz="14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4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0" lang="en-US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kia Pure Text"/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3B56FD20-8F31-EC82-54C3-BF9F260687B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2406" y="799905"/>
                      <a:ext cx="433347" cy="435105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t="-1961"/>
                      </a:stretch>
                    </a:blipFill>
                    <a:ln w="952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7A6A9778-73F1-B47F-5DA6-075DE665F41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84608" y="1943078"/>
                      <a:ext cx="433347" cy="435105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0" lang="en-US" sz="14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4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0" lang="en-US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kia Pure Text"/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7A6A9778-73F1-B47F-5DA6-075DE665F41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4608" y="1943078"/>
                      <a:ext cx="433347" cy="43510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t="-3922"/>
                      </a:stretch>
                    </a:blipFill>
                    <a:ln w="952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0ABA54EA-442A-B59B-6043-D002055F6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56051" y="1284388"/>
                  <a:ext cx="620397" cy="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1135"/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67F81730-5208-6890-0AB9-56AC7F0899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09638" y="2338751"/>
                  <a:ext cx="766809" cy="1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1135"/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43992277-3A77-41CC-6798-F66E1BDE5E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39239" y="1775208"/>
                  <a:ext cx="239766" cy="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1135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0A41B39-8CFB-BFCA-91FC-9EDC9B205D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78619" y="1331962"/>
                      <a:ext cx="233451" cy="307777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kumimoji="0" lang="en-US" sz="14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𝒚</m:t>
                            </m:r>
                          </m:oMath>
                        </m:oMathPara>
                      </a14:m>
                      <a:endParaRPr kumimoji="0" 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0A41B39-8CFB-BFCA-91FC-9EDC9B205D3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78619" y="1331962"/>
                      <a:ext cx="233451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r="-35484" b="-41667"/>
                      </a:stretch>
                    </a:blipFill>
                    <a:ln w="952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796EC474-15D7-3761-29E2-813C73AE2E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03283" y="886962"/>
                      <a:ext cx="433347" cy="435105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0" lang="en-US" sz="14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4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0" lang="en-US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kia Pure Text"/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796EC474-15D7-3761-29E2-813C73AE2E0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03283" y="886962"/>
                      <a:ext cx="433347" cy="435105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t="-4000"/>
                      </a:stretch>
                    </a:blipFill>
                    <a:ln w="952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9719CCC7-5BE9-3025-182C-9A2E566F9D8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91047" y="1912592"/>
                      <a:ext cx="433347" cy="435105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0" lang="en-US" sz="14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4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0" lang="en-US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kia Pure Text"/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9719CCC7-5BE9-3025-182C-9A2E566F9D8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91047" y="1912592"/>
                      <a:ext cx="433347" cy="435105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t="-4000"/>
                      </a:stretch>
                    </a:blipFill>
                    <a:ln w="952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27D86CF-F1F3-0463-ECA6-09E34A93326D}"/>
                    </a:ext>
                  </a:extLst>
                </p:cNvPr>
                <p:cNvSpPr txBox="1"/>
                <p:nvPr/>
              </p:nvSpPr>
              <p:spPr>
                <a:xfrm>
                  <a:off x="2173226" y="1356388"/>
                  <a:ext cx="887104" cy="1032260"/>
                </a:xfrm>
                <a:prstGeom prst="rect">
                  <a:avLst/>
                </a:prstGeom>
                <a:noFill/>
              </p:spPr>
              <p:txBody>
                <a:bodyPr wrap="square" lIns="72000" tIns="72000" rIns="72000" bIns="72000" rtlCol="0">
                  <a:spAutoFit/>
                </a:bodyPr>
                <a:lstStyle/>
                <a:p>
                  <a:pPr algn="ctr" defTabSz="360000">
                    <a:spcAft>
                      <a:spcPts val="600"/>
                    </a:spcAft>
                    <a:tabLst>
                      <a:tab pos="360000" algn="l"/>
                    </a:tabLst>
                    <a:defRPr/>
                  </a:pPr>
                  <a:r>
                    <a:rPr kumimoji="0" 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Nokia Pure Text Light" panose="020B0304040602060303" pitchFamily="34" charset="0"/>
                      <a:cs typeface="Nokia Pure Text Light" panose="020B0304040602060303" pitchFamily="34" charset="0"/>
                    </a:rPr>
                    <a:t>Comm. Network</a:t>
                  </a:r>
                </a:p>
                <a:p>
                  <a:pPr marL="0" marR="0" lvl="0" indent="0" algn="ctr" defTabSz="3600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>
                      <a:tab pos="360000" algn="l"/>
                    </a:tabLst>
                    <a:defRPr/>
                  </a:pPr>
                  <a:endPara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1135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011E131-7809-E221-EAA3-AE940C72CB7C}"/>
                    </a:ext>
                  </a:extLst>
                </p:cNvPr>
                <p:cNvSpPr txBox="1"/>
                <p:nvPr/>
              </p:nvSpPr>
              <p:spPr>
                <a:xfrm>
                  <a:off x="329977" y="1682689"/>
                  <a:ext cx="461665" cy="28741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vert="vert"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…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E4E349F-541A-09ED-2A8B-25A604F39546}"/>
                    </a:ext>
                  </a:extLst>
                </p:cNvPr>
                <p:cNvSpPr txBox="1"/>
                <p:nvPr/>
              </p:nvSpPr>
              <p:spPr>
                <a:xfrm>
                  <a:off x="3419766" y="1585367"/>
                  <a:ext cx="461665" cy="28741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vert="vert"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…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B5259B01-25D9-CBDE-5300-780372987EBD}"/>
                      </a:ext>
                    </a:extLst>
                  </p:cNvPr>
                  <p:cNvSpPr/>
                  <p:nvPr/>
                </p:nvSpPr>
                <p:spPr>
                  <a:xfrm>
                    <a:off x="930433" y="1032067"/>
                    <a:ext cx="838201" cy="574249"/>
                  </a:xfrm>
                  <a:prstGeom prst="rect">
                    <a:avLst/>
                  </a:prstGeom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4400">
                      <a:defRPr/>
                    </a:pPr>
                    <a:r>
                      <a:rPr kumimoji="0" lang="en-US" sz="110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</a:rPr>
                      <a:t>Quant.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1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1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𝜼</m:t>
                            </m:r>
                          </m:e>
                          <m:sub>
                            <m:r>
                              <a:rPr kumimoji="0" lang="en-US" sz="11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kumimoji="0" lang="en-US" sz="11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accent3">
                                <a:lumMod val="75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bits</m:t>
                        </m:r>
                      </m:oMath>
                    </a14:m>
                    <a:endParaRPr kumimoji="0" lang="en-US" sz="110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3">
                          <a:lumMod val="75000"/>
                        </a:schemeClr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B5259B01-25D9-CBDE-5300-780372987EB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433" y="1032067"/>
                    <a:ext cx="838201" cy="57424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t="-1449" b="-1449"/>
                    </a:stretch>
                  </a:blipFill>
                  <a:ln>
                    <a:solidFill>
                      <a:schemeClr val="tx2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AC6670A-3D60-221F-D01E-2D9D56CF9496}"/>
                </a:ext>
              </a:extLst>
            </p:cNvPr>
            <p:cNvSpPr/>
            <p:nvPr/>
          </p:nvSpPr>
          <p:spPr>
            <a:xfrm>
              <a:off x="3357197" y="1437447"/>
              <a:ext cx="537219" cy="1083198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200" dirty="0">
                  <a:solidFill>
                    <a:schemeClr val="tx2"/>
                  </a:solidFill>
                </a:rPr>
                <a:t>MLU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3E145B1-E621-1D82-8A3E-6E84117FA3D4}"/>
                  </a:ext>
                </a:extLst>
              </p:cNvPr>
              <p:cNvSpPr txBox="1"/>
              <p:nvPr/>
            </p:nvSpPr>
            <p:spPr>
              <a:xfrm>
                <a:off x="417338" y="4349745"/>
                <a:ext cx="8308799" cy="368118"/>
              </a:xfrm>
              <a:custGeom>
                <a:avLst/>
                <a:gdLst>
                  <a:gd name="connsiteX0" fmla="*/ 7936482 w 8308798"/>
                  <a:gd name="connsiteY0" fmla="*/ 0 h 368118"/>
                  <a:gd name="connsiteX1" fmla="*/ 8308798 w 8308798"/>
                  <a:gd name="connsiteY1" fmla="*/ 0 h 368118"/>
                  <a:gd name="connsiteX2" fmla="*/ 8238201 w 8308798"/>
                  <a:gd name="connsiteY2" fmla="*/ 368117 h 368118"/>
                  <a:gd name="connsiteX3" fmla="*/ 8017050 w 8308798"/>
                  <a:gd name="connsiteY3" fmla="*/ 368117 h 368118"/>
                  <a:gd name="connsiteX4" fmla="*/ 8017050 w 8308798"/>
                  <a:gd name="connsiteY4" fmla="*/ 368118 h 368118"/>
                  <a:gd name="connsiteX5" fmla="*/ 0 w 8308798"/>
                  <a:gd name="connsiteY5" fmla="*/ 368118 h 368118"/>
                  <a:gd name="connsiteX6" fmla="*/ 0 w 8308798"/>
                  <a:gd name="connsiteY6" fmla="*/ 1 h 368118"/>
                  <a:gd name="connsiteX7" fmla="*/ 7936482 w 8308798"/>
                  <a:gd name="connsiteY7" fmla="*/ 1 h 368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08798" h="368118">
                    <a:moveTo>
                      <a:pt x="7936482" y="0"/>
                    </a:moveTo>
                    <a:lnTo>
                      <a:pt x="8308798" y="0"/>
                    </a:lnTo>
                    <a:lnTo>
                      <a:pt x="8238201" y="368117"/>
                    </a:lnTo>
                    <a:lnTo>
                      <a:pt x="8017050" y="368117"/>
                    </a:lnTo>
                    <a:lnTo>
                      <a:pt x="8017050" y="368118"/>
                    </a:lnTo>
                    <a:lnTo>
                      <a:pt x="0" y="368118"/>
                    </a:lnTo>
                    <a:lnTo>
                      <a:pt x="0" y="1"/>
                    </a:lnTo>
                    <a:lnTo>
                      <a:pt x="7936482" y="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 defTabSz="180000">
                  <a:spcAft>
                    <a:spcPts val="300"/>
                  </a:spcAft>
                  <a:tabLst>
                    <a:tab pos="1800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rel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?</m:t>
                      </m:r>
                    </m:oMath>
                  </m:oMathPara>
                </a14:m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3E145B1-E621-1D82-8A3E-6E84117FA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38" y="4349745"/>
                <a:ext cx="8308799" cy="368118"/>
              </a:xfrm>
              <a:custGeom>
                <a:avLst/>
                <a:gdLst>
                  <a:gd name="connsiteX0" fmla="*/ 7936482 w 8308798"/>
                  <a:gd name="connsiteY0" fmla="*/ 0 h 368118"/>
                  <a:gd name="connsiteX1" fmla="*/ 8308798 w 8308798"/>
                  <a:gd name="connsiteY1" fmla="*/ 0 h 368118"/>
                  <a:gd name="connsiteX2" fmla="*/ 8238201 w 8308798"/>
                  <a:gd name="connsiteY2" fmla="*/ 368117 h 368118"/>
                  <a:gd name="connsiteX3" fmla="*/ 8017050 w 8308798"/>
                  <a:gd name="connsiteY3" fmla="*/ 368117 h 368118"/>
                  <a:gd name="connsiteX4" fmla="*/ 8017050 w 8308798"/>
                  <a:gd name="connsiteY4" fmla="*/ 368118 h 368118"/>
                  <a:gd name="connsiteX5" fmla="*/ 0 w 8308798"/>
                  <a:gd name="connsiteY5" fmla="*/ 368118 h 368118"/>
                  <a:gd name="connsiteX6" fmla="*/ 0 w 8308798"/>
                  <a:gd name="connsiteY6" fmla="*/ 1 h 368118"/>
                  <a:gd name="connsiteX7" fmla="*/ 7936482 w 8308798"/>
                  <a:gd name="connsiteY7" fmla="*/ 1 h 368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08798" h="368118">
                    <a:moveTo>
                      <a:pt x="7936482" y="0"/>
                    </a:moveTo>
                    <a:lnTo>
                      <a:pt x="8308798" y="0"/>
                    </a:lnTo>
                    <a:lnTo>
                      <a:pt x="8238201" y="368117"/>
                    </a:lnTo>
                    <a:lnTo>
                      <a:pt x="8017050" y="368117"/>
                    </a:lnTo>
                    <a:lnTo>
                      <a:pt x="8017050" y="368118"/>
                    </a:lnTo>
                    <a:lnTo>
                      <a:pt x="0" y="368118"/>
                    </a:lnTo>
                    <a:lnTo>
                      <a:pt x="0" y="1"/>
                    </a:lnTo>
                    <a:lnTo>
                      <a:pt x="7936482" y="1"/>
                    </a:lnTo>
                    <a:close/>
                  </a:path>
                </a:pathLst>
              </a:custGeom>
              <a:blipFill>
                <a:blip r:embed="rId1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0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7" grpId="0"/>
      <p:bldP spid="29" grpId="0"/>
      <p:bldP spid="29" grpId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E59E0C-687C-C1A5-2353-22DDFFD29B1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Relevance-based Bit Allocation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A9B00E-B795-E624-9C99-80BFD0B752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KLD-based Solution (1/3)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C7E7E4BB-607F-3564-17C0-9EA7BB7F521C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18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𝜼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KL</m:t>
                              </m:r>
                            </m:sub>
                          </m:sSub>
                        </m:e>
                      </m:func>
                      <m:r>
                        <a:rPr lang="en-US" sz="180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18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  <m:r>
                            <a:rPr lang="en-US" sz="1800" i="1" dirty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b="1" i="1" dirty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1800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b="1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800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1800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 i="1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  <m:r>
                            <a:rPr lang="en-US" sz="1800" i="1" dirty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b="1" i="1" dirty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1800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b="1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800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accent3">
                      <a:lumMod val="75000"/>
                    </a:schemeClr>
                  </a:solidFill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KL</m:t>
                        </m:r>
                      </m:sub>
                    </m:sSub>
                    <m:r>
                      <a:rPr 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⋅||⋅</m:t>
                    </m:r>
                    <m:r>
                      <a:rPr 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Kullback-Leibler Divergence (KLD)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  <m:r>
                          <a:rPr lang="en-US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sub>
                    </m:sSub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: Baseline distribution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  <m:r>
                          <a:rPr lang="en-US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sub>
                    </m:sSub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: The distribution for a bit allocation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𝜼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2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pPr defTabSz="180000">
                  <a:spcAft>
                    <a:spcPts val="300"/>
                  </a:spcAft>
                  <a:buSzTx/>
                </a:pPr>
                <a:r>
                  <a:rPr lang="en-US" dirty="0"/>
                  <a:t>My contributions:</a:t>
                </a:r>
              </a:p>
              <a:p>
                <a:pPr marL="351450" lvl="1" indent="-171450" defTabSz="180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3">
                        <a:lumMod val="75000"/>
                      </a:schemeClr>
                    </a:solidFill>
                  </a:rPr>
                  <a:t>Different KLD estimators for regression </a:t>
                </a:r>
              </a:p>
              <a:p>
                <a:pPr marL="351450" lvl="1" indent="-171450" defTabSz="180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3">
                        <a:lumMod val="75000"/>
                      </a:schemeClr>
                    </a:solidFill>
                  </a:rPr>
                  <a:t>Issues addressed, e.g.,</a:t>
                </a:r>
                <a:endParaRPr lang="en-US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711450" lvl="4" indent="-171450" defTabSz="180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</a:rPr>
                  <a:t>The problematic condition on subset containment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</a:rPr>
                  <a:t> with data smoothing. </a:t>
                </a:r>
              </a:p>
              <a:p>
                <a:pPr marL="711450" lvl="4" indent="-171450" defTabSz="180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</a:rPr>
                  <a:t>Simplifying the estimation for systems with feedback loop.</a:t>
                </a:r>
              </a:p>
              <a:p>
                <a:endParaRPr lang="en-US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br>
                  <a:rPr lang="en-US" sz="1800" dirty="0">
                    <a:solidFill>
                      <a:srgbClr val="C00000"/>
                    </a:solidFill>
                    <a:latin typeface="+mj-lt"/>
                  </a:rPr>
                </a:br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C7E7E4BB-607F-3564-17C0-9EA7BB7F52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>
                <a:blip r:embed="rId3"/>
                <a:stretch>
                  <a:fillRect l="-1101" t="-2277" b="-2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52E65C-C973-4DB8-AC72-440CA73C0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6DD2F2D-E456-46B8-EE21-C1FC5BD07F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5149677"/>
              </p:ext>
            </p:extLst>
          </p:nvPr>
        </p:nvGraphicFramePr>
        <p:xfrm>
          <a:off x="5242615" y="1061351"/>
          <a:ext cx="3398147" cy="2377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1974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31DDCC-3D14-057A-8128-D1DBE37273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Relevance-based Bit Allocation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31F70-0A73-A8BE-2643-A8A5CB7B6F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KLD-based Solution (2/3)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349EADB-C7FD-07F8-E8D8-07298BC095E3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1135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𝜼</m:t>
                          </m:r>
                        </m:e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</m:t>
                          </m:r>
                        </m:sup>
                      </m:sSup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1135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1135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1135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argmin</m:t>
                              </m:r>
                            </m:e>
                            <m:lim>
                              <m:r>
                                <a:rPr kumimoji="0" lang="en-U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1135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𝜼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1135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1135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1135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KL</m:t>
                              </m:r>
                            </m:sub>
                          </m:sSub>
                        </m:e>
                      </m:func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1135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1135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1135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𝑿</m:t>
                              </m:r>
                            </m:e>
                          </m:acc>
                          <m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kumimoji="0" lang="en-US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1135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</m:acc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1135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</m:t>
                      </m:r>
                      <m:r>
                        <a:rPr kumimoji="0" lang="en-US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1135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𝒚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1135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1135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||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𝑞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1135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1135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𝑿</m:t>
                              </m:r>
                            </m:e>
                          </m:acc>
                          <m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kumimoji="0" lang="en-US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1135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</m:acc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1135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</m:t>
                      </m:r>
                      <m:r>
                        <a:rPr kumimoji="0" lang="en-US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1135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𝒚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1135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1135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1135"/>
                  </a:solidFill>
                  <a:effectLst/>
                  <a:uLnTx/>
                  <a:uFillTx/>
                  <a:latin typeface="Nokia Pure Headline Light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1135"/>
                  </a:solidFill>
                  <a:effectLst/>
                  <a:uLnTx/>
                  <a:uFillTx/>
                  <a:latin typeface="Nokia Pure Headline Light"/>
                  <a:ea typeface="+mn-ea"/>
                  <a:cs typeface="+mn-cs"/>
                </a:endParaRPr>
              </a:p>
              <a:p>
                <a:pPr algn="ctr" defTabSz="457200">
                  <a:spcAft>
                    <a:spcPts val="0"/>
                  </a:spcAft>
                  <a:buSzTx/>
                  <a:defRPr/>
                </a:pPr>
                <a:r>
                  <a:rPr lang="en-US" dirty="0"/>
                  <a:t>Works for</a:t>
                </a:r>
                <a:r>
                  <a:rPr lang="en-US" b="1" dirty="0"/>
                  <a:t> low-dimensional</a:t>
                </a:r>
                <a:r>
                  <a:rPr lang="en-US" dirty="0"/>
                  <a:t> input, </a:t>
                </a:r>
              </a:p>
              <a:p>
                <a:pPr algn="ctr" defTabSz="457200">
                  <a:spcAft>
                    <a:spcPts val="0"/>
                  </a:spcAft>
                  <a:buSzTx/>
                  <a:defRPr/>
                </a:pPr>
                <a:r>
                  <a:rPr lang="en-US" sz="1200" dirty="0">
                    <a:solidFill>
                      <a:schemeClr val="tx2"/>
                    </a:solidFill>
                  </a:rPr>
                  <a:t>I noticed improvement is needed for </a:t>
                </a:r>
                <a:r>
                  <a:rPr lang="en-US" sz="1200" b="1" dirty="0">
                    <a:solidFill>
                      <a:schemeClr val="tx2"/>
                    </a:solidFill>
                  </a:rPr>
                  <a:t>high-dimensional</a:t>
                </a:r>
                <a:r>
                  <a:rPr lang="en-US" sz="1200" dirty="0">
                    <a:solidFill>
                      <a:schemeClr val="tx2"/>
                    </a:solidFill>
                  </a:rPr>
                  <a:t> input:</a:t>
                </a:r>
              </a:p>
              <a:p>
                <a:pPr algn="ctr" defTabSz="457200">
                  <a:spcAft>
                    <a:spcPts val="0"/>
                  </a:spcAft>
                  <a:buSzTx/>
                  <a:defRPr/>
                </a:pPr>
                <a:endParaRPr lang="en-US" sz="1200" dirty="0">
                  <a:solidFill>
                    <a:schemeClr val="tx2"/>
                  </a:solidFill>
                </a:endParaRPr>
              </a:p>
              <a:p>
                <a:pPr algn="ctr" defTabSz="457200">
                  <a:spcAft>
                    <a:spcPts val="0"/>
                  </a:spcAft>
                  <a:buSzTx/>
                  <a:defRPr/>
                </a:pPr>
                <a:endParaRPr lang="en-US" sz="1400" dirty="0">
                  <a:solidFill>
                    <a:schemeClr val="tx2"/>
                  </a:solidFill>
                </a:endParaRPr>
              </a:p>
              <a:p>
                <a:pPr marL="0" marR="0" lvl="0" indent="0" algn="l" defTabSz="1800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Tx/>
                  <a:buNone/>
                  <a:tabLst>
                    <a:tab pos="18000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KL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A0908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A090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A090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𝑿</m:t>
                              </m:r>
                            </m:e>
                          </m:acc>
                          <m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kumimoji="0" lang="en-US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sub>
                      </m:sSub>
                      <m:d>
                        <m:dPr>
                          <m:ctrlPr>
                            <a:rPr kumimoji="0" lang="en-US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A090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A090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𝒙</m:t>
                              </m:r>
                            </m:e>
                          </m:acc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𝒚</m:t>
                          </m:r>
                        </m:e>
                      </m:d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A0908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||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𝑞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A090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A090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𝑿</m:t>
                              </m:r>
                            </m:e>
                          </m:acc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A0908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</m:acc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A0908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A0908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𝒚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A0908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A0908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A0908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KL</m:t>
                          </m:r>
                        </m:sub>
                      </m:sSub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A090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A090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A090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𝒀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A090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acc>
                                <m:accPr>
                                  <m:chr m:val="̂"/>
                                  <m:ctrlP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A090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A090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𝑿</m:t>
                                  </m:r>
                                </m:e>
                              </m:acc>
                            </m:sub>
                          </m:sSub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A090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A090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𝒚</m:t>
                              </m:r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A090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A090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||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A090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A090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A090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𝒀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A090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acc>
                                <m:accPr>
                                  <m:chr m:val="̂"/>
                                  <m:ctrlP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A090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A090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𝑿</m:t>
                                  </m:r>
                                </m:e>
                              </m:acc>
                            </m:sub>
                          </m:s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𝒚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acc>
                            <m:accPr>
                              <m:chr m:val="̂"/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A090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A090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𝒙</m:t>
                              </m:r>
                            </m:e>
                          </m:acc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A0908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KL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A0908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kumimoji="0" lang="en-U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A090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A090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𝑿</m:t>
                              </m:r>
                            </m:e>
                          </m:acc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A0908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</m:acc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A0908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)||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𝑞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A090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A090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𝑿</m:t>
                              </m:r>
                            </m:e>
                          </m:acc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A0908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A090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</m:acc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A0908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))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A0908"/>
                  </a:solidFill>
                  <a:effectLst/>
                  <a:uLnTx/>
                  <a:uFillTx/>
                  <a:latin typeface="Nokia Pure Text Light"/>
                  <a:ea typeface="+mn-ea"/>
                  <a:cs typeface="+mn-cs"/>
                </a:endParaRPr>
              </a:p>
              <a:p>
                <a:pPr algn="ctr" defTabSz="457200">
                  <a:spcAft>
                    <a:spcPts val="0"/>
                  </a:spcAft>
                  <a:buSzTx/>
                  <a:defRPr/>
                </a:pPr>
                <a:endParaRPr lang="en-US" sz="1400" dirty="0">
                  <a:solidFill>
                    <a:schemeClr val="tx2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349EADB-C7FD-07F8-E8D8-07298BC095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D1DC3A7-F452-836E-F805-F642E38BB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ABF2C6AC-4331-0CDF-7902-178474FEB035}"/>
              </a:ext>
            </a:extLst>
          </p:cNvPr>
          <p:cNvSpPr/>
          <p:nvPr/>
        </p:nvSpPr>
        <p:spPr>
          <a:xfrm rot="16200000">
            <a:off x="4769987" y="2079383"/>
            <a:ext cx="375557" cy="2608490"/>
          </a:xfrm>
          <a:prstGeom prst="leftBrace">
            <a:avLst>
              <a:gd name="adj1" fmla="val 51811"/>
              <a:gd name="adj2" fmla="val 50000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B0A1F-8F43-784B-597A-78E80E1C3328}"/>
              </a:ext>
            </a:extLst>
          </p:cNvPr>
          <p:cNvSpPr txBox="1"/>
          <p:nvPr/>
        </p:nvSpPr>
        <p:spPr>
          <a:xfrm>
            <a:off x="3653520" y="3615450"/>
            <a:ext cx="2608491" cy="21138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ctr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None/>
              <a:tabLst>
                <a:tab pos="180000" algn="l"/>
              </a:tabLst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Relevance-based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E96CCC61-2783-8096-636E-125EDB96189B}"/>
              </a:ext>
            </a:extLst>
          </p:cNvPr>
          <p:cNvSpPr/>
          <p:nvPr/>
        </p:nvSpPr>
        <p:spPr>
          <a:xfrm rot="16200000">
            <a:off x="7256010" y="2472439"/>
            <a:ext cx="375557" cy="1816557"/>
          </a:xfrm>
          <a:prstGeom prst="leftBrace">
            <a:avLst>
              <a:gd name="adj1" fmla="val 51811"/>
              <a:gd name="adj2" fmla="val 50000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70932-5F26-3F71-AD21-63B9B8836161}"/>
              </a:ext>
            </a:extLst>
          </p:cNvPr>
          <p:cNvSpPr txBox="1"/>
          <p:nvPr/>
        </p:nvSpPr>
        <p:spPr>
          <a:xfrm>
            <a:off x="6535510" y="3568107"/>
            <a:ext cx="1816558" cy="21138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ctr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None/>
              <a:tabLst>
                <a:tab pos="180000" algn="l"/>
              </a:tabLst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Syntax-based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DEF1ED-7BDC-D5C3-50C7-DF3B6084A267}"/>
                  </a:ext>
                </a:extLst>
              </p:cNvPr>
              <p:cNvSpPr txBox="1"/>
              <p:nvPr/>
            </p:nvSpPr>
            <p:spPr>
              <a:xfrm>
                <a:off x="6518793" y="4238629"/>
                <a:ext cx="1988004" cy="421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noAutofit/>
              </a:bodyPr>
              <a:lstStyle/>
              <a:p>
                <a:pPr defTabSz="180000">
                  <a:spcAft>
                    <a:spcPts val="300"/>
                  </a:spcAft>
                  <a:tabLst>
                    <a:tab pos="180000" algn="l"/>
                  </a:tabLs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sz="16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sz="16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1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6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Nokia Pure Text Light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DEF1ED-7BDC-D5C3-50C7-DF3B6084A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793" y="4238629"/>
                <a:ext cx="1988004" cy="421789"/>
              </a:xfrm>
              <a:prstGeom prst="rect">
                <a:avLst/>
              </a:prstGeom>
              <a:blipFill>
                <a:blip r:embed="rId3"/>
                <a:stretch>
                  <a:fillRect l="-2147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1C2E30-D439-636E-59B2-C44DEF660715}"/>
              </a:ext>
            </a:extLst>
          </p:cNvPr>
          <p:cNvCxnSpPr>
            <a:cxnSpLocks/>
          </p:cNvCxnSpPr>
          <p:nvPr/>
        </p:nvCxnSpPr>
        <p:spPr>
          <a:xfrm flipH="1">
            <a:off x="6518793" y="3137654"/>
            <a:ext cx="190803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8A4EF80-0D28-098C-B0B2-AF7B5FA077AE}"/>
              </a:ext>
            </a:extLst>
          </p:cNvPr>
          <p:cNvSpPr txBox="1"/>
          <p:nvPr/>
        </p:nvSpPr>
        <p:spPr>
          <a:xfrm>
            <a:off x="6518794" y="3779489"/>
            <a:ext cx="1833274" cy="4219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ctr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None/>
              <a:tabLst>
                <a:tab pos="180000" algn="l"/>
              </a:tabLst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Dominant for</a:t>
            </a:r>
          </a:p>
          <a:p>
            <a:pPr marL="0" marR="0" indent="0" algn="ctr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None/>
              <a:tabLst>
                <a:tab pos="180000" algn="l"/>
              </a:tabLst>
            </a:pP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high-dimensional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D4D145-17CE-C3C1-6926-1A3B5C73FCE9}"/>
              </a:ext>
            </a:extLst>
          </p:cNvPr>
          <p:cNvSpPr txBox="1"/>
          <p:nvPr/>
        </p:nvSpPr>
        <p:spPr>
          <a:xfrm>
            <a:off x="6518793" y="2739622"/>
            <a:ext cx="1833274" cy="20177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ctr" defTabSz="180000">
              <a:spcAft>
                <a:spcPts val="300"/>
              </a:spcAft>
              <a:tabLst>
                <a:tab pos="180000" algn="l"/>
              </a:tabLst>
            </a:pPr>
            <a:r>
              <a:rPr lang="en-US" sz="1200" dirty="0">
                <a:solidFill>
                  <a:schemeClr val="tx2"/>
                </a:solidFill>
              </a:rPr>
              <a:t>Syntax </a:t>
            </a:r>
            <a:r>
              <a:rPr lang="en-US" sz="1200" dirty="0">
                <a:solidFill>
                  <a:schemeClr val="tx2"/>
                </a:solidFill>
                <a:sym typeface="Wingdings" panose="05000000000000000000" pitchFamily="2" charset="2"/>
              </a:rPr>
              <a:t> Relevance</a:t>
            </a: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30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44125E-3ABA-49D9-8D46-21C6A449E7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Relevance-based Bit Allocation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46FEF-6C63-590C-643E-2A92F64110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KLD-based Solution (3/3)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9D3E46B-6BF0-B716-1676-4E99809787AC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1135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𝜼</m:t>
                          </m:r>
                        </m:e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</m:t>
                          </m:r>
                        </m:sup>
                      </m:sSup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1135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1135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1135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argmin</m:t>
                              </m:r>
                            </m:e>
                            <m:lim>
                              <m:r>
                                <a:rPr kumimoji="0" lang="en-U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1135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𝜼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1135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1135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1135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KL</m:t>
                              </m:r>
                            </m:sub>
                          </m:sSub>
                        </m:e>
                      </m:func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1135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1135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1135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𝑿</m:t>
                              </m:r>
                            </m:e>
                          </m:acc>
                          <m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kumimoji="0" lang="en-US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1135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</m:acc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1135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</m:t>
                      </m:r>
                      <m:r>
                        <a:rPr kumimoji="0" lang="en-US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1135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𝒚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1135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1135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||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𝑞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1135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1135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𝑿</m:t>
                              </m:r>
                            </m:e>
                          </m:acc>
                          <m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r>
                            <a:rPr kumimoji="0" lang="en-US" sz="18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1135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</m:acc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1135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</m:t>
                      </m:r>
                      <m:r>
                        <a:rPr kumimoji="0" lang="en-US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1135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𝒚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1135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1135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1135"/>
                  </a:solidFill>
                  <a:effectLst/>
                  <a:uLnTx/>
                  <a:uFillTx/>
                  <a:latin typeface="Nokia Pure Headline Light"/>
                  <a:ea typeface="+mn-ea"/>
                  <a:cs typeface="+mn-cs"/>
                </a:endParaRPr>
              </a:p>
              <a:p>
                <a:pPr algn="ctr" defTabSz="457200">
                  <a:spcAft>
                    <a:spcPts val="0"/>
                  </a:spcAft>
                  <a:buSzTx/>
                  <a:defRPr/>
                </a:pPr>
                <a:endParaRPr lang="en-US" sz="14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algn="ctr" defTabSz="457200">
                  <a:spcAft>
                    <a:spcPts val="0"/>
                  </a:spcAft>
                  <a:buSzTx/>
                  <a:defRPr/>
                </a:pPr>
                <a:r>
                  <a:rPr lang="en-US" dirty="0"/>
                  <a:t>Works for</a:t>
                </a:r>
                <a:r>
                  <a:rPr lang="en-US" b="1" dirty="0"/>
                  <a:t> low-dimensional</a:t>
                </a:r>
                <a:r>
                  <a:rPr lang="en-US" dirty="0"/>
                  <a:t> input. </a:t>
                </a:r>
              </a:p>
              <a:p>
                <a:pPr algn="ctr" defTabSz="457200">
                  <a:spcAft>
                    <a:spcPts val="0"/>
                  </a:spcAft>
                  <a:buSzTx/>
                  <a:defRPr/>
                </a:pPr>
                <a:endParaRPr lang="en-US" sz="14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algn="ctr" defTabSz="457200">
                  <a:spcAft>
                    <a:spcPts val="0"/>
                  </a:spcAft>
                  <a:buSzTx/>
                  <a:defRPr/>
                </a:pPr>
                <a:endParaRPr lang="en-US" sz="14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algn="ctr" defTabSz="457200">
                  <a:spcAft>
                    <a:spcPts val="0"/>
                  </a:spcAft>
                  <a:buSzTx/>
                  <a:defRPr/>
                </a:pPr>
                <a:endParaRPr lang="en-US" sz="14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algn="ctr" defTabSz="457200">
                  <a:spcAft>
                    <a:spcPts val="0"/>
                  </a:spcAft>
                  <a:buSzTx/>
                  <a:defRPr/>
                </a:pPr>
                <a:endParaRPr lang="en-US" sz="14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algn="ctr" defTabSz="457200">
                  <a:spcAft>
                    <a:spcPts val="0"/>
                  </a:spcAft>
                  <a:buSzTx/>
                  <a:defRPr/>
                </a:pPr>
                <a:r>
                  <a:rPr lang="en-US" dirty="0"/>
                  <a:t>For </a:t>
                </a:r>
                <a:r>
                  <a:rPr lang="en-US" b="1" dirty="0"/>
                  <a:t>high-dimensional</a:t>
                </a:r>
                <a:r>
                  <a:rPr lang="en-US" dirty="0"/>
                  <a:t> input, I propose using the conditional KLD:</a:t>
                </a:r>
              </a:p>
              <a:p>
                <a:pPr algn="ctr" defTabSz="457200">
                  <a:spcAft>
                    <a:spcPts val="0"/>
                  </a:spcAft>
                  <a:buSzTx/>
                  <a:defRPr/>
                </a:pPr>
                <a:endParaRPr lang="en-US" sz="14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𝜼</m:t>
                          </m:r>
                        </m:e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</m:t>
                          </m:r>
                        </m:sup>
                      </m:sSup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1135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1135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1135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1135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argmin</m:t>
                              </m:r>
                            </m:e>
                            <m:lim>
                              <m:r>
                                <a:rPr kumimoji="0" lang="en-US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1135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𝜼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KL</m:t>
                              </m:r>
                            </m:sub>
                          </m:sSub>
                        </m:e>
                      </m:func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𝒀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acc>
                                <m:accPr>
                                  <m:chr m:val="̂"/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𝑿</m:t>
                                  </m:r>
                                </m:e>
                              </m:acc>
                            </m:sub>
                          </m:sSub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𝒚</m:t>
                              </m:r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||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𝒀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acc>
                                <m:accPr>
                                  <m:chr m:val="̂"/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accent3">
                                          <a:lumMod val="75000"/>
                                        </a:scheme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𝑿</m:t>
                                  </m:r>
                                </m:e>
                              </m:acc>
                            </m:sub>
                          </m:s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𝒚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acc>
                            <m:accPr>
                              <m:chr m:val="̂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𝒙</m:t>
                              </m:r>
                            </m:e>
                          </m:acc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b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Nokia Pure Headline Light"/>
                    <a:ea typeface="+mn-ea"/>
                    <a:cs typeface="+mn-cs"/>
                  </a:rPr>
                </a:b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CCCC"/>
                  </a:solidFill>
                  <a:effectLst/>
                  <a:uLnTx/>
                  <a:uFillTx/>
                  <a:latin typeface="Nokia Pure Text Light"/>
                  <a:ea typeface="+mn-ea"/>
                  <a:cs typeface="+mn-cs"/>
                </a:endParaRPr>
              </a:p>
              <a:p>
                <a:pPr algn="ctr" defTabSz="457200">
                  <a:spcAft>
                    <a:spcPts val="0"/>
                  </a:spcAft>
                  <a:buSzTx/>
                  <a:defRPr/>
                </a:pPr>
                <a:endParaRPr lang="en-US" sz="14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algn="ctr" defTabSz="457200">
                  <a:spcAft>
                    <a:spcPts val="0"/>
                  </a:spcAft>
                  <a:buSzTx/>
                  <a:defRPr/>
                </a:pPr>
                <a:endParaRPr lang="en-US" sz="14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1135"/>
                    </a:solidFill>
                    <a:effectLst/>
                    <a:uLnTx/>
                    <a:uFillTx/>
                    <a:latin typeface="Nokia Pure Headline Light"/>
                    <a:ea typeface="+mn-ea"/>
                    <a:cs typeface="+mn-cs"/>
                  </a:rPr>
                </a:b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1135"/>
                  </a:solidFill>
                  <a:effectLst/>
                  <a:uLnTx/>
                  <a:uFillTx/>
                  <a:latin typeface="Nokia Pure Text Light"/>
                  <a:ea typeface="+mn-ea"/>
                  <a:cs typeface="+mn-cs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9D3E46B-6BF0-B716-1676-4E99809787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ABDE8-E185-8375-5550-A9D2409E4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3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4004C3-E649-3768-E79D-1494630F01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Relevance-based Bit Allocation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E2884-B1DF-EFC8-23A1-E78B0C0444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Indoor Environment Classification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EA6A5CDF-907D-B621-F69F-2007B104C611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Selected results: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Various ML hypotheses, codebook designs, benchmarks, etc. investigated.</a:t>
                </a:r>
              </a:p>
              <a:p>
                <a:pPr algn="just"/>
                <a:r>
                  <a:rPr lang="en-US" dirty="0"/>
                  <a:t>The proposed approach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>
                        <a:lumMod val="75000"/>
                      </a:schemeClr>
                    </a:solidFill>
                  </a:rPr>
                  <a:t>best</a:t>
                </a:r>
                <a:r>
                  <a:rPr lang="en-US" dirty="0"/>
                  <a:t> results in </a:t>
                </a:r>
                <a:r>
                  <a:rPr lang="en-US" b="1" dirty="0">
                    <a:solidFill>
                      <a:schemeClr val="accent3">
                        <a:lumMod val="75000"/>
                      </a:schemeClr>
                    </a:solidFill>
                  </a:rPr>
                  <a:t>all</a:t>
                </a:r>
                <a:r>
                  <a:rPr lang="en-US" dirty="0"/>
                  <a:t> studies.</a:t>
                </a:r>
              </a:p>
              <a:p>
                <a:pPr algn="just"/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</a:rPr>
                  <a:t>Significant gains, dependency</a:t>
                </a:r>
                <a:r>
                  <a:rPr lang="en-US" dirty="0"/>
                  <a:t>, e.g., on resource availability</a:t>
                </a:r>
              </a:p>
              <a:p>
                <a:pPr lvl="1" algn="just"/>
                <a:r>
                  <a:rPr lang="en-US" b="1" dirty="0">
                    <a:solidFill>
                      <a:schemeClr val="accent3">
                        <a:lumMod val="75000"/>
                      </a:schemeClr>
                    </a:solidFill>
                  </a:rPr>
                  <a:t>19% gain </a:t>
                </a:r>
                <a:r>
                  <a:rPr lang="en-US" dirty="0">
                    <a:solidFill>
                      <a:srgbClr val="0A0908"/>
                    </a:solidFill>
                  </a:rPr>
                  <a:t>in classification accuracy with 13 bits</a:t>
                </a:r>
                <a:endParaRPr lang="en-US" dirty="0"/>
              </a:p>
              <a:p>
                <a:pPr algn="just"/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</a:rPr>
                  <a:t>No additional sensitivity but higher robustness to packet loss </a:t>
                </a:r>
                <a:r>
                  <a:rPr lang="en-US" dirty="0"/>
                  <a:t>by using the more compressed KLD-based quantization.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EA6A5CDF-907D-B621-F69F-2007B104C6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blipFill>
                <a:blip r:embed="rId3"/>
                <a:stretch>
                  <a:fillRect l="-2246" t="-1663" r="-2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BECA7FB-6D9C-8F1A-723D-251FBB0EC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1E915850-EB90-6B27-2244-5196F2CE5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498275"/>
              </p:ext>
            </p:extLst>
          </p:nvPr>
        </p:nvGraphicFramePr>
        <p:xfrm>
          <a:off x="5290425" y="1853231"/>
          <a:ext cx="1008271" cy="149045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008271">
                  <a:extLst>
                    <a:ext uri="{9D8B030D-6E8A-4147-A177-3AD203B41FA5}">
                      <a16:colId xmlns:a16="http://schemas.microsoft.com/office/drawing/2014/main" val="817418407"/>
                    </a:ext>
                  </a:extLst>
                </a:gridCol>
              </a:tblGrid>
              <a:tr h="423804"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Bit allocation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666455"/>
                  </a:ext>
                </a:extLst>
              </a:tr>
              <a:tr h="44238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KLD-based (proposed)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89244"/>
                  </a:ext>
                </a:extLst>
              </a:tr>
              <a:tr h="26543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Equal bits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2108124"/>
                  </a:ext>
                </a:extLst>
              </a:tr>
              <a:tr h="358826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MSE-based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107021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6DA14D4-DA68-BE0F-2B22-93893F95BF75}"/>
              </a:ext>
            </a:extLst>
          </p:cNvPr>
          <p:cNvSpPr txBox="1"/>
          <p:nvPr/>
        </p:nvSpPr>
        <p:spPr>
          <a:xfrm>
            <a:off x="5290425" y="3346598"/>
            <a:ext cx="2804414" cy="3038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indent="0" algn="l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None/>
              <a:tabLst>
                <a:tab pos="180000" algn="l"/>
              </a:tabLst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*Full-resolution accuracy: 99.5%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EB7D9E-1D80-2AA9-DDAC-26EDFA5AB37F}"/>
              </a:ext>
            </a:extLst>
          </p:cNvPr>
          <p:cNvSpPr txBox="1"/>
          <p:nvPr/>
        </p:nvSpPr>
        <p:spPr>
          <a:xfrm>
            <a:off x="417338" y="4349745"/>
            <a:ext cx="8308799" cy="368118"/>
          </a:xfrm>
          <a:custGeom>
            <a:avLst/>
            <a:gdLst>
              <a:gd name="connsiteX0" fmla="*/ 7936482 w 8308798"/>
              <a:gd name="connsiteY0" fmla="*/ 0 h 368118"/>
              <a:gd name="connsiteX1" fmla="*/ 8308798 w 8308798"/>
              <a:gd name="connsiteY1" fmla="*/ 0 h 368118"/>
              <a:gd name="connsiteX2" fmla="*/ 8238201 w 8308798"/>
              <a:gd name="connsiteY2" fmla="*/ 368117 h 368118"/>
              <a:gd name="connsiteX3" fmla="*/ 8017050 w 8308798"/>
              <a:gd name="connsiteY3" fmla="*/ 368117 h 368118"/>
              <a:gd name="connsiteX4" fmla="*/ 8017050 w 8308798"/>
              <a:gd name="connsiteY4" fmla="*/ 368118 h 368118"/>
              <a:gd name="connsiteX5" fmla="*/ 0 w 8308798"/>
              <a:gd name="connsiteY5" fmla="*/ 368118 h 368118"/>
              <a:gd name="connsiteX6" fmla="*/ 0 w 8308798"/>
              <a:gd name="connsiteY6" fmla="*/ 1 h 368118"/>
              <a:gd name="connsiteX7" fmla="*/ 7936482 w 8308798"/>
              <a:gd name="connsiteY7" fmla="*/ 1 h 368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08798" h="368118">
                <a:moveTo>
                  <a:pt x="7936482" y="0"/>
                </a:moveTo>
                <a:lnTo>
                  <a:pt x="8308798" y="0"/>
                </a:lnTo>
                <a:lnTo>
                  <a:pt x="8238201" y="368117"/>
                </a:lnTo>
                <a:lnTo>
                  <a:pt x="8017050" y="368117"/>
                </a:lnTo>
                <a:lnTo>
                  <a:pt x="8017050" y="368118"/>
                </a:lnTo>
                <a:lnTo>
                  <a:pt x="0" y="368118"/>
                </a:lnTo>
                <a:lnTo>
                  <a:pt x="0" y="1"/>
                </a:lnTo>
                <a:lnTo>
                  <a:pt x="7936482" y="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How to use KLD−based bit allocations for radio resource allocation </a:t>
            </a:r>
            <a:r>
              <a:rPr lang="en-US" sz="1400" b="1" dirty="0">
                <a:solidFill>
                  <a:schemeClr val="bg1"/>
                </a:solidFill>
              </a:rPr>
              <a:t>with changing channel quality</a:t>
            </a:r>
            <a:r>
              <a:rPr lang="en-US" sz="1400" dirty="0">
                <a:solidFill>
                  <a:schemeClr val="bg1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7EB1299-84B6-6BE8-8766-8DBFBD42CC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5854499"/>
                  </p:ext>
                </p:extLst>
              </p:nvPr>
            </p:nvGraphicFramePr>
            <p:xfrm>
              <a:off x="7172274" y="1853231"/>
              <a:ext cx="922565" cy="1493367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922565">
                      <a:extLst>
                        <a:ext uri="{9D8B030D-6E8A-4147-A177-3AD203B41FA5}">
                          <a16:colId xmlns:a16="http://schemas.microsoft.com/office/drawing/2014/main" val="4180740118"/>
                        </a:ext>
                      </a:extLst>
                    </a:gridCol>
                  </a:tblGrid>
                  <a:tr h="3960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2"/>
                              </a:solidFill>
                            </a:rPr>
                            <a:t>Accuracy</a:t>
                          </a:r>
                        </a:p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2"/>
                              </a:solidFill>
                            </a:rPr>
                            <a:t>(16 bits)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7939235"/>
                      </a:ext>
                    </a:extLst>
                  </a:tr>
                  <a:tr h="442388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1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≈</m:t>
                              </m:r>
                              <m:r>
                                <a:rPr lang="en-US" sz="11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𝟗𝟏</m:t>
                              </m:r>
                              <m:r>
                                <a:rPr lang="en-US" sz="11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%</m:t>
                              </m:r>
                            </m:oMath>
                          </a14:m>
                          <a:r>
                            <a:rPr lang="en-US" sz="1100" b="1" dirty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8573728"/>
                      </a:ext>
                    </a:extLst>
                  </a:tr>
                  <a:tr h="265433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1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≈86%</m:t>
                              </m:r>
                            </m:oMath>
                          </a14:m>
                          <a:r>
                            <a:rPr lang="en-US" sz="1100" b="0" dirty="0">
                              <a:solidFill>
                                <a:schemeClr val="tx2"/>
                              </a:solidFill>
                            </a:rPr>
                            <a:t> </a:t>
                          </a:r>
                          <a:endParaRPr lang="en-US" sz="11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5872200"/>
                      </a:ext>
                    </a:extLst>
                  </a:tr>
                  <a:tr h="358826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1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≈82%</m:t>
                              </m:r>
                            </m:oMath>
                          </a14:m>
                          <a:r>
                            <a:rPr lang="en-US" sz="1100" b="0" dirty="0">
                              <a:solidFill>
                                <a:schemeClr val="tx2"/>
                              </a:solidFill>
                            </a:rPr>
                            <a:t> </a:t>
                          </a:r>
                          <a:endParaRPr lang="en-US" sz="11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145145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7EB1299-84B6-6BE8-8766-8DBFBD42CC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5854499"/>
                  </p:ext>
                </p:extLst>
              </p:nvPr>
            </p:nvGraphicFramePr>
            <p:xfrm>
              <a:off x="7172274" y="1853231"/>
              <a:ext cx="922565" cy="1493367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922565">
                      <a:extLst>
                        <a:ext uri="{9D8B030D-6E8A-4147-A177-3AD203B41FA5}">
                          <a16:colId xmlns:a16="http://schemas.microsoft.com/office/drawing/2014/main" val="4180740118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2"/>
                              </a:solidFill>
                            </a:rPr>
                            <a:t>Accuracy</a:t>
                          </a:r>
                        </a:p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2"/>
                              </a:solidFill>
                            </a:rPr>
                            <a:t>(16 bits)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7939235"/>
                      </a:ext>
                    </a:extLst>
                  </a:tr>
                  <a:tr h="442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58" t="-95890" r="-658" b="-1424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8573728"/>
                      </a:ext>
                    </a:extLst>
                  </a:tr>
                  <a:tr h="2654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58" t="-332558" r="-658" b="-1418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5872200"/>
                      </a:ext>
                    </a:extLst>
                  </a:tr>
                  <a:tr h="3588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58" t="-315254" r="-658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451454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FE6FC65F-E3B1-D5CC-248C-1EC5FBA301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3810442"/>
                  </p:ext>
                </p:extLst>
              </p:nvPr>
            </p:nvGraphicFramePr>
            <p:xfrm>
              <a:off x="6298696" y="1851857"/>
              <a:ext cx="873578" cy="1493367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873578">
                      <a:extLst>
                        <a:ext uri="{9D8B030D-6E8A-4147-A177-3AD203B41FA5}">
                          <a16:colId xmlns:a16="http://schemas.microsoft.com/office/drawing/2014/main" val="4086497754"/>
                        </a:ext>
                      </a:extLst>
                    </a:gridCol>
                  </a:tblGrid>
                  <a:tr h="1336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2"/>
                              </a:solidFill>
                            </a:rPr>
                            <a:t>Accuracy</a:t>
                          </a:r>
                        </a:p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2"/>
                              </a:solidFill>
                            </a:rPr>
                            <a:t>(13 bits)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8782654"/>
                      </a:ext>
                    </a:extLst>
                  </a:tr>
                  <a:tr h="442388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1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≈</m:t>
                              </m:r>
                              <m:r>
                                <a:rPr lang="en-US" sz="11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𝟖𝟖</m:t>
                              </m:r>
                              <m:r>
                                <a:rPr lang="en-US" sz="1100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%</m:t>
                              </m:r>
                            </m:oMath>
                          </a14:m>
                          <a:r>
                            <a:rPr lang="en-US" sz="1100" b="0" dirty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</a:rPr>
                            <a:t> </a:t>
                          </a:r>
                          <a:endParaRPr lang="en-US" sz="1100" dirty="0">
                            <a:solidFill>
                              <a:schemeClr val="accent3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9844485"/>
                      </a:ext>
                    </a:extLst>
                  </a:tr>
                  <a:tr h="2654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1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≈74%</m:t>
                              </m:r>
                            </m:oMath>
                          </a14:m>
                          <a:r>
                            <a:rPr lang="en-US" sz="1100" b="0" dirty="0">
                              <a:solidFill>
                                <a:schemeClr val="tx2"/>
                              </a:solidFill>
                            </a:rPr>
                            <a:t> </a:t>
                          </a:r>
                          <a:endParaRPr lang="en-US" sz="11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34750409"/>
                      </a:ext>
                    </a:extLst>
                  </a:tr>
                  <a:tr h="3588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1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≈69%</m:t>
                              </m:r>
                            </m:oMath>
                          </a14:m>
                          <a:r>
                            <a:rPr lang="en-US" sz="1100" b="0" dirty="0">
                              <a:solidFill>
                                <a:schemeClr val="tx2"/>
                              </a:solidFill>
                            </a:rPr>
                            <a:t> </a:t>
                          </a:r>
                          <a:endParaRPr lang="en-US" sz="11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10334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FE6FC65F-E3B1-D5CC-248C-1EC5FBA301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3810442"/>
                  </p:ext>
                </p:extLst>
              </p:nvPr>
            </p:nvGraphicFramePr>
            <p:xfrm>
              <a:off x="6298696" y="1851857"/>
              <a:ext cx="873578" cy="1493367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873578">
                      <a:extLst>
                        <a:ext uri="{9D8B030D-6E8A-4147-A177-3AD203B41FA5}">
                          <a16:colId xmlns:a16="http://schemas.microsoft.com/office/drawing/2014/main" val="4086497754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2"/>
                              </a:solidFill>
                            </a:rPr>
                            <a:t>Accuracy</a:t>
                          </a:r>
                        </a:p>
                        <a:p>
                          <a:pPr algn="ctr"/>
                          <a:r>
                            <a:rPr lang="en-US" sz="1100" b="0" dirty="0">
                              <a:solidFill>
                                <a:schemeClr val="tx2"/>
                              </a:solidFill>
                            </a:rPr>
                            <a:t>(13 bits)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8782654"/>
                      </a:ext>
                    </a:extLst>
                  </a:tr>
                  <a:tr h="4423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94" t="-95890" r="-1389" b="-1424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9844485"/>
                      </a:ext>
                    </a:extLst>
                  </a:tr>
                  <a:tr h="2654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94" t="-325000" r="-1389" b="-13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4750409"/>
                      </a:ext>
                    </a:extLst>
                  </a:tr>
                  <a:tr h="3588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94" t="-316949" r="-1389" b="-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10334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1897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B9C65C-01FC-9307-85CB-6A15F0C69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2491C7-B208-7E04-F906-C3378AD0F4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200" dirty="0"/>
              <a:t>Introduction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2"/>
                </a:solidFill>
              </a:rPr>
              <a:t>Relevance-based Bit Allocation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b="1" dirty="0">
                <a:solidFill>
                  <a:schemeClr val="accent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Relevance-based Wireless Resource Allocation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Relevance-based Time Domain Signal Overhead Reduction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2"/>
                </a:solidFill>
              </a:rPr>
              <a:t>Conclusion and Outlook</a:t>
            </a:r>
            <a:endParaRPr lang="en-US" sz="1200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4BC3EF-13DE-6A53-38E3-82C2CD9104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Part 3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0F9A84A-828C-9451-C22D-33DCB4E63F1B}"/>
              </a:ext>
            </a:extLst>
          </p:cNvPr>
          <p:cNvSpPr/>
          <p:nvPr/>
        </p:nvSpPr>
        <p:spPr>
          <a:xfrm>
            <a:off x="417600" y="3898112"/>
            <a:ext cx="4437076" cy="641452"/>
          </a:xfrm>
          <a:custGeom>
            <a:avLst/>
            <a:gdLst>
              <a:gd name="connsiteX0" fmla="*/ 0 w 4437076"/>
              <a:gd name="connsiteY0" fmla="*/ 0 h 641452"/>
              <a:gd name="connsiteX1" fmla="*/ 3848138 w 4437076"/>
              <a:gd name="connsiteY1" fmla="*/ 0 h 641452"/>
              <a:gd name="connsiteX2" fmla="*/ 4236950 w 4437076"/>
              <a:gd name="connsiteY2" fmla="*/ 0 h 641452"/>
              <a:gd name="connsiteX3" fmla="*/ 4437076 w 4437076"/>
              <a:gd name="connsiteY3" fmla="*/ 0 h 641452"/>
              <a:gd name="connsiteX4" fmla="*/ 4302114 w 4437076"/>
              <a:gd name="connsiteY4" fmla="*/ 641452 h 641452"/>
              <a:gd name="connsiteX5" fmla="*/ 4236950 w 4437076"/>
              <a:gd name="connsiteY5" fmla="*/ 641452 h 641452"/>
              <a:gd name="connsiteX6" fmla="*/ 3713176 w 4437076"/>
              <a:gd name="connsiteY6" fmla="*/ 641452 h 641452"/>
              <a:gd name="connsiteX7" fmla="*/ 0 w 4437076"/>
              <a:gd name="connsiteY7" fmla="*/ 641452 h 64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37076" h="641452">
                <a:moveTo>
                  <a:pt x="0" y="0"/>
                </a:moveTo>
                <a:lnTo>
                  <a:pt x="3848138" y="0"/>
                </a:lnTo>
                <a:lnTo>
                  <a:pt x="4236950" y="0"/>
                </a:lnTo>
                <a:lnTo>
                  <a:pt x="4437076" y="0"/>
                </a:lnTo>
                <a:lnTo>
                  <a:pt x="4302114" y="641452"/>
                </a:lnTo>
                <a:lnTo>
                  <a:pt x="4236950" y="641452"/>
                </a:lnTo>
                <a:lnTo>
                  <a:pt x="3713176" y="641452"/>
                </a:lnTo>
                <a:lnTo>
                  <a:pt x="0" y="6414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marR="0" lvl="0" indent="-18000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1135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Chapter 6 of the dissertation</a:t>
            </a:r>
          </a:p>
          <a:p>
            <a:pPr marL="180000" marR="0" lvl="0" indent="-18000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1135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Publication [3]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DEDFC44-3ACF-848C-1405-0B40C3B96F44}"/>
              </a:ext>
            </a:extLst>
          </p:cNvPr>
          <p:cNvGrpSpPr/>
          <p:nvPr/>
        </p:nvGrpSpPr>
        <p:grpSpPr>
          <a:xfrm>
            <a:off x="6207718" y="1846597"/>
            <a:ext cx="2518682" cy="1763487"/>
            <a:chOff x="5660711" y="1743075"/>
            <a:chExt cx="2518682" cy="1763487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964CBEC-C76E-51AF-179D-AE0989670523}"/>
                </a:ext>
              </a:extLst>
            </p:cNvPr>
            <p:cNvSpPr/>
            <p:nvPr/>
          </p:nvSpPr>
          <p:spPr>
            <a:xfrm>
              <a:off x="5660711" y="1743075"/>
              <a:ext cx="2518682" cy="514352"/>
            </a:xfrm>
            <a:prstGeom prst="roundRect">
              <a:avLst/>
            </a:prstGeom>
            <a:ln>
              <a:solidFill>
                <a:srgbClr val="0A0908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200" dirty="0">
                  <a:solidFill>
                    <a:schemeClr val="tx2"/>
                  </a:solidFill>
                </a:rPr>
                <a:t>Radio Resource Allocation</a:t>
              </a:r>
            </a:p>
          </p:txBody>
        </p:sp>
        <p:sp>
          <p:nvSpPr>
            <p:cNvPr id="11" name="Arrow: Striped Right 10">
              <a:extLst>
                <a:ext uri="{FF2B5EF4-FFF2-40B4-BE49-F238E27FC236}">
                  <a16:creationId xmlns:a16="http://schemas.microsoft.com/office/drawing/2014/main" id="{527299CB-5E2F-2A57-B8CB-B319C46B5858}"/>
                </a:ext>
              </a:extLst>
            </p:cNvPr>
            <p:cNvSpPr/>
            <p:nvPr/>
          </p:nvSpPr>
          <p:spPr>
            <a:xfrm rot="5400000">
              <a:off x="6668999" y="2281919"/>
              <a:ext cx="514350" cy="465364"/>
            </a:xfrm>
            <a:prstGeom prst="striped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F28272-6301-01B8-1012-5CC48F28B76F}"/>
                </a:ext>
              </a:extLst>
            </p:cNvPr>
            <p:cNvSpPr txBox="1"/>
            <p:nvPr/>
          </p:nvSpPr>
          <p:spPr>
            <a:xfrm>
              <a:off x="5660711" y="2779942"/>
              <a:ext cx="2518682" cy="7266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R="0" algn="ctr" defTabSz="1800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tabLst>
                  <a:tab pos="180000" algn="l"/>
                </a:tabLst>
              </a:pPr>
              <a:r>
                <a:rPr lang="en-US" sz="1200" dirty="0">
                  <a:solidFill>
                    <a:srgbClr val="FFFFFF"/>
                  </a:solidFill>
                  <a:latin typeface="Nokia Pure Text Light"/>
                </a:rPr>
                <a:t>A network of pendulums on carts with a central control 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3045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4C2F68-9F81-C6CE-9080-0685EE67F6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Relevance-based Wireless Resource Allocation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F5B4C-F8D8-7DC8-CF20-9DED7C1C2D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17E8286E-60A3-CCD6-1B71-F3EE5D7FF4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8308800" cy="241749"/>
          </a:xfrm>
        </p:spPr>
        <p:txBody>
          <a:bodyPr/>
          <a:lstStyle/>
          <a:p>
            <a:pPr algn="just">
              <a:spcAft>
                <a:spcPts val="300"/>
              </a:spcAft>
              <a:buSzPct val="100000"/>
            </a:pPr>
            <a:r>
              <a:rPr lang="en-US" dirty="0"/>
              <a:t>How to use KLD−based bit allocations for radio resource allocation with changing channel quality?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ADC0F-F10E-FC87-CCEC-3A90FBA20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342C09A-FBD2-186E-5B0F-3B3378591941}"/>
              </a:ext>
            </a:extLst>
          </p:cNvPr>
          <p:cNvGrpSpPr/>
          <p:nvPr/>
        </p:nvGrpSpPr>
        <p:grpSpPr>
          <a:xfrm>
            <a:off x="1137791" y="1791696"/>
            <a:ext cx="6644570" cy="2236560"/>
            <a:chOff x="1478851" y="1455089"/>
            <a:chExt cx="5699220" cy="2745676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36CCEFF3-9D5F-6B96-2C78-639A11B5A435}"/>
                </a:ext>
              </a:extLst>
            </p:cNvPr>
            <p:cNvSpPr/>
            <p:nvPr/>
          </p:nvSpPr>
          <p:spPr>
            <a:xfrm>
              <a:off x="5946651" y="1455089"/>
              <a:ext cx="1105230" cy="2106248"/>
            </a:xfrm>
            <a:prstGeom prst="roundRect">
              <a:avLst>
                <a:gd name="adj" fmla="val 9561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lg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: Rounded Corners 93">
                  <a:extLst>
                    <a:ext uri="{FF2B5EF4-FFF2-40B4-BE49-F238E27FC236}">
                      <a16:creationId xmlns:a16="http://schemas.microsoft.com/office/drawing/2014/main" id="{32B6CC9E-23C1-4225-A694-7F4A8BB36F47}"/>
                    </a:ext>
                  </a:extLst>
                </p:cNvPr>
                <p:cNvSpPr/>
                <p:nvPr/>
              </p:nvSpPr>
              <p:spPr>
                <a:xfrm>
                  <a:off x="6116228" y="2688836"/>
                  <a:ext cx="765539" cy="761837"/>
                </a:xfrm>
                <a:prstGeom prst="roundRect">
                  <a:avLst/>
                </a:prstGeom>
                <a:noFill/>
                <a:ln w="12700" cap="flat" cmpd="sng" algn="ctr">
                  <a:solidFill>
                    <a:srgbClr val="0E97F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rPr>
                    <a:t>MLU</a:t>
                  </a:r>
                  <a14:m>
                    <m:oMath xmlns:m="http://schemas.openxmlformats.org/officeDocument/2006/math">
                      <m:r>
                        <a:rPr kumimoji="0" lang="en-US" sz="1400" b="0" i="1" u="none" strike="noStrike" kern="0" cap="none" spc="0" normalizeH="0" baseline="-2500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</m:t>
                      </m:r>
                    </m:oMath>
                  </a14:m>
                  <a:endParaRPr kumimoji="0" lang="en-US" sz="12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4" name="Rectangle: Rounded Corners 93">
                  <a:extLst>
                    <a:ext uri="{FF2B5EF4-FFF2-40B4-BE49-F238E27FC236}">
                      <a16:creationId xmlns:a16="http://schemas.microsoft.com/office/drawing/2014/main" id="{32B6CC9E-23C1-4225-A694-7F4A8BB36F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6228" y="2688836"/>
                  <a:ext cx="765539" cy="761837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 cap="flat" cmpd="sng" algn="ctr">
                  <a:solidFill>
                    <a:srgbClr val="0E97F5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: Rounded Corners 94">
                  <a:extLst>
                    <a:ext uri="{FF2B5EF4-FFF2-40B4-BE49-F238E27FC236}">
                      <a16:creationId xmlns:a16="http://schemas.microsoft.com/office/drawing/2014/main" id="{78C15243-12E1-BC24-F5D6-986EB313A3DC}"/>
                    </a:ext>
                  </a:extLst>
                </p:cNvPr>
                <p:cNvSpPr/>
                <p:nvPr/>
              </p:nvSpPr>
              <p:spPr>
                <a:xfrm>
                  <a:off x="6116228" y="1566700"/>
                  <a:ext cx="765539" cy="761837"/>
                </a:xfrm>
                <a:prstGeom prst="roundRect">
                  <a:avLst/>
                </a:prstGeom>
                <a:noFill/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200" dirty="0">
                      <a:solidFill>
                        <a:prstClr val="black"/>
                      </a:solidFill>
                      <a:ea typeface="Nokia Pure Text Light" panose="020B0304040602060303" pitchFamily="34" charset="0"/>
                      <a:cs typeface="Nokia Pure Text Light" panose="020B0304040602060303" pitchFamily="34" charset="0"/>
                    </a:rPr>
                    <a:t>MLU</a:t>
                  </a:r>
                  <a14:m>
                    <m:oMath xmlns:m="http://schemas.openxmlformats.org/officeDocument/2006/math">
                      <m:r>
                        <a:rPr kumimoji="0" lang="en-US" sz="1400" b="0" i="1" u="none" strike="noStrike" kern="0" cap="none" spc="0" normalizeH="0" baseline="-2500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</m:oMath>
                  </a14:m>
                  <a:endParaRPr kumimoji="0" lang="en-US" sz="11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5" name="Rectangle: Rounded Corners 94">
                  <a:extLst>
                    <a:ext uri="{FF2B5EF4-FFF2-40B4-BE49-F238E27FC236}">
                      <a16:creationId xmlns:a16="http://schemas.microsoft.com/office/drawing/2014/main" id="{78C15243-12E1-BC24-F5D6-986EB313A3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6228" y="1566700"/>
                  <a:ext cx="765539" cy="761837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D433496-6CF5-3C41-3C7C-5D139FCD432C}"/>
                </a:ext>
              </a:extLst>
            </p:cNvPr>
            <p:cNvSpPr txBox="1"/>
            <p:nvPr/>
          </p:nvSpPr>
          <p:spPr>
            <a:xfrm>
              <a:off x="5819925" y="3634009"/>
              <a:ext cx="1358146" cy="566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1200" dirty="0">
                  <a:solidFill>
                    <a:prstClr val="black"/>
                  </a:solidFill>
                  <a:ea typeface="Nokia Pure Text Light" panose="020B0304040602060303" pitchFamily="34" charset="0"/>
                  <a:cs typeface="Nokia Pure Text Light" panose="020B0304040602060303" pitchFamily="34" charset="0"/>
                </a:rPr>
                <a:t>Central control with various MLUs</a:t>
              </a: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0C6F7791-682F-DFD8-08D9-F28FD5D9236C}"/>
                </a:ext>
              </a:extLst>
            </p:cNvPr>
            <p:cNvSpPr/>
            <p:nvPr/>
          </p:nvSpPr>
          <p:spPr>
            <a:xfrm>
              <a:off x="2414152" y="1612092"/>
              <a:ext cx="767267" cy="228353"/>
            </a:xfrm>
            <a:prstGeom prst="roundRect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solidFill>
                    <a:prstClr val="black"/>
                  </a:solidFill>
                  <a:ea typeface="Nokia Pure Text Light" panose="020B0304040602060303" pitchFamily="34" charset="0"/>
                  <a:cs typeface="Nokia Pure Text Light" panose="020B0304040602060303" pitchFamily="34" charset="0"/>
                </a:rPr>
                <a:t>Quant.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8FA009DC-A08C-24EE-7E0F-78167818E3A5}"/>
                </a:ext>
              </a:extLst>
            </p:cNvPr>
            <p:cNvSpPr/>
            <p:nvPr/>
          </p:nvSpPr>
          <p:spPr>
            <a:xfrm>
              <a:off x="2414152" y="2741010"/>
              <a:ext cx="767267" cy="228353"/>
            </a:xfrm>
            <a:prstGeom prst="roundRect">
              <a:avLst/>
            </a:prstGeom>
            <a:noFill/>
            <a:ln w="1270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solidFill>
                    <a:prstClr val="black"/>
                  </a:solidFill>
                  <a:ea typeface="Nokia Pure Text Light" panose="020B0304040602060303" pitchFamily="34" charset="0"/>
                  <a:cs typeface="Nokia Pure Text Light" panose="020B0304040602060303" pitchFamily="34" charset="0"/>
                </a:rPr>
                <a:t>Quant.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118E257A-F873-CB2A-5B25-5FCDBEB70B81}"/>
                </a:ext>
              </a:extLst>
            </p:cNvPr>
            <p:cNvSpPr/>
            <p:nvPr/>
          </p:nvSpPr>
          <p:spPr>
            <a:xfrm>
              <a:off x="2414152" y="2064516"/>
              <a:ext cx="767267" cy="228353"/>
            </a:xfrm>
            <a:prstGeom prst="roundRect">
              <a:avLst/>
            </a:prstGeom>
            <a:noFill/>
            <a:ln w="12700" cap="flat" cmpd="sng" algn="ctr">
              <a:solidFill>
                <a:srgbClr val="4472C4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solidFill>
                    <a:prstClr val="black"/>
                  </a:solidFill>
                  <a:ea typeface="Nokia Pure Text Light" panose="020B0304040602060303" pitchFamily="34" charset="0"/>
                  <a:cs typeface="Nokia Pure Text Light" panose="020B0304040602060303" pitchFamily="34" charset="0"/>
                </a:rPr>
                <a:t>Quant.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720B28F3-7B34-3042-02AB-05F70347A7BB}"/>
                </a:ext>
              </a:extLst>
            </p:cNvPr>
            <p:cNvSpPr/>
            <p:nvPr/>
          </p:nvSpPr>
          <p:spPr>
            <a:xfrm>
              <a:off x="2414151" y="3211136"/>
              <a:ext cx="767267" cy="228353"/>
            </a:xfrm>
            <a:prstGeom prst="roundRect">
              <a:avLst/>
            </a:prstGeom>
            <a:noFill/>
            <a:ln w="1270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solidFill>
                    <a:prstClr val="black"/>
                  </a:solidFill>
                  <a:ea typeface="Nokia Pure Text Light" panose="020B0304040602060303" pitchFamily="34" charset="0"/>
                  <a:cs typeface="Nokia Pure Text Light" panose="020B0304040602060303" pitchFamily="34" charset="0"/>
                </a:rPr>
                <a:t>Quant.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333BD4BB-5C5C-C57A-A28C-049B87C58316}"/>
                    </a:ext>
                  </a:extLst>
                </p:cNvPr>
                <p:cNvSpPr txBox="1"/>
                <p:nvPr/>
              </p:nvSpPr>
              <p:spPr>
                <a:xfrm>
                  <a:off x="2414151" y="3046438"/>
                  <a:ext cx="767266" cy="871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indent="0" algn="l" defTabSz="1800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300"/>
                    </a:spcAft>
                    <a:buClrTx/>
                    <a:buSzTx/>
                    <a:buFont typeface="+mj-lt"/>
                    <a:buNone/>
                    <a:tabLst>
                      <a:tab pos="18000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⋯</m:t>
                        </m:r>
                      </m:oMath>
                    </m:oMathPara>
                  </a14:m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Nokia Pure Text Light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333BD4BB-5C5C-C57A-A28C-049B87C583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4151" y="3046438"/>
                  <a:ext cx="767266" cy="87144"/>
                </a:xfrm>
                <a:prstGeom prst="rect">
                  <a:avLst/>
                </a:prstGeom>
                <a:blipFill>
                  <a:blip r:embed="rId5"/>
                  <a:stretch>
                    <a:fillRect b="-4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7E4B3DBB-491B-BBAA-C245-75D35999B7F5}"/>
                    </a:ext>
                  </a:extLst>
                </p:cNvPr>
                <p:cNvSpPr txBox="1"/>
                <p:nvPr/>
              </p:nvSpPr>
              <p:spPr>
                <a:xfrm>
                  <a:off x="2414151" y="1909105"/>
                  <a:ext cx="767266" cy="871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indent="0" algn="l" defTabSz="1800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300"/>
                    </a:spcAft>
                    <a:buClrTx/>
                    <a:buSzTx/>
                    <a:buFont typeface="+mj-lt"/>
                    <a:buNone/>
                    <a:tabLst>
                      <a:tab pos="18000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⋯</m:t>
                        </m:r>
                      </m:oMath>
                    </m:oMathPara>
                  </a14:m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Nokia Pure Text Light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7E4B3DBB-491B-BBAA-C245-75D35999B7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4151" y="1909105"/>
                  <a:ext cx="767266" cy="87144"/>
                </a:xfrm>
                <a:prstGeom prst="rect">
                  <a:avLst/>
                </a:prstGeom>
                <a:blipFill>
                  <a:blip r:embed="rId6"/>
                  <a:stretch>
                    <a:fillRect b="-5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788960AA-8357-C487-BF32-D0E75E429CA4}"/>
                    </a:ext>
                  </a:extLst>
                </p:cNvPr>
                <p:cNvSpPr txBox="1"/>
                <p:nvPr/>
              </p:nvSpPr>
              <p:spPr>
                <a:xfrm>
                  <a:off x="2406233" y="2473775"/>
                  <a:ext cx="767266" cy="871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indent="0" algn="l" defTabSz="1800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300"/>
                    </a:spcAft>
                    <a:buClrTx/>
                    <a:buSzTx/>
                    <a:buFont typeface="+mj-lt"/>
                    <a:buNone/>
                    <a:tabLst>
                      <a:tab pos="18000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⋯</m:t>
                        </m:r>
                      </m:oMath>
                    </m:oMathPara>
                  </a14:m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Nokia Pure Text Light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788960AA-8357-C487-BF32-D0E75E429C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233" y="2473775"/>
                  <a:ext cx="767266" cy="87144"/>
                </a:xfrm>
                <a:prstGeom prst="rect">
                  <a:avLst/>
                </a:prstGeom>
                <a:blipFill>
                  <a:blip r:embed="rId7"/>
                  <a:stretch>
                    <a:fillRect b="-4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347A2EBF-2CE6-F9A5-604E-ACD54D71A793}"/>
                </a:ext>
              </a:extLst>
            </p:cNvPr>
            <p:cNvCxnSpPr>
              <a:cxnSpLocks/>
              <a:stCxn id="97" idx="3"/>
            </p:cNvCxnSpPr>
            <p:nvPr/>
          </p:nvCxnSpPr>
          <p:spPr>
            <a:xfrm flipV="1">
              <a:off x="3181419" y="1726268"/>
              <a:ext cx="2934809" cy="1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633AC49-A06D-9E7D-1103-8570D020025F}"/>
                </a:ext>
              </a:extLst>
            </p:cNvPr>
            <p:cNvCxnSpPr>
              <a:cxnSpLocks/>
              <a:stCxn id="99" idx="3"/>
            </p:cNvCxnSpPr>
            <p:nvPr/>
          </p:nvCxnSpPr>
          <p:spPr>
            <a:xfrm flipV="1">
              <a:off x="3181419" y="2174410"/>
              <a:ext cx="2934809" cy="4283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8C32770A-6FC1-AA0A-4704-E50F010E0CB2}"/>
                </a:ext>
              </a:extLst>
            </p:cNvPr>
            <p:cNvCxnSpPr>
              <a:cxnSpLocks/>
              <a:stCxn id="98" idx="3"/>
            </p:cNvCxnSpPr>
            <p:nvPr/>
          </p:nvCxnSpPr>
          <p:spPr>
            <a:xfrm flipV="1">
              <a:off x="3181419" y="2850632"/>
              <a:ext cx="2934809" cy="4555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5C036421-0CEC-70FC-56FF-33E79B8807A6}"/>
                </a:ext>
              </a:extLst>
            </p:cNvPr>
            <p:cNvCxnSpPr>
              <a:cxnSpLocks/>
              <a:stCxn id="100" idx="3"/>
            </p:cNvCxnSpPr>
            <p:nvPr/>
          </p:nvCxnSpPr>
          <p:spPr>
            <a:xfrm flipV="1">
              <a:off x="3181418" y="3320758"/>
              <a:ext cx="2934809" cy="4555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D6B9FF5C-1ECE-5541-1C9E-149BE21FD830}"/>
                </a:ext>
              </a:extLst>
            </p:cNvPr>
            <p:cNvCxnSpPr>
              <a:cxnSpLocks/>
            </p:cNvCxnSpPr>
            <p:nvPr/>
          </p:nvCxnSpPr>
          <p:spPr>
            <a:xfrm>
              <a:off x="6881767" y="1947618"/>
              <a:ext cx="296302" cy="5059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5B6D0AC1-C873-9A18-1B9F-F235C2FAA789}"/>
                </a:ext>
              </a:extLst>
            </p:cNvPr>
            <p:cNvCxnSpPr>
              <a:cxnSpLocks/>
            </p:cNvCxnSpPr>
            <p:nvPr/>
          </p:nvCxnSpPr>
          <p:spPr>
            <a:xfrm>
              <a:off x="6881767" y="3080161"/>
              <a:ext cx="296302" cy="5059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Cloud 92">
              <a:extLst>
                <a:ext uri="{FF2B5EF4-FFF2-40B4-BE49-F238E27FC236}">
                  <a16:creationId xmlns:a16="http://schemas.microsoft.com/office/drawing/2014/main" id="{FD9A9AB5-4F3D-9FE8-186F-E906C5FC2D4A}"/>
                </a:ext>
              </a:extLst>
            </p:cNvPr>
            <p:cNvSpPr/>
            <p:nvPr/>
          </p:nvSpPr>
          <p:spPr>
            <a:xfrm>
              <a:off x="4019384" y="1566700"/>
              <a:ext cx="1105231" cy="1950342"/>
            </a:xfrm>
            <a:prstGeom prst="cloud">
              <a:avLst/>
            </a:prstGeom>
            <a:solidFill>
              <a:srgbClr val="FFFFFF"/>
            </a:solidFill>
            <a:ln w="12700" cap="flat" cmpd="sng" algn="ctr">
              <a:solidFill>
                <a:sysClr val="windowText" lastClr="000000">
                  <a:lumMod val="50000"/>
                </a:sysClr>
              </a:solidFill>
              <a:prstDash val="sysDash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Nokia Pure Text Light" panose="020B0304040602060303" pitchFamily="34" charset="0"/>
                  <a:cs typeface="Nokia Pure Text Light" panose="020B0304040602060303" pitchFamily="34" charset="0"/>
                </a:rPr>
                <a:t>Multiple Access Channel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E22F4D52-059B-91EA-FCEC-B0D9899A3EA4}"/>
                </a:ext>
              </a:extLst>
            </p:cNvPr>
            <p:cNvCxnSpPr>
              <a:cxnSpLocks/>
              <a:endCxn id="97" idx="1"/>
            </p:cNvCxnSpPr>
            <p:nvPr/>
          </p:nvCxnSpPr>
          <p:spPr>
            <a:xfrm>
              <a:off x="2100021" y="1726268"/>
              <a:ext cx="314131" cy="1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FBB04BBA-75E9-FF0D-00CF-7421853DD617}"/>
                </a:ext>
              </a:extLst>
            </p:cNvPr>
            <p:cNvCxnSpPr>
              <a:cxnSpLocks/>
              <a:endCxn id="99" idx="1"/>
            </p:cNvCxnSpPr>
            <p:nvPr/>
          </p:nvCxnSpPr>
          <p:spPr>
            <a:xfrm>
              <a:off x="2100021" y="2174410"/>
              <a:ext cx="314131" cy="4283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4D0F0DB4-0DF7-BF65-3412-E3AB7ADA0C99}"/>
                </a:ext>
              </a:extLst>
            </p:cNvPr>
            <p:cNvCxnSpPr>
              <a:cxnSpLocks/>
              <a:endCxn id="98" idx="1"/>
            </p:cNvCxnSpPr>
            <p:nvPr/>
          </p:nvCxnSpPr>
          <p:spPr>
            <a:xfrm>
              <a:off x="2117850" y="2850632"/>
              <a:ext cx="296302" cy="4555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4DE8FF3B-8D2B-6699-24BA-0E1D52B52894}"/>
                </a:ext>
              </a:extLst>
            </p:cNvPr>
            <p:cNvCxnSpPr>
              <a:cxnSpLocks/>
              <a:endCxn id="100" idx="1"/>
            </p:cNvCxnSpPr>
            <p:nvPr/>
          </p:nvCxnSpPr>
          <p:spPr>
            <a:xfrm>
              <a:off x="2117882" y="3321278"/>
              <a:ext cx="296269" cy="4035"/>
            </a:xfrm>
            <a:prstGeom prst="straightConnector1">
              <a:avLst/>
            </a:prstGeom>
            <a:ln w="127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4EB0CB44-0DF9-3198-B675-66CE12FDD445}"/>
                    </a:ext>
                  </a:extLst>
                </p:cNvPr>
                <p:cNvSpPr txBox="1"/>
                <p:nvPr/>
              </p:nvSpPr>
              <p:spPr>
                <a:xfrm>
                  <a:off x="1526648" y="1612092"/>
                  <a:ext cx="750226" cy="22407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 anchor="b">
                  <a:noAutofit/>
                </a:bodyPr>
                <a:lstStyle/>
                <a:p>
                  <a:pPr marL="0" marR="0" indent="0" algn="l" defTabSz="1800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300"/>
                    </a:spcAft>
                    <a:buClrTx/>
                    <a:buSzTx/>
                    <a:buFont typeface="+mj-lt"/>
                    <a:buNone/>
                    <a:tabLst>
                      <a:tab pos="18000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𝒙</m:t>
                            </m:r>
                          </m:e>
                          <m:sub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kumimoji="0" lang="en-US" sz="14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Nokia Pure Text Light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4EB0CB44-0DF9-3198-B675-66CE12FDD4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6648" y="1612092"/>
                  <a:ext cx="750226" cy="224070"/>
                </a:xfrm>
                <a:prstGeom prst="rect">
                  <a:avLst/>
                </a:prstGeom>
                <a:blipFill>
                  <a:blip r:embed="rId8"/>
                  <a:stretch>
                    <a:fillRect t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D89B8C7E-F7F8-E09C-6049-E7D6935E79C7}"/>
                    </a:ext>
                  </a:extLst>
                </p:cNvPr>
                <p:cNvSpPr txBox="1"/>
                <p:nvPr/>
              </p:nvSpPr>
              <p:spPr>
                <a:xfrm>
                  <a:off x="1478851" y="3215891"/>
                  <a:ext cx="750226" cy="22407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 anchor="b">
                  <a:noAutofit/>
                </a:bodyPr>
                <a:lstStyle/>
                <a:p>
                  <a:pPr marL="0" marR="0" indent="0" algn="l" defTabSz="1800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300"/>
                    </a:spcAft>
                    <a:buClrTx/>
                    <a:buSzTx/>
                    <a:buFont typeface="+mj-lt"/>
                    <a:buNone/>
                    <a:tabLst>
                      <a:tab pos="18000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𝒙</m:t>
                            </m:r>
                          </m:e>
                          <m:sub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𝑀</m:t>
                            </m:r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0" lang="en-US" sz="14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Nokia Pure Text Light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D89B8C7E-F7F8-E09C-6049-E7D6935E79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8851" y="3215891"/>
                  <a:ext cx="750226" cy="224070"/>
                </a:xfrm>
                <a:prstGeom prst="rect">
                  <a:avLst/>
                </a:prstGeom>
                <a:blipFill>
                  <a:blip r:embed="rId9"/>
                  <a:stretch>
                    <a:fillRect t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F1C7992D-DB8E-B4D8-5E76-2D708292E06F}"/>
                    </a:ext>
                  </a:extLst>
                </p:cNvPr>
                <p:cNvSpPr txBox="1"/>
                <p:nvPr/>
              </p:nvSpPr>
              <p:spPr>
                <a:xfrm>
                  <a:off x="3062228" y="1465278"/>
                  <a:ext cx="750226" cy="22407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pPr marL="0" marR="0" indent="0" algn="l" defTabSz="1800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300"/>
                    </a:spcAft>
                    <a:buClrTx/>
                    <a:buSzTx/>
                    <a:buFont typeface="+mj-lt"/>
                    <a:buNone/>
                    <a:tabLst>
                      <a:tab pos="18000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2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2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kumimoji="0" lang="en-US" sz="14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Nokia Pure Text Light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F1C7992D-DB8E-B4D8-5E76-2D708292E0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2228" y="1465278"/>
                  <a:ext cx="750226" cy="224070"/>
                </a:xfrm>
                <a:prstGeom prst="rect">
                  <a:avLst/>
                </a:prstGeom>
                <a:blipFill>
                  <a:blip r:embed="rId10"/>
                  <a:stretch>
                    <a:fillRect t="-21622" b="-108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D1BE2505-ACFE-8CE7-E979-99E280175650}"/>
                    </a:ext>
                  </a:extLst>
                </p:cNvPr>
                <p:cNvSpPr txBox="1"/>
                <p:nvPr/>
              </p:nvSpPr>
              <p:spPr>
                <a:xfrm>
                  <a:off x="3014431" y="3069077"/>
                  <a:ext cx="750226" cy="22407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noAutofit/>
                </a:bodyPr>
                <a:lstStyle/>
                <a:p>
                  <a:pPr marL="0" marR="0" indent="0" algn="l" defTabSz="1800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300"/>
                    </a:spcAft>
                    <a:buClrTx/>
                    <a:buSzTx/>
                    <a:buFont typeface="+mj-lt"/>
                    <a:buNone/>
                    <a:tabLst>
                      <a:tab pos="18000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2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n-US" sz="1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2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𝑀</m:t>
                            </m:r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r>
                              <a:rPr kumimoji="0" lang="en-US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0" lang="en-US" sz="14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Nokia Pure Text Light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D1BE2505-ACFE-8CE7-E979-99E2801756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4431" y="3069077"/>
                  <a:ext cx="750226" cy="224070"/>
                </a:xfrm>
                <a:prstGeom prst="rect">
                  <a:avLst/>
                </a:prstGeom>
                <a:blipFill>
                  <a:blip r:embed="rId11"/>
                  <a:stretch>
                    <a:fillRect t="-21622" b="-108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12EC215-DF79-591C-8A27-DFF61D3CF614}"/>
              </a:ext>
            </a:extLst>
          </p:cNvPr>
          <p:cNvGrpSpPr/>
          <p:nvPr/>
        </p:nvGrpSpPr>
        <p:grpSpPr>
          <a:xfrm>
            <a:off x="3617021" y="3525886"/>
            <a:ext cx="2465294" cy="617582"/>
            <a:chOff x="2043951" y="3422164"/>
            <a:chExt cx="2465294" cy="61758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005E7AF-9ED4-FC84-DCE7-D84BE9EF7C47}"/>
                </a:ext>
              </a:extLst>
            </p:cNvPr>
            <p:cNvGrpSpPr/>
            <p:nvPr/>
          </p:nvGrpSpPr>
          <p:grpSpPr>
            <a:xfrm>
              <a:off x="2314234" y="3422164"/>
              <a:ext cx="1821529" cy="232860"/>
              <a:chOff x="6615953" y="1848442"/>
              <a:chExt cx="1088796" cy="226792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AF7DB5E-5D9C-1A6A-F9A0-481398F177EA}"/>
                  </a:ext>
                </a:extLst>
              </p:cNvPr>
              <p:cNvSpPr/>
              <p:nvPr/>
            </p:nvSpPr>
            <p:spPr>
              <a:xfrm>
                <a:off x="6615953" y="1848442"/>
                <a:ext cx="242047" cy="22679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:endParaRPr lang="en-US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0B9ADA5-A167-09CF-9EF6-FE1E683B1F28}"/>
                  </a:ext>
                </a:extLst>
              </p:cNvPr>
              <p:cNvSpPr/>
              <p:nvPr/>
            </p:nvSpPr>
            <p:spPr>
              <a:xfrm>
                <a:off x="6894188" y="1848442"/>
                <a:ext cx="242047" cy="22679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:endParaRPr lang="en-US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0E393-3E5A-E591-95D9-B5ED2794BB4D}"/>
                  </a:ext>
                </a:extLst>
              </p:cNvPr>
              <p:cNvSpPr/>
              <p:nvPr/>
            </p:nvSpPr>
            <p:spPr>
              <a:xfrm>
                <a:off x="7178445" y="1848442"/>
                <a:ext cx="242047" cy="22679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:endParaRPr lang="en-US" sz="1200" dirty="0">
                  <a:solidFill>
                    <a:schemeClr val="tx2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49A23DAC-25AF-1498-C981-7EAE74AB6CB5}"/>
                      </a:ext>
                    </a:extLst>
                  </p:cNvPr>
                  <p:cNvSpPr/>
                  <p:nvPr/>
                </p:nvSpPr>
                <p:spPr>
                  <a:xfrm>
                    <a:off x="7462702" y="1848442"/>
                    <a:ext cx="242047" cy="226792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>
                      <a:spcAft>
                        <a:spcPts val="300"/>
                      </a:spcAft>
                      <a:buSzPct val="100000"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0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RB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49A23DAC-25AF-1498-C981-7EAE74AB6CB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2702" y="1848442"/>
                    <a:ext cx="242047" cy="22679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" name="Left Brace 25">
              <a:extLst>
                <a:ext uri="{FF2B5EF4-FFF2-40B4-BE49-F238E27FC236}">
                  <a16:creationId xmlns:a16="http://schemas.microsoft.com/office/drawing/2014/main" id="{9983E215-3AD6-ED79-207E-269876842D62}"/>
                </a:ext>
              </a:extLst>
            </p:cNvPr>
            <p:cNvSpPr/>
            <p:nvPr/>
          </p:nvSpPr>
          <p:spPr>
            <a:xfrm rot="16200000">
              <a:off x="3150457" y="2862350"/>
              <a:ext cx="148464" cy="1820904"/>
            </a:xfrm>
            <a:prstGeom prst="leftBrace">
              <a:avLst>
                <a:gd name="adj1" fmla="val 84659"/>
                <a:gd name="adj2" fmla="val 52022"/>
              </a:avLst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04A6A0B-892E-3991-233F-17AEC0B34F5B}"/>
                    </a:ext>
                  </a:extLst>
                </p:cNvPr>
                <p:cNvSpPr/>
                <p:nvPr/>
              </p:nvSpPr>
              <p:spPr>
                <a:xfrm>
                  <a:off x="2043951" y="3777941"/>
                  <a:ext cx="2465294" cy="26180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  <a:buSzPct val="100000"/>
                  </a:pPr>
                  <a:r>
                    <a:rPr lang="en-US" sz="1200" dirty="0">
                      <a:solidFill>
                        <a:schemeClr val="tx2"/>
                      </a:solidFill>
                    </a:rPr>
                    <a:t>BW 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RB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2"/>
                      </a:solidFill>
                    </a:rPr>
                    <a:t> </a:t>
                  </a:r>
                  <a:r>
                    <a:rPr lang="en-US" sz="1200" dirty="0">
                      <a:solidFill>
                        <a:schemeClr val="tx2"/>
                      </a:solidFill>
                    </a:rPr>
                    <a:t>resource blocks (RBs)</a:t>
                  </a: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04A6A0B-892E-3991-233F-17AEC0B34F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3951" y="3777941"/>
                  <a:ext cx="2465294" cy="261805"/>
                </a:xfrm>
                <a:prstGeom prst="rect">
                  <a:avLst/>
                </a:prstGeom>
                <a:blipFill>
                  <a:blip r:embed="rId13"/>
                  <a:stretch>
                    <a:fillRect b="-302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7652D0E-8172-7AEB-2B2D-83088FC57356}"/>
              </a:ext>
            </a:extLst>
          </p:cNvPr>
          <p:cNvSpPr txBox="1"/>
          <p:nvPr/>
        </p:nvSpPr>
        <p:spPr>
          <a:xfrm>
            <a:off x="3802752" y="4170363"/>
            <a:ext cx="4435813" cy="55168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171450" marR="0" indent="-171450" algn="l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</a:tabLst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Time and user dependent channel coefficients, </a:t>
            </a:r>
          </a:p>
          <a:p>
            <a:pPr marL="171450" marR="0" indent="-171450" algn="l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</a:tabLst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RB length in time ≤ the coherence time </a:t>
            </a:r>
          </a:p>
        </p:txBody>
      </p:sp>
    </p:spTree>
    <p:extLst>
      <p:ext uri="{BB962C8B-B14F-4D97-AF65-F5344CB8AC3E}">
        <p14:creationId xmlns:p14="http://schemas.microsoft.com/office/powerpoint/2010/main" val="34492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23ADE5-7296-5A96-A207-CA43F03EB8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Relevance-based Wireless Resource Allocation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24762E-E06E-5F9B-0220-4FB624D9B1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F3FB7F7B-F2E5-A274-8E3D-191B51D99593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417338" y="1260000"/>
                <a:ext cx="8308800" cy="577765"/>
              </a:xfrm>
            </p:spPr>
            <p:txBody>
              <a:bodyPr/>
              <a:lstStyle/>
              <a:p>
                <a:r>
                  <a:rPr lang="en-US" dirty="0"/>
                  <a:t>Conventional resource allocation Quality of Service (QoS)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utilities targeting sum rate 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Relevance-based resource allocation QoS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targets MLU performance:</a:t>
                </a:r>
              </a:p>
            </p:txBody>
          </p:sp>
        </mc:Choice>
        <mc:Fallback xmlns="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F3FB7F7B-F2E5-A274-8E3D-191B51D995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417338" y="1260000"/>
                <a:ext cx="8308800" cy="577765"/>
              </a:xfrm>
              <a:blipFill>
                <a:blip r:embed="rId2"/>
                <a:stretch>
                  <a:fillRect l="-734" t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CD730-BF48-5DB4-5064-3C904A665B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B4C84C5-681F-5A65-2C95-D3EF1943707A}"/>
                  </a:ext>
                </a:extLst>
              </p:cNvPr>
              <p:cNvSpPr txBox="1"/>
              <p:nvPr/>
            </p:nvSpPr>
            <p:spPr>
              <a:xfrm>
                <a:off x="417338" y="4349745"/>
                <a:ext cx="8308799" cy="368118"/>
              </a:xfrm>
              <a:custGeom>
                <a:avLst/>
                <a:gdLst>
                  <a:gd name="connsiteX0" fmla="*/ 7936482 w 8308798"/>
                  <a:gd name="connsiteY0" fmla="*/ 0 h 368118"/>
                  <a:gd name="connsiteX1" fmla="*/ 8308798 w 8308798"/>
                  <a:gd name="connsiteY1" fmla="*/ 0 h 368118"/>
                  <a:gd name="connsiteX2" fmla="*/ 8238201 w 8308798"/>
                  <a:gd name="connsiteY2" fmla="*/ 368117 h 368118"/>
                  <a:gd name="connsiteX3" fmla="*/ 8017050 w 8308798"/>
                  <a:gd name="connsiteY3" fmla="*/ 368117 h 368118"/>
                  <a:gd name="connsiteX4" fmla="*/ 8017050 w 8308798"/>
                  <a:gd name="connsiteY4" fmla="*/ 368118 h 368118"/>
                  <a:gd name="connsiteX5" fmla="*/ 0 w 8308798"/>
                  <a:gd name="connsiteY5" fmla="*/ 368118 h 368118"/>
                  <a:gd name="connsiteX6" fmla="*/ 0 w 8308798"/>
                  <a:gd name="connsiteY6" fmla="*/ 1 h 368118"/>
                  <a:gd name="connsiteX7" fmla="*/ 7936482 w 8308798"/>
                  <a:gd name="connsiteY7" fmla="*/ 1 h 368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08798" h="368118">
                    <a:moveTo>
                      <a:pt x="7936482" y="0"/>
                    </a:moveTo>
                    <a:lnTo>
                      <a:pt x="8308798" y="0"/>
                    </a:lnTo>
                    <a:lnTo>
                      <a:pt x="8238201" y="368117"/>
                    </a:lnTo>
                    <a:lnTo>
                      <a:pt x="8017050" y="368117"/>
                    </a:lnTo>
                    <a:lnTo>
                      <a:pt x="8017050" y="368118"/>
                    </a:lnTo>
                    <a:lnTo>
                      <a:pt x="0" y="368118"/>
                    </a:lnTo>
                    <a:lnTo>
                      <a:pt x="0" y="1"/>
                    </a:lnTo>
                    <a:lnTo>
                      <a:pt x="7936482" y="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 defTabSz="180000">
                  <a:spcAft>
                    <a:spcPts val="300"/>
                  </a:spcAft>
                  <a:tabLst>
                    <a:tab pos="1800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</m:d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?</m:t>
                      </m:r>
                    </m:oMath>
                  </m:oMathPara>
                </a14:m>
                <a:endParaRPr lang="en-US" sz="16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B4C84C5-681F-5A65-2C95-D3EF19437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38" y="4349745"/>
                <a:ext cx="8308799" cy="368118"/>
              </a:xfrm>
              <a:custGeom>
                <a:avLst/>
                <a:gdLst>
                  <a:gd name="connsiteX0" fmla="*/ 7936482 w 8308798"/>
                  <a:gd name="connsiteY0" fmla="*/ 0 h 368118"/>
                  <a:gd name="connsiteX1" fmla="*/ 8308798 w 8308798"/>
                  <a:gd name="connsiteY1" fmla="*/ 0 h 368118"/>
                  <a:gd name="connsiteX2" fmla="*/ 8238201 w 8308798"/>
                  <a:gd name="connsiteY2" fmla="*/ 368117 h 368118"/>
                  <a:gd name="connsiteX3" fmla="*/ 8017050 w 8308798"/>
                  <a:gd name="connsiteY3" fmla="*/ 368117 h 368118"/>
                  <a:gd name="connsiteX4" fmla="*/ 8017050 w 8308798"/>
                  <a:gd name="connsiteY4" fmla="*/ 368118 h 368118"/>
                  <a:gd name="connsiteX5" fmla="*/ 0 w 8308798"/>
                  <a:gd name="connsiteY5" fmla="*/ 368118 h 368118"/>
                  <a:gd name="connsiteX6" fmla="*/ 0 w 8308798"/>
                  <a:gd name="connsiteY6" fmla="*/ 1 h 368118"/>
                  <a:gd name="connsiteX7" fmla="*/ 7936482 w 8308798"/>
                  <a:gd name="connsiteY7" fmla="*/ 1 h 368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08798" h="368118">
                    <a:moveTo>
                      <a:pt x="7936482" y="0"/>
                    </a:moveTo>
                    <a:lnTo>
                      <a:pt x="8308798" y="0"/>
                    </a:lnTo>
                    <a:lnTo>
                      <a:pt x="8238201" y="368117"/>
                    </a:lnTo>
                    <a:lnTo>
                      <a:pt x="8017050" y="368117"/>
                    </a:lnTo>
                    <a:lnTo>
                      <a:pt x="8017050" y="368118"/>
                    </a:lnTo>
                    <a:lnTo>
                      <a:pt x="0" y="368118"/>
                    </a:lnTo>
                    <a:lnTo>
                      <a:pt x="0" y="1"/>
                    </a:lnTo>
                    <a:lnTo>
                      <a:pt x="7936482" y="1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3">
                <a:extLst>
                  <a:ext uri="{FF2B5EF4-FFF2-40B4-BE49-F238E27FC236}">
                    <a16:creationId xmlns:a16="http://schemas.microsoft.com/office/drawing/2014/main" id="{F88EF01C-D5DF-8922-5EF6-09A825FBB3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338" y="1942604"/>
                <a:ext cx="4068000" cy="2341966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180000" indent="-18000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SzPct val="7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360000" indent="-18000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SzPct val="7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540000" indent="-18000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SzPct val="7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720000" indent="-18000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SzPct val="70000"/>
                  <a:buFont typeface="Arial" panose="020B0604020202020204" pitchFamily="34" charset="0"/>
                  <a:buChar char="•"/>
                  <a:defRPr lang="en-US" sz="1200" kern="1200" dirty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900000" indent="-18000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SzPct val="70000"/>
                  <a:buFont typeface="Arial" panose="020B0604020202020204" pitchFamily="34" charset="0"/>
                  <a:buChar char="•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080000" indent="-18000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SzPct val="70000"/>
                  <a:buFont typeface="Arial" panose="020B0604020202020204" pitchFamily="34" charset="0"/>
                  <a:buChar char="•"/>
                  <a:defRPr sz="11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108000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p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</m:t>
                        </m:r>
                        <m:limLow>
                          <m:limLow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𝜿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  <m:r>
                              <a:rPr lang="en-US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</m:oMath>
                </a14:m>
                <a:r>
                  <a:rPr lang="en-US" sz="1800" b="1" dirty="0"/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subject to,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 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=∅, ∀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600" dirty="0"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</m:e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⋯, </m:t>
                          </m:r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RB</m:t>
                              </m:r>
                            </m:sub>
                          </m:sSub>
                        </m:e>
                      </m:d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600" dirty="0"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16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" name="Text Placeholder 3">
                <a:extLst>
                  <a:ext uri="{FF2B5EF4-FFF2-40B4-BE49-F238E27FC236}">
                    <a16:creationId xmlns:a16="http://schemas.microsoft.com/office/drawing/2014/main" id="{F88EF01C-D5DF-8922-5EF6-09A825FBB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38" y="1942604"/>
                <a:ext cx="4068000" cy="2341966"/>
              </a:xfrm>
              <a:prstGeom prst="rect">
                <a:avLst/>
              </a:prstGeom>
              <a:blipFill>
                <a:blip r:embed="rId4"/>
                <a:stretch>
                  <a:fillRect l="-2246" t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8">
                <a:extLst>
                  <a:ext uri="{FF2B5EF4-FFF2-40B4-BE49-F238E27FC236}">
                    <a16:creationId xmlns:a16="http://schemas.microsoft.com/office/drawing/2014/main" id="{49975CDC-8A3B-B0EC-5F20-41392E25C8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8137" y="1956900"/>
                <a:ext cx="4068000" cy="434101"/>
              </a:xfrm>
              <a:prstGeom prst="rect">
                <a:avLst/>
              </a:prstGeom>
            </p:spPr>
            <p:txBody>
              <a:bodyPr anchor="ctr"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</m:d>
                    <m:r>
                      <a:rPr lang="en-US" sz="18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800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>
                    <a:solidFill>
                      <a:schemeClr val="tx2"/>
                    </a:solidFill>
                  </a:rPr>
                  <a:t>error function for MLU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 given a feasible resource allocation </a:t>
                </a:r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; </a:t>
                </a:r>
                <a:r>
                  <a:rPr lang="en-US" sz="1200" dirty="0">
                    <a:solidFill>
                      <a:schemeClr val="accent1">
                        <a:lumMod val="75000"/>
                      </a:schemeClr>
                    </a:solidFill>
                  </a:rPr>
                  <a:t>requires affordable computations and should be relevance-based.</a:t>
                </a:r>
              </a:p>
            </p:txBody>
          </p:sp>
        </mc:Choice>
        <mc:Fallback xmlns="">
          <p:sp>
            <p:nvSpPr>
              <p:cNvPr id="12" name="Text Placeholder 8">
                <a:extLst>
                  <a:ext uri="{FF2B5EF4-FFF2-40B4-BE49-F238E27FC236}">
                    <a16:creationId xmlns:a16="http://schemas.microsoft.com/office/drawing/2014/main" id="{49975CDC-8A3B-B0EC-5F20-41392E25C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137" y="1956900"/>
                <a:ext cx="4068000" cy="434101"/>
              </a:xfrm>
              <a:prstGeom prst="rect">
                <a:avLst/>
              </a:prstGeom>
              <a:blipFill>
                <a:blip r:embed="rId5"/>
                <a:stretch>
                  <a:fillRect t="-16901" r="-150" b="-39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A3A7D377-D043-FFB1-DC8D-960A44E1D815}"/>
              </a:ext>
            </a:extLst>
          </p:cNvPr>
          <p:cNvSpPr txBox="1">
            <a:spLocks/>
          </p:cNvSpPr>
          <p:nvPr/>
        </p:nvSpPr>
        <p:spPr>
          <a:xfrm>
            <a:off x="4658137" y="2664143"/>
            <a:ext cx="4068000" cy="267657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chemeClr val="tx2"/>
                </a:solidFill>
              </a:rPr>
              <a:t>only one source is scheduled on each RB 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97EC4EF-C281-E8BA-4416-5E15BAD1D0BE}"/>
              </a:ext>
            </a:extLst>
          </p:cNvPr>
          <p:cNvSpPr txBox="1">
            <a:spLocks/>
          </p:cNvSpPr>
          <p:nvPr/>
        </p:nvSpPr>
        <p:spPr>
          <a:xfrm>
            <a:off x="4658137" y="2983032"/>
            <a:ext cx="4068000" cy="24486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chemeClr val="tx2"/>
                </a:solidFill>
              </a:rPr>
              <a:t>union of allocated RBs is a subset of available RBs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Placeholder 8">
                <a:extLst>
                  <a:ext uri="{FF2B5EF4-FFF2-40B4-BE49-F238E27FC236}">
                    <a16:creationId xmlns:a16="http://schemas.microsoft.com/office/drawing/2014/main" id="{6328A54A-5DE7-1F00-53E6-352EA4D179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8137" y="3311005"/>
                <a:ext cx="4068000" cy="434101"/>
              </a:xfrm>
              <a:prstGeom prst="rect">
                <a:avLst/>
              </a:prstGeom>
            </p:spPr>
            <p:txBody>
              <a:bodyPr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200" dirty="0">
                    <a:solidFill>
                      <a:schemeClr val="tx2"/>
                    </a:solidFill>
                  </a:rPr>
                  <a:t>constrains on transmission power,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2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tx2"/>
                    </a:solidFill>
                  </a:rPr>
                  <a:t>is the SNR at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dirty="0" err="1">
                    <a:solidFill>
                      <a:schemeClr val="tx2"/>
                    </a:solidFill>
                  </a:rPr>
                  <a:t>th</a:t>
                </a:r>
                <a:r>
                  <a:rPr lang="en-US" sz="1200" dirty="0">
                    <a:solidFill>
                      <a:schemeClr val="tx2"/>
                    </a:solidFill>
                  </a:rPr>
                  <a:t> source on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200" dirty="0" err="1">
                    <a:solidFill>
                      <a:schemeClr val="tx2"/>
                    </a:solidFill>
                  </a:rPr>
                  <a:t>th</a:t>
                </a:r>
                <a:r>
                  <a:rPr lang="en-US" sz="1200" dirty="0">
                    <a:solidFill>
                      <a:schemeClr val="tx2"/>
                    </a:solidFill>
                  </a:rPr>
                  <a:t> RB</a:t>
                </a:r>
              </a:p>
            </p:txBody>
          </p:sp>
        </mc:Choice>
        <mc:Fallback xmlns="">
          <p:sp>
            <p:nvSpPr>
              <p:cNvPr id="15" name="Text Placeholder 8">
                <a:extLst>
                  <a:ext uri="{FF2B5EF4-FFF2-40B4-BE49-F238E27FC236}">
                    <a16:creationId xmlns:a16="http://schemas.microsoft.com/office/drawing/2014/main" id="{6328A54A-5DE7-1F00-53E6-352EA4D17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137" y="3311005"/>
                <a:ext cx="4068000" cy="434101"/>
              </a:xfrm>
              <a:prstGeom prst="rect">
                <a:avLst/>
              </a:prstGeom>
              <a:blipFill>
                <a:blip r:embed="rId6"/>
                <a:stretch>
                  <a:fillRect t="-2817" b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DE0DA9-922C-3516-3E79-EEDB8828228A}"/>
                  </a:ext>
                </a:extLst>
              </p:cNvPr>
              <p:cNvSpPr txBox="1"/>
              <p:nvPr/>
            </p:nvSpPr>
            <p:spPr>
              <a:xfrm>
                <a:off x="2951127" y="3868979"/>
                <a:ext cx="324121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1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</m:d>
                    <m:r>
                      <a:rPr lang="en-US" sz="18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800" dirty="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>
                    <a:solidFill>
                      <a:schemeClr val="tx2"/>
                    </a:solidFill>
                    <a:cs typeface="Calibri" panose="020F0502020204030204" pitchFamily="34" charset="0"/>
                  </a:rPr>
                  <a:t>Usual ML performance metrics </a:t>
                </a:r>
                <a:endParaRPr lang="en-US" dirty="0"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DE0DA9-922C-3516-3E79-EEDB88282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127" y="3868979"/>
                <a:ext cx="3241219" cy="369332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77A733-5027-EA32-848F-F8525E687E20}"/>
              </a:ext>
            </a:extLst>
          </p:cNvPr>
          <p:cNvCxnSpPr>
            <a:cxnSpLocks/>
            <a:stCxn id="3" idx="1"/>
            <a:endCxn id="3" idx="3"/>
          </p:cNvCxnSpPr>
          <p:nvPr/>
        </p:nvCxnSpPr>
        <p:spPr>
          <a:xfrm>
            <a:off x="2951127" y="4053645"/>
            <a:ext cx="3241219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84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/>
      <p:bldP spid="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B12FF2-BF95-2D18-10E8-DD3DB498D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05A2F3-4F57-89DC-571A-4632F3D371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600" b="1" dirty="0">
                <a:solidFill>
                  <a:schemeClr val="accent1"/>
                </a:solidFill>
              </a:rPr>
              <a:t>Introduction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2"/>
                </a:solidFill>
              </a:rPr>
              <a:t>Relevance-based Bit Allocation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Relevance-based Wireless Resource Allocation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Relevance-based Time Domain Signal Overhead Reduction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2"/>
                </a:solidFill>
              </a:rPr>
              <a:t>Conclusion and Outlook</a:t>
            </a:r>
            <a:endParaRPr lang="en-US" sz="1200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10CDE0-8B8D-2D34-3C68-1442C2928E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Part 1</a:t>
            </a:r>
          </a:p>
          <a:p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20AC42E-35CA-0206-0407-AF3C4B42E78D}"/>
              </a:ext>
            </a:extLst>
          </p:cNvPr>
          <p:cNvSpPr/>
          <p:nvPr/>
        </p:nvSpPr>
        <p:spPr>
          <a:xfrm>
            <a:off x="417600" y="3898112"/>
            <a:ext cx="4437076" cy="641452"/>
          </a:xfrm>
          <a:custGeom>
            <a:avLst/>
            <a:gdLst>
              <a:gd name="connsiteX0" fmla="*/ 0 w 4437076"/>
              <a:gd name="connsiteY0" fmla="*/ 0 h 641452"/>
              <a:gd name="connsiteX1" fmla="*/ 3848138 w 4437076"/>
              <a:gd name="connsiteY1" fmla="*/ 0 h 641452"/>
              <a:gd name="connsiteX2" fmla="*/ 4236950 w 4437076"/>
              <a:gd name="connsiteY2" fmla="*/ 0 h 641452"/>
              <a:gd name="connsiteX3" fmla="*/ 4437076 w 4437076"/>
              <a:gd name="connsiteY3" fmla="*/ 0 h 641452"/>
              <a:gd name="connsiteX4" fmla="*/ 4302114 w 4437076"/>
              <a:gd name="connsiteY4" fmla="*/ 641452 h 641452"/>
              <a:gd name="connsiteX5" fmla="*/ 4236950 w 4437076"/>
              <a:gd name="connsiteY5" fmla="*/ 641452 h 641452"/>
              <a:gd name="connsiteX6" fmla="*/ 3713176 w 4437076"/>
              <a:gd name="connsiteY6" fmla="*/ 641452 h 641452"/>
              <a:gd name="connsiteX7" fmla="*/ 0 w 4437076"/>
              <a:gd name="connsiteY7" fmla="*/ 641452 h 64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37076" h="641452">
                <a:moveTo>
                  <a:pt x="0" y="0"/>
                </a:moveTo>
                <a:lnTo>
                  <a:pt x="3848138" y="0"/>
                </a:lnTo>
                <a:lnTo>
                  <a:pt x="4236950" y="0"/>
                </a:lnTo>
                <a:lnTo>
                  <a:pt x="4437076" y="0"/>
                </a:lnTo>
                <a:lnTo>
                  <a:pt x="4302114" y="641452"/>
                </a:lnTo>
                <a:lnTo>
                  <a:pt x="4236950" y="641452"/>
                </a:lnTo>
                <a:lnTo>
                  <a:pt x="3713176" y="641452"/>
                </a:lnTo>
                <a:lnTo>
                  <a:pt x="0" y="6414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marR="0" lvl="0" indent="-18000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My contributions</a:t>
            </a:r>
          </a:p>
          <a:p>
            <a:pPr marL="180000" marR="0" lvl="0" indent="-18000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1135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Chapter 1 of the dissertation</a:t>
            </a:r>
          </a:p>
        </p:txBody>
      </p:sp>
    </p:spTree>
    <p:extLst>
      <p:ext uri="{BB962C8B-B14F-4D97-AF65-F5344CB8AC3E}">
        <p14:creationId xmlns:p14="http://schemas.microsoft.com/office/powerpoint/2010/main" val="2262008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2473C0-F58C-C75E-3D32-DA76BE2160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Relevance-based Wireless Resource Allocation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51718-2668-1BAB-30B2-171AD322BA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Solution (1/2)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6BFB18D-F00E-E179-F5D8-43032DC421A0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417338" y="1260000"/>
                <a:ext cx="8308800" cy="311898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B050"/>
                    </a:solidFill>
                  </a:rPr>
                  <a:t>Introduction of a lookup table per MLU in an offline process:</a:t>
                </a:r>
              </a:p>
              <a:p>
                <a:pPr marL="0" indent="0">
                  <a:buNone/>
                </a:pPr>
                <a:endParaRPr lang="en-US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b="1" dirty="0">
                  <a:solidFill>
                    <a:srgbClr val="00B050"/>
                  </a:solidFill>
                </a:endParaRPr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If a resource allocation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dirty="0"/>
                  <a:t> satisfies one of the payload requirements,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</m:d>
                    <m:r>
                      <a:rPr 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 the pre-calculated KLD value</a:t>
                </a:r>
                <a:r>
                  <a:rPr lang="en-US" dirty="0">
                    <a:solidFill>
                      <a:srgbClr val="00B050"/>
                    </a:solidFill>
                  </a:rPr>
                  <a:t>.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affordable quick computation for error function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A greedy algorithm (GKLD) </a:t>
                </a:r>
                <a:r>
                  <a:rPr lang="en-US" dirty="0"/>
                  <a:t>is proposed to operate online to solve the resource allocation optimization of last slide.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6BFB18D-F00E-E179-F5D8-43032DC421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417338" y="1260000"/>
                <a:ext cx="8308800" cy="3118980"/>
              </a:xfrm>
              <a:blipFill>
                <a:blip r:embed="rId3"/>
                <a:stretch>
                  <a:fillRect l="-1101" t="-1566" b="-10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4656B-687A-09DD-4218-4470BF7FA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11">
                <a:extLst>
                  <a:ext uri="{FF2B5EF4-FFF2-40B4-BE49-F238E27FC236}">
                    <a16:creationId xmlns:a16="http://schemas.microsoft.com/office/drawing/2014/main" id="{142AA34A-FE8C-0D1B-CC76-FB14F73375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3799590"/>
                  </p:ext>
                </p:extLst>
              </p:nvPr>
            </p:nvGraphicFramePr>
            <p:xfrm>
              <a:off x="2232690" y="1981559"/>
              <a:ext cx="4678619" cy="156972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576919">
                      <a:extLst>
                        <a:ext uri="{9D8B030D-6E8A-4147-A177-3AD203B41FA5}">
                          <a16:colId xmlns:a16="http://schemas.microsoft.com/office/drawing/2014/main" val="3367454192"/>
                        </a:ext>
                      </a:extLst>
                    </a:gridCol>
                    <a:gridCol w="1073411">
                      <a:extLst>
                        <a:ext uri="{9D8B030D-6E8A-4147-A177-3AD203B41FA5}">
                          <a16:colId xmlns:a16="http://schemas.microsoft.com/office/drawing/2014/main" val="3921935257"/>
                        </a:ext>
                      </a:extLst>
                    </a:gridCol>
                    <a:gridCol w="2325624">
                      <a:extLst>
                        <a:ext uri="{9D8B030D-6E8A-4147-A177-3AD203B41FA5}">
                          <a16:colId xmlns:a16="http://schemas.microsoft.com/office/drawing/2014/main" val="2612622367"/>
                        </a:ext>
                      </a:extLst>
                    </a:gridCol>
                    <a:gridCol w="702665">
                      <a:extLst>
                        <a:ext uri="{9D8B030D-6E8A-4147-A177-3AD203B41FA5}">
                          <a16:colId xmlns:a16="http://schemas.microsoft.com/office/drawing/2014/main" val="8939476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>
                              <a:solidFill>
                                <a:schemeClr val="tx2"/>
                              </a:solidFill>
                            </a:rPr>
                            <a:t>Total bits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>
                              <a:solidFill>
                                <a:schemeClr val="tx2"/>
                              </a:solidFill>
                            </a:rPr>
                            <a:t>Bit allocation vector/</a:t>
                          </a:r>
                        </a:p>
                        <a:p>
                          <a:pPr algn="ctr"/>
                          <a:r>
                            <a:rPr lang="en-US" sz="1200" b="0" dirty="0">
                              <a:solidFill>
                                <a:schemeClr val="tx2"/>
                              </a:solidFill>
                            </a:rPr>
                            <a:t>Payload requirement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>
                              <a:solidFill>
                                <a:schemeClr val="tx2"/>
                              </a:solidFill>
                            </a:rPr>
                            <a:t>KLD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13850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300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[20, 15, ⋯, 30]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372112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2558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[2, 5, ⋯, 15]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sz="12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65214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11">
                <a:extLst>
                  <a:ext uri="{FF2B5EF4-FFF2-40B4-BE49-F238E27FC236}">
                    <a16:creationId xmlns:a16="http://schemas.microsoft.com/office/drawing/2014/main" id="{142AA34A-FE8C-0D1B-CC76-FB14F73375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3799590"/>
                  </p:ext>
                </p:extLst>
              </p:nvPr>
            </p:nvGraphicFramePr>
            <p:xfrm>
              <a:off x="2232690" y="1981559"/>
              <a:ext cx="4678619" cy="156972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576919">
                      <a:extLst>
                        <a:ext uri="{9D8B030D-6E8A-4147-A177-3AD203B41FA5}">
                          <a16:colId xmlns:a16="http://schemas.microsoft.com/office/drawing/2014/main" val="3367454192"/>
                        </a:ext>
                      </a:extLst>
                    </a:gridCol>
                    <a:gridCol w="1073411">
                      <a:extLst>
                        <a:ext uri="{9D8B030D-6E8A-4147-A177-3AD203B41FA5}">
                          <a16:colId xmlns:a16="http://schemas.microsoft.com/office/drawing/2014/main" val="3921935257"/>
                        </a:ext>
                      </a:extLst>
                    </a:gridCol>
                    <a:gridCol w="2325624">
                      <a:extLst>
                        <a:ext uri="{9D8B030D-6E8A-4147-A177-3AD203B41FA5}">
                          <a16:colId xmlns:a16="http://schemas.microsoft.com/office/drawing/2014/main" val="2612622367"/>
                        </a:ext>
                      </a:extLst>
                    </a:gridCol>
                    <a:gridCol w="702665">
                      <a:extLst>
                        <a:ext uri="{9D8B030D-6E8A-4147-A177-3AD203B41FA5}">
                          <a16:colId xmlns:a16="http://schemas.microsoft.com/office/drawing/2014/main" val="89394762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1200" b="1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>
                              <a:solidFill>
                                <a:schemeClr val="tx2"/>
                              </a:solidFill>
                            </a:rPr>
                            <a:t>Total bits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>
                              <a:solidFill>
                                <a:schemeClr val="tx2"/>
                              </a:solidFill>
                            </a:rPr>
                            <a:t>Bit allocation vector/</a:t>
                          </a:r>
                        </a:p>
                        <a:p>
                          <a:pPr algn="ctr"/>
                          <a:r>
                            <a:rPr lang="en-US" sz="1200" b="0" dirty="0">
                              <a:solidFill>
                                <a:schemeClr val="tx2"/>
                              </a:solidFill>
                            </a:rPr>
                            <a:t>Payload requirement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>
                              <a:solidFill>
                                <a:schemeClr val="tx2"/>
                              </a:solidFill>
                            </a:rPr>
                            <a:t>KLD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13850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53" t="-124590" r="-71052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4545" t="-124590" r="-283523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1204" t="-124590" r="-30628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68696" t="-124590" r="-1739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72112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53" t="-224590" r="-71052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4545" t="-224590" r="-28352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1204" t="-224590" r="-3062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68696" t="-224590" r="-1739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2558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53" t="-324590" r="-71052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4545" t="-324590" r="-28352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1204" t="-324590" r="-3062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3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68696" t="-324590" r="-1739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652147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E243A6-2AF9-7C89-D204-96CA0429D422}"/>
                  </a:ext>
                </a:extLst>
              </p:cNvPr>
              <p:cNvSpPr txBox="1"/>
              <p:nvPr/>
            </p:nvSpPr>
            <p:spPr>
              <a:xfrm>
                <a:off x="2232690" y="1550368"/>
                <a:ext cx="4678619" cy="439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indent="0" algn="ctr" defTabSz="1800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 typeface="+mj-lt"/>
                  <a:buNone/>
                  <a:tabLst>
                    <a:tab pos="180000" algn="l"/>
                  </a:tabLst>
                </a:pPr>
                <a:r>
                  <a:rPr kumimoji="0" lang="en-US" sz="1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Nokia Pure Text Light"/>
                    <a:ea typeface="+mn-ea"/>
                    <a:cs typeface="+mn-cs"/>
                  </a:rPr>
                  <a:t>A lookup</a:t>
                </a:r>
                <a:r>
                  <a:rPr kumimoji="0" lang="en-US" sz="1200" i="0" u="none" strike="noStrike" kern="1200" cap="none" spc="0" normalizeH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Nokia Pure Text Light"/>
                    <a:ea typeface="+mn-ea"/>
                    <a:cs typeface="+mn-cs"/>
                  </a:rPr>
                  <a:t> table</a:t>
                </a:r>
                <a:r>
                  <a:rPr kumimoji="0" lang="en-US" sz="1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Nokia Pure Text Light"/>
                    <a:ea typeface="+mn-ea"/>
                    <a:cs typeface="+mn-cs"/>
                  </a:rPr>
                  <a:t> with various KLD-based bit allocations for MLU </a:t>
                </a:r>
                <a14:m>
                  <m:oMath xmlns:m="http://schemas.openxmlformats.org/officeDocument/2006/math">
                    <m:r>
                      <a:rPr kumimoji="0" lang="en-US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</m:oMath>
                </a14:m>
                <a:endParaRPr kumimoji="0" lang="en-US" sz="120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Nokia Pure Text Ligh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E243A6-2AF9-7C89-D204-96CA0429D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690" y="1550368"/>
                <a:ext cx="4678619" cy="4393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77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D0686D-2255-2BCB-E1E7-F3505B92D5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Relevance-based Wireless Resource Allocation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A19B4-A7F5-65FD-55DE-C36B1AAC4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Solution (2/2)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A0771-BE69-C892-D340-490E714F0A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marR="0" indent="0" algn="just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None/>
              <a:tabLst>
                <a:tab pos="180000" algn="l"/>
              </a:tabLst>
            </a:pPr>
            <a:r>
              <a:rPr lang="en-US" sz="1200" dirty="0">
                <a:solidFill>
                  <a:srgbClr val="00B050"/>
                </a:solidFill>
              </a:rPr>
              <a:t>The overview of the</a:t>
            </a: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 proposed solution:</a:t>
            </a:r>
          </a:p>
          <a:p>
            <a:pPr marL="0" marR="0" indent="0" algn="just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None/>
              <a:tabLst>
                <a:tab pos="180000" algn="l"/>
              </a:tabLst>
            </a:pPr>
            <a:endParaRPr kumimoji="0" lang="en-US" sz="120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0" marR="0" indent="0" algn="just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None/>
              <a:tabLst>
                <a:tab pos="180000" algn="l"/>
              </a:tabLst>
            </a:pPr>
            <a:r>
              <a:rPr lang="en-US" dirty="0"/>
              <a:t>Offline part:</a:t>
            </a:r>
            <a:endParaRPr kumimoji="0" lang="en-US" sz="120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408600" lvl="1" indent="-228600" algn="just" defTabSz="180000">
              <a:spcAft>
                <a:spcPts val="300"/>
              </a:spcAft>
              <a:buSzTx/>
              <a:buFont typeface="+mj-lt"/>
              <a:buAutoNum type="arabicPeriod"/>
              <a:tabLst>
                <a:tab pos="180000" algn="l"/>
              </a:tabLst>
            </a:pPr>
            <a:r>
              <a:rPr lang="en-US" dirty="0"/>
              <a:t>Deriving a lookup table per MLU </a:t>
            </a:r>
          </a:p>
          <a:p>
            <a:pPr marL="408600" lvl="1" indent="-228600" algn="just" defTabSz="180000">
              <a:spcAft>
                <a:spcPts val="300"/>
              </a:spcAft>
              <a:buSzTx/>
              <a:buFont typeface="+mj-lt"/>
              <a:buAutoNum type="arabicPeriod"/>
              <a:tabLst>
                <a:tab pos="180000" algn="l"/>
              </a:tabLst>
            </a:pPr>
            <a:r>
              <a:rPr lang="en-US" dirty="0"/>
              <a:t>The lookup tables are input for the scheduler.</a:t>
            </a:r>
          </a:p>
          <a:p>
            <a:pPr marL="457200" lvl="1" indent="0" algn="just" defTabSz="180000">
              <a:spcAft>
                <a:spcPts val="300"/>
              </a:spcAft>
              <a:buNone/>
              <a:tabLst>
                <a:tab pos="180000" algn="l"/>
              </a:tabLst>
            </a:pPr>
            <a:endParaRPr kumimoji="0" lang="en-US" sz="120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0" indent="0" algn="just">
              <a:buNone/>
            </a:pPr>
            <a:r>
              <a:rPr lang="en-US" dirty="0"/>
              <a:t>Online part:</a:t>
            </a:r>
          </a:p>
          <a:p>
            <a:pPr marL="408600" lvl="1" indent="-228600" algn="just" defTabSz="180000">
              <a:spcAft>
                <a:spcPts val="300"/>
              </a:spcAft>
              <a:buSzTx/>
              <a:buFont typeface="+mj-lt"/>
              <a:buAutoNum type="arabicPeriod" startAt="3"/>
              <a:tabLst>
                <a:tab pos="180000" algn="l"/>
              </a:tabLst>
            </a:pPr>
            <a:r>
              <a:rPr lang="en-US" dirty="0"/>
              <a:t>The scheduler constantly gets channel coefficients of available resource blocks (RBs).</a:t>
            </a:r>
          </a:p>
          <a:p>
            <a:pPr marL="408600" lvl="1" indent="-228600" algn="just" defTabSz="180000">
              <a:spcAft>
                <a:spcPts val="300"/>
              </a:spcAft>
              <a:buSzTx/>
              <a:buFont typeface="+mj-lt"/>
              <a:buAutoNum type="arabicPeriod" startAt="3"/>
              <a:tabLst>
                <a:tab pos="180000" algn="l"/>
              </a:tabLst>
            </a:pPr>
            <a:r>
              <a:rPr lang="en-US" dirty="0"/>
              <a:t>The GKLD uses a </a:t>
            </a:r>
            <a:r>
              <a:rPr lang="en-US" b="1" dirty="0">
                <a:solidFill>
                  <a:srgbClr val="00B050"/>
                </a:solidFill>
              </a:rPr>
              <a:t>novel QoS</a:t>
            </a:r>
            <a:r>
              <a:rPr lang="en-US" dirty="0"/>
              <a:t> and achieving a best effort MLU performance instead of throughput maximization.</a:t>
            </a:r>
            <a:endParaRPr lang="en-US" dirty="0">
              <a:solidFill>
                <a:srgbClr val="00B050"/>
              </a:solidFill>
            </a:endParaRPr>
          </a:p>
          <a:p>
            <a:pPr algn="just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EDCC5-9EEB-388E-C5FB-07F7065901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D16F39-CE72-2A58-16D1-BD80A76DF42F}"/>
              </a:ext>
            </a:extLst>
          </p:cNvPr>
          <p:cNvSpPr txBox="1"/>
          <p:nvPr/>
        </p:nvSpPr>
        <p:spPr>
          <a:xfrm rot="16200000">
            <a:off x="4401188" y="3301309"/>
            <a:ext cx="1472659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b="1" dirty="0">
                <a:solidFill>
                  <a:prstClr val="black"/>
                </a:solidFill>
                <a:ea typeface="Nokia Pure Text" panose="020B0504040602060303" pitchFamily="34" charset="0"/>
                <a:cs typeface="Nokia Pure Text" panose="020B0504040602060303" pitchFamily="34" charset="0"/>
              </a:rPr>
              <a:t>Online, </a:t>
            </a:r>
          </a:p>
          <a:p>
            <a:pPr algn="ctr" defTabSz="914400"/>
            <a:r>
              <a:rPr lang="en-US" sz="1200" dirty="0">
                <a:solidFill>
                  <a:prstClr val="black"/>
                </a:solidFill>
                <a:ea typeface="Nokia Pure Text" panose="020B0504040602060303" pitchFamily="34" charset="0"/>
                <a:cs typeface="Nokia Pure Text" panose="020B0504040602060303" pitchFamily="34" charset="0"/>
              </a:rPr>
              <a:t>inference mode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B0AD7E8-36BC-AA1A-127C-8518B9B619B3}"/>
              </a:ext>
            </a:extLst>
          </p:cNvPr>
          <p:cNvCxnSpPr>
            <a:cxnSpLocks/>
            <a:stCxn id="39" idx="0"/>
          </p:cNvCxnSpPr>
          <p:nvPr/>
        </p:nvCxnSpPr>
        <p:spPr>
          <a:xfrm>
            <a:off x="6900172" y="3348249"/>
            <a:ext cx="371513" cy="1"/>
          </a:xfrm>
          <a:prstGeom prst="straightConnector1">
            <a:avLst/>
          </a:prstGeom>
          <a:noFill/>
          <a:ln w="19050" cap="flat" cmpd="sng" algn="ctr">
            <a:solidFill>
              <a:schemeClr val="tx2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9" name="Rectangle: Diagonal Corners Rounded 38">
            <a:extLst>
              <a:ext uri="{FF2B5EF4-FFF2-40B4-BE49-F238E27FC236}">
                <a16:creationId xmlns:a16="http://schemas.microsoft.com/office/drawing/2014/main" id="{476CC736-96B1-898D-AEA3-554C98324B5D}"/>
              </a:ext>
            </a:extLst>
          </p:cNvPr>
          <p:cNvSpPr/>
          <p:nvPr/>
        </p:nvSpPr>
        <p:spPr>
          <a:xfrm>
            <a:off x="5598383" y="3066762"/>
            <a:ext cx="1301789" cy="562974"/>
          </a:xfrm>
          <a:prstGeom prst="round2DiagRect">
            <a:avLst>
              <a:gd name="adj1" fmla="val 32327"/>
              <a:gd name="adj2" fmla="val 0"/>
            </a:avLst>
          </a:prstGeom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Nokia Pure Text Light" panose="020B0304040602060303" pitchFamily="34" charset="0"/>
                <a:cs typeface="Calibri" panose="020F0502020204030204" pitchFamily="34" charset="0"/>
              </a:rPr>
              <a:t>Channel coefficients 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Nokia Pure Text Light" panose="020B0304040602060303" pitchFamily="34" charset="0"/>
                <a:cs typeface="Calibri" panose="020F0502020204030204" pitchFamily="34" charset="0"/>
              </a:rPr>
              <a:t>on available RBs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7924C0D-B458-B51F-43CB-3B48D03DB186}"/>
              </a:ext>
            </a:extLst>
          </p:cNvPr>
          <p:cNvGrpSpPr/>
          <p:nvPr/>
        </p:nvGrpSpPr>
        <p:grpSpPr>
          <a:xfrm>
            <a:off x="4906685" y="1288442"/>
            <a:ext cx="3666789" cy="1844364"/>
            <a:chOff x="5297594" y="1302145"/>
            <a:chExt cx="3666789" cy="1844364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F38D90A-74D0-67C1-53B9-5A32800FE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7594" y="2798979"/>
              <a:ext cx="3666789" cy="10535"/>
            </a:xfrm>
            <a:prstGeom prst="line">
              <a:avLst/>
            </a:prstGeom>
            <a:noFill/>
            <a:ln w="19050" cap="flat" cmpd="sng" algn="ctr">
              <a:solidFill>
                <a:srgbClr val="E7E6E6">
                  <a:lumMod val="50000"/>
                </a:srgbClr>
              </a:solidFill>
              <a:prstDash val="dash"/>
              <a:miter lim="800000"/>
            </a:ln>
            <a:effectLst/>
          </p:spPr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BEDAF49-430E-F2D0-4D38-7009C473D671}"/>
                </a:ext>
              </a:extLst>
            </p:cNvPr>
            <p:cNvSpPr txBox="1"/>
            <p:nvPr/>
          </p:nvSpPr>
          <p:spPr>
            <a:xfrm rot="5400000">
              <a:off x="7195441" y="1946523"/>
              <a:ext cx="60696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kia Pure Text" panose="020B0504040602060303" pitchFamily="34" charset="0"/>
                  <a:ea typeface="Nokia Pure Text" panose="020B0504040602060303" pitchFamily="34" charset="0"/>
                  <a:cs typeface="Nokia Pure Text" panose="020B0504040602060303" pitchFamily="34" charset="0"/>
                </a:rPr>
                <a:t>…</a:t>
              </a:r>
            </a:p>
          </p:txBody>
        </p: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7B8A1255-0C8C-5B05-4D9D-29772770FE57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>
              <a:off x="8158748" y="1610487"/>
              <a:ext cx="553685" cy="1536022"/>
            </a:xfrm>
            <a:prstGeom prst="bentConnector2">
              <a:avLst/>
            </a:prstGeom>
            <a:noFill/>
            <a:ln w="19050" cap="flat" cmpd="sng" algn="ctr">
              <a:solidFill>
                <a:schemeClr val="accent3">
                  <a:lumMod val="75000"/>
                </a:scheme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60D97AAD-5B55-D347-00B6-B0D4994B6F7C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>
              <a:off x="8158748" y="2345717"/>
              <a:ext cx="282751" cy="800792"/>
            </a:xfrm>
            <a:prstGeom prst="bentConnector2">
              <a:avLst/>
            </a:prstGeom>
            <a:noFill/>
            <a:ln w="19050" cap="flat" cmpd="sng" algn="ctr">
              <a:solidFill>
                <a:schemeClr val="accent3">
                  <a:lumMod val="75000"/>
                </a:scheme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71B90CF-4E43-828D-2BF4-6EE2FEB981DD}"/>
                </a:ext>
              </a:extLst>
            </p:cNvPr>
            <p:cNvSpPr txBox="1"/>
            <p:nvPr/>
          </p:nvSpPr>
          <p:spPr>
            <a:xfrm rot="16200000">
              <a:off x="4609962" y="2073867"/>
              <a:ext cx="1820444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Nokia Pure Text" panose="020B0504040602060303" pitchFamily="34" charset="0"/>
                  <a:cs typeface="Nokia Pure Text" panose="020B0504040602060303" pitchFamily="34" charset="0"/>
                </a:rPr>
                <a:t>Offline</a:t>
              </a:r>
            </a:p>
          </p:txBody>
        </p:sp>
        <p:sp>
          <p:nvSpPr>
            <p:cNvPr id="46" name="Rectangle: Diagonal Corners Rounded 45">
              <a:extLst>
                <a:ext uri="{FF2B5EF4-FFF2-40B4-BE49-F238E27FC236}">
                  <a16:creationId xmlns:a16="http://schemas.microsoft.com/office/drawing/2014/main" id="{117312D9-238F-E4EE-E18C-F2BB315232E4}"/>
                </a:ext>
              </a:extLst>
            </p:cNvPr>
            <p:cNvSpPr/>
            <p:nvPr/>
          </p:nvSpPr>
          <p:spPr>
            <a:xfrm>
              <a:off x="6735536" y="1435270"/>
              <a:ext cx="1423212" cy="350434"/>
            </a:xfrm>
            <a:prstGeom prst="round2DiagRect">
              <a:avLst>
                <a:gd name="adj1" fmla="val 32327"/>
                <a:gd name="adj2" fmla="val 10166"/>
              </a:avLst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3">
                      <a:lumMod val="75000"/>
                    </a:schemeClr>
                  </a:solidFill>
                  <a:effectLst/>
                  <a:uLnTx/>
                  <a:uFillTx/>
                  <a:ea typeface="Nokia Pure Text Light" panose="020B0304040602060303" pitchFamily="34" charset="0"/>
                  <a:cs typeface="Nokia Pure Text Light" panose="020B0304040602060303" pitchFamily="34" charset="0"/>
                </a:rPr>
                <a:t>KLD-based Lookup Table for MLU 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: Diagonal Corners Rounded 46">
                  <a:extLst>
                    <a:ext uri="{FF2B5EF4-FFF2-40B4-BE49-F238E27FC236}">
                      <a16:creationId xmlns:a16="http://schemas.microsoft.com/office/drawing/2014/main" id="{D1663BFF-8257-656D-EC1E-B7011C04B34B}"/>
                    </a:ext>
                  </a:extLst>
                </p:cNvPr>
                <p:cNvSpPr/>
                <p:nvPr/>
              </p:nvSpPr>
              <p:spPr>
                <a:xfrm>
                  <a:off x="6735535" y="2167611"/>
                  <a:ext cx="1423213" cy="356211"/>
                </a:xfrm>
                <a:prstGeom prst="round2DiagRect">
                  <a:avLst>
                    <a:gd name="adj1" fmla="val 32327"/>
                    <a:gd name="adj2" fmla="val 0"/>
                  </a:avLst>
                </a:prstGeom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914400">
                    <a:defRPr/>
                  </a:pPr>
                  <a:r>
                    <a:rPr lang="en-US" sz="1050" kern="0" dirty="0">
                      <a:solidFill>
                        <a:schemeClr val="accent3">
                          <a:lumMod val="75000"/>
                        </a:schemeClr>
                      </a:solidFill>
                      <a:ea typeface="Nokia Pure Text Light" panose="020B0304040602060303" pitchFamily="34" charset="0"/>
                      <a:cs typeface="Nokia Pure Text Light" panose="020B0304040602060303" pitchFamily="34" charset="0"/>
                    </a:rPr>
                    <a:t>KLD-based Lookup Table for MLU </a:t>
                  </a:r>
                  <a14:m>
                    <m:oMath xmlns:m="http://schemas.openxmlformats.org/officeDocument/2006/math">
                      <m:r>
                        <a:rPr lang="en-US" sz="1050" kern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Nokia Pure Text Light" panose="020B0304040602060303" pitchFamily="34" charset="0"/>
                          <a:cs typeface="Nokia Pure Text Light" panose="020B0304040602060303" pitchFamily="34" charset="0"/>
                        </a:rPr>
                        <m:t>𝑀</m:t>
                      </m:r>
                    </m:oMath>
                  </a14:m>
                  <a:endParaRPr lang="en-US" sz="1050" kern="0" dirty="0">
                    <a:solidFill>
                      <a:schemeClr val="accent3">
                        <a:lumMod val="75000"/>
                      </a:schemeClr>
                    </a:solidFill>
                    <a:ea typeface="Nokia Pure Text Light" panose="020B0304040602060303" pitchFamily="34" charset="0"/>
                    <a:cs typeface="Nokia Pure Text Light" panose="020B0304040602060303" pitchFamily="34" charset="0"/>
                  </a:endParaRPr>
                </a:p>
              </p:txBody>
            </p:sp>
          </mc:Choice>
          <mc:Fallback xmlns="">
            <p:sp>
              <p:nvSpPr>
                <p:cNvPr id="47" name="Rectangle: Diagonal Corners Rounded 46">
                  <a:extLst>
                    <a:ext uri="{FF2B5EF4-FFF2-40B4-BE49-F238E27FC236}">
                      <a16:creationId xmlns:a16="http://schemas.microsoft.com/office/drawing/2014/main" id="{D1663BFF-8257-656D-EC1E-B7011C04B3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5535" y="2167611"/>
                  <a:ext cx="1423213" cy="356211"/>
                </a:xfrm>
                <a:prstGeom prst="round2DiagRect">
                  <a:avLst>
                    <a:gd name="adj1" fmla="val 32327"/>
                    <a:gd name="adj2" fmla="val 0"/>
                  </a:avLst>
                </a:prstGeom>
                <a:blipFill>
                  <a:blip r:embed="rId2"/>
                  <a:stretch>
                    <a:fillRect t="-4918" b="-16393"/>
                  </a:stretch>
                </a:blip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ECF22A5-666B-3631-C9A1-3ACEAE9C4016}"/>
              </a:ext>
            </a:extLst>
          </p:cNvPr>
          <p:cNvGrpSpPr/>
          <p:nvPr/>
        </p:nvGrpSpPr>
        <p:grpSpPr>
          <a:xfrm>
            <a:off x="7271685" y="3132806"/>
            <a:ext cx="1301789" cy="453262"/>
            <a:chOff x="7271685" y="3132806"/>
            <a:chExt cx="1301789" cy="45326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8DCA99C-FA4A-84A9-3155-2FF8E42929B8}"/>
                </a:ext>
              </a:extLst>
            </p:cNvPr>
            <p:cNvSpPr txBox="1"/>
            <p:nvPr/>
          </p:nvSpPr>
          <p:spPr>
            <a:xfrm>
              <a:off x="7271685" y="3224005"/>
              <a:ext cx="1301789" cy="253916"/>
            </a:xfrm>
            <a:prstGeom prst="rect">
              <a:avLst/>
            </a:prstGeom>
            <a:noFill/>
            <a:ln w="12700"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 defTabSz="914400"/>
              <a:r>
                <a:rPr lang="en-US" sz="1050" dirty="0">
                  <a:solidFill>
                    <a:srgbClr val="0A0908"/>
                  </a:solidFill>
                  <a:ea typeface="Nokia Pure Text" panose="020B0504040602060303" pitchFamily="34" charset="0"/>
                  <a:cs typeface="Nokia Pure Text" panose="020B0504040602060303" pitchFamily="34" charset="0"/>
                </a:rPr>
                <a:t>Scheduler</a:t>
              </a:r>
              <a:endParaRPr lang="en-US" sz="1050" dirty="0">
                <a:solidFill>
                  <a:schemeClr val="accent3">
                    <a:lumMod val="75000"/>
                  </a:schemeClr>
                </a:solidFill>
                <a:ea typeface="Nokia Pure Text" panose="020B0504040602060303" pitchFamily="34" charset="0"/>
                <a:cs typeface="Nokia Pure Text" panose="020B0504040602060303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7327AB8-41C2-016F-71BA-FB9ADD011230}"/>
                </a:ext>
              </a:extLst>
            </p:cNvPr>
            <p:cNvSpPr/>
            <p:nvPr/>
          </p:nvSpPr>
          <p:spPr>
            <a:xfrm>
              <a:off x="7271685" y="3132806"/>
              <a:ext cx="1224245" cy="453262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1418C3B-573C-AC1B-5465-F7F4C08413C4}"/>
              </a:ext>
            </a:extLst>
          </p:cNvPr>
          <p:cNvGrpSpPr/>
          <p:nvPr/>
        </p:nvGrpSpPr>
        <p:grpSpPr>
          <a:xfrm>
            <a:off x="7271684" y="3132497"/>
            <a:ext cx="1301789" cy="453262"/>
            <a:chOff x="7235226" y="3763923"/>
            <a:chExt cx="1301789" cy="45326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5E3FEF4-78ED-0620-2E8E-C6F5A1F40DE5}"/>
                </a:ext>
              </a:extLst>
            </p:cNvPr>
            <p:cNvSpPr txBox="1"/>
            <p:nvPr/>
          </p:nvSpPr>
          <p:spPr>
            <a:xfrm>
              <a:off x="7235226" y="3774331"/>
              <a:ext cx="1301789" cy="41549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 defTabSz="914400"/>
              <a:r>
                <a:rPr lang="en-US" sz="1050" dirty="0">
                  <a:solidFill>
                    <a:srgbClr val="0A0908"/>
                  </a:solidFill>
                  <a:ea typeface="Nokia Pure Text" panose="020B0504040602060303" pitchFamily="34" charset="0"/>
                  <a:cs typeface="Nokia Pure Text" panose="020B0504040602060303" pitchFamily="34" charset="0"/>
                </a:rPr>
                <a:t>Scheduler</a:t>
              </a:r>
            </a:p>
            <a:p>
              <a:pPr algn="ctr" defTabSz="914400"/>
              <a:r>
                <a:rPr lang="en-US" sz="1050" dirty="0">
                  <a:solidFill>
                    <a:schemeClr val="accent3">
                      <a:lumMod val="75000"/>
                    </a:schemeClr>
                  </a:solidFill>
                  <a:ea typeface="Nokia Pure Text" panose="020B0504040602060303" pitchFamily="34" charset="0"/>
                  <a:cs typeface="Nokia Pure Text" panose="020B0504040602060303" pitchFamily="34" charset="0"/>
                </a:rPr>
                <a:t>Uses GKLD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BB06EA9-DB8F-FDBF-37D0-F8F345AA098C}"/>
                </a:ext>
              </a:extLst>
            </p:cNvPr>
            <p:cNvSpPr/>
            <p:nvPr/>
          </p:nvSpPr>
          <p:spPr>
            <a:xfrm>
              <a:off x="7235226" y="3763923"/>
              <a:ext cx="1224245" cy="453262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448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70DF83-DC0E-595B-AC38-EF3081FECB5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Relevance-based Wireless Resource Allocation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FF907-05B3-2599-5D9B-D72F59D546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Network of Inverted Pendulums on Carts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C18EE-AF7A-DB5D-0DE6-00F463E3A4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3418062" cy="150444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A0908"/>
                </a:solidFill>
              </a:rPr>
              <a:t>Selected results: </a:t>
            </a:r>
          </a:p>
          <a:p>
            <a:pPr marL="0" indent="0" algn="just">
              <a:buNone/>
            </a:pPr>
            <a:endParaRPr lang="en-US" dirty="0">
              <a:solidFill>
                <a:srgbClr val="0A0908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0A0908"/>
                </a:solidFill>
              </a:rPr>
              <a:t>Here,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benchmark</a:t>
            </a:r>
            <a:r>
              <a:rPr lang="en-US" dirty="0">
                <a:solidFill>
                  <a:srgbClr val="0A0908"/>
                </a:solidFill>
              </a:rPr>
              <a:t> is equal bit assignment lookup tables and scheduler maximizing sum rate.</a:t>
            </a:r>
          </a:p>
          <a:p>
            <a:pPr marL="0" indent="0">
              <a:buNone/>
            </a:pPr>
            <a:endParaRPr lang="en-US" dirty="0">
              <a:solidFill>
                <a:srgbClr val="0A090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38633-AB83-5707-642F-1561C94A7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  <p:graphicFrame>
        <p:nvGraphicFramePr>
          <p:cNvPr id="6" name="Table 83">
            <a:extLst>
              <a:ext uri="{FF2B5EF4-FFF2-40B4-BE49-F238E27FC236}">
                <a16:creationId xmlns:a16="http://schemas.microsoft.com/office/drawing/2014/main" id="{461DB38F-52DE-A1BC-8F8D-8F529FFC2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113852"/>
              </p:ext>
            </p:extLst>
          </p:nvPr>
        </p:nvGraphicFramePr>
        <p:xfrm>
          <a:off x="4397364" y="1267437"/>
          <a:ext cx="4135046" cy="1391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2067">
                  <a:extLst>
                    <a:ext uri="{9D8B030D-6E8A-4147-A177-3AD203B41FA5}">
                      <a16:colId xmlns:a16="http://schemas.microsoft.com/office/drawing/2014/main" val="2275410815"/>
                    </a:ext>
                  </a:extLst>
                </a:gridCol>
                <a:gridCol w="750626">
                  <a:extLst>
                    <a:ext uri="{9D8B030D-6E8A-4147-A177-3AD203B41FA5}">
                      <a16:colId xmlns:a16="http://schemas.microsoft.com/office/drawing/2014/main" val="3320338866"/>
                    </a:ext>
                  </a:extLst>
                </a:gridCol>
                <a:gridCol w="926136">
                  <a:extLst>
                    <a:ext uri="{9D8B030D-6E8A-4147-A177-3AD203B41FA5}">
                      <a16:colId xmlns:a16="http://schemas.microsoft.com/office/drawing/2014/main" val="213382566"/>
                    </a:ext>
                  </a:extLst>
                </a:gridCol>
                <a:gridCol w="445464">
                  <a:extLst>
                    <a:ext uri="{9D8B030D-6E8A-4147-A177-3AD203B41FA5}">
                      <a16:colId xmlns:a16="http://schemas.microsoft.com/office/drawing/2014/main" val="3621925929"/>
                    </a:ext>
                  </a:extLst>
                </a:gridCol>
                <a:gridCol w="900753">
                  <a:extLst>
                    <a:ext uri="{9D8B030D-6E8A-4147-A177-3AD203B41FA5}">
                      <a16:colId xmlns:a16="http://schemas.microsoft.com/office/drawing/2014/main" val="2236691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Number of RBs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Number of sources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Max SNR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(dB)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2"/>
                          </a:solidFill>
                        </a:rPr>
                        <a:t>Overall steady state error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264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Benchmark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3597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KLD lookup tables &amp; GKLD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9813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25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74609DC-5BDE-1631-E472-98FB465BD92D}"/>
              </a:ext>
            </a:extLst>
          </p:cNvPr>
          <p:cNvSpPr/>
          <p:nvPr/>
        </p:nvSpPr>
        <p:spPr>
          <a:xfrm>
            <a:off x="1407140" y="2986559"/>
            <a:ext cx="1462262" cy="62830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70DF83-DC0E-595B-AC38-EF3081FECB5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Relevance-based Wireless Resource Allocation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FF907-05B3-2599-5D9B-D72F59D546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Network of Inverted Pendulums on Carts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C18EE-AF7A-DB5D-0DE6-00F463E3A4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3418062" cy="150444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A0908"/>
                </a:solidFill>
              </a:rPr>
              <a:t>Selected results: </a:t>
            </a:r>
          </a:p>
          <a:p>
            <a:pPr marL="0" indent="0" algn="just">
              <a:buNone/>
            </a:pPr>
            <a:endParaRPr lang="en-US" dirty="0">
              <a:solidFill>
                <a:srgbClr val="0A0908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0A0908"/>
                </a:solidFill>
              </a:rPr>
              <a:t>Here,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benchmark</a:t>
            </a:r>
            <a:r>
              <a:rPr lang="en-US" dirty="0">
                <a:solidFill>
                  <a:srgbClr val="0A0908"/>
                </a:solidFill>
              </a:rPr>
              <a:t> is equal bit assignment lookup tables and scheduler maximizing sum rate.</a:t>
            </a:r>
          </a:p>
          <a:p>
            <a:pPr marL="0" indent="0">
              <a:buNone/>
            </a:pPr>
            <a:endParaRPr lang="en-US" dirty="0">
              <a:solidFill>
                <a:srgbClr val="0A090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38633-AB83-5707-642F-1561C94A7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  <p:graphicFrame>
        <p:nvGraphicFramePr>
          <p:cNvPr id="6" name="Table 83">
            <a:extLst>
              <a:ext uri="{FF2B5EF4-FFF2-40B4-BE49-F238E27FC236}">
                <a16:creationId xmlns:a16="http://schemas.microsoft.com/office/drawing/2014/main" id="{461DB38F-52DE-A1BC-8F8D-8F529FFC2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867197"/>
              </p:ext>
            </p:extLst>
          </p:nvPr>
        </p:nvGraphicFramePr>
        <p:xfrm>
          <a:off x="4397364" y="1267437"/>
          <a:ext cx="4135046" cy="1391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2067">
                  <a:extLst>
                    <a:ext uri="{9D8B030D-6E8A-4147-A177-3AD203B41FA5}">
                      <a16:colId xmlns:a16="http://schemas.microsoft.com/office/drawing/2014/main" val="2275410815"/>
                    </a:ext>
                  </a:extLst>
                </a:gridCol>
                <a:gridCol w="750626">
                  <a:extLst>
                    <a:ext uri="{9D8B030D-6E8A-4147-A177-3AD203B41FA5}">
                      <a16:colId xmlns:a16="http://schemas.microsoft.com/office/drawing/2014/main" val="3320338866"/>
                    </a:ext>
                  </a:extLst>
                </a:gridCol>
                <a:gridCol w="926136">
                  <a:extLst>
                    <a:ext uri="{9D8B030D-6E8A-4147-A177-3AD203B41FA5}">
                      <a16:colId xmlns:a16="http://schemas.microsoft.com/office/drawing/2014/main" val="213382566"/>
                    </a:ext>
                  </a:extLst>
                </a:gridCol>
                <a:gridCol w="445464">
                  <a:extLst>
                    <a:ext uri="{9D8B030D-6E8A-4147-A177-3AD203B41FA5}">
                      <a16:colId xmlns:a16="http://schemas.microsoft.com/office/drawing/2014/main" val="3621925929"/>
                    </a:ext>
                  </a:extLst>
                </a:gridCol>
                <a:gridCol w="900753">
                  <a:extLst>
                    <a:ext uri="{9D8B030D-6E8A-4147-A177-3AD203B41FA5}">
                      <a16:colId xmlns:a16="http://schemas.microsoft.com/office/drawing/2014/main" val="2236691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Number of RBs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Number of sources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Max SNR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(dB)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Overall steady state error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264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Benchmark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3597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KLD lookup tables &amp; GKLD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9813581"/>
                  </a:ext>
                </a:extLst>
              </a:tr>
            </a:tbl>
          </a:graphicData>
        </a:graphic>
      </p:graphicFrame>
      <p:graphicFrame>
        <p:nvGraphicFramePr>
          <p:cNvPr id="10" name="Table 83">
            <a:extLst>
              <a:ext uri="{FF2B5EF4-FFF2-40B4-BE49-F238E27FC236}">
                <a16:creationId xmlns:a16="http://schemas.microsoft.com/office/drawing/2014/main" id="{FC793842-5029-6D5A-34DB-D27BD798ECDB}"/>
              </a:ext>
            </a:extLst>
          </p:cNvPr>
          <p:cNvGraphicFramePr>
            <a:graphicFrameLocks noGrp="1"/>
          </p:cNvGraphicFramePr>
          <p:nvPr/>
        </p:nvGraphicFramePr>
        <p:xfrm>
          <a:off x="4397364" y="2764447"/>
          <a:ext cx="4121398" cy="79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5243">
                  <a:extLst>
                    <a:ext uri="{9D8B030D-6E8A-4147-A177-3AD203B41FA5}">
                      <a16:colId xmlns:a16="http://schemas.microsoft.com/office/drawing/2014/main" val="2275410815"/>
                    </a:ext>
                  </a:extLst>
                </a:gridCol>
                <a:gridCol w="764274">
                  <a:extLst>
                    <a:ext uri="{9D8B030D-6E8A-4147-A177-3AD203B41FA5}">
                      <a16:colId xmlns:a16="http://schemas.microsoft.com/office/drawing/2014/main" val="332033886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3382566"/>
                    </a:ext>
                  </a:extLst>
                </a:gridCol>
                <a:gridCol w="450376">
                  <a:extLst>
                    <a:ext uri="{9D8B030D-6E8A-4147-A177-3AD203B41FA5}">
                      <a16:colId xmlns:a16="http://schemas.microsoft.com/office/drawing/2014/main" val="3621925929"/>
                    </a:ext>
                  </a:extLst>
                </a:gridCol>
                <a:gridCol w="887105">
                  <a:extLst>
                    <a:ext uri="{9D8B030D-6E8A-4147-A177-3AD203B41FA5}">
                      <a16:colId xmlns:a16="http://schemas.microsoft.com/office/drawing/2014/main" val="2236691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Benchmark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41%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597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KLD lookup tables &amp; GKLD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B050"/>
                          </a:solidFill>
                        </a:rPr>
                        <a:t>0.25%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8135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83">
                <a:extLst>
                  <a:ext uri="{FF2B5EF4-FFF2-40B4-BE49-F238E27FC236}">
                    <a16:creationId xmlns:a16="http://schemas.microsoft.com/office/drawing/2014/main" id="{C7088E72-5C8F-28FB-CC17-046431A26B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5143348"/>
                  </p:ext>
                </p:extLst>
              </p:nvPr>
            </p:nvGraphicFramePr>
            <p:xfrm>
              <a:off x="4397364" y="3667097"/>
              <a:ext cx="4128222" cy="797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05243">
                      <a:extLst>
                        <a:ext uri="{9D8B030D-6E8A-4147-A177-3AD203B41FA5}">
                          <a16:colId xmlns:a16="http://schemas.microsoft.com/office/drawing/2014/main" val="2275410815"/>
                        </a:ext>
                      </a:extLst>
                    </a:gridCol>
                    <a:gridCol w="764274">
                      <a:extLst>
                        <a:ext uri="{9D8B030D-6E8A-4147-A177-3AD203B41FA5}">
                          <a16:colId xmlns:a16="http://schemas.microsoft.com/office/drawing/2014/main" val="3320338866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13382566"/>
                        </a:ext>
                      </a:extLst>
                    </a:gridCol>
                    <a:gridCol w="450376">
                      <a:extLst>
                        <a:ext uri="{9D8B030D-6E8A-4147-A177-3AD203B41FA5}">
                          <a16:colId xmlns:a16="http://schemas.microsoft.com/office/drawing/2014/main" val="3621925929"/>
                        </a:ext>
                      </a:extLst>
                    </a:gridCol>
                    <a:gridCol w="893929">
                      <a:extLst>
                        <a:ext uri="{9D8B030D-6E8A-4147-A177-3AD203B41FA5}">
                          <a16:colId xmlns:a16="http://schemas.microsoft.com/office/drawing/2014/main" val="22366910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2"/>
                              </a:solidFill>
                            </a:rPr>
                            <a:t>Benchmark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2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2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2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≤5%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35971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2"/>
                              </a:solidFill>
                            </a:rPr>
                            <a:t>KLD lookup tables &amp; GKLD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2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2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i="0" dirty="0">
                              <a:solidFill>
                                <a:srgbClr val="00B050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≤5%</m:t>
                                </m:r>
                              </m:oMath>
                            </m:oMathPara>
                          </a14:m>
                          <a:endParaRPr lang="en-US" sz="1100" b="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298135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83">
                <a:extLst>
                  <a:ext uri="{FF2B5EF4-FFF2-40B4-BE49-F238E27FC236}">
                    <a16:creationId xmlns:a16="http://schemas.microsoft.com/office/drawing/2014/main" id="{C7088E72-5C8F-28FB-CC17-046431A26B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5143348"/>
                  </p:ext>
                </p:extLst>
              </p:nvPr>
            </p:nvGraphicFramePr>
            <p:xfrm>
              <a:off x="4397364" y="3667097"/>
              <a:ext cx="4128222" cy="7975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05243">
                      <a:extLst>
                        <a:ext uri="{9D8B030D-6E8A-4147-A177-3AD203B41FA5}">
                          <a16:colId xmlns:a16="http://schemas.microsoft.com/office/drawing/2014/main" val="2275410815"/>
                        </a:ext>
                      </a:extLst>
                    </a:gridCol>
                    <a:gridCol w="764274">
                      <a:extLst>
                        <a:ext uri="{9D8B030D-6E8A-4147-A177-3AD203B41FA5}">
                          <a16:colId xmlns:a16="http://schemas.microsoft.com/office/drawing/2014/main" val="3320338866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13382566"/>
                        </a:ext>
                      </a:extLst>
                    </a:gridCol>
                    <a:gridCol w="450376">
                      <a:extLst>
                        <a:ext uri="{9D8B030D-6E8A-4147-A177-3AD203B41FA5}">
                          <a16:colId xmlns:a16="http://schemas.microsoft.com/office/drawing/2014/main" val="3621925929"/>
                        </a:ext>
                      </a:extLst>
                    </a:gridCol>
                    <a:gridCol w="893929">
                      <a:extLst>
                        <a:ext uri="{9D8B030D-6E8A-4147-A177-3AD203B41FA5}">
                          <a16:colId xmlns:a16="http://schemas.microsoft.com/office/drawing/2014/main" val="22366910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2"/>
                              </a:solidFill>
                            </a:rPr>
                            <a:t>Benchmark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2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2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2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1224" t="-1639" r="-680" b="-1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3597142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2"/>
                              </a:solidFill>
                            </a:rPr>
                            <a:t>KLD lookup tables &amp; GKLD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2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2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i="0" dirty="0">
                              <a:solidFill>
                                <a:srgbClr val="00B050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1224" t="-87324" r="-680" b="-98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98135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A8F888AB-E182-A988-B79A-BC037698DD75}"/>
              </a:ext>
            </a:extLst>
          </p:cNvPr>
          <p:cNvSpPr/>
          <p:nvPr/>
        </p:nvSpPr>
        <p:spPr>
          <a:xfrm>
            <a:off x="1449036" y="3068510"/>
            <a:ext cx="1354666" cy="416076"/>
          </a:xfrm>
          <a:prstGeom prst="wedgeRoundRectCallout">
            <a:avLst>
              <a:gd name="adj1" fmla="val -22760"/>
              <a:gd name="adj2" fmla="val 48302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100" b="1" dirty="0">
                <a:solidFill>
                  <a:srgbClr val="00B050"/>
                </a:solidFill>
              </a:rPr>
              <a:t>Gain: 8 more sources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1E2CA8FE-D345-794A-8D02-F5C07F534DD9}"/>
                  </a:ext>
                </a:extLst>
              </p:cNvPr>
              <p:cNvSpPr/>
              <p:nvPr/>
            </p:nvSpPr>
            <p:spPr>
              <a:xfrm>
                <a:off x="1449036" y="3068510"/>
                <a:ext cx="1354666" cy="416076"/>
              </a:xfrm>
              <a:prstGeom prst="wedgeRoundRectCallout">
                <a:avLst>
                  <a:gd name="adj1" fmla="val -22760"/>
                  <a:gd name="adj2" fmla="val 48302"/>
                  <a:gd name="adj3" fmla="val 1666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  <a:buSzPct val="100000"/>
                </a:pPr>
                <a:r>
                  <a:rPr lang="en-US" sz="1100" b="1" dirty="0">
                    <a:solidFill>
                      <a:srgbClr val="00B050"/>
                    </a:solidFill>
                  </a:rPr>
                  <a:t>Gain: </a:t>
                </a:r>
                <a14:m>
                  <m:oMath xmlns:m="http://schemas.openxmlformats.org/officeDocument/2006/math">
                    <m:r>
                      <a:rPr lang="en-US" sz="11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1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US" sz="11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sz="1100" b="1" dirty="0">
                    <a:solidFill>
                      <a:srgbClr val="00B050"/>
                    </a:solidFill>
                  </a:rPr>
                  <a:t> less error probability</a:t>
                </a:r>
              </a:p>
            </p:txBody>
          </p:sp>
        </mc:Choice>
        <mc:Fallback xmlns="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1E2CA8FE-D345-794A-8D02-F5C07F534D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036" y="3068510"/>
                <a:ext cx="1354666" cy="416076"/>
              </a:xfrm>
              <a:prstGeom prst="wedgeRoundRectCallout">
                <a:avLst>
                  <a:gd name="adj1" fmla="val -22760"/>
                  <a:gd name="adj2" fmla="val 48302"/>
                  <a:gd name="adj3" fmla="val 16667"/>
                </a:avLst>
              </a:prstGeom>
              <a:blipFill>
                <a:blip r:embed="rId4"/>
                <a:stretch>
                  <a:fillRect t="-1449" b="-115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EE19C67E-97CF-D2B8-800C-CC863F5E8A37}"/>
                  </a:ext>
                </a:extLst>
              </p:cNvPr>
              <p:cNvSpPr/>
              <p:nvPr/>
            </p:nvSpPr>
            <p:spPr>
              <a:xfrm>
                <a:off x="1460938" y="3092675"/>
                <a:ext cx="1354666" cy="416076"/>
              </a:xfrm>
              <a:prstGeom prst="wedgeRoundRectCallout">
                <a:avLst>
                  <a:gd name="adj1" fmla="val -22760"/>
                  <a:gd name="adj2" fmla="val 48302"/>
                  <a:gd name="adj3" fmla="val 1666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  <a:buSzPct val="100000"/>
                </a:pPr>
                <a:r>
                  <a:rPr lang="en-US" sz="1100" b="1" dirty="0">
                    <a:solidFill>
                      <a:srgbClr val="00B050"/>
                    </a:solidFill>
                  </a:rPr>
                  <a:t>Gain: </a:t>
                </a:r>
                <a14:m>
                  <m:oMath xmlns:m="http://schemas.openxmlformats.org/officeDocument/2006/math">
                    <m:r>
                      <a:rPr lang="en-US" sz="11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𝟗</m:t>
                    </m:r>
                  </m:oMath>
                </a14:m>
                <a:r>
                  <a:rPr lang="en-US" sz="1100" b="1" dirty="0">
                    <a:solidFill>
                      <a:srgbClr val="00B050"/>
                    </a:solidFill>
                  </a:rPr>
                  <a:t> dB</a:t>
                </a:r>
              </a:p>
            </p:txBody>
          </p:sp>
        </mc:Choice>
        <mc:Fallback xmlns="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EE19C67E-97CF-D2B8-800C-CC863F5E8A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938" y="3092675"/>
                <a:ext cx="1354666" cy="416076"/>
              </a:xfrm>
              <a:prstGeom prst="wedgeRoundRectCallout">
                <a:avLst>
                  <a:gd name="adj1" fmla="val -22760"/>
                  <a:gd name="adj2" fmla="val 48302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627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6ABCDF-0BB2-E745-6784-E2419CBAE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22FB47-C9AD-546C-4D80-FCED3DFC89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200" dirty="0"/>
              <a:t>Introduction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2"/>
                </a:solidFill>
              </a:rPr>
              <a:t>Relevance-based Bit Allocation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Relevance-based Wireless Resource Allocation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b="1" dirty="0">
                <a:solidFill>
                  <a:schemeClr val="accent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Relevance-based Time Domain Signal Overhead Reduction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2"/>
                </a:solidFill>
              </a:rPr>
              <a:t>Conclusion and Outlook</a:t>
            </a:r>
            <a:endParaRPr lang="en-US" sz="1200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755B2E5-1886-3211-03DE-9005097CDF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Part 4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F4A8DA1-622A-05B7-9228-072561A78582}"/>
              </a:ext>
            </a:extLst>
          </p:cNvPr>
          <p:cNvSpPr/>
          <p:nvPr/>
        </p:nvSpPr>
        <p:spPr>
          <a:xfrm>
            <a:off x="417600" y="3898112"/>
            <a:ext cx="4437076" cy="641452"/>
          </a:xfrm>
          <a:custGeom>
            <a:avLst/>
            <a:gdLst>
              <a:gd name="connsiteX0" fmla="*/ 0 w 4437076"/>
              <a:gd name="connsiteY0" fmla="*/ 0 h 641452"/>
              <a:gd name="connsiteX1" fmla="*/ 3848138 w 4437076"/>
              <a:gd name="connsiteY1" fmla="*/ 0 h 641452"/>
              <a:gd name="connsiteX2" fmla="*/ 4236950 w 4437076"/>
              <a:gd name="connsiteY2" fmla="*/ 0 h 641452"/>
              <a:gd name="connsiteX3" fmla="*/ 4437076 w 4437076"/>
              <a:gd name="connsiteY3" fmla="*/ 0 h 641452"/>
              <a:gd name="connsiteX4" fmla="*/ 4302114 w 4437076"/>
              <a:gd name="connsiteY4" fmla="*/ 641452 h 641452"/>
              <a:gd name="connsiteX5" fmla="*/ 4236950 w 4437076"/>
              <a:gd name="connsiteY5" fmla="*/ 641452 h 641452"/>
              <a:gd name="connsiteX6" fmla="*/ 3713176 w 4437076"/>
              <a:gd name="connsiteY6" fmla="*/ 641452 h 641452"/>
              <a:gd name="connsiteX7" fmla="*/ 0 w 4437076"/>
              <a:gd name="connsiteY7" fmla="*/ 641452 h 64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37076" h="641452">
                <a:moveTo>
                  <a:pt x="0" y="0"/>
                </a:moveTo>
                <a:lnTo>
                  <a:pt x="3848138" y="0"/>
                </a:lnTo>
                <a:lnTo>
                  <a:pt x="4236950" y="0"/>
                </a:lnTo>
                <a:lnTo>
                  <a:pt x="4437076" y="0"/>
                </a:lnTo>
                <a:lnTo>
                  <a:pt x="4302114" y="641452"/>
                </a:lnTo>
                <a:lnTo>
                  <a:pt x="4236950" y="641452"/>
                </a:lnTo>
                <a:lnTo>
                  <a:pt x="3713176" y="641452"/>
                </a:lnTo>
                <a:lnTo>
                  <a:pt x="0" y="6414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marR="0" lvl="0" indent="-18000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1135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Chapter 5 of the dissertation</a:t>
            </a:r>
          </a:p>
          <a:p>
            <a:pPr marL="180000" marR="0" lvl="0" indent="-18000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Wingdings" panose="05000000000000000000" pitchFamily="2" charset="2"/>
              <a:buChar char="v"/>
              <a:tabLst/>
              <a:defRPr/>
            </a:pPr>
            <a:r>
              <a:rPr lang="en-US" sz="1200" dirty="0">
                <a:solidFill>
                  <a:srgbClr val="001135"/>
                </a:solidFill>
                <a:latin typeface="Nokia Pure Text Light"/>
              </a:rPr>
              <a:t>Publication [4]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solidFill>
                <a:srgbClr val="001135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946D22-6B7A-598D-DFF1-45563A7F3109}"/>
              </a:ext>
            </a:extLst>
          </p:cNvPr>
          <p:cNvGrpSpPr/>
          <p:nvPr/>
        </p:nvGrpSpPr>
        <p:grpSpPr>
          <a:xfrm>
            <a:off x="6198428" y="1826742"/>
            <a:ext cx="2518682" cy="1763487"/>
            <a:chOff x="5645602" y="1743075"/>
            <a:chExt cx="2518682" cy="176348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F754504-6EE5-1517-9E07-A9110CE89C9E}"/>
                </a:ext>
              </a:extLst>
            </p:cNvPr>
            <p:cNvSpPr/>
            <p:nvPr/>
          </p:nvSpPr>
          <p:spPr>
            <a:xfrm>
              <a:off x="5645602" y="1743075"/>
              <a:ext cx="2518682" cy="514351"/>
            </a:xfrm>
            <a:prstGeom prst="roundRect">
              <a:avLst/>
            </a:prstGeom>
            <a:ln>
              <a:solidFill>
                <a:srgbClr val="0A0908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  <a:buSzPct val="100000"/>
              </a:pPr>
              <a:r>
                <a:rPr lang="en-US" sz="1200" dirty="0">
                  <a:solidFill>
                    <a:schemeClr val="tx2"/>
                  </a:solidFill>
                </a:rPr>
                <a:t>Time Domain</a:t>
              </a:r>
            </a:p>
          </p:txBody>
        </p:sp>
        <p:sp>
          <p:nvSpPr>
            <p:cNvPr id="8" name="Arrow: Striped Right 7">
              <a:extLst>
                <a:ext uri="{FF2B5EF4-FFF2-40B4-BE49-F238E27FC236}">
                  <a16:creationId xmlns:a16="http://schemas.microsoft.com/office/drawing/2014/main" id="{082FBED0-2CC2-8977-BF75-1276100BD7B5}"/>
                </a:ext>
              </a:extLst>
            </p:cNvPr>
            <p:cNvSpPr/>
            <p:nvPr/>
          </p:nvSpPr>
          <p:spPr>
            <a:xfrm rot="5400000">
              <a:off x="6641646" y="2281919"/>
              <a:ext cx="514350" cy="465364"/>
            </a:xfrm>
            <a:prstGeom prst="striped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FB0E17-0C0C-B908-8BE3-21B6AA8AB2C6}"/>
                </a:ext>
              </a:extLst>
            </p:cNvPr>
            <p:cNvSpPr txBox="1"/>
            <p:nvPr/>
          </p:nvSpPr>
          <p:spPr>
            <a:xfrm>
              <a:off x="5645602" y="2779942"/>
              <a:ext cx="2518682" cy="7266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R="0" algn="ctr" defTabSz="1800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tabLst>
                  <a:tab pos="180000" algn="l"/>
                </a:tabLst>
              </a:pPr>
              <a:r>
                <a:rPr lang="en-US" sz="1200" dirty="0">
                  <a:solidFill>
                    <a:schemeClr val="bg1"/>
                  </a:solidFill>
                  <a:latin typeface="Nokia Pure Text Light"/>
                </a:rPr>
                <a:t>Signal overhead reduction for conditional handover preparation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7254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1E01F9-47D5-4D82-6562-DFF9DB8689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Relevance-based Time Domain Signal Overhead Reduction (SOR)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E2A80-255C-09A4-F89C-A11A571916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Conditional Handover (CHO) Preparation 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E87A90AC-419C-6F42-88AC-1AE40171E4DD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417338" y="1260001"/>
                <a:ext cx="8308800" cy="802654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2"/>
                    </a:solidFill>
                  </a:rPr>
                  <a:t>Should a quantized packet of data be transmitted?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b="1" dirty="0">
                    <a:solidFill>
                      <a:srgbClr val="00B050"/>
                    </a:solidFill>
                  </a:rPr>
                  <a:t>SOR</a:t>
                </a:r>
                <a:r>
                  <a:rPr lang="en-US" dirty="0">
                    <a:solidFill>
                      <a:srgbClr val="00B050"/>
                    </a:solidFill>
                  </a:rPr>
                  <a:t> classifier</a:t>
                </a:r>
              </a:p>
              <a:p>
                <a:pPr marL="0" indent="0">
                  <a:buNone/>
                </a:pPr>
                <a:r>
                  <a:rPr lang="en-US" dirty="0"/>
                  <a:t>Selected results: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E87A90AC-419C-6F42-88AC-1AE40171E4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417338" y="1260001"/>
                <a:ext cx="8308800" cy="802654"/>
              </a:xfrm>
              <a:blipFill>
                <a:blip r:embed="rId3"/>
                <a:stretch>
                  <a:fillRect l="-1101" t="-6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032DC-AF2B-D69A-E57F-0C5588CF1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  <p:graphicFrame>
        <p:nvGraphicFramePr>
          <p:cNvPr id="6" name="Table 83">
            <a:extLst>
              <a:ext uri="{FF2B5EF4-FFF2-40B4-BE49-F238E27FC236}">
                <a16:creationId xmlns:a16="http://schemas.microsoft.com/office/drawing/2014/main" id="{375B0754-E9F1-C1C6-7F4A-8C912867F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254476"/>
              </p:ext>
            </p:extLst>
          </p:nvPr>
        </p:nvGraphicFramePr>
        <p:xfrm>
          <a:off x="4112545" y="1889666"/>
          <a:ext cx="4259714" cy="1021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852">
                  <a:extLst>
                    <a:ext uri="{9D8B030D-6E8A-4147-A177-3AD203B41FA5}">
                      <a16:colId xmlns:a16="http://schemas.microsoft.com/office/drawing/2014/main" val="2275410815"/>
                    </a:ext>
                  </a:extLst>
                </a:gridCol>
                <a:gridCol w="633727">
                  <a:extLst>
                    <a:ext uri="{9D8B030D-6E8A-4147-A177-3AD203B41FA5}">
                      <a16:colId xmlns:a16="http://schemas.microsoft.com/office/drawing/2014/main" val="213382566"/>
                    </a:ext>
                  </a:extLst>
                </a:gridCol>
                <a:gridCol w="659528">
                  <a:extLst>
                    <a:ext uri="{9D8B030D-6E8A-4147-A177-3AD203B41FA5}">
                      <a16:colId xmlns:a16="http://schemas.microsoft.com/office/drawing/2014/main" val="2236691010"/>
                    </a:ext>
                  </a:extLst>
                </a:gridCol>
                <a:gridCol w="612322">
                  <a:extLst>
                    <a:ext uri="{9D8B030D-6E8A-4147-A177-3AD203B41FA5}">
                      <a16:colId xmlns:a16="http://schemas.microsoft.com/office/drawing/2014/main" val="3641182156"/>
                    </a:ext>
                  </a:extLst>
                </a:gridCol>
                <a:gridCol w="649312">
                  <a:extLst>
                    <a:ext uri="{9D8B030D-6E8A-4147-A177-3AD203B41FA5}">
                      <a16:colId xmlns:a16="http://schemas.microsoft.com/office/drawing/2014/main" val="3174261756"/>
                    </a:ext>
                  </a:extLst>
                </a:gridCol>
                <a:gridCol w="656973">
                  <a:extLst>
                    <a:ext uri="{9D8B030D-6E8A-4147-A177-3AD203B41FA5}">
                      <a16:colId xmlns:a16="http://schemas.microsoft.com/office/drawing/2014/main" val="3135950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CHO prep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Successful CHOs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Ping Pong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Radio Link Failure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SOR gain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264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3GPP  (Benchmark)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2.91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1.99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0.040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1135"/>
                          </a:solidFill>
                        </a:rPr>
                        <a:t>0.19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597142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D595F06D-F3AC-E28E-9FDC-0255E5836EDD}"/>
              </a:ext>
            </a:extLst>
          </p:cNvPr>
          <p:cNvGrpSpPr/>
          <p:nvPr/>
        </p:nvGrpSpPr>
        <p:grpSpPr>
          <a:xfrm>
            <a:off x="1401013" y="1934777"/>
            <a:ext cx="2215505" cy="2332329"/>
            <a:chOff x="1157189" y="1800400"/>
            <a:chExt cx="2215505" cy="2332329"/>
          </a:xfrm>
        </p:grpSpPr>
        <p:pic>
          <p:nvPicPr>
            <p:cNvPr id="7" name="Picture 6" descr="Surface chart&#10;&#10;Description automatically generated with medium confidence">
              <a:extLst>
                <a:ext uri="{FF2B5EF4-FFF2-40B4-BE49-F238E27FC236}">
                  <a16:creationId xmlns:a16="http://schemas.microsoft.com/office/drawing/2014/main" id="{D242B993-9D0F-DFE1-4B1A-A739DB2F66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57190" y="1800400"/>
              <a:ext cx="2215504" cy="183675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AE71AC4-3FDB-BF96-6859-A00089A32F3C}"/>
                </a:ext>
              </a:extLst>
            </p:cNvPr>
            <p:cNvSpPr txBox="1"/>
            <p:nvPr/>
          </p:nvSpPr>
          <p:spPr>
            <a:xfrm>
              <a:off x="1157189" y="3792071"/>
              <a:ext cx="2215504" cy="3406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marL="0" marR="0" indent="0" algn="ctr" defTabSz="1800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 typeface="+mj-lt"/>
                <a:buNone/>
                <a:tabLst>
                  <a:tab pos="180000" algn="l"/>
                </a:tabLst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Nokia Pure Text Light"/>
                  <a:ea typeface="+mn-ea"/>
                  <a:cs typeface="+mn-cs"/>
                </a:rPr>
                <a:t>Simulation Layout</a:t>
              </a:r>
            </a:p>
            <a:p>
              <a:pPr marL="0" marR="0" indent="0" algn="ctr" defTabSz="1800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 typeface="+mj-lt"/>
                <a:buNone/>
                <a:tabLst>
                  <a:tab pos="180000" algn="l"/>
                </a:tabLst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endParaRP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C8958ED-28BC-C759-D6C8-C54314AB5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147146"/>
              </p:ext>
            </p:extLst>
          </p:nvPr>
        </p:nvGraphicFramePr>
        <p:xfrm>
          <a:off x="4112545" y="3493528"/>
          <a:ext cx="4259714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852">
                  <a:extLst>
                    <a:ext uri="{9D8B030D-6E8A-4147-A177-3AD203B41FA5}">
                      <a16:colId xmlns:a16="http://schemas.microsoft.com/office/drawing/2014/main" val="733563125"/>
                    </a:ext>
                  </a:extLst>
                </a:gridCol>
                <a:gridCol w="633727">
                  <a:extLst>
                    <a:ext uri="{9D8B030D-6E8A-4147-A177-3AD203B41FA5}">
                      <a16:colId xmlns:a16="http://schemas.microsoft.com/office/drawing/2014/main" val="2724353474"/>
                    </a:ext>
                  </a:extLst>
                </a:gridCol>
                <a:gridCol w="659528">
                  <a:extLst>
                    <a:ext uri="{9D8B030D-6E8A-4147-A177-3AD203B41FA5}">
                      <a16:colId xmlns:a16="http://schemas.microsoft.com/office/drawing/2014/main" val="3453764491"/>
                    </a:ext>
                  </a:extLst>
                </a:gridCol>
                <a:gridCol w="612322">
                  <a:extLst>
                    <a:ext uri="{9D8B030D-6E8A-4147-A177-3AD203B41FA5}">
                      <a16:colId xmlns:a16="http://schemas.microsoft.com/office/drawing/2014/main" val="3218062682"/>
                    </a:ext>
                  </a:extLst>
                </a:gridCol>
                <a:gridCol w="649312">
                  <a:extLst>
                    <a:ext uri="{9D8B030D-6E8A-4147-A177-3AD203B41FA5}">
                      <a16:colId xmlns:a16="http://schemas.microsoft.com/office/drawing/2014/main" val="4112343074"/>
                    </a:ext>
                  </a:extLst>
                </a:gridCol>
                <a:gridCol w="656973">
                  <a:extLst>
                    <a:ext uri="{9D8B030D-6E8A-4147-A177-3AD203B41FA5}">
                      <a16:colId xmlns:a16="http://schemas.microsoft.com/office/drawing/2014/main" val="2327921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The </a:t>
                      </a:r>
                      <a:r>
                        <a:rPr lang="en-US" sz="1100" b="1" dirty="0">
                          <a:solidFill>
                            <a:srgbClr val="00B050"/>
                          </a:solidFill>
                        </a:rPr>
                        <a:t>SOR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 classifier 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&amp; </a:t>
                      </a:r>
                      <a:r>
                        <a:rPr lang="en-US" sz="1100" b="1" dirty="0">
                          <a:solidFill>
                            <a:srgbClr val="00B050"/>
                          </a:solidFill>
                        </a:rPr>
                        <a:t>KLD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 bit allocation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3.51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1.95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0.035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1135"/>
                          </a:solidFill>
                        </a:rPr>
                        <a:t>0.21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53%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34319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5B269EE-DF66-5B0F-EE16-64AC5A6A5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712400"/>
              </p:ext>
            </p:extLst>
          </p:nvPr>
        </p:nvGraphicFramePr>
        <p:xfrm>
          <a:off x="4112545" y="2907963"/>
          <a:ext cx="4259714" cy="594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852">
                  <a:extLst>
                    <a:ext uri="{9D8B030D-6E8A-4147-A177-3AD203B41FA5}">
                      <a16:colId xmlns:a16="http://schemas.microsoft.com/office/drawing/2014/main" val="810632123"/>
                    </a:ext>
                  </a:extLst>
                </a:gridCol>
                <a:gridCol w="633727">
                  <a:extLst>
                    <a:ext uri="{9D8B030D-6E8A-4147-A177-3AD203B41FA5}">
                      <a16:colId xmlns:a16="http://schemas.microsoft.com/office/drawing/2014/main" val="642078007"/>
                    </a:ext>
                  </a:extLst>
                </a:gridCol>
                <a:gridCol w="659528">
                  <a:extLst>
                    <a:ext uri="{9D8B030D-6E8A-4147-A177-3AD203B41FA5}">
                      <a16:colId xmlns:a16="http://schemas.microsoft.com/office/drawing/2014/main" val="2398412502"/>
                    </a:ext>
                  </a:extLst>
                </a:gridCol>
                <a:gridCol w="612322">
                  <a:extLst>
                    <a:ext uri="{9D8B030D-6E8A-4147-A177-3AD203B41FA5}">
                      <a16:colId xmlns:a16="http://schemas.microsoft.com/office/drawing/2014/main" val="2772592903"/>
                    </a:ext>
                  </a:extLst>
                </a:gridCol>
                <a:gridCol w="649312">
                  <a:extLst>
                    <a:ext uri="{9D8B030D-6E8A-4147-A177-3AD203B41FA5}">
                      <a16:colId xmlns:a16="http://schemas.microsoft.com/office/drawing/2014/main" val="2306032611"/>
                    </a:ext>
                  </a:extLst>
                </a:gridCol>
                <a:gridCol w="656973">
                  <a:extLst>
                    <a:ext uri="{9D8B030D-6E8A-4147-A177-3AD203B41FA5}">
                      <a16:colId xmlns:a16="http://schemas.microsoft.com/office/drawing/2014/main" val="2667429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The </a:t>
                      </a:r>
                      <a:r>
                        <a:rPr lang="en-US" sz="1100" b="1" dirty="0">
                          <a:solidFill>
                            <a:srgbClr val="00B050"/>
                          </a:solidFill>
                        </a:rPr>
                        <a:t>SOR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</a:rPr>
                        <a:t> classifier </a:t>
                      </a:r>
                    </a:p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&amp; 3GPP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2.91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1.97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2"/>
                          </a:solidFill>
                        </a:rPr>
                        <a:t>0.039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0.21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28.5%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660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50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6ABCDF-0BB2-E745-6784-E2419CBAE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22FB47-C9AD-546C-4D80-FCED3DFC89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200" dirty="0"/>
              <a:t>Introduction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2"/>
                </a:solidFill>
              </a:rPr>
              <a:t>Relevance-based Bit Allocation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Relevance-based Wireless Resource Allocation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Nokia Pure Text Light" panose="020B0403020202020204" pitchFamily="34" charset="0"/>
                <a:ea typeface="Nokia Pure Text Light" panose="020B0403020202020204" pitchFamily="34" charset="0"/>
              </a:rPr>
              <a:t>Relevance-based Time Domain Signal Overhead Reduction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b="1" dirty="0">
                <a:solidFill>
                  <a:schemeClr val="accent1"/>
                </a:solidFill>
              </a:rPr>
              <a:t>Conclusion and Outlook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755B2E5-1886-3211-03DE-9005097CDF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Part 5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F4A8DA1-622A-05B7-9228-072561A78582}"/>
              </a:ext>
            </a:extLst>
          </p:cNvPr>
          <p:cNvSpPr/>
          <p:nvPr/>
        </p:nvSpPr>
        <p:spPr>
          <a:xfrm>
            <a:off x="417600" y="3898112"/>
            <a:ext cx="4437076" cy="641452"/>
          </a:xfrm>
          <a:custGeom>
            <a:avLst/>
            <a:gdLst>
              <a:gd name="connsiteX0" fmla="*/ 0 w 4437076"/>
              <a:gd name="connsiteY0" fmla="*/ 0 h 641452"/>
              <a:gd name="connsiteX1" fmla="*/ 3848138 w 4437076"/>
              <a:gd name="connsiteY1" fmla="*/ 0 h 641452"/>
              <a:gd name="connsiteX2" fmla="*/ 4236950 w 4437076"/>
              <a:gd name="connsiteY2" fmla="*/ 0 h 641452"/>
              <a:gd name="connsiteX3" fmla="*/ 4437076 w 4437076"/>
              <a:gd name="connsiteY3" fmla="*/ 0 h 641452"/>
              <a:gd name="connsiteX4" fmla="*/ 4302114 w 4437076"/>
              <a:gd name="connsiteY4" fmla="*/ 641452 h 641452"/>
              <a:gd name="connsiteX5" fmla="*/ 4236950 w 4437076"/>
              <a:gd name="connsiteY5" fmla="*/ 641452 h 641452"/>
              <a:gd name="connsiteX6" fmla="*/ 3713176 w 4437076"/>
              <a:gd name="connsiteY6" fmla="*/ 641452 h 641452"/>
              <a:gd name="connsiteX7" fmla="*/ 0 w 4437076"/>
              <a:gd name="connsiteY7" fmla="*/ 641452 h 64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37076" h="641452">
                <a:moveTo>
                  <a:pt x="0" y="0"/>
                </a:moveTo>
                <a:lnTo>
                  <a:pt x="3848138" y="0"/>
                </a:lnTo>
                <a:lnTo>
                  <a:pt x="4236950" y="0"/>
                </a:lnTo>
                <a:lnTo>
                  <a:pt x="4437076" y="0"/>
                </a:lnTo>
                <a:lnTo>
                  <a:pt x="4302114" y="641452"/>
                </a:lnTo>
                <a:lnTo>
                  <a:pt x="4236950" y="641452"/>
                </a:lnTo>
                <a:lnTo>
                  <a:pt x="3713176" y="641452"/>
                </a:lnTo>
                <a:lnTo>
                  <a:pt x="0" y="6414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marR="0" lvl="0" indent="-18000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1135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Chapters 7 of the dissertation</a:t>
            </a:r>
          </a:p>
        </p:txBody>
      </p:sp>
    </p:spTree>
    <p:extLst>
      <p:ext uri="{BB962C8B-B14F-4D97-AF65-F5344CB8AC3E}">
        <p14:creationId xmlns:p14="http://schemas.microsoft.com/office/powerpoint/2010/main" val="3856690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779D31-C835-CFDA-5081-F295547CEF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F59A60-8707-9801-5023-EAF40A28F1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proposed framework </a:t>
            </a:r>
            <a:r>
              <a:rPr lang="en-US" b="1" dirty="0"/>
              <a:t>circumvents syntax and focuses on the semantics/relevance of MLU input </a:t>
            </a:r>
            <a:r>
              <a:rPr lang="en-US" dirty="0"/>
              <a:t>during inference. </a:t>
            </a:r>
          </a:p>
          <a:p>
            <a:pPr marL="0" indent="0" algn="just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9E6ECF-D316-1603-ABFC-7F760ABFB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954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779D31-C835-CFDA-5081-F295547CEF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F59A60-8707-9801-5023-EAF40A28F1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proposed framework circumvents syntax and focuses on the semantics/relevance of MLU input during inference. 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Low and high levels of relevance </a:t>
            </a:r>
            <a:r>
              <a:rPr lang="en-US" dirty="0"/>
              <a:t>rather than not relevant and relevant input components.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866AE-B06A-C5E8-3B9A-95CC4DE2A4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32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779D31-C835-CFDA-5081-F295547CEF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F59A60-8707-9801-5023-EAF40A28F1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proposed framework circumvents syntax and focuses on the semantics/relevance of MLU input during inference. 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Low and high levels of relevance rather than not relevant and relevant input components.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proposed approaches deliver the </a:t>
            </a:r>
            <a:r>
              <a:rPr lang="en-US" b="1" dirty="0"/>
              <a:t>best outcome in all </a:t>
            </a:r>
            <a:r>
              <a:rPr lang="en-US" dirty="0"/>
              <a:t>studies:</a:t>
            </a:r>
          </a:p>
          <a:p>
            <a:pPr marL="351450" lvl="1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In many cases, the best outcome implies </a:t>
            </a:r>
            <a:r>
              <a:rPr lang="en-US" b="1" dirty="0"/>
              <a:t>significant gains.</a:t>
            </a:r>
            <a:endParaRPr lang="en-US" dirty="0"/>
          </a:p>
          <a:p>
            <a:pPr marL="351450" lvl="1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More significant gains when having </a:t>
            </a:r>
            <a:r>
              <a:rPr lang="en-US" b="1" dirty="0"/>
              <a:t>limited resources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F5FACA-963A-8F00-7152-A525F41DE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89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2B669-4C1B-CD13-4215-B620298839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FF"/>
                </a:solidFill>
                <a:effectLst/>
                <a:uLnTx/>
                <a:uFillTx/>
                <a:latin typeface="Nokia Pure Headline Light" panose="020B0304020202020204" pitchFamily="34" charset="0"/>
                <a:ea typeface="+mn-ea"/>
                <a:cs typeface="+mn-cs"/>
              </a:rPr>
              <a:t>Introduction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CA1534-A7E9-9E27-499B-F7C815030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1135"/>
                </a:solidFill>
                <a:effectLst/>
                <a:uLnTx/>
                <a:uFillTx/>
                <a:latin typeface="Nokia Pure Headline Light" panose="020B0304020202020204" pitchFamily="34" charset="0"/>
                <a:ea typeface="+mn-ea"/>
                <a:cs typeface="+mn-cs"/>
              </a:rPr>
              <a:t>Motivation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FB1B88-2DF1-F88C-6A19-42374624C2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Traditional communications systems</a:t>
            </a:r>
            <a:r>
              <a:rPr kumimoji="0" lang="en-US" sz="120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designed to </a:t>
            </a: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support of </a:t>
            </a:r>
            <a:r>
              <a:rPr kumimoji="0" lang="en-US" sz="12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human-to-human communication</a:t>
            </a: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kumimoji="0" lang="en-US" sz="12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Machine Learning (ML) expected to play a key role in 6G.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kumimoji="0" lang="en-US" sz="120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 marL="171450" indent="-171450" algn="just"/>
            <a:r>
              <a:rPr lang="en-US" dirty="0"/>
              <a:t>Many ML units (MLUs) in the network create burdens and new requirements (e.g. on data transmission and storage).</a:t>
            </a:r>
          </a:p>
          <a:p>
            <a:pPr marL="171450" indent="-171450" algn="just"/>
            <a:endParaRPr lang="en-US" dirty="0"/>
          </a:p>
          <a:p>
            <a:pPr marL="171450" indent="-171450" algn="just"/>
            <a:r>
              <a:rPr lang="en-US" dirty="0"/>
              <a:t>Future communications systems designed to support </a:t>
            </a:r>
            <a:r>
              <a:rPr lang="en-US" b="1" dirty="0"/>
              <a:t>communication of MLUs</a:t>
            </a:r>
            <a:r>
              <a:rPr lang="en-US" dirty="0"/>
              <a:t>.</a:t>
            </a:r>
          </a:p>
          <a:p>
            <a:pPr marL="351450" lvl="1" indent="-171450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07299D-F15E-CEB1-B500-B005941B2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492B3E-873D-E595-012A-C63036D903F0}"/>
              </a:ext>
            </a:extLst>
          </p:cNvPr>
          <p:cNvSpPr txBox="1"/>
          <p:nvPr/>
        </p:nvSpPr>
        <p:spPr>
          <a:xfrm>
            <a:off x="417338" y="4349745"/>
            <a:ext cx="8308799" cy="368118"/>
          </a:xfrm>
          <a:custGeom>
            <a:avLst/>
            <a:gdLst>
              <a:gd name="connsiteX0" fmla="*/ 7936482 w 8308798"/>
              <a:gd name="connsiteY0" fmla="*/ 0 h 368118"/>
              <a:gd name="connsiteX1" fmla="*/ 8308798 w 8308798"/>
              <a:gd name="connsiteY1" fmla="*/ 0 h 368118"/>
              <a:gd name="connsiteX2" fmla="*/ 8238201 w 8308798"/>
              <a:gd name="connsiteY2" fmla="*/ 368117 h 368118"/>
              <a:gd name="connsiteX3" fmla="*/ 8017050 w 8308798"/>
              <a:gd name="connsiteY3" fmla="*/ 368117 h 368118"/>
              <a:gd name="connsiteX4" fmla="*/ 8017050 w 8308798"/>
              <a:gd name="connsiteY4" fmla="*/ 368118 h 368118"/>
              <a:gd name="connsiteX5" fmla="*/ 0 w 8308798"/>
              <a:gd name="connsiteY5" fmla="*/ 368118 h 368118"/>
              <a:gd name="connsiteX6" fmla="*/ 0 w 8308798"/>
              <a:gd name="connsiteY6" fmla="*/ 1 h 368118"/>
              <a:gd name="connsiteX7" fmla="*/ 7936482 w 8308798"/>
              <a:gd name="connsiteY7" fmla="*/ 1 h 368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08798" h="368118">
                <a:moveTo>
                  <a:pt x="7936482" y="0"/>
                </a:moveTo>
                <a:lnTo>
                  <a:pt x="8308798" y="0"/>
                </a:lnTo>
                <a:lnTo>
                  <a:pt x="8238201" y="368117"/>
                </a:lnTo>
                <a:lnTo>
                  <a:pt x="8017050" y="368117"/>
                </a:lnTo>
                <a:lnTo>
                  <a:pt x="8017050" y="368118"/>
                </a:lnTo>
                <a:lnTo>
                  <a:pt x="0" y="368118"/>
                </a:lnTo>
                <a:lnTo>
                  <a:pt x="0" y="1"/>
                </a:lnTo>
                <a:lnTo>
                  <a:pt x="7936482" y="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180000">
              <a:spcAft>
                <a:spcPts val="300"/>
              </a:spcAft>
              <a:tabLst>
                <a:tab pos="180000" algn="l"/>
              </a:tabLst>
            </a:pPr>
            <a:r>
              <a:rPr lang="en-US" sz="1400" dirty="0">
                <a:solidFill>
                  <a:srgbClr val="FFFFFF"/>
                </a:solidFill>
              </a:rPr>
              <a:t>Support of MLUs in mobile network </a:t>
            </a:r>
            <a:r>
              <a:rPr lang="en-US" sz="1400" b="1" dirty="0">
                <a:solidFill>
                  <a:srgbClr val="FFFFFF"/>
                </a:solidFill>
              </a:rPr>
              <a:t>during inference</a:t>
            </a:r>
          </a:p>
        </p:txBody>
      </p:sp>
      <p:pic>
        <p:nvPicPr>
          <p:cNvPr id="4" name="Picture 3" descr="A graphic of a city with buildings and buildings&#10;&#10;Description automatically generated with medium confidence">
            <a:extLst>
              <a:ext uri="{FF2B5EF4-FFF2-40B4-BE49-F238E27FC236}">
                <a16:creationId xmlns:a16="http://schemas.microsoft.com/office/drawing/2014/main" id="{EBDA9EFF-04BB-F191-CB3F-FBAB3245CC4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8664" y="1326675"/>
            <a:ext cx="4167188" cy="231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7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779D31-C835-CFDA-5081-F295547CEF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F59A60-8707-9801-5023-EAF40A28F1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proposed framework circumvents syntax and focuses on the semantics/relevance of MLU input during inference.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Low and high levels of relevance rather than not relevant and relevant input components.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proposed approaches deliver the best outcome in all studies:</a:t>
            </a:r>
          </a:p>
          <a:p>
            <a:pPr marL="351450" lvl="1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In many cases, the best outcome implies significant gains.</a:t>
            </a:r>
          </a:p>
          <a:p>
            <a:pPr marL="351450" lvl="1" indent="-1714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More significant gains when having limited resources.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Higher robustness using the proposed bit allocation in presence of packet loss.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A4387-A040-3F58-3D86-CE3FA99D9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645E77-BF7B-70CF-1382-D568FD00244D}"/>
                  </a:ext>
                </a:extLst>
              </p:cNvPr>
              <p:cNvSpPr txBox="1"/>
              <p:nvPr/>
            </p:nvSpPr>
            <p:spPr>
              <a:xfrm>
                <a:off x="417338" y="4349745"/>
                <a:ext cx="8308799" cy="368118"/>
              </a:xfrm>
              <a:custGeom>
                <a:avLst/>
                <a:gdLst>
                  <a:gd name="connsiteX0" fmla="*/ 7936482 w 8308798"/>
                  <a:gd name="connsiteY0" fmla="*/ 0 h 368118"/>
                  <a:gd name="connsiteX1" fmla="*/ 8308798 w 8308798"/>
                  <a:gd name="connsiteY1" fmla="*/ 0 h 368118"/>
                  <a:gd name="connsiteX2" fmla="*/ 8238201 w 8308798"/>
                  <a:gd name="connsiteY2" fmla="*/ 368117 h 368118"/>
                  <a:gd name="connsiteX3" fmla="*/ 8017050 w 8308798"/>
                  <a:gd name="connsiteY3" fmla="*/ 368117 h 368118"/>
                  <a:gd name="connsiteX4" fmla="*/ 8017050 w 8308798"/>
                  <a:gd name="connsiteY4" fmla="*/ 368118 h 368118"/>
                  <a:gd name="connsiteX5" fmla="*/ 0 w 8308798"/>
                  <a:gd name="connsiteY5" fmla="*/ 368118 h 368118"/>
                  <a:gd name="connsiteX6" fmla="*/ 0 w 8308798"/>
                  <a:gd name="connsiteY6" fmla="*/ 1 h 368118"/>
                  <a:gd name="connsiteX7" fmla="*/ 7936482 w 8308798"/>
                  <a:gd name="connsiteY7" fmla="*/ 1 h 368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08798" h="368118">
                    <a:moveTo>
                      <a:pt x="7936482" y="0"/>
                    </a:moveTo>
                    <a:lnTo>
                      <a:pt x="8308798" y="0"/>
                    </a:lnTo>
                    <a:lnTo>
                      <a:pt x="8238201" y="368117"/>
                    </a:lnTo>
                    <a:lnTo>
                      <a:pt x="8017050" y="368117"/>
                    </a:lnTo>
                    <a:lnTo>
                      <a:pt x="8017050" y="368118"/>
                    </a:lnTo>
                    <a:lnTo>
                      <a:pt x="0" y="368118"/>
                    </a:lnTo>
                    <a:lnTo>
                      <a:pt x="0" y="1"/>
                    </a:lnTo>
                    <a:lnTo>
                      <a:pt x="7936482" y="1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 defTabSz="180000">
                  <a:spcAft>
                    <a:spcPts val="300"/>
                  </a:spcAft>
                  <a:tabLst>
                    <a:tab pos="1800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dirty="0">
                          <a:solidFill>
                            <a:srgbClr val="FFFFFF"/>
                          </a:solidFill>
                        </a:rPr>
                        <m:t>Goal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rgbClr val="FFFF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rgbClr val="FFFFFF"/>
                          </a:solidFill>
                        </a:rPr>
                        <m:t>achieved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rgbClr val="FFFFFF"/>
                          </a:solidFill>
                        </a:rPr>
                        <m:t>: 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rgbClr val="FFFFFF"/>
                          </a:solidFill>
                        </a:rPr>
                        <m:t>More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rgbClr val="FFFF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rgbClr val="FFFFFF"/>
                          </a:solidFill>
                        </a:rPr>
                        <m:t>efficient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rgbClr val="FFFF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rgbClr val="FFFFFF"/>
                          </a:solidFill>
                        </a:rPr>
                        <m:t>MLU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rgbClr val="FFFF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rgbClr val="FFFFFF"/>
                          </a:solidFill>
                        </a:rPr>
                        <m:t>support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rgbClr val="FFFF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rgbClr val="FFFFFF"/>
                          </a:solidFill>
                        </a:rPr>
                        <m:t>by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rgbClr val="FFFF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rgbClr val="FFFFFF"/>
                          </a:solidFill>
                        </a:rPr>
                        <m:t>measuring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rgbClr val="FFFF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rgbClr val="FFFFFF"/>
                          </a:solidFill>
                        </a:rPr>
                        <m:t>MLU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rgbClr val="FFFF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rgbClr val="FFFFFF"/>
                          </a:solidFill>
                        </a:rPr>
                        <m:t>input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rgbClr val="FFFF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rgbClr val="FFFFFF"/>
                          </a:solidFill>
                        </a:rPr>
                        <m:t>relevance</m:t>
                      </m:r>
                    </m:oMath>
                  </m:oMathPara>
                </a14:m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645E77-BF7B-70CF-1382-D568FD002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38" y="4349745"/>
                <a:ext cx="8308799" cy="368118"/>
              </a:xfrm>
              <a:custGeom>
                <a:avLst/>
                <a:gdLst>
                  <a:gd name="connsiteX0" fmla="*/ 7936482 w 8308798"/>
                  <a:gd name="connsiteY0" fmla="*/ 0 h 368118"/>
                  <a:gd name="connsiteX1" fmla="*/ 8308798 w 8308798"/>
                  <a:gd name="connsiteY1" fmla="*/ 0 h 368118"/>
                  <a:gd name="connsiteX2" fmla="*/ 8238201 w 8308798"/>
                  <a:gd name="connsiteY2" fmla="*/ 368117 h 368118"/>
                  <a:gd name="connsiteX3" fmla="*/ 8017050 w 8308798"/>
                  <a:gd name="connsiteY3" fmla="*/ 368117 h 368118"/>
                  <a:gd name="connsiteX4" fmla="*/ 8017050 w 8308798"/>
                  <a:gd name="connsiteY4" fmla="*/ 368118 h 368118"/>
                  <a:gd name="connsiteX5" fmla="*/ 0 w 8308798"/>
                  <a:gd name="connsiteY5" fmla="*/ 368118 h 368118"/>
                  <a:gd name="connsiteX6" fmla="*/ 0 w 8308798"/>
                  <a:gd name="connsiteY6" fmla="*/ 1 h 368118"/>
                  <a:gd name="connsiteX7" fmla="*/ 7936482 w 8308798"/>
                  <a:gd name="connsiteY7" fmla="*/ 1 h 368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08798" h="368118">
                    <a:moveTo>
                      <a:pt x="7936482" y="0"/>
                    </a:moveTo>
                    <a:lnTo>
                      <a:pt x="8308798" y="0"/>
                    </a:lnTo>
                    <a:lnTo>
                      <a:pt x="8238201" y="368117"/>
                    </a:lnTo>
                    <a:lnTo>
                      <a:pt x="8017050" y="368117"/>
                    </a:lnTo>
                    <a:lnTo>
                      <a:pt x="8017050" y="368118"/>
                    </a:lnTo>
                    <a:lnTo>
                      <a:pt x="0" y="368118"/>
                    </a:lnTo>
                    <a:lnTo>
                      <a:pt x="0" y="1"/>
                    </a:lnTo>
                    <a:lnTo>
                      <a:pt x="7936482" y="1"/>
                    </a:lnTo>
                    <a:close/>
                  </a:path>
                </a:pathLst>
              </a:cu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53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63C8C0-0ECA-CFEE-5719-DB8885E909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Outlook</a:t>
            </a:r>
          </a:p>
          <a:p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1B2BCE7-9F4B-F39C-C735-3138BC89E8C3}"/>
              </a:ext>
            </a:extLst>
          </p:cNvPr>
          <p:cNvSpPr/>
          <p:nvPr/>
        </p:nvSpPr>
        <p:spPr>
          <a:xfrm rot="10800000">
            <a:off x="417336" y="1269614"/>
            <a:ext cx="6318744" cy="1437724"/>
          </a:xfrm>
          <a:prstGeom prst="roundRect">
            <a:avLst/>
          </a:prstGeom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300"/>
              </a:spcAft>
              <a:buSzPct val="100000"/>
            </a:pP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745FD10-39C4-003D-CDDD-08C8A1077BE0}"/>
              </a:ext>
            </a:extLst>
          </p:cNvPr>
          <p:cNvSpPr txBox="1">
            <a:spLocks/>
          </p:cNvSpPr>
          <p:nvPr/>
        </p:nvSpPr>
        <p:spPr>
          <a:xfrm>
            <a:off x="632460" y="1269616"/>
            <a:ext cx="5897880" cy="143772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6000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000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2000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1135"/>
                </a:solidFill>
                <a:latin typeface="Nokia Pure Text Light"/>
              </a:rPr>
              <a:t>Enhanced search algorithms to cope with adaptive scenarios, i.e., non-fixed MLUs.</a:t>
            </a:r>
          </a:p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r>
              <a:rPr lang="en-US" dirty="0"/>
              <a:t>Joint optimization of bit allocation, codebook and MLU training.</a:t>
            </a:r>
            <a:endParaRPr lang="en-US" dirty="0">
              <a:solidFill>
                <a:srgbClr val="001135"/>
              </a:solidFill>
              <a:latin typeface="Nokia Pure Text Light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dirty="0"/>
              <a:t>Impact of input space partitioning combined with the proposed bit allocation.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1135"/>
                </a:solidFill>
                <a:latin typeface="Nokia Pure Text Light"/>
              </a:rPr>
              <a:t>Resource allocation with asynchronized requests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DFEE11-088B-08B7-28D9-189F9AB35D49}"/>
              </a:ext>
            </a:extLst>
          </p:cNvPr>
          <p:cNvGrpSpPr/>
          <p:nvPr/>
        </p:nvGrpSpPr>
        <p:grpSpPr>
          <a:xfrm>
            <a:off x="3276600" y="2934286"/>
            <a:ext cx="5449537" cy="1437728"/>
            <a:chOff x="417336" y="2934286"/>
            <a:chExt cx="8308801" cy="1437728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D71CACE-95D1-310E-B8B0-734F95851DAA}"/>
                </a:ext>
              </a:extLst>
            </p:cNvPr>
            <p:cNvSpPr/>
            <p:nvPr/>
          </p:nvSpPr>
          <p:spPr>
            <a:xfrm>
              <a:off x="417336" y="2934500"/>
              <a:ext cx="8308801" cy="1429380"/>
            </a:xfrm>
            <a:prstGeom prst="roundRect">
              <a:avLst/>
            </a:prstGeom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6FB61525-DF43-23F8-7E64-38573821553E}"/>
                </a:ext>
              </a:extLst>
            </p:cNvPr>
            <p:cNvSpPr txBox="1">
              <a:spLocks/>
            </p:cNvSpPr>
            <p:nvPr/>
          </p:nvSpPr>
          <p:spPr>
            <a:xfrm>
              <a:off x="740144" y="2934286"/>
              <a:ext cx="7655501" cy="1437728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180000" indent="-180000" algn="l" defTabSz="6858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SzPct val="70000"/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360000" indent="-180000" algn="l" defTabSz="6858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SzPct val="70000"/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540000" indent="-180000" algn="l" defTabSz="6858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SzPct val="70000"/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720000" indent="-180000" algn="l" defTabSz="6858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SzPct val="70000"/>
                <a:buFont typeface="Arial" panose="020B0604020202020204" pitchFamily="34" charset="0"/>
                <a:buChar char="•"/>
                <a:defRPr lang="en-US" sz="1200" kern="12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900000" indent="-180000" algn="l" defTabSz="6858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SzPct val="70000"/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080000" indent="-180000" algn="l" defTabSz="685800" rtl="0" eaLnBrk="1" latinLnBrk="0" hangingPunct="1">
                <a:lnSpc>
                  <a:spcPct val="100000"/>
                </a:lnSpc>
                <a:spcBef>
                  <a:spcPts val="0"/>
                </a:spcBef>
                <a:buSzPct val="70000"/>
                <a:buFont typeface="Arial" panose="020B0604020202020204" pitchFamily="34" charset="0"/>
                <a:buChar char="•"/>
                <a:defRPr sz="11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108000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dirty="0"/>
                <a:t>Impact of other methods for distribution and KLD estimations</a:t>
              </a:r>
            </a:p>
            <a:p>
              <a:pPr algn="just"/>
              <a:r>
                <a:rPr lang="en-US" dirty="0"/>
                <a:t>Impact of having MLU trained for dealing with missing values</a:t>
              </a:r>
            </a:p>
            <a:p>
              <a:pPr algn="just"/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Nokia Pure Text Light"/>
                  <a:ea typeface="+mn-ea"/>
                  <a:cs typeface="+mn-cs"/>
                </a:rPr>
                <a:t>Heterogeneous network of MLUs and various priority levels.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DEBCB1-7200-84E6-1CF5-229D89959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2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7BBF21-74FD-D79A-2450-136D499522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List of Publications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179F3B-AC15-4F02-4231-98C8484F7B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A. Gharouni, P. Rost, A. Maeder and  H. Schotten, “</a:t>
            </a:r>
            <a:r>
              <a:rPr lang="en-GB" i="1" dirty="0"/>
              <a:t>Impact of Bit Allocation Strategies on Machine Learning Performance in Rate Limited Systems”</a:t>
            </a:r>
            <a:r>
              <a:rPr lang="en-GB" dirty="0"/>
              <a:t>, IEEE Wireless Communications Letters, vol. 10, no. 6, pp. 1168-1172, June 2021.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A. Gharouni, P. Rost, A. Maeder and  H. Schotten, “</a:t>
            </a:r>
            <a:r>
              <a:rPr lang="en-US" i="1" dirty="0"/>
              <a:t>Divergence-based Bit Allocation for Indoor Environment Classification</a:t>
            </a:r>
            <a:r>
              <a:rPr lang="en-US" dirty="0"/>
              <a:t>”, IEEE 7th World Forum on Internet of Things (WF-IoT), pp. 639-644, 2021.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A. Gharouni, P. Rost, A. Maeder and  H. Schotten, “</a:t>
            </a:r>
            <a:r>
              <a:rPr lang="en-US" i="1" dirty="0"/>
              <a:t>Relevance-Based Wireless Resource Allocation for a Machine Learning-Based Centralized Control System</a:t>
            </a:r>
            <a:r>
              <a:rPr lang="en-US" dirty="0"/>
              <a:t>”, IEEE 32nd Annual International Symposium on Personal, Indoor and Mobile Radio Communications (PIMRC), 2021.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A. Gharouni, U. Karabulut, A. Enqvist, P. Rost, A. Maeder and H. Schotten, “</a:t>
            </a:r>
            <a:r>
              <a:rPr lang="en-US" i="1" dirty="0"/>
              <a:t>Signal Overhead Reduction for AI-Assisted Conditional Handover Preparation</a:t>
            </a:r>
            <a:r>
              <a:rPr lang="en-US" dirty="0"/>
              <a:t>”, Mobile Communication - Technologies and Applications; 25th ITG-Symposium, Osnabrueck, November 2021.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F7467E-98EE-F010-DB49-68E57F7E1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603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991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2B669-4C1B-CD13-4215-B620298839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FF"/>
                </a:solidFill>
                <a:effectLst/>
                <a:uLnTx/>
                <a:uFillTx/>
                <a:latin typeface="Nokia Pure Headline Light" panose="020B0304020202020204" pitchFamily="34" charset="0"/>
                <a:ea typeface="+mn-ea"/>
                <a:cs typeface="+mn-cs"/>
              </a:rPr>
              <a:t>Introduction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CA1534-A7E9-9E27-499B-F7C815030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1135"/>
                </a:solidFill>
                <a:effectLst/>
                <a:uLnTx/>
                <a:uFillTx/>
                <a:latin typeface="Nokia Pure Headline Light" panose="020B0304020202020204" pitchFamily="34" charset="0"/>
                <a:ea typeface="+mn-ea"/>
                <a:cs typeface="+mn-cs"/>
              </a:rPr>
              <a:t>Motivation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9A2AD6-4873-8324-F92A-54D1EAE20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CF7422-0974-E92B-EAF3-ABAB8BDE3A1D}"/>
              </a:ext>
            </a:extLst>
          </p:cNvPr>
          <p:cNvSpPr/>
          <p:nvPr/>
        </p:nvSpPr>
        <p:spPr>
          <a:xfrm>
            <a:off x="2466070" y="1742539"/>
            <a:ext cx="178230" cy="185011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A6A83D-56D1-E12D-26CA-E65438876818}"/>
              </a:ext>
            </a:extLst>
          </p:cNvPr>
          <p:cNvSpPr txBox="1"/>
          <p:nvPr/>
        </p:nvSpPr>
        <p:spPr>
          <a:xfrm>
            <a:off x="2158090" y="1283724"/>
            <a:ext cx="829452" cy="3246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ctr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None/>
              <a:tabLst>
                <a:tab pos="180000" algn="l"/>
              </a:tabLst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Node A</a:t>
            </a:r>
          </a:p>
          <a:p>
            <a:pPr marL="0" marR="0" indent="0" algn="ctr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None/>
              <a:tabLst>
                <a:tab pos="180000" algn="l"/>
              </a:tabLst>
            </a:pPr>
            <a:r>
              <a:rPr lang="en-US" sz="1200" dirty="0">
                <a:solidFill>
                  <a:schemeClr val="tx2"/>
                </a:solidFill>
                <a:latin typeface="Nokia Pure Text Light"/>
              </a:rPr>
              <a:t>in Network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096D66-F491-70AA-DD1D-9D19E360F332}"/>
              </a:ext>
            </a:extLst>
          </p:cNvPr>
          <p:cNvCxnSpPr>
            <a:cxnSpLocks/>
          </p:cNvCxnSpPr>
          <p:nvPr/>
        </p:nvCxnSpPr>
        <p:spPr>
          <a:xfrm>
            <a:off x="2729865" y="1835044"/>
            <a:ext cx="1162534" cy="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EF6830D-B664-88E3-9B79-26C7282D947D}"/>
              </a:ext>
            </a:extLst>
          </p:cNvPr>
          <p:cNvSpPr txBox="1"/>
          <p:nvPr/>
        </p:nvSpPr>
        <p:spPr>
          <a:xfrm>
            <a:off x="6290721" y="2141220"/>
            <a:ext cx="1150403" cy="3339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ctr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None/>
              <a:tabLst>
                <a:tab pos="180000" algn="l"/>
              </a:tabLst>
            </a:pPr>
            <a:r>
              <a:rPr kumimoji="0" lang="en-US" sz="1200" b="1" i="0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Final output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6AD655-CF36-E66D-CBEC-B4EB924D5987}"/>
              </a:ext>
            </a:extLst>
          </p:cNvPr>
          <p:cNvSpPr txBox="1"/>
          <p:nvPr/>
        </p:nvSpPr>
        <p:spPr>
          <a:xfrm>
            <a:off x="360454" y="3490061"/>
            <a:ext cx="83088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R="0" lvl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1135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Communications goal: Delivering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001135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001135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syntax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001135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 from A to B</a:t>
            </a:r>
            <a:endParaRPr lang="en-US" sz="1200" dirty="0">
              <a:solidFill>
                <a:srgbClr val="001135"/>
              </a:solidFill>
              <a:latin typeface="Nokia Pure Text Light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425D225-8A8A-BBDF-D352-1D014A77B808}"/>
              </a:ext>
            </a:extLst>
          </p:cNvPr>
          <p:cNvGrpSpPr/>
          <p:nvPr/>
        </p:nvGrpSpPr>
        <p:grpSpPr>
          <a:xfrm>
            <a:off x="2455532" y="2006125"/>
            <a:ext cx="199307" cy="1069486"/>
            <a:chOff x="2469880" y="2112805"/>
            <a:chExt cx="199307" cy="106948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69677E4-B160-F79B-D788-97DDF035971E}"/>
                </a:ext>
              </a:extLst>
            </p:cNvPr>
            <p:cNvSpPr/>
            <p:nvPr/>
          </p:nvSpPr>
          <p:spPr>
            <a:xfrm>
              <a:off x="2469880" y="2112805"/>
              <a:ext cx="199307" cy="2515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15012F0-8DFD-CBCD-1D54-15B5EA3DBB8B}"/>
                </a:ext>
              </a:extLst>
            </p:cNvPr>
            <p:cNvSpPr/>
            <p:nvPr/>
          </p:nvSpPr>
          <p:spPr>
            <a:xfrm>
              <a:off x="2469880" y="2385462"/>
              <a:ext cx="199307" cy="25151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4BB8C02-6CA6-D764-F70B-57EB8E618DCE}"/>
                </a:ext>
              </a:extLst>
            </p:cNvPr>
            <p:cNvSpPr/>
            <p:nvPr/>
          </p:nvSpPr>
          <p:spPr>
            <a:xfrm>
              <a:off x="2469880" y="2658119"/>
              <a:ext cx="199307" cy="25151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ACCF458-F727-D6A2-8677-40071605D1B9}"/>
                </a:ext>
              </a:extLst>
            </p:cNvPr>
            <p:cNvSpPr/>
            <p:nvPr/>
          </p:nvSpPr>
          <p:spPr>
            <a:xfrm>
              <a:off x="2469880" y="2930776"/>
              <a:ext cx="199307" cy="25151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51305F78-D7AB-0983-1E6E-58018EF25B0B}"/>
              </a:ext>
            </a:extLst>
          </p:cNvPr>
          <p:cNvSpPr/>
          <p:nvPr/>
        </p:nvSpPr>
        <p:spPr>
          <a:xfrm>
            <a:off x="3959696" y="1742919"/>
            <a:ext cx="178230" cy="185011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D7C0D56-F491-B590-9434-5E350ECCE941}"/>
              </a:ext>
            </a:extLst>
          </p:cNvPr>
          <p:cNvGrpSpPr/>
          <p:nvPr/>
        </p:nvGrpSpPr>
        <p:grpSpPr>
          <a:xfrm>
            <a:off x="3949158" y="2006505"/>
            <a:ext cx="199307" cy="1069486"/>
            <a:chOff x="2469880" y="2112805"/>
            <a:chExt cx="199307" cy="106948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DE8EF72-6C36-A3D5-C8BD-2BDD5B9D09F5}"/>
                </a:ext>
              </a:extLst>
            </p:cNvPr>
            <p:cNvSpPr/>
            <p:nvPr/>
          </p:nvSpPr>
          <p:spPr>
            <a:xfrm>
              <a:off x="2469880" y="2112805"/>
              <a:ext cx="199307" cy="2515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A143F0A-7C62-2EC0-824E-68A72CFB3414}"/>
                </a:ext>
              </a:extLst>
            </p:cNvPr>
            <p:cNvSpPr/>
            <p:nvPr/>
          </p:nvSpPr>
          <p:spPr>
            <a:xfrm>
              <a:off x="2469880" y="2385462"/>
              <a:ext cx="199307" cy="25151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62D6774-70BD-A214-6FB2-A1374C928324}"/>
                </a:ext>
              </a:extLst>
            </p:cNvPr>
            <p:cNvSpPr/>
            <p:nvPr/>
          </p:nvSpPr>
          <p:spPr>
            <a:xfrm>
              <a:off x="2469880" y="2658119"/>
              <a:ext cx="199307" cy="25151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ABD90AB-05A7-DE59-CC1C-430C606C71A9}"/>
                </a:ext>
              </a:extLst>
            </p:cNvPr>
            <p:cNvSpPr/>
            <p:nvPr/>
          </p:nvSpPr>
          <p:spPr>
            <a:xfrm>
              <a:off x="2469880" y="2930776"/>
              <a:ext cx="199307" cy="25151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</p:grp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059DF4D-893E-61AA-D53F-AB61D95BF2FF}"/>
              </a:ext>
            </a:extLst>
          </p:cNvPr>
          <p:cNvSpPr/>
          <p:nvPr/>
        </p:nvSpPr>
        <p:spPr>
          <a:xfrm>
            <a:off x="4823581" y="1969823"/>
            <a:ext cx="1254732" cy="676715"/>
          </a:xfrm>
          <a:prstGeom prst="roundRect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400">
              <a:defRPr/>
            </a:pPr>
            <a:r>
              <a:rPr lang="en-US" sz="1200" dirty="0">
                <a:solidFill>
                  <a:srgbClr val="001135"/>
                </a:solidFill>
              </a:rPr>
              <a:t>Machine Learning Unit</a:t>
            </a:r>
          </a:p>
          <a:p>
            <a:pPr lvl="0" algn="ctr" defTabSz="914400">
              <a:defRPr/>
            </a:pPr>
            <a:r>
              <a:rPr lang="en-US" sz="1200" dirty="0">
                <a:solidFill>
                  <a:srgbClr val="001135"/>
                </a:solidFill>
              </a:rPr>
              <a:t>(MLU)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487EA68-2A97-C411-5C72-9E2D74B04CE4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4254605" y="2308181"/>
            <a:ext cx="568976" cy="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4D03A60-A638-B8B4-5973-08EB90C2DA91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6078313" y="2308180"/>
            <a:ext cx="212408" cy="1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275B6D6-4560-3712-191E-1D00668339DA}"/>
              </a:ext>
            </a:extLst>
          </p:cNvPr>
          <p:cNvCxnSpPr>
            <a:cxnSpLocks/>
          </p:cNvCxnSpPr>
          <p:nvPr/>
        </p:nvCxnSpPr>
        <p:spPr>
          <a:xfrm>
            <a:off x="2740918" y="3627406"/>
            <a:ext cx="356616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75272EF-2711-D3E0-BE26-9493B75CDF5E}"/>
              </a:ext>
            </a:extLst>
          </p:cNvPr>
          <p:cNvSpPr txBox="1"/>
          <p:nvPr/>
        </p:nvSpPr>
        <p:spPr>
          <a:xfrm>
            <a:off x="3616518" y="1283724"/>
            <a:ext cx="829452" cy="3246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ctr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None/>
              <a:tabLst>
                <a:tab pos="180000" algn="l"/>
              </a:tabLst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Node B</a:t>
            </a:r>
          </a:p>
          <a:p>
            <a:pPr marL="0" marR="0" indent="0" algn="ctr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None/>
              <a:tabLst>
                <a:tab pos="180000" algn="l"/>
              </a:tabLst>
            </a:pPr>
            <a:r>
              <a:rPr lang="en-US" sz="1200" dirty="0">
                <a:solidFill>
                  <a:schemeClr val="tx2"/>
                </a:solidFill>
                <a:latin typeface="Nokia Pure Text Light"/>
              </a:rPr>
              <a:t>in Network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764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2B669-4C1B-CD13-4215-B620298839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5AFF"/>
                </a:solidFill>
                <a:effectLst/>
                <a:uLnTx/>
                <a:uFillTx/>
                <a:latin typeface="Nokia Pure Headline Light" panose="020B0304020202020204" pitchFamily="34" charset="0"/>
                <a:ea typeface="+mn-ea"/>
                <a:cs typeface="+mn-cs"/>
              </a:rPr>
              <a:t>Introduction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CA1534-A7E9-9E27-499B-F7C815030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1135"/>
                </a:solidFill>
                <a:effectLst/>
                <a:uLnTx/>
                <a:uFillTx/>
                <a:latin typeface="Nokia Pure Headline Light" panose="020B0304020202020204" pitchFamily="34" charset="0"/>
                <a:ea typeface="+mn-ea"/>
                <a:cs typeface="+mn-cs"/>
              </a:rPr>
              <a:t>Motivation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9A2AD6-4873-8324-F92A-54D1EAE20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CF7422-0974-E92B-EAF3-ABAB8BDE3A1D}"/>
              </a:ext>
            </a:extLst>
          </p:cNvPr>
          <p:cNvSpPr/>
          <p:nvPr/>
        </p:nvSpPr>
        <p:spPr>
          <a:xfrm>
            <a:off x="2466070" y="1742539"/>
            <a:ext cx="178230" cy="185011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096D66-F491-70AA-DD1D-9D19E360F332}"/>
              </a:ext>
            </a:extLst>
          </p:cNvPr>
          <p:cNvCxnSpPr>
            <a:cxnSpLocks/>
          </p:cNvCxnSpPr>
          <p:nvPr/>
        </p:nvCxnSpPr>
        <p:spPr>
          <a:xfrm>
            <a:off x="2729865" y="1835044"/>
            <a:ext cx="1162534" cy="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901BC6D-4A69-7FD6-16C1-78DA18BC7B91}"/>
              </a:ext>
            </a:extLst>
          </p:cNvPr>
          <p:cNvSpPr/>
          <p:nvPr/>
        </p:nvSpPr>
        <p:spPr>
          <a:xfrm>
            <a:off x="4823581" y="1969823"/>
            <a:ext cx="1254732" cy="676715"/>
          </a:xfrm>
          <a:prstGeom prst="roundRect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400">
              <a:defRPr/>
            </a:pPr>
            <a:r>
              <a:rPr lang="en-US" sz="1200" dirty="0">
                <a:solidFill>
                  <a:srgbClr val="001135"/>
                </a:solidFill>
              </a:rPr>
              <a:t>Machine Learning Unit</a:t>
            </a:r>
          </a:p>
          <a:p>
            <a:pPr lvl="0" algn="ctr" defTabSz="914400">
              <a:defRPr/>
            </a:pPr>
            <a:r>
              <a:rPr lang="en-US" sz="1200" dirty="0">
                <a:solidFill>
                  <a:srgbClr val="001135"/>
                </a:solidFill>
              </a:rPr>
              <a:t>(MLU)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6830D-B664-88E3-9B79-26C7282D947D}"/>
              </a:ext>
            </a:extLst>
          </p:cNvPr>
          <p:cNvSpPr txBox="1"/>
          <p:nvPr/>
        </p:nvSpPr>
        <p:spPr>
          <a:xfrm>
            <a:off x="6290721" y="2141220"/>
            <a:ext cx="1150403" cy="3339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ctr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None/>
              <a:tabLst>
                <a:tab pos="180000" algn="l"/>
              </a:tabLst>
            </a:pPr>
            <a:r>
              <a:rPr kumimoji="0" lang="en-US" sz="1200" b="1" i="0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Final output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125692-78C3-5489-847C-62DA92643BC4}"/>
              </a:ext>
            </a:extLst>
          </p:cNvPr>
          <p:cNvSpPr txBox="1"/>
          <p:nvPr/>
        </p:nvSpPr>
        <p:spPr>
          <a:xfrm>
            <a:off x="4194254" y="2006125"/>
            <a:ext cx="229055" cy="1069487"/>
          </a:xfrm>
          <a:prstGeom prst="rect">
            <a:avLst/>
          </a:prstGeom>
          <a:noFill/>
          <a:ln>
            <a:noFill/>
          </a:ln>
        </p:spPr>
        <p:txBody>
          <a:bodyPr vert="vert" wrap="square" lIns="0" tIns="0" rIns="0" bIns="0" rtlCol="0" anchor="b">
            <a:noAutofit/>
          </a:bodyPr>
          <a:lstStyle/>
          <a:p>
            <a:pPr marL="0" marR="0" indent="0" algn="ctr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None/>
              <a:tabLst>
                <a:tab pos="180000" algn="l"/>
              </a:tabLst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+ distortion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6AD655-CF36-E66D-CBEC-B4EB924D5987}"/>
              </a:ext>
            </a:extLst>
          </p:cNvPr>
          <p:cNvSpPr txBox="1"/>
          <p:nvPr/>
        </p:nvSpPr>
        <p:spPr>
          <a:xfrm>
            <a:off x="360454" y="3490061"/>
            <a:ext cx="8308800" cy="53860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R="0" lvl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1135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Communications goal: Delivering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001135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solidFill>
                  <a:srgbClr val="001135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syntax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001135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 from A to B</a:t>
            </a:r>
            <a:endParaRPr lang="en-US" sz="1200" dirty="0">
              <a:solidFill>
                <a:srgbClr val="001135"/>
              </a:solidFill>
              <a:latin typeface="Nokia Pure Text Light"/>
            </a:endParaRPr>
          </a:p>
          <a:p>
            <a:pPr marR="0" lvl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tabLst/>
              <a:defRPr/>
            </a:pPr>
            <a:r>
              <a:rPr lang="en-US" sz="1200" dirty="0">
                <a:solidFill>
                  <a:schemeClr val="tx2"/>
                </a:solidFill>
                <a:latin typeface="Nokia Pure Text Light"/>
              </a:rPr>
              <a:t>ML can handle distortion at its input </a:t>
            </a:r>
            <a:r>
              <a:rPr lang="en-US" sz="1200" dirty="0">
                <a:solidFill>
                  <a:schemeClr val="tx2"/>
                </a:solidFill>
                <a:latin typeface="Nokia Pure Text Light"/>
                <a:sym typeface="Wingdings" panose="05000000000000000000" pitchFamily="2" charset="2"/>
              </a:rPr>
              <a:t> </a:t>
            </a:r>
            <a:r>
              <a:rPr lang="en-US" sz="1200" b="1" dirty="0">
                <a:solidFill>
                  <a:schemeClr val="tx2"/>
                </a:solidFill>
                <a:latin typeface="Nokia Pure Text Light"/>
                <a:sym typeface="Wingdings" panose="05000000000000000000" pitchFamily="2" charset="2"/>
              </a:rPr>
              <a:t>less distortion</a:t>
            </a:r>
            <a:r>
              <a:rPr lang="en-US" sz="1200" dirty="0">
                <a:solidFill>
                  <a:schemeClr val="tx2"/>
                </a:solidFill>
                <a:latin typeface="Nokia Pure Text Light"/>
                <a:sym typeface="Wingdings" panose="05000000000000000000" pitchFamily="2" charset="2"/>
              </a:rPr>
              <a:t> tolerance, </a:t>
            </a:r>
            <a:r>
              <a:rPr lang="en-US" sz="1200" b="1" dirty="0">
                <a:solidFill>
                  <a:schemeClr val="tx2"/>
                </a:solidFill>
                <a:latin typeface="Nokia Pure Text Light"/>
                <a:sym typeface="Wingdings" panose="05000000000000000000" pitchFamily="2" charset="2"/>
              </a:rPr>
              <a:t>more relevant input </a:t>
            </a:r>
            <a:r>
              <a:rPr lang="en-US" sz="1200" dirty="0">
                <a:solidFill>
                  <a:schemeClr val="tx2"/>
                </a:solidFill>
                <a:latin typeface="Nokia Pure Text Light"/>
                <a:sym typeface="Wingdings" panose="05000000000000000000" pitchFamily="2" charset="2"/>
              </a:rPr>
              <a:t>attributes</a:t>
            </a:r>
            <a:endParaRPr lang="en-US" sz="1200" dirty="0">
              <a:solidFill>
                <a:schemeClr val="tx2"/>
              </a:solidFill>
              <a:latin typeface="Nokia Pure Text Ligh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8055BCE-B1C6-2E6B-B804-D40043BA8533}"/>
              </a:ext>
            </a:extLst>
          </p:cNvPr>
          <p:cNvCxnSpPr>
            <a:cxnSpLocks/>
          </p:cNvCxnSpPr>
          <p:nvPr/>
        </p:nvCxnSpPr>
        <p:spPr>
          <a:xfrm>
            <a:off x="2740918" y="3627406"/>
            <a:ext cx="356616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1FFBF1C-ED9C-C4A9-C1D0-0FD3223B074C}"/>
              </a:ext>
            </a:extLst>
          </p:cNvPr>
          <p:cNvSpPr txBox="1"/>
          <p:nvPr/>
        </p:nvSpPr>
        <p:spPr>
          <a:xfrm>
            <a:off x="417338" y="4349745"/>
            <a:ext cx="8308799" cy="368118"/>
          </a:xfrm>
          <a:custGeom>
            <a:avLst/>
            <a:gdLst>
              <a:gd name="connsiteX0" fmla="*/ 7936482 w 8308798"/>
              <a:gd name="connsiteY0" fmla="*/ 0 h 368118"/>
              <a:gd name="connsiteX1" fmla="*/ 8308798 w 8308798"/>
              <a:gd name="connsiteY1" fmla="*/ 0 h 368118"/>
              <a:gd name="connsiteX2" fmla="*/ 8238201 w 8308798"/>
              <a:gd name="connsiteY2" fmla="*/ 368117 h 368118"/>
              <a:gd name="connsiteX3" fmla="*/ 8017050 w 8308798"/>
              <a:gd name="connsiteY3" fmla="*/ 368117 h 368118"/>
              <a:gd name="connsiteX4" fmla="*/ 8017050 w 8308798"/>
              <a:gd name="connsiteY4" fmla="*/ 368118 h 368118"/>
              <a:gd name="connsiteX5" fmla="*/ 0 w 8308798"/>
              <a:gd name="connsiteY5" fmla="*/ 368118 h 368118"/>
              <a:gd name="connsiteX6" fmla="*/ 0 w 8308798"/>
              <a:gd name="connsiteY6" fmla="*/ 1 h 368118"/>
              <a:gd name="connsiteX7" fmla="*/ 7936482 w 8308798"/>
              <a:gd name="connsiteY7" fmla="*/ 1 h 368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08798" h="368118">
                <a:moveTo>
                  <a:pt x="7936482" y="0"/>
                </a:moveTo>
                <a:lnTo>
                  <a:pt x="8308798" y="0"/>
                </a:lnTo>
                <a:lnTo>
                  <a:pt x="8238201" y="368117"/>
                </a:lnTo>
                <a:lnTo>
                  <a:pt x="8017050" y="368117"/>
                </a:lnTo>
                <a:lnTo>
                  <a:pt x="8017050" y="368118"/>
                </a:lnTo>
                <a:lnTo>
                  <a:pt x="0" y="368118"/>
                </a:lnTo>
                <a:lnTo>
                  <a:pt x="0" y="1"/>
                </a:lnTo>
                <a:lnTo>
                  <a:pt x="7936482" y="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180000">
              <a:spcAft>
                <a:spcPts val="300"/>
              </a:spcAft>
              <a:tabLst>
                <a:tab pos="180000" algn="l"/>
              </a:tabLst>
            </a:pPr>
            <a:r>
              <a:rPr lang="en-US" sz="1400" dirty="0">
                <a:solidFill>
                  <a:srgbClr val="FFFFFF"/>
                </a:solidFill>
              </a:rPr>
              <a:t>How to measure the MLU input </a:t>
            </a:r>
            <a:r>
              <a:rPr lang="en-US" sz="1400" b="1" dirty="0">
                <a:solidFill>
                  <a:srgbClr val="FFFFFF"/>
                </a:solidFill>
              </a:rPr>
              <a:t>relevance</a:t>
            </a:r>
            <a:r>
              <a:rPr lang="en-US" sz="1400" dirty="0">
                <a:solidFill>
                  <a:srgbClr val="FFFFFF"/>
                </a:solidFill>
              </a:rPr>
              <a:t> such that it can be used by the network?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425D225-8A8A-BBDF-D352-1D014A77B808}"/>
              </a:ext>
            </a:extLst>
          </p:cNvPr>
          <p:cNvGrpSpPr/>
          <p:nvPr/>
        </p:nvGrpSpPr>
        <p:grpSpPr>
          <a:xfrm>
            <a:off x="2455532" y="2006125"/>
            <a:ext cx="199307" cy="1069486"/>
            <a:chOff x="2469880" y="2112805"/>
            <a:chExt cx="199307" cy="106948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69677E4-B160-F79B-D788-97DDF035971E}"/>
                </a:ext>
              </a:extLst>
            </p:cNvPr>
            <p:cNvSpPr/>
            <p:nvPr/>
          </p:nvSpPr>
          <p:spPr>
            <a:xfrm>
              <a:off x="2469880" y="2112805"/>
              <a:ext cx="199307" cy="2515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15012F0-8DFD-CBCD-1D54-15B5EA3DBB8B}"/>
                </a:ext>
              </a:extLst>
            </p:cNvPr>
            <p:cNvSpPr/>
            <p:nvPr/>
          </p:nvSpPr>
          <p:spPr>
            <a:xfrm>
              <a:off x="2469880" y="2385462"/>
              <a:ext cx="199307" cy="25151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4BB8C02-6CA6-D764-F70B-57EB8E618DCE}"/>
                </a:ext>
              </a:extLst>
            </p:cNvPr>
            <p:cNvSpPr/>
            <p:nvPr/>
          </p:nvSpPr>
          <p:spPr>
            <a:xfrm>
              <a:off x="2469880" y="2658119"/>
              <a:ext cx="199307" cy="25151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ACCF458-F727-D6A2-8677-40071605D1B9}"/>
                </a:ext>
              </a:extLst>
            </p:cNvPr>
            <p:cNvSpPr/>
            <p:nvPr/>
          </p:nvSpPr>
          <p:spPr>
            <a:xfrm>
              <a:off x="2469880" y="2930776"/>
              <a:ext cx="199307" cy="25151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51305F78-D7AB-0983-1E6E-58018EF25B0B}"/>
              </a:ext>
            </a:extLst>
          </p:cNvPr>
          <p:cNvSpPr/>
          <p:nvPr/>
        </p:nvSpPr>
        <p:spPr>
          <a:xfrm>
            <a:off x="3959696" y="1742919"/>
            <a:ext cx="178230" cy="185011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E8EF72-6C36-A3D5-C8BD-2BDD5B9D09F5}"/>
              </a:ext>
            </a:extLst>
          </p:cNvPr>
          <p:cNvSpPr/>
          <p:nvPr/>
        </p:nvSpPr>
        <p:spPr>
          <a:xfrm>
            <a:off x="3949158" y="2006505"/>
            <a:ext cx="199307" cy="251515"/>
          </a:xfrm>
          <a:prstGeom prst="rect">
            <a:avLst/>
          </a:prstGeom>
          <a:pattFill prst="dkUp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143F0A-7C62-2EC0-824E-68A72CFB3414}"/>
              </a:ext>
            </a:extLst>
          </p:cNvPr>
          <p:cNvSpPr/>
          <p:nvPr/>
        </p:nvSpPr>
        <p:spPr>
          <a:xfrm>
            <a:off x="3949158" y="2279162"/>
            <a:ext cx="199307" cy="251515"/>
          </a:xfrm>
          <a:prstGeom prst="rect">
            <a:avLst/>
          </a:prstGeom>
          <a:pattFill prst="dkUpDiag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62D6774-70BD-A214-6FB2-A1374C928324}"/>
              </a:ext>
            </a:extLst>
          </p:cNvPr>
          <p:cNvSpPr/>
          <p:nvPr/>
        </p:nvSpPr>
        <p:spPr>
          <a:xfrm>
            <a:off x="3949158" y="2551819"/>
            <a:ext cx="199307" cy="251515"/>
          </a:xfrm>
          <a:prstGeom prst="rect">
            <a:avLst/>
          </a:prstGeom>
          <a:pattFill prst="dkUpDiag">
            <a:fgClr>
              <a:schemeClr val="accent5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BD90AB-05A7-DE59-CC1C-430C606C71A9}"/>
              </a:ext>
            </a:extLst>
          </p:cNvPr>
          <p:cNvSpPr/>
          <p:nvPr/>
        </p:nvSpPr>
        <p:spPr>
          <a:xfrm>
            <a:off x="3949158" y="2824476"/>
            <a:ext cx="199307" cy="251515"/>
          </a:xfrm>
          <a:prstGeom prst="rect">
            <a:avLst/>
          </a:prstGeom>
          <a:pattFill prst="dkUp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tx2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87879E4-5F86-10E1-F010-F01DBD57DC06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538898" y="2308180"/>
            <a:ext cx="284683" cy="1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381832A-631F-0C3F-4DC4-7EC05F049BED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6078313" y="2308180"/>
            <a:ext cx="212408" cy="1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4A83A5-D5A9-2037-E417-F4B40C101901}"/>
              </a:ext>
            </a:extLst>
          </p:cNvPr>
          <p:cNvSpPr txBox="1"/>
          <p:nvPr/>
        </p:nvSpPr>
        <p:spPr>
          <a:xfrm>
            <a:off x="2158090" y="1283724"/>
            <a:ext cx="829452" cy="3246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ctr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None/>
              <a:tabLst>
                <a:tab pos="180000" algn="l"/>
              </a:tabLst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Node A</a:t>
            </a:r>
          </a:p>
          <a:p>
            <a:pPr marL="0" marR="0" indent="0" algn="ctr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None/>
              <a:tabLst>
                <a:tab pos="180000" algn="l"/>
              </a:tabLst>
            </a:pPr>
            <a:r>
              <a:rPr lang="en-US" sz="1200" dirty="0">
                <a:solidFill>
                  <a:schemeClr val="tx2"/>
                </a:solidFill>
                <a:latin typeface="Nokia Pure Text Light"/>
              </a:rPr>
              <a:t>in Network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2D56DD-8FF9-6691-1EEF-27BAA26A2F59}"/>
              </a:ext>
            </a:extLst>
          </p:cNvPr>
          <p:cNvSpPr txBox="1"/>
          <p:nvPr/>
        </p:nvSpPr>
        <p:spPr>
          <a:xfrm>
            <a:off x="3616518" y="1283724"/>
            <a:ext cx="829452" cy="3246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marL="0" marR="0" indent="0" algn="ctr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None/>
              <a:tabLst>
                <a:tab pos="180000" algn="l"/>
              </a:tabLst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Node B</a:t>
            </a:r>
          </a:p>
          <a:p>
            <a:pPr marL="0" marR="0" indent="0" algn="ctr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None/>
              <a:tabLst>
                <a:tab pos="180000" algn="l"/>
              </a:tabLst>
            </a:pPr>
            <a:r>
              <a:rPr lang="en-US" sz="1200" dirty="0">
                <a:solidFill>
                  <a:schemeClr val="tx2"/>
                </a:solidFill>
                <a:latin typeface="Nokia Pure Text Light"/>
              </a:rPr>
              <a:t>in Network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Nokia Pure Text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9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15A52E-3EB0-9C04-E684-276AF77BC7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F1F35-CF45-044A-B173-3655297FB8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High-level Problem Formulation &amp; Solution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601F8-7D91-01F7-5E3F-6064BE3253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2"/>
                </a:solidFill>
              </a:rPr>
              <a:t>How to measure the MLU input relevance such that it can be used by the network?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D954D-6383-8C5B-707A-3F9008B94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58C12F0-2EE0-40CB-2BFE-413DB8BADDDA}"/>
              </a:ext>
            </a:extLst>
          </p:cNvPr>
          <p:cNvGrpSpPr/>
          <p:nvPr/>
        </p:nvGrpSpPr>
        <p:grpSpPr>
          <a:xfrm>
            <a:off x="1801873" y="1754689"/>
            <a:ext cx="5540254" cy="1270285"/>
            <a:chOff x="1569924" y="2141383"/>
            <a:chExt cx="5540254" cy="127028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443F8BC-A5E2-D4EE-3CC8-D1F4342B0AAD}"/>
                </a:ext>
              </a:extLst>
            </p:cNvPr>
            <p:cNvGrpSpPr/>
            <p:nvPr/>
          </p:nvGrpSpPr>
          <p:grpSpPr>
            <a:xfrm>
              <a:off x="1569924" y="2141383"/>
              <a:ext cx="5540254" cy="1270285"/>
              <a:chOff x="1504610" y="1751211"/>
              <a:chExt cx="5540254" cy="1270285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704562A-2380-26E7-A0DF-51F9222B4D62}"/>
                  </a:ext>
                </a:extLst>
              </p:cNvPr>
              <p:cNvSpPr/>
              <p:nvPr/>
            </p:nvSpPr>
            <p:spPr>
              <a:xfrm>
                <a:off x="1504610" y="1751211"/>
                <a:ext cx="5540254" cy="127028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Aft>
                    <a:spcPts val="300"/>
                  </a:spcAft>
                  <a:buSzPct val="100000"/>
                </a:pPr>
                <a:r>
                  <a:rPr lang="en-US" sz="1200" dirty="0">
                    <a:solidFill>
                      <a:schemeClr val="tx2"/>
                    </a:solidFill>
                  </a:rPr>
                  <a:t>Baseline:</a:t>
                </a:r>
              </a:p>
              <a:p>
                <a:pPr algn="l">
                  <a:spcAft>
                    <a:spcPts val="300"/>
                  </a:spcAft>
                  <a:buSzPct val="100000"/>
                </a:pPr>
                <a:endParaRPr lang="en-US" sz="1200" dirty="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DFEE25ED-BAF7-CB0E-CFE5-B33766508C80}"/>
                  </a:ext>
                </a:extLst>
              </p:cNvPr>
              <p:cNvGrpSpPr/>
              <p:nvPr/>
            </p:nvGrpSpPr>
            <p:grpSpPr>
              <a:xfrm>
                <a:off x="2540976" y="2175827"/>
                <a:ext cx="2094876" cy="681674"/>
                <a:chOff x="1908313" y="2367537"/>
                <a:chExt cx="2094876" cy="956261"/>
              </a:xfrm>
            </p:grpSpPr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714BFA52-51EF-69F8-B73A-061F5450CD20}"/>
                    </a:ext>
                  </a:extLst>
                </p:cNvPr>
                <p:cNvSpPr/>
                <p:nvPr/>
              </p:nvSpPr>
              <p:spPr>
                <a:xfrm>
                  <a:off x="2742726" y="2367537"/>
                  <a:ext cx="1260463" cy="956261"/>
                </a:xfrm>
                <a:prstGeom prst="roundRect">
                  <a:avLst/>
                </a:prstGeom>
                <a:ln w="12700">
                  <a:solidFill>
                    <a:srgbClr val="001D47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 algn="ctr" defTabSz="914400">
                    <a:defRPr/>
                  </a:pPr>
                  <a:r>
                    <a:rPr lang="en-US" sz="1200" dirty="0">
                      <a:solidFill>
                        <a:srgbClr val="001135"/>
                      </a:solidFill>
                    </a:rPr>
                    <a:t>MLU</a:t>
                  </a:r>
                </a:p>
              </p:txBody>
            </p: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1177F283-9674-83A7-AFCF-FAF9ABAB09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97453" y="2530478"/>
                  <a:ext cx="445273" cy="0"/>
                </a:xfrm>
                <a:prstGeom prst="straightConnector1">
                  <a:avLst/>
                </a:prstGeom>
                <a:ln w="381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B585F0E8-F50E-C27F-7DCE-96AA99A353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97453" y="3159619"/>
                  <a:ext cx="445273" cy="0"/>
                </a:xfrm>
                <a:prstGeom prst="straightConnector1">
                  <a:avLst/>
                </a:prstGeom>
                <a:ln w="38100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3E8F6AD7-6FA4-22C0-C6A0-CFF41F7806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08313" y="2447486"/>
                      <a:ext cx="286247" cy="1704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marL="0" marR="0" indent="0" algn="l" defTabSz="1800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+mj-lt"/>
                        <a:buNone/>
                        <a:tabLst>
                          <a:tab pos="180000" algn="l"/>
                        </a:tabLs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2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0" lang="en-US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0" lang="en-US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2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Nokia Pure Text Light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3E8F6AD7-6FA4-22C0-C6A0-CFF41F78068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08313" y="2447486"/>
                      <a:ext cx="286247" cy="1704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40000" r="-44681" b="-70000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B0155FD1-21EA-ED66-6C02-5D1421E1AE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08739" y="3036539"/>
                      <a:ext cx="286247" cy="1704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marL="0" marR="0" indent="0" algn="l" defTabSz="1800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+mj-lt"/>
                        <a:buNone/>
                        <a:tabLst>
                          <a:tab pos="180000" algn="l"/>
                        </a:tabLs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2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2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0" lang="en-US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0" lang="en-US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2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100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Nokia Pure Text Light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B0155FD1-21EA-ED66-6C02-5D1421E1AEA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08739" y="3036539"/>
                      <a:ext cx="286247" cy="17045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3404" t="-40000" r="-21277" b="-70000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5FB4C8B-BFC3-9919-37B7-7C9454C2B2F5}"/>
                      </a:ext>
                    </a:extLst>
                  </p:cNvPr>
                  <p:cNvSpPr txBox="1"/>
                  <p:nvPr/>
                </p:nvSpPr>
                <p:spPr>
                  <a:xfrm>
                    <a:off x="4738628" y="2232819"/>
                    <a:ext cx="2306236" cy="6094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marL="171450" marR="0" indent="-171450" defTabSz="1800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300"/>
                      </a:spcAft>
                      <a:buClrTx/>
                      <a:buSzTx/>
                      <a:buFont typeface="Arial" panose="020B0604020202020204" pitchFamily="34" charset="0"/>
                      <a:buChar char="•"/>
                      <a:tabLst>
                        <a:tab pos="180000" algn="l"/>
                      </a:tabLst>
                    </a:pPr>
                    <a:r>
                      <a:rPr lang="en-US" sz="1200" dirty="0">
                        <a:solidFill>
                          <a:schemeClr val="tx2"/>
                        </a:solidFill>
                        <a:latin typeface="Nokia Pure Text Light"/>
                      </a:rPr>
                      <a:t>High-resolution quantization</a:t>
                    </a:r>
                  </a:p>
                  <a:p>
                    <a:pPr marL="171450" marR="0" indent="-171450" defTabSz="1800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300"/>
                      </a:spcAft>
                      <a:buClrTx/>
                      <a:buSzTx/>
                      <a:buFont typeface="Arial" panose="020B0604020202020204" pitchFamily="34" charset="0"/>
                      <a:buChar char="•"/>
                      <a:tabLst>
                        <a:tab pos="180000" algn="l"/>
                      </a:tabLst>
                    </a:pPr>
                    <a:r>
                      <a: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Nokia Pure Text Light"/>
                        <a:ea typeface="+mn-ea"/>
                        <a:cs typeface="+mn-cs"/>
                      </a:rPr>
                      <a:t>Total: </a:t>
                    </a:r>
                    <a14:m>
                      <m:oMath xmlns:m="http://schemas.openxmlformats.org/officeDocument/2006/math">
                        <m:r>
                          <a:rPr kumimoji="0" lang="en-US" sz="1200" b="0" i="1" u="none" strike="noStrike" kern="1200" cap="none" spc="0" normalizeH="0" noProof="0" dirty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100</m:t>
                        </m:r>
                        <m:r>
                          <a:rPr kumimoji="0" lang="en-US" sz="1200" b="0" i="1" u="none" strike="noStrike" kern="1200" cap="none" spc="0" normalizeH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oMath>
                    </a14:m>
                    <a:endParaRPr kumimoji="0" lang="en-US" sz="1200" b="0" i="0" u="none" strike="noStrike" kern="1200" cap="none" spc="0" normalizeH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endParaRPr>
                  </a:p>
                  <a:p>
                    <a:pPr marL="171450" marR="0" indent="-171450" defTabSz="1800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300"/>
                      </a:spcAft>
                      <a:buClrTx/>
                      <a:buSzTx/>
                      <a:buFont typeface="Arial" panose="020B0604020202020204" pitchFamily="34" charset="0"/>
                      <a:buChar char="•"/>
                      <a:tabLst>
                        <a:tab pos="180000" algn="l"/>
                      </a:tabLst>
                    </a:pPr>
                    <a:r>
                      <a: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Nokia Pure Text Light"/>
                        <a:ea typeface="+mn-ea"/>
                        <a:cs typeface="+mn-cs"/>
                      </a:rPr>
                      <a:t>Accuracy: </a:t>
                    </a:r>
                    <a14:m>
                      <m:oMath xmlns:m="http://schemas.openxmlformats.org/officeDocument/2006/math">
                        <m:r>
                          <a:rPr kumimoji="0" lang="en-US" sz="1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90%</m:t>
                        </m:r>
                      </m:oMath>
                    </a14:m>
                    <a:endPara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5FB4C8B-BFC3-9919-37B7-7C9454C2B2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8628" y="2232819"/>
                    <a:ext cx="2306236" cy="60944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704" t="-8000" b="-18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A73D16-48F6-D9BC-8923-D020A4FB2924}"/>
                  </a:ext>
                </a:extLst>
              </p:cNvPr>
              <p:cNvSpPr txBox="1"/>
              <p:nvPr/>
            </p:nvSpPr>
            <p:spPr>
              <a:xfrm>
                <a:off x="2459207" y="1846247"/>
                <a:ext cx="449783" cy="1197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noAutofit/>
              </a:bodyPr>
              <a:lstStyle/>
              <a:p>
                <a:pPr marL="0" marR="0" indent="0" algn="ctr" defTabSz="1800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 typeface="+mj-lt"/>
                  <a:buNone/>
                  <a:tabLst>
                    <a:tab pos="180000" algn="l"/>
                  </a:tabLst>
                </a:pPr>
                <a:r>
                  <a:rPr lang="en-US" sz="1200" u="sng" dirty="0">
                    <a:solidFill>
                      <a:schemeClr val="tx2"/>
                    </a:solidFill>
                    <a:latin typeface="Nokia Pure Text Light"/>
                  </a:rPr>
                  <a:t>User</a:t>
                </a:r>
                <a:endParaRPr kumimoji="0" lang="en-US" sz="1200" i="0" u="sng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Nokia Pure Text Light"/>
                  <a:ea typeface="+mn-ea"/>
                  <a:cs typeface="+mn-cs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5E2549-E553-A617-B2B8-EA3FEC718EF7}"/>
                  </a:ext>
                </a:extLst>
              </p:cNvPr>
              <p:cNvSpPr txBox="1"/>
              <p:nvPr/>
            </p:nvSpPr>
            <p:spPr>
              <a:xfrm>
                <a:off x="3780728" y="1846246"/>
                <a:ext cx="449783" cy="1197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noAutofit/>
              </a:bodyPr>
              <a:lstStyle/>
              <a:p>
                <a:pPr marL="0" marR="0" indent="0" algn="ctr" defTabSz="1800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ClrTx/>
                  <a:buSzTx/>
                  <a:buFont typeface="+mj-lt"/>
                  <a:buNone/>
                  <a:tabLst>
                    <a:tab pos="180000" algn="l"/>
                  </a:tabLst>
                </a:pPr>
                <a:r>
                  <a:rPr kumimoji="0" lang="en-US" sz="1200" i="0" u="sng" strike="noStrike" kern="1200" cap="none" spc="0" normalizeH="0" baseline="0" noProof="0" dirty="0" err="1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Nokia Pure Text Light"/>
                    <a:ea typeface="+mn-ea"/>
                    <a:cs typeface="+mn-cs"/>
                  </a:rPr>
                  <a:t>gNB</a:t>
                </a:r>
                <a:endParaRPr kumimoji="0" lang="en-US" sz="1200" i="0" u="sng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Nokia Pure Text Light"/>
                  <a:ea typeface="+mn-ea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C558FC9-9DAA-7759-77EF-206A80623A8D}"/>
                    </a:ext>
                  </a:extLst>
                </p:cNvPr>
                <p:cNvSpPr txBox="1"/>
                <p:nvPr/>
              </p:nvSpPr>
              <p:spPr>
                <a:xfrm>
                  <a:off x="2164451" y="2597388"/>
                  <a:ext cx="400050" cy="204104"/>
                </a:xfrm>
                <a:prstGeom prst="rect">
                  <a:avLst/>
                </a:prstGeom>
                <a:noFill/>
                <a:ln>
                  <a:solidFill>
                    <a:srgbClr val="666666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indent="0" algn="l" defTabSz="1800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300"/>
                    </a:spcAft>
                    <a:buClrTx/>
                    <a:buSzTx/>
                    <a:buFont typeface="+mj-lt"/>
                    <a:buNone/>
                    <a:tabLst>
                      <a:tab pos="180000" algn="l"/>
                    </a:tabLst>
                  </a:pPr>
                  <a14:m>
                    <m:oMath xmlns:m="http://schemas.openxmlformats.org/officeDocument/2006/math">
                      <m:r>
                        <a:rPr kumimoji="0" lang="en-US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10</m:t>
                      </m:r>
                    </m:oMath>
                  </a14:m>
                  <a:r>
                    <a:rPr kumimoji="0" 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 bits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C558FC9-9DAA-7759-77EF-206A80623A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4451" y="2597388"/>
                  <a:ext cx="400050" cy="204104"/>
                </a:xfrm>
                <a:prstGeom prst="rect">
                  <a:avLst/>
                </a:prstGeom>
                <a:blipFill>
                  <a:blip r:embed="rId6"/>
                  <a:stretch>
                    <a:fillRect l="-8824" t="-5714" r="-13235" b="-22857"/>
                  </a:stretch>
                </a:blipFill>
                <a:ln>
                  <a:solidFill>
                    <a:srgbClr val="66666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214A5E2-1B13-2CC2-2CF1-042D6BF8201B}"/>
                    </a:ext>
                  </a:extLst>
                </p:cNvPr>
                <p:cNvSpPr txBox="1"/>
                <p:nvPr/>
              </p:nvSpPr>
              <p:spPr>
                <a:xfrm>
                  <a:off x="2164013" y="3001600"/>
                  <a:ext cx="400050" cy="204104"/>
                </a:xfrm>
                <a:prstGeom prst="rect">
                  <a:avLst/>
                </a:prstGeom>
                <a:noFill/>
                <a:ln>
                  <a:solidFill>
                    <a:srgbClr val="666666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indent="0" algn="l" defTabSz="1800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300"/>
                    </a:spcAft>
                    <a:buClrTx/>
                    <a:buSzTx/>
                    <a:buFont typeface="+mj-lt"/>
                    <a:buNone/>
                    <a:tabLst>
                      <a:tab pos="180000" algn="l"/>
                    </a:tabLst>
                  </a:pPr>
                  <a14:m>
                    <m:oMath xmlns:m="http://schemas.openxmlformats.org/officeDocument/2006/math">
                      <m:r>
                        <a:rPr kumimoji="0" lang="en-US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10</m:t>
                      </m:r>
                    </m:oMath>
                  </a14:m>
                  <a:r>
                    <a:rPr kumimoji="0" 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 bits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214A5E2-1B13-2CC2-2CF1-042D6BF820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4013" y="3001600"/>
                  <a:ext cx="400050" cy="204104"/>
                </a:xfrm>
                <a:prstGeom prst="rect">
                  <a:avLst/>
                </a:prstGeom>
                <a:blipFill>
                  <a:blip r:embed="rId6"/>
                  <a:stretch>
                    <a:fillRect l="-8824" t="-5714" r="-13235" b="-22857"/>
                  </a:stretch>
                </a:blipFill>
                <a:ln>
                  <a:solidFill>
                    <a:srgbClr val="66666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670AE432-30B9-56C8-C9DB-B66BB82584F9}"/>
              </a:ext>
            </a:extLst>
          </p:cNvPr>
          <p:cNvSpPr/>
          <p:nvPr/>
        </p:nvSpPr>
        <p:spPr>
          <a:xfrm>
            <a:off x="6257854" y="1518675"/>
            <a:ext cx="2468283" cy="470278"/>
          </a:xfrm>
          <a:prstGeom prst="wedgeRoundRectCallout">
            <a:avLst>
              <a:gd name="adj1" fmla="val -35622"/>
              <a:gd name="adj2" fmla="val 92357"/>
              <a:gd name="adj3" fmla="val 16667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8288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100" dirty="0">
                <a:solidFill>
                  <a:schemeClr val="tx2"/>
                </a:solidFill>
              </a:rPr>
              <a:t>A compression technique to map continuous values to discrete values</a:t>
            </a:r>
          </a:p>
          <a:p>
            <a:pPr algn="ctr">
              <a:spcAft>
                <a:spcPts val="300"/>
              </a:spcAft>
              <a:buSzPct val="100000"/>
            </a:pP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4B67C7-DB2A-44A7-E9CF-B2F203ED4573}"/>
              </a:ext>
            </a:extLst>
          </p:cNvPr>
          <p:cNvSpPr txBox="1"/>
          <p:nvPr/>
        </p:nvSpPr>
        <p:spPr>
          <a:xfrm>
            <a:off x="417338" y="4349745"/>
            <a:ext cx="8308799" cy="368118"/>
          </a:xfrm>
          <a:custGeom>
            <a:avLst/>
            <a:gdLst>
              <a:gd name="connsiteX0" fmla="*/ 7936482 w 8308798"/>
              <a:gd name="connsiteY0" fmla="*/ 0 h 368118"/>
              <a:gd name="connsiteX1" fmla="*/ 8308798 w 8308798"/>
              <a:gd name="connsiteY1" fmla="*/ 0 h 368118"/>
              <a:gd name="connsiteX2" fmla="*/ 8238201 w 8308798"/>
              <a:gd name="connsiteY2" fmla="*/ 368117 h 368118"/>
              <a:gd name="connsiteX3" fmla="*/ 8017050 w 8308798"/>
              <a:gd name="connsiteY3" fmla="*/ 368117 h 368118"/>
              <a:gd name="connsiteX4" fmla="*/ 8017050 w 8308798"/>
              <a:gd name="connsiteY4" fmla="*/ 368118 h 368118"/>
              <a:gd name="connsiteX5" fmla="*/ 0 w 8308798"/>
              <a:gd name="connsiteY5" fmla="*/ 368118 h 368118"/>
              <a:gd name="connsiteX6" fmla="*/ 0 w 8308798"/>
              <a:gd name="connsiteY6" fmla="*/ 1 h 368118"/>
              <a:gd name="connsiteX7" fmla="*/ 7936482 w 8308798"/>
              <a:gd name="connsiteY7" fmla="*/ 1 h 368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08798" h="368118">
                <a:moveTo>
                  <a:pt x="7936482" y="0"/>
                </a:moveTo>
                <a:lnTo>
                  <a:pt x="8308798" y="0"/>
                </a:lnTo>
                <a:lnTo>
                  <a:pt x="8238201" y="368117"/>
                </a:lnTo>
                <a:lnTo>
                  <a:pt x="8017050" y="368117"/>
                </a:lnTo>
                <a:lnTo>
                  <a:pt x="8017050" y="368118"/>
                </a:lnTo>
                <a:lnTo>
                  <a:pt x="0" y="368118"/>
                </a:lnTo>
                <a:lnTo>
                  <a:pt x="0" y="1"/>
                </a:lnTo>
                <a:lnTo>
                  <a:pt x="7936482" y="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180000">
              <a:spcAft>
                <a:spcPts val="300"/>
              </a:spcAft>
              <a:tabLst>
                <a:tab pos="180000" algn="l"/>
              </a:tabLst>
            </a:pPr>
            <a:r>
              <a:rPr lang="en-US" sz="1400" dirty="0">
                <a:solidFill>
                  <a:srgbClr val="FFFFFF"/>
                </a:solidFill>
              </a:rPr>
              <a:t>How relevance-based bit allocations can be used by the network?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Placeholder 3">
                <a:extLst>
                  <a:ext uri="{FF2B5EF4-FFF2-40B4-BE49-F238E27FC236}">
                    <a16:creationId xmlns:a16="http://schemas.microsoft.com/office/drawing/2014/main" id="{402CF2EC-5BDC-2096-3121-A7B68FE37F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338" y="3218020"/>
                <a:ext cx="8308800" cy="991033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SzPct val="70000"/>
                  <a:buFont typeface="Arial" panose="020B0604020202020204" pitchFamily="34" charset="0"/>
                  <a:buNone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18000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SzPct val="70000"/>
                  <a:buFont typeface="Arial" panose="020B0604020202020204" pitchFamily="34" charset="0"/>
                  <a:buNone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36000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SzPct val="70000"/>
                  <a:buFont typeface="Arial" panose="020B0604020202020204" pitchFamily="34" charset="0"/>
                  <a:buNone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54000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SzPct val="70000"/>
                  <a:buFont typeface="Arial" panose="020B0604020202020204" pitchFamily="34" charset="0"/>
                  <a:buNone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72000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SzPct val="70000"/>
                  <a:buFont typeface="Arial" panose="020B0604020202020204" pitchFamily="34" charset="0"/>
                  <a:buNone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1">
                  <a:defRPr/>
                </a:pPr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</a:rPr>
                  <a:t>My proposed solution:</a:t>
                </a:r>
              </a:p>
              <a:p>
                <a:pPr marL="408600" lvl="2" indent="-2286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</a:rPr>
                  <a:t>Relevance measurement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</a:rPr>
                  <a:t>quantization </a:t>
                </a:r>
                <a:r>
                  <a:rPr lang="en-US" b="1" dirty="0">
                    <a:solidFill>
                      <a:schemeClr val="accent3">
                        <a:lumMod val="75000"/>
                      </a:schemeClr>
                    </a:solidFill>
                  </a:rPr>
                  <a:t>bit allocation</a:t>
                </a:r>
              </a:p>
              <a:p>
                <a:pPr marL="408600" lvl="2" indent="-2286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</a:rPr>
                  <a:t>Find quantization bit allocations that deliver </a:t>
                </a:r>
                <a:r>
                  <a:rPr lang="en-US" b="1" dirty="0">
                    <a:solidFill>
                      <a:schemeClr val="accent3">
                        <a:lumMod val="75000"/>
                      </a:schemeClr>
                    </a:solidFill>
                  </a:rPr>
                  <a:t>sufficient relevant information </a:t>
                </a:r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</a:rPr>
                  <a:t>to the MLU.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3" name="Text Placeholder 3">
                <a:extLst>
                  <a:ext uri="{FF2B5EF4-FFF2-40B4-BE49-F238E27FC236}">
                    <a16:creationId xmlns:a16="http://schemas.microsoft.com/office/drawing/2014/main" id="{402CF2EC-5BDC-2096-3121-A7B68FE37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38" y="3218020"/>
                <a:ext cx="8308800" cy="991033"/>
              </a:xfrm>
              <a:prstGeom prst="rect">
                <a:avLst/>
              </a:prstGeom>
              <a:blipFill>
                <a:blip r:embed="rId7"/>
                <a:stretch>
                  <a:fillRect l="-1101" t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402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4B9538B4-1EF4-7878-C942-5602830004FA}"/>
              </a:ext>
            </a:extLst>
          </p:cNvPr>
          <p:cNvGrpSpPr/>
          <p:nvPr/>
        </p:nvGrpSpPr>
        <p:grpSpPr>
          <a:xfrm>
            <a:off x="4571469" y="1961133"/>
            <a:ext cx="3316478" cy="1221233"/>
            <a:chOff x="4572000" y="1961133"/>
            <a:chExt cx="3316478" cy="1221233"/>
          </a:xfrm>
        </p:grpSpPr>
        <p:sp>
          <p:nvSpPr>
            <p:cNvPr id="51" name="Rectangle 8">
              <a:extLst>
                <a:ext uri="{FF2B5EF4-FFF2-40B4-BE49-F238E27FC236}">
                  <a16:creationId xmlns:a16="http://schemas.microsoft.com/office/drawing/2014/main" id="{DCE20DE2-1BD2-CCAF-9AAB-862B5B6693F0}"/>
                </a:ext>
              </a:extLst>
            </p:cNvPr>
            <p:cNvSpPr/>
            <p:nvPr/>
          </p:nvSpPr>
          <p:spPr>
            <a:xfrm>
              <a:off x="4572000" y="1963043"/>
              <a:ext cx="3315947" cy="1219323"/>
            </a:xfrm>
            <a:prstGeom prst="roundRect">
              <a:avLst>
                <a:gd name="adj" fmla="val 9168"/>
              </a:avLst>
            </a:prstGeom>
            <a:solidFill>
              <a:schemeClr val="bg1"/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  <a:buSzPct val="100000"/>
              </a:pPr>
              <a:r>
                <a:rPr lang="en-US" sz="1200" dirty="0">
                  <a:solidFill>
                    <a:schemeClr val="tx2"/>
                  </a:solidFill>
                </a:rPr>
                <a:t>Solution:</a:t>
              </a:r>
            </a:p>
            <a:p>
              <a:pPr algn="l"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EE1CCFF-BEFE-1DF8-6F19-6BC6EC53AF1D}"/>
                </a:ext>
              </a:extLst>
            </p:cNvPr>
            <p:cNvGrpSpPr/>
            <p:nvPr/>
          </p:nvGrpSpPr>
          <p:grpSpPr>
            <a:xfrm>
              <a:off x="4889662" y="2384251"/>
              <a:ext cx="1103365" cy="447353"/>
              <a:chOff x="5327588" y="2326673"/>
              <a:chExt cx="1103365" cy="4473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130F08A0-DA01-E94C-DA59-AC19605787CE}"/>
                      </a:ext>
                    </a:extLst>
                  </p:cNvPr>
                  <p:cNvSpPr txBox="1"/>
                  <p:nvPr/>
                </p:nvSpPr>
                <p:spPr>
                  <a:xfrm>
                    <a:off x="5327588" y="2338192"/>
                    <a:ext cx="242714" cy="130871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defTabSz="180000">
                      <a:spcAft>
                        <a:spcPts val="300"/>
                      </a:spcAft>
                      <a:tabLst>
                        <a:tab pos="180000" algn="l"/>
                      </a:tabLs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2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130F08A0-DA01-E94C-DA59-AC19605787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7588" y="2338192"/>
                    <a:ext cx="242714" cy="130871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 l="-7500" t="-28571" r="-40000" b="-6666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644A2E82-0D5C-7BBF-582F-D9CC99C9E7FC}"/>
                      </a:ext>
                    </a:extLst>
                  </p:cNvPr>
                  <p:cNvSpPr txBox="1"/>
                  <p:nvPr/>
                </p:nvSpPr>
                <p:spPr>
                  <a:xfrm>
                    <a:off x="5327949" y="2564800"/>
                    <a:ext cx="242714" cy="130871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defTabSz="180000">
                      <a:spcAft>
                        <a:spcPts val="300"/>
                      </a:spcAft>
                      <a:tabLst>
                        <a:tab pos="180000" algn="l"/>
                      </a:tabLs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2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100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644A2E82-0D5C-7BBF-582F-D9CC99C9E7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7949" y="2564800"/>
                    <a:ext cx="242714" cy="130871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 l="-22500" t="-27273" r="-30000" b="-5909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A02C0A8F-E9B1-B3CA-849E-E52D35519CD9}"/>
                  </a:ext>
                </a:extLst>
              </p:cNvPr>
              <p:cNvSpPr/>
              <p:nvPr/>
            </p:nvSpPr>
            <p:spPr>
              <a:xfrm>
                <a:off x="5917134" y="2326673"/>
                <a:ext cx="513819" cy="447353"/>
              </a:xfrm>
              <a:prstGeom prst="roundRect">
                <a:avLst/>
              </a:prstGeom>
              <a:ln w="12700">
                <a:solidFill>
                  <a:srgbClr val="001D47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 defTabSz="914400">
                  <a:defRPr/>
                </a:pPr>
                <a:r>
                  <a:rPr lang="en-US" sz="1200" dirty="0">
                    <a:solidFill>
                      <a:srgbClr val="001135"/>
                    </a:solidFill>
                  </a:rPr>
                  <a:t>MLU</a:t>
                </a: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AD2B087F-7493-4F89-E9BE-525E9CFFD7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3326" y="2432335"/>
                <a:ext cx="323806" cy="0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89164E16-574F-17EA-E510-35CD805448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3326" y="2667902"/>
                <a:ext cx="323806" cy="0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269BEE3F-42BC-5045-A415-376E7B9381AA}"/>
                    </a:ext>
                  </a:extLst>
                </p:cNvPr>
                <p:cNvSpPr txBox="1"/>
                <p:nvPr/>
              </p:nvSpPr>
              <p:spPr>
                <a:xfrm>
                  <a:off x="6145757" y="1961133"/>
                  <a:ext cx="1742721" cy="12153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73152" tIns="73152" rIns="73152" bIns="73152" rtlCol="0" anchor="ctr">
                  <a:noAutofit/>
                </a:bodyPr>
                <a:lstStyle/>
                <a:p>
                  <a:pPr marL="171450" marR="0" indent="-171450" algn="l" defTabSz="1800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30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>
                      <a:tab pos="180000" algn="l"/>
                    </a:tabLst>
                  </a:pPr>
                  <a:r>
                    <a:rPr lang="en-US" sz="1100" dirty="0">
                      <a:solidFill>
                        <a:schemeClr val="tx2"/>
                      </a:solidFill>
                      <a:latin typeface="Nokia Pure Text Light"/>
                    </a:rPr>
                    <a:t>Bit allocation:</a:t>
                  </a:r>
                </a:p>
                <a:p>
                  <a:pPr marL="628650" lvl="1" indent="-171450" defTabSz="180000">
                    <a:spcAft>
                      <a:spcPts val="300"/>
                    </a:spcAft>
                    <a:buFont typeface="Arial" panose="020B0604020202020204" pitchFamily="34" charset="0"/>
                    <a:buChar char="•"/>
                    <a:tabLst>
                      <a:tab pos="180000" algn="l"/>
                    </a:tabLst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1</a:t>
                  </a:r>
                  <a:r>
                    <a:rPr kumimoji="0" lang="en-US" sz="1100" b="0" i="0" u="none" strike="noStrike" kern="1200" cap="none" spc="0" normalizeH="0" baseline="3000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st</a:t>
                  </a: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50</m:t>
                      </m:r>
                    </m:oMath>
                  </a14:m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: </a:t>
                  </a:r>
                  <a14:m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10 </m:t>
                      </m:r>
                    </m:oMath>
                  </a14:m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bits</a:t>
                  </a:r>
                </a:p>
                <a:p>
                  <a:pPr marL="628650" lvl="1" indent="-171450" defTabSz="180000">
                    <a:spcAft>
                      <a:spcPts val="300"/>
                    </a:spcAft>
                    <a:buFont typeface="Arial" panose="020B0604020202020204" pitchFamily="34" charset="0"/>
                    <a:buChar char="•"/>
                    <a:tabLst>
                      <a:tab pos="180000" algn="l"/>
                    </a:tabLst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2</a:t>
                  </a:r>
                  <a:r>
                    <a:rPr kumimoji="0" lang="en-US" sz="1100" b="0" i="0" u="none" strike="noStrike" kern="1200" cap="none" spc="0" normalizeH="0" baseline="3000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nd</a:t>
                  </a: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50</m:t>
                      </m:r>
                    </m:oMath>
                  </a14:m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: </a:t>
                  </a:r>
                  <a14:m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10</m:t>
                      </m:r>
                    </m:oMath>
                  </a14:m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 bit</a:t>
                  </a:r>
                </a:p>
                <a:p>
                  <a:pPr marL="171450" indent="-171450" defTabSz="180000">
                    <a:spcAft>
                      <a:spcPts val="300"/>
                    </a:spcAft>
                    <a:buFont typeface="Arial" panose="020B0604020202020204" pitchFamily="34" charset="0"/>
                    <a:buChar char="•"/>
                    <a:tabLst>
                      <a:tab pos="179388" algn="l"/>
                      <a:tab pos="746125" algn="l"/>
                    </a:tabLst>
                  </a:pPr>
                  <a14:m>
                    <m:oMath xmlns:m="http://schemas.openxmlformats.org/officeDocument/2006/math">
                      <m:r>
                        <a:rPr lang="en-US" sz="11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1000</m:t>
                      </m:r>
                    </m:oMath>
                  </a14:m>
                  <a:r>
                    <a:rPr lang="en-US" sz="1100" dirty="0">
                      <a:solidFill>
                        <a:schemeClr val="tx2"/>
                      </a:solidFill>
                      <a:latin typeface="Nokia Pure Text Light"/>
                    </a:rPr>
                    <a:t> bits</a:t>
                  </a:r>
                  <a:r>
                    <a:rPr lang="en-US" sz="11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  </a:t>
                  </a:r>
                  <a:r>
                    <a:rPr lang="en-US" sz="1100" dirty="0">
                      <a:solidFill>
                        <a:schemeClr val="tx2"/>
                      </a:solidFill>
                      <a:latin typeface="Nokia Pure Text Light"/>
                    </a:rPr>
                    <a:t> </a:t>
                  </a:r>
                </a:p>
                <a:p>
                  <a:pPr marL="171450" marR="0" indent="-171450" algn="l" defTabSz="1800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30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>
                      <a:tab pos="180000" algn="l"/>
                    </a:tabLst>
                  </a:pPr>
                  <a14:m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90%</m:t>
                      </m:r>
                    </m:oMath>
                  </a14:m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 acc.</a:t>
                  </a: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269BEE3F-42BC-5045-A415-376E7B9381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5757" y="1961133"/>
                  <a:ext cx="1742721" cy="1215309"/>
                </a:xfrm>
                <a:prstGeom prst="rect">
                  <a:avLst/>
                </a:prstGeom>
                <a:blipFill>
                  <a:blip r:embed="rId4"/>
                  <a:stretch>
                    <a:fillRect l="-35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92707F-EE22-AC17-57F2-26B257BD45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E0A8C-9602-6013-8D7A-B69BB7E357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Bit Allocation Use A) for Improved Resource Utilization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4CAAA-A8B6-E151-8A59-8C177597D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572336-5DBA-A60C-1C55-B41EF7C97AD2}"/>
              </a:ext>
            </a:extLst>
          </p:cNvPr>
          <p:cNvGrpSpPr/>
          <p:nvPr/>
        </p:nvGrpSpPr>
        <p:grpSpPr>
          <a:xfrm>
            <a:off x="1310640" y="1451476"/>
            <a:ext cx="2416419" cy="1665120"/>
            <a:chOff x="1447800" y="1451476"/>
            <a:chExt cx="2416419" cy="166512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6E3CB80-7DB6-ABB5-B816-452D3705CEC5}"/>
                </a:ext>
              </a:extLst>
            </p:cNvPr>
            <p:cNvSpPr/>
            <p:nvPr/>
          </p:nvSpPr>
          <p:spPr>
            <a:xfrm>
              <a:off x="1686766" y="2064140"/>
              <a:ext cx="799937" cy="836762"/>
            </a:xfrm>
            <a:custGeom>
              <a:avLst/>
              <a:gdLst>
                <a:gd name="connsiteX0" fmla="*/ 0 w 799937"/>
                <a:gd name="connsiteY0" fmla="*/ 836762 h 836762"/>
                <a:gd name="connsiteX1" fmla="*/ 759125 w 799937"/>
                <a:gd name="connsiteY1" fmla="*/ 457200 h 836762"/>
                <a:gd name="connsiteX2" fmla="*/ 629729 w 799937"/>
                <a:gd name="connsiteY2" fmla="*/ 0 h 83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9937" h="836762">
                  <a:moveTo>
                    <a:pt x="0" y="836762"/>
                  </a:moveTo>
                  <a:cubicBezTo>
                    <a:pt x="327085" y="716711"/>
                    <a:pt x="654170" y="596660"/>
                    <a:pt x="759125" y="457200"/>
                  </a:cubicBezTo>
                  <a:cubicBezTo>
                    <a:pt x="864080" y="317740"/>
                    <a:pt x="746904" y="158870"/>
                    <a:pt x="629729" y="0"/>
                  </a:cubicBez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000">
                <a:cs typeface="Arial" panose="020B0604020202020204" pitchFamily="34" charset="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A8CC675-A207-8E74-2BA0-0E56C5B9EAEE}"/>
                </a:ext>
              </a:extLst>
            </p:cNvPr>
            <p:cNvSpPr/>
            <p:nvPr/>
          </p:nvSpPr>
          <p:spPr>
            <a:xfrm>
              <a:off x="1678140" y="2055513"/>
              <a:ext cx="831509" cy="879895"/>
            </a:xfrm>
            <a:custGeom>
              <a:avLst/>
              <a:gdLst>
                <a:gd name="connsiteX0" fmla="*/ 0 w 831509"/>
                <a:gd name="connsiteY0" fmla="*/ 879895 h 879895"/>
                <a:gd name="connsiteX1" fmla="*/ 750498 w 831509"/>
                <a:gd name="connsiteY1" fmla="*/ 517585 h 879895"/>
                <a:gd name="connsiteX2" fmla="*/ 810883 w 831509"/>
                <a:gd name="connsiteY2" fmla="*/ 0 h 879895"/>
                <a:gd name="connsiteX3" fmla="*/ 810883 w 831509"/>
                <a:gd name="connsiteY3" fmla="*/ 0 h 879895"/>
                <a:gd name="connsiteX4" fmla="*/ 810883 w 831509"/>
                <a:gd name="connsiteY4" fmla="*/ 0 h 879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1509" h="879895">
                  <a:moveTo>
                    <a:pt x="0" y="879895"/>
                  </a:moveTo>
                  <a:cubicBezTo>
                    <a:pt x="307675" y="772064"/>
                    <a:pt x="615351" y="664234"/>
                    <a:pt x="750498" y="517585"/>
                  </a:cubicBezTo>
                  <a:cubicBezTo>
                    <a:pt x="885645" y="370936"/>
                    <a:pt x="810883" y="0"/>
                    <a:pt x="810883" y="0"/>
                  </a:cubicBezTo>
                  <a:lnTo>
                    <a:pt x="810883" y="0"/>
                  </a:lnTo>
                  <a:lnTo>
                    <a:pt x="810883" y="0"/>
                  </a:ln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000">
                <a:cs typeface="Arial" panose="020B0604020202020204" pitchFamily="34" charset="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02CCA35-EE98-B2E3-D4A8-E0B7C24CBD1D}"/>
                </a:ext>
              </a:extLst>
            </p:cNvPr>
            <p:cNvSpPr/>
            <p:nvPr/>
          </p:nvSpPr>
          <p:spPr>
            <a:xfrm>
              <a:off x="1681369" y="2046887"/>
              <a:ext cx="800595" cy="868742"/>
            </a:xfrm>
            <a:custGeom>
              <a:avLst/>
              <a:gdLst>
                <a:gd name="connsiteX0" fmla="*/ 0 w 797508"/>
                <a:gd name="connsiteY0" fmla="*/ 879894 h 879894"/>
                <a:gd name="connsiteX1" fmla="*/ 698740 w 797508"/>
                <a:gd name="connsiteY1" fmla="*/ 457200 h 879894"/>
                <a:gd name="connsiteX2" fmla="*/ 776378 w 797508"/>
                <a:gd name="connsiteY2" fmla="*/ 0 h 87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7508" h="879894">
                  <a:moveTo>
                    <a:pt x="0" y="879894"/>
                  </a:moveTo>
                  <a:cubicBezTo>
                    <a:pt x="284672" y="741871"/>
                    <a:pt x="569344" y="603849"/>
                    <a:pt x="698740" y="457200"/>
                  </a:cubicBezTo>
                  <a:cubicBezTo>
                    <a:pt x="828136" y="310551"/>
                    <a:pt x="802257" y="155275"/>
                    <a:pt x="776378" y="0"/>
                  </a:cubicBezTo>
                </a:path>
              </a:pathLst>
            </a:custGeom>
            <a:noFill/>
            <a:ln>
              <a:solidFill>
                <a:schemeClr val="tx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000">
                <a:cs typeface="Arial" panose="020B0604020202020204" pitchFamily="34" charset="0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50973EB-FE86-D420-1ED1-F07A113D30FB}"/>
                </a:ext>
              </a:extLst>
            </p:cNvPr>
            <p:cNvCxnSpPr>
              <a:cxnSpLocks/>
            </p:cNvCxnSpPr>
            <p:nvPr/>
          </p:nvCxnSpPr>
          <p:spPr>
            <a:xfrm>
              <a:off x="1504950" y="2917066"/>
              <a:ext cx="1970295" cy="0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1BDFFE3-18C1-F6DA-F080-7C734EAB68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1368" y="1647091"/>
              <a:ext cx="0" cy="1431865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291D02E-4242-CC11-9081-FC6C402DC10D}"/>
                </a:ext>
              </a:extLst>
            </p:cNvPr>
            <p:cNvSpPr txBox="1"/>
            <p:nvPr/>
          </p:nvSpPr>
          <p:spPr>
            <a:xfrm>
              <a:off x="1447800" y="1451476"/>
              <a:ext cx="160904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3600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>
                  <a:tab pos="360000" algn="l"/>
                </a:tabLst>
                <a:defRPr/>
              </a:pPr>
              <a:r>
                <a:rPr lang="en-US" sz="1000" dirty="0">
                  <a:solidFill>
                    <a:schemeClr val="tx2"/>
                  </a:solidFill>
                </a:rPr>
                <a:t>Resource (e.g., bandwidth)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FD0802E-665B-F4CF-25F0-E8A2A61FB570}"/>
                </a:ext>
              </a:extLst>
            </p:cNvPr>
            <p:cNvSpPr txBox="1"/>
            <p:nvPr/>
          </p:nvSpPr>
          <p:spPr>
            <a:xfrm>
              <a:off x="3000537" y="2962708"/>
              <a:ext cx="86368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3600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>
                  <a:tab pos="360000" algn="l"/>
                </a:tabLst>
                <a:defRPr/>
              </a:pPr>
              <a:r>
                <a:rPr lang="en-US" sz="1000" dirty="0">
                  <a:solidFill>
                    <a:schemeClr val="tx2"/>
                  </a:solidFill>
                </a:rPr>
                <a:t>MLU accuracy 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9BAA75D-A7E5-1D6F-5E51-9C6F91E2150D}"/>
                    </a:ext>
                  </a:extLst>
                </p14:cNvPr>
                <p14:cNvContentPartPr/>
                <p14:nvPr/>
              </p14:nvContentPartPr>
              <p14:xfrm>
                <a:off x="2465171" y="2026160"/>
                <a:ext cx="532" cy="696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9BAA75D-A7E5-1D6F-5E51-9C6F91E2150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72071" y="1904360"/>
                  <a:ext cx="186200" cy="2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F98C47E-6E52-A5D5-4143-F02B927D19F1}"/>
                    </a:ext>
                  </a:extLst>
                </p14:cNvPr>
                <p14:cNvContentPartPr/>
                <p14:nvPr/>
              </p14:nvContentPartPr>
              <p14:xfrm>
                <a:off x="2467051" y="2857725"/>
                <a:ext cx="472" cy="70986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F98C47E-6E52-A5D5-4143-F02B927D19F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55251" y="2848717"/>
                  <a:ext cx="23600" cy="886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374833C-5DEE-5276-FD9E-4992572DD5EF}"/>
                    </a:ext>
                  </a:extLst>
                </p:cNvPr>
                <p:cNvSpPr txBox="1"/>
                <p:nvPr/>
              </p:nvSpPr>
              <p:spPr>
                <a:xfrm>
                  <a:off x="2215841" y="2962708"/>
                  <a:ext cx="498659" cy="153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marL="0" marR="0" lvl="0" indent="0" algn="l" defTabSz="3600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>
                      <a:tab pos="360000" algn="l"/>
                    </a:tabLst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sz="1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113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90%</m:t>
                        </m:r>
                      </m:oMath>
                    </m:oMathPara>
                  </a14:m>
                  <a:endPara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1135"/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374833C-5DEE-5276-FD9E-4992572DD5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5841" y="2962708"/>
                  <a:ext cx="498659" cy="153887"/>
                </a:xfrm>
                <a:prstGeom prst="rect">
                  <a:avLst/>
                </a:prstGeom>
                <a:blipFill>
                  <a:blip r:embed="rId9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ED1C90-3EC7-F789-AA9B-D276B2A4CD1C}"/>
              </a:ext>
            </a:extLst>
          </p:cNvPr>
          <p:cNvGrpSpPr/>
          <p:nvPr/>
        </p:nvGrpSpPr>
        <p:grpSpPr>
          <a:xfrm>
            <a:off x="2311240" y="2333866"/>
            <a:ext cx="1415819" cy="161348"/>
            <a:chOff x="2448400" y="2333866"/>
            <a:chExt cx="1415819" cy="1613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3DCC22A-E797-2976-46E6-ECF7371B66BA}"/>
                    </a:ext>
                  </a:extLst>
                </p14:cNvPr>
                <p14:cNvContentPartPr/>
                <p14:nvPr/>
              </p14:nvContentPartPr>
              <p14:xfrm>
                <a:off x="2448400" y="2414192"/>
                <a:ext cx="532" cy="696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3DCC22A-E797-2976-46E6-ECF7371B66B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55300" y="2292392"/>
                  <a:ext cx="186200" cy="2436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2CD4F4-39B7-04DB-EDD8-D4A52FE75ACA}"/>
                </a:ext>
              </a:extLst>
            </p:cNvPr>
            <p:cNvSpPr txBox="1"/>
            <p:nvPr/>
          </p:nvSpPr>
          <p:spPr>
            <a:xfrm>
              <a:off x="2627062" y="2333866"/>
              <a:ext cx="1237157" cy="16134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000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149A2FC-EB81-C5BC-E08D-404256F099F9}"/>
              </a:ext>
            </a:extLst>
          </p:cNvPr>
          <p:cNvGrpSpPr/>
          <p:nvPr/>
        </p:nvGrpSpPr>
        <p:grpSpPr>
          <a:xfrm>
            <a:off x="4571469" y="1961133"/>
            <a:ext cx="3316478" cy="1221233"/>
            <a:chOff x="4572000" y="1961133"/>
            <a:chExt cx="3316478" cy="1221233"/>
          </a:xfrm>
        </p:grpSpPr>
        <p:sp>
          <p:nvSpPr>
            <p:cNvPr id="20" name="Rectangle 8">
              <a:extLst>
                <a:ext uri="{FF2B5EF4-FFF2-40B4-BE49-F238E27FC236}">
                  <a16:creationId xmlns:a16="http://schemas.microsoft.com/office/drawing/2014/main" id="{739F1A9E-C252-57BD-840D-EE8DB641E042}"/>
                </a:ext>
              </a:extLst>
            </p:cNvPr>
            <p:cNvSpPr/>
            <p:nvPr/>
          </p:nvSpPr>
          <p:spPr>
            <a:xfrm>
              <a:off x="4572000" y="1963043"/>
              <a:ext cx="3315947" cy="1219323"/>
            </a:xfrm>
            <a:prstGeom prst="roundRect">
              <a:avLst>
                <a:gd name="adj" fmla="val 9168"/>
              </a:avLst>
            </a:prstGeom>
            <a:solidFill>
              <a:schemeClr val="bg1"/>
            </a:solidFill>
            <a:ln>
              <a:solidFill>
                <a:schemeClr val="tx2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  <a:buSzPct val="100000"/>
              </a:pPr>
              <a:r>
                <a:rPr lang="en-US" sz="1200" dirty="0">
                  <a:solidFill>
                    <a:schemeClr val="tx2"/>
                  </a:solidFill>
                </a:rPr>
                <a:t>Solution:</a:t>
              </a:r>
            </a:p>
            <a:p>
              <a:pPr algn="l"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D3CB8C4-DBDB-BD5F-AB7D-78DF6EE9519C}"/>
                </a:ext>
              </a:extLst>
            </p:cNvPr>
            <p:cNvGrpSpPr/>
            <p:nvPr/>
          </p:nvGrpSpPr>
          <p:grpSpPr>
            <a:xfrm>
              <a:off x="4889662" y="2384251"/>
              <a:ext cx="1103365" cy="447353"/>
              <a:chOff x="5327588" y="2326673"/>
              <a:chExt cx="1103365" cy="4473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F4CF0C5A-0193-0011-FE34-6594D2198442}"/>
                      </a:ext>
                    </a:extLst>
                  </p:cNvPr>
                  <p:cNvSpPr txBox="1"/>
                  <p:nvPr/>
                </p:nvSpPr>
                <p:spPr>
                  <a:xfrm>
                    <a:off x="5327588" y="2338192"/>
                    <a:ext cx="242714" cy="130871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defTabSz="180000">
                      <a:spcAft>
                        <a:spcPts val="300"/>
                      </a:spcAft>
                      <a:tabLst>
                        <a:tab pos="180000" algn="l"/>
                      </a:tabLs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2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F4CF0C5A-0193-0011-FE34-6594D21984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7588" y="2338192"/>
                    <a:ext cx="242714" cy="130871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 l="-7500" t="-28571" r="-40000" b="-6666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5CAC795A-64D0-144E-8455-6D52F20800F7}"/>
                      </a:ext>
                    </a:extLst>
                  </p:cNvPr>
                  <p:cNvSpPr txBox="1"/>
                  <p:nvPr/>
                </p:nvSpPr>
                <p:spPr>
                  <a:xfrm>
                    <a:off x="5327949" y="2564800"/>
                    <a:ext cx="242714" cy="130871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defTabSz="180000">
                      <a:spcAft>
                        <a:spcPts val="300"/>
                      </a:spcAft>
                      <a:tabLst>
                        <a:tab pos="180000" algn="l"/>
                      </a:tabLs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2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100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5CAC795A-64D0-144E-8455-6D52F20800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7949" y="2564800"/>
                    <a:ext cx="242714" cy="130871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 l="-22500" t="-27273" r="-30000" b="-5909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6B0116C-9E98-B0C5-7E55-F1288BED8061}"/>
                  </a:ext>
                </a:extLst>
              </p:cNvPr>
              <p:cNvSpPr/>
              <p:nvPr/>
            </p:nvSpPr>
            <p:spPr>
              <a:xfrm>
                <a:off x="5917134" y="2326673"/>
                <a:ext cx="513819" cy="447353"/>
              </a:xfrm>
              <a:prstGeom prst="roundRect">
                <a:avLst/>
              </a:prstGeom>
              <a:ln w="12700">
                <a:solidFill>
                  <a:srgbClr val="001D47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 defTabSz="914400">
                  <a:defRPr/>
                </a:pPr>
                <a:r>
                  <a:rPr lang="en-US" sz="1200" dirty="0">
                    <a:solidFill>
                      <a:srgbClr val="001135"/>
                    </a:solidFill>
                  </a:rPr>
                  <a:t>MLU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354E1DCA-7F7A-F69B-4326-7B2267C4C9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3326" y="2432335"/>
                <a:ext cx="323806" cy="0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6B99F8B5-C367-A33C-F87F-46C6DB5C4E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3326" y="2667902"/>
                <a:ext cx="323806" cy="0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012B6D4-9F4E-642C-895A-FCA444E1B273}"/>
                    </a:ext>
                  </a:extLst>
                </p:cNvPr>
                <p:cNvSpPr txBox="1"/>
                <p:nvPr/>
              </p:nvSpPr>
              <p:spPr>
                <a:xfrm>
                  <a:off x="6145757" y="1961133"/>
                  <a:ext cx="1742721" cy="12153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73152" tIns="73152" rIns="73152" bIns="73152" rtlCol="0" anchor="ctr">
                  <a:noAutofit/>
                </a:bodyPr>
                <a:lstStyle/>
                <a:p>
                  <a:pPr marL="171450" marR="0" indent="-171450" algn="l" defTabSz="1800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30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>
                      <a:tab pos="180000" algn="l"/>
                    </a:tabLst>
                  </a:pPr>
                  <a:r>
                    <a:rPr lang="en-US" sz="1100" dirty="0">
                      <a:solidFill>
                        <a:schemeClr val="accent1">
                          <a:lumMod val="75000"/>
                        </a:schemeClr>
                      </a:solidFill>
                      <a:latin typeface="Nokia Pure Text Light"/>
                    </a:rPr>
                    <a:t>New bit allocation #1:</a:t>
                  </a:r>
                </a:p>
                <a:p>
                  <a:pPr marL="628650" lvl="1" indent="-171450" defTabSz="180000">
                    <a:spcAft>
                      <a:spcPts val="300"/>
                    </a:spcAft>
                    <a:buFont typeface="Arial" panose="020B0604020202020204" pitchFamily="34" charset="0"/>
                    <a:buChar char="•"/>
                    <a:tabLst>
                      <a:tab pos="180000" algn="l"/>
                    </a:tabLst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1</a:t>
                  </a:r>
                  <a:r>
                    <a:rPr kumimoji="0" lang="en-US" sz="1100" b="0" i="0" u="none" strike="noStrike" kern="1200" cap="none" spc="0" normalizeH="0" baseline="3000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st</a:t>
                  </a: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50</m:t>
                      </m:r>
                    </m:oMath>
                  </a14:m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: </a:t>
                  </a:r>
                  <a14:m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10 </m:t>
                      </m:r>
                    </m:oMath>
                  </a14:m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bits</a:t>
                  </a:r>
                </a:p>
                <a:p>
                  <a:pPr marL="628650" lvl="1" indent="-171450" defTabSz="180000">
                    <a:spcAft>
                      <a:spcPts val="300"/>
                    </a:spcAft>
                    <a:buFont typeface="Arial" panose="020B0604020202020204" pitchFamily="34" charset="0"/>
                    <a:buChar char="•"/>
                    <a:tabLst>
                      <a:tab pos="180000" algn="l"/>
                    </a:tabLst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2</a:t>
                  </a:r>
                  <a:r>
                    <a:rPr kumimoji="0" lang="en-US" sz="1100" b="0" i="0" u="none" strike="noStrike" kern="1200" cap="none" spc="0" normalizeH="0" baseline="3000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nd</a:t>
                  </a: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50</m:t>
                      </m:r>
                    </m:oMath>
                  </a14:m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: </a:t>
                  </a:r>
                  <a14:m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</m:oMath>
                  </a14:m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 bit</a:t>
                  </a:r>
                </a:p>
                <a:p>
                  <a:pPr marL="171450" indent="-171450" defTabSz="180000">
                    <a:spcAft>
                      <a:spcPts val="300"/>
                    </a:spcAft>
                    <a:buFont typeface="Arial" panose="020B0604020202020204" pitchFamily="34" charset="0"/>
                    <a:buChar char="•"/>
                    <a:tabLst>
                      <a:tab pos="179388" algn="l"/>
                      <a:tab pos="746125" algn="l"/>
                    </a:tabLst>
                  </a:pPr>
                  <a14:m>
                    <m:oMath xmlns:m="http://schemas.openxmlformats.org/officeDocument/2006/math">
                      <m:r>
                        <a:rPr lang="en-US" sz="11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550</m:t>
                      </m:r>
                    </m:oMath>
                  </a14:m>
                  <a:r>
                    <a:rPr lang="en-US" sz="1100" dirty="0">
                      <a:solidFill>
                        <a:schemeClr val="tx2"/>
                      </a:solidFill>
                      <a:latin typeface="Nokia Pure Text Light"/>
                    </a:rPr>
                    <a:t> bits	</a:t>
                  </a:r>
                  <a:r>
                    <a:rPr lang="en-US" sz="11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→ 45% gain  </a:t>
                  </a:r>
                  <a:r>
                    <a:rPr lang="en-US" sz="1100" dirty="0">
                      <a:solidFill>
                        <a:schemeClr val="tx2"/>
                      </a:solidFill>
                      <a:latin typeface="Nokia Pure Text Light"/>
                    </a:rPr>
                    <a:t> </a:t>
                  </a:r>
                </a:p>
                <a:p>
                  <a:pPr marL="171450" marR="0" indent="-171450" algn="l" defTabSz="1800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30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>
                      <a:tab pos="180000" algn="l"/>
                    </a:tabLst>
                  </a:pPr>
                  <a14:m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90%</m:t>
                      </m:r>
                    </m:oMath>
                  </a14:m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 acc.</a:t>
                  </a: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012B6D4-9F4E-642C-895A-FCA444E1B2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5757" y="1961133"/>
                  <a:ext cx="1742721" cy="1215309"/>
                </a:xfrm>
                <a:prstGeom prst="rect">
                  <a:avLst/>
                </a:prstGeom>
                <a:blipFill>
                  <a:blip r:embed="rId12"/>
                  <a:stretch>
                    <a:fillRect l="-35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0C3359-87A5-CF27-8A56-D54E69DDD22D}"/>
              </a:ext>
            </a:extLst>
          </p:cNvPr>
          <p:cNvGrpSpPr/>
          <p:nvPr/>
        </p:nvGrpSpPr>
        <p:grpSpPr>
          <a:xfrm>
            <a:off x="1373400" y="3420872"/>
            <a:ext cx="2089732" cy="170963"/>
            <a:chOff x="1510560" y="3420872"/>
            <a:chExt cx="2089732" cy="17096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E61C7B-21EA-B81D-D430-774330BE1C73}"/>
                </a:ext>
              </a:extLst>
            </p:cNvPr>
            <p:cNvSpPr txBox="1"/>
            <p:nvPr/>
          </p:nvSpPr>
          <p:spPr>
            <a:xfrm>
              <a:off x="1581739" y="3420872"/>
              <a:ext cx="2018553" cy="170963"/>
            </a:xfrm>
            <a:prstGeom prst="rect">
              <a:avLst/>
            </a:prstGeom>
            <a:noFill/>
          </p:spPr>
          <p:txBody>
            <a:bodyPr wrap="square" lIns="72000" tIns="72000" rIns="72000" bIns="72000" rtlCol="0" anchor="ctr">
              <a:noAutofit/>
            </a:bodyPr>
            <a:lstStyle/>
            <a:p>
              <a:pPr algn="l">
                <a:spcAft>
                  <a:spcPts val="300"/>
                </a:spcAft>
                <a:buSzPct val="100000"/>
              </a:pPr>
              <a:r>
                <a:rPr lang="en-US" sz="1200" dirty="0">
                  <a:solidFill>
                    <a:schemeClr val="tx2"/>
                  </a:solidFill>
                  <a:cs typeface="Arial" panose="020B0604020202020204" pitchFamily="34" charset="0"/>
                </a:rPr>
                <a:t>10-bits quantization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7C105B3-2C41-DAEC-30EE-43E0925D7048}"/>
                    </a:ext>
                  </a:extLst>
                </p14:cNvPr>
                <p14:cNvContentPartPr/>
                <p14:nvPr/>
              </p14:nvContentPartPr>
              <p14:xfrm>
                <a:off x="1510560" y="3508347"/>
                <a:ext cx="532" cy="696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C105B3-2C41-DAEC-30EE-43E0925D704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17460" y="3386547"/>
                  <a:ext cx="186200" cy="24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477ACA-EE9C-8F46-D392-9E35ADAB6B42}"/>
              </a:ext>
            </a:extLst>
          </p:cNvPr>
          <p:cNvGrpSpPr/>
          <p:nvPr/>
        </p:nvGrpSpPr>
        <p:grpSpPr>
          <a:xfrm>
            <a:off x="1367790" y="3659095"/>
            <a:ext cx="2095341" cy="170963"/>
            <a:chOff x="1504950" y="3663478"/>
            <a:chExt cx="2095341" cy="17096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A2607E4-FF16-314E-14EF-FAB60994CFD0}"/>
                    </a:ext>
                  </a:extLst>
                </p14:cNvPr>
                <p14:cNvContentPartPr/>
                <p14:nvPr/>
              </p14:nvContentPartPr>
              <p14:xfrm>
                <a:off x="1504950" y="3748960"/>
                <a:ext cx="532" cy="696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A2607E4-FF16-314E-14EF-FAB60994CFD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1850" y="3627160"/>
                  <a:ext cx="186200" cy="2436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76E1DD5-4035-F03E-A2C4-362A75E7A116}"/>
                </a:ext>
              </a:extLst>
            </p:cNvPr>
            <p:cNvSpPr txBox="1"/>
            <p:nvPr/>
          </p:nvSpPr>
          <p:spPr>
            <a:xfrm>
              <a:off x="1581738" y="3663478"/>
              <a:ext cx="2018553" cy="170963"/>
            </a:xfrm>
            <a:prstGeom prst="rect">
              <a:avLst/>
            </a:prstGeom>
            <a:noFill/>
          </p:spPr>
          <p:txBody>
            <a:bodyPr wrap="square" lIns="72000" tIns="72000" rIns="72000" bIns="72000" rtlCol="0" anchor="ctr">
              <a:noAutofit/>
            </a:bodyPr>
            <a:lstStyle/>
            <a:p>
              <a:pPr algn="l">
                <a:spcAft>
                  <a:spcPts val="300"/>
                </a:spcAft>
                <a:buSzPct val="100000"/>
              </a:pPr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  <a:cs typeface="Arial" panose="020B0604020202020204" pitchFamily="34" charset="0"/>
                </a:rPr>
                <a:t>New bit allocation #1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711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92707F-EE22-AC17-57F2-26B257BD45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E0A8C-9602-6013-8D7A-B69BB7E357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Bit Allocation Use B) for Scarce Resource Utilization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4CAAA-A8B6-E151-8A59-8C177597D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572336-5DBA-A60C-1C55-B41EF7C97AD2}"/>
              </a:ext>
            </a:extLst>
          </p:cNvPr>
          <p:cNvGrpSpPr/>
          <p:nvPr/>
        </p:nvGrpSpPr>
        <p:grpSpPr>
          <a:xfrm>
            <a:off x="1310640" y="1451476"/>
            <a:ext cx="2416419" cy="1665120"/>
            <a:chOff x="1447800" y="1451476"/>
            <a:chExt cx="2416419" cy="166512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6E3CB80-7DB6-ABB5-B816-452D3705CEC5}"/>
                </a:ext>
              </a:extLst>
            </p:cNvPr>
            <p:cNvSpPr/>
            <p:nvPr/>
          </p:nvSpPr>
          <p:spPr>
            <a:xfrm>
              <a:off x="1686766" y="2064140"/>
              <a:ext cx="799937" cy="836762"/>
            </a:xfrm>
            <a:custGeom>
              <a:avLst/>
              <a:gdLst>
                <a:gd name="connsiteX0" fmla="*/ 0 w 799937"/>
                <a:gd name="connsiteY0" fmla="*/ 836762 h 836762"/>
                <a:gd name="connsiteX1" fmla="*/ 759125 w 799937"/>
                <a:gd name="connsiteY1" fmla="*/ 457200 h 836762"/>
                <a:gd name="connsiteX2" fmla="*/ 629729 w 799937"/>
                <a:gd name="connsiteY2" fmla="*/ 0 h 83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9937" h="836762">
                  <a:moveTo>
                    <a:pt x="0" y="836762"/>
                  </a:moveTo>
                  <a:cubicBezTo>
                    <a:pt x="327085" y="716711"/>
                    <a:pt x="654170" y="596660"/>
                    <a:pt x="759125" y="457200"/>
                  </a:cubicBezTo>
                  <a:cubicBezTo>
                    <a:pt x="864080" y="317740"/>
                    <a:pt x="746904" y="158870"/>
                    <a:pt x="629729" y="0"/>
                  </a:cubicBez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000">
                <a:cs typeface="Arial" panose="020B0604020202020204" pitchFamily="34" charset="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A8CC675-A207-8E74-2BA0-0E56C5B9EAEE}"/>
                </a:ext>
              </a:extLst>
            </p:cNvPr>
            <p:cNvSpPr/>
            <p:nvPr/>
          </p:nvSpPr>
          <p:spPr>
            <a:xfrm>
              <a:off x="1678140" y="2055513"/>
              <a:ext cx="831509" cy="879895"/>
            </a:xfrm>
            <a:custGeom>
              <a:avLst/>
              <a:gdLst>
                <a:gd name="connsiteX0" fmla="*/ 0 w 831509"/>
                <a:gd name="connsiteY0" fmla="*/ 879895 h 879895"/>
                <a:gd name="connsiteX1" fmla="*/ 750498 w 831509"/>
                <a:gd name="connsiteY1" fmla="*/ 517585 h 879895"/>
                <a:gd name="connsiteX2" fmla="*/ 810883 w 831509"/>
                <a:gd name="connsiteY2" fmla="*/ 0 h 879895"/>
                <a:gd name="connsiteX3" fmla="*/ 810883 w 831509"/>
                <a:gd name="connsiteY3" fmla="*/ 0 h 879895"/>
                <a:gd name="connsiteX4" fmla="*/ 810883 w 831509"/>
                <a:gd name="connsiteY4" fmla="*/ 0 h 879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1509" h="879895">
                  <a:moveTo>
                    <a:pt x="0" y="879895"/>
                  </a:moveTo>
                  <a:cubicBezTo>
                    <a:pt x="307675" y="772064"/>
                    <a:pt x="615351" y="664234"/>
                    <a:pt x="750498" y="517585"/>
                  </a:cubicBezTo>
                  <a:cubicBezTo>
                    <a:pt x="885645" y="370936"/>
                    <a:pt x="810883" y="0"/>
                    <a:pt x="810883" y="0"/>
                  </a:cubicBezTo>
                  <a:lnTo>
                    <a:pt x="810883" y="0"/>
                  </a:lnTo>
                  <a:lnTo>
                    <a:pt x="810883" y="0"/>
                  </a:ln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000">
                <a:cs typeface="Arial" panose="020B0604020202020204" pitchFamily="34" charset="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02CCA35-EE98-B2E3-D4A8-E0B7C24CBD1D}"/>
                </a:ext>
              </a:extLst>
            </p:cNvPr>
            <p:cNvSpPr/>
            <p:nvPr/>
          </p:nvSpPr>
          <p:spPr>
            <a:xfrm>
              <a:off x="1681369" y="2046887"/>
              <a:ext cx="800595" cy="868742"/>
            </a:xfrm>
            <a:custGeom>
              <a:avLst/>
              <a:gdLst>
                <a:gd name="connsiteX0" fmla="*/ 0 w 797508"/>
                <a:gd name="connsiteY0" fmla="*/ 879894 h 879894"/>
                <a:gd name="connsiteX1" fmla="*/ 698740 w 797508"/>
                <a:gd name="connsiteY1" fmla="*/ 457200 h 879894"/>
                <a:gd name="connsiteX2" fmla="*/ 776378 w 797508"/>
                <a:gd name="connsiteY2" fmla="*/ 0 h 87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7508" h="879894">
                  <a:moveTo>
                    <a:pt x="0" y="879894"/>
                  </a:moveTo>
                  <a:cubicBezTo>
                    <a:pt x="284672" y="741871"/>
                    <a:pt x="569344" y="603849"/>
                    <a:pt x="698740" y="457200"/>
                  </a:cubicBezTo>
                  <a:cubicBezTo>
                    <a:pt x="828136" y="310551"/>
                    <a:pt x="802257" y="155275"/>
                    <a:pt x="776378" y="0"/>
                  </a:cubicBezTo>
                </a:path>
              </a:pathLst>
            </a:custGeom>
            <a:noFill/>
            <a:ln>
              <a:solidFill>
                <a:schemeClr val="tx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000">
                <a:cs typeface="Arial" panose="020B0604020202020204" pitchFamily="34" charset="0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50973EB-FE86-D420-1ED1-F07A113D30FB}"/>
                </a:ext>
              </a:extLst>
            </p:cNvPr>
            <p:cNvCxnSpPr>
              <a:cxnSpLocks/>
            </p:cNvCxnSpPr>
            <p:nvPr/>
          </p:nvCxnSpPr>
          <p:spPr>
            <a:xfrm>
              <a:off x="1504950" y="2917066"/>
              <a:ext cx="1970295" cy="0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1BDFFE3-18C1-F6DA-F080-7C734EAB68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1368" y="1647091"/>
              <a:ext cx="0" cy="1431865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291D02E-4242-CC11-9081-FC6C402DC10D}"/>
                </a:ext>
              </a:extLst>
            </p:cNvPr>
            <p:cNvSpPr txBox="1"/>
            <p:nvPr/>
          </p:nvSpPr>
          <p:spPr>
            <a:xfrm>
              <a:off x="1447800" y="1451476"/>
              <a:ext cx="160904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3600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>
                  <a:tab pos="360000" algn="l"/>
                </a:tabLst>
                <a:defRPr/>
              </a:pPr>
              <a:r>
                <a:rPr lang="en-US" sz="1000" dirty="0">
                  <a:solidFill>
                    <a:schemeClr val="tx2"/>
                  </a:solidFill>
                </a:rPr>
                <a:t>Resource (e.g., bandwidth)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FD0802E-665B-F4CF-25F0-E8A2A61FB570}"/>
                </a:ext>
              </a:extLst>
            </p:cNvPr>
            <p:cNvSpPr txBox="1"/>
            <p:nvPr/>
          </p:nvSpPr>
          <p:spPr>
            <a:xfrm>
              <a:off x="3000537" y="2962708"/>
              <a:ext cx="86368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r" defTabSz="3600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>
                  <a:tab pos="360000" algn="l"/>
                </a:tabLst>
                <a:defRPr/>
              </a:pPr>
              <a:r>
                <a:rPr lang="en-US" sz="1000" dirty="0">
                  <a:solidFill>
                    <a:schemeClr val="tx2"/>
                  </a:solidFill>
                </a:rPr>
                <a:t>MLU accuracy 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9BAA75D-A7E5-1D6F-5E51-9C6F91E2150D}"/>
                    </a:ext>
                  </a:extLst>
                </p14:cNvPr>
                <p14:cNvContentPartPr/>
                <p14:nvPr/>
              </p14:nvContentPartPr>
              <p14:xfrm>
                <a:off x="2465171" y="2026160"/>
                <a:ext cx="532" cy="696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9BAA75D-A7E5-1D6F-5E51-9C6F91E2150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72071" y="1904360"/>
                  <a:ext cx="186200" cy="2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F98C47E-6E52-A5D5-4143-F02B927D19F1}"/>
                    </a:ext>
                  </a:extLst>
                </p14:cNvPr>
                <p14:cNvContentPartPr/>
                <p14:nvPr/>
              </p14:nvContentPartPr>
              <p14:xfrm>
                <a:off x="2467051" y="2857725"/>
                <a:ext cx="472" cy="70986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F98C47E-6E52-A5D5-4143-F02B927D19F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55251" y="2848717"/>
                  <a:ext cx="23600" cy="886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374833C-5DEE-5276-FD9E-4992572DD5EF}"/>
                    </a:ext>
                  </a:extLst>
                </p:cNvPr>
                <p:cNvSpPr txBox="1"/>
                <p:nvPr/>
              </p:nvSpPr>
              <p:spPr>
                <a:xfrm>
                  <a:off x="2215841" y="2962708"/>
                  <a:ext cx="498659" cy="153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marL="0" marR="0" lvl="0" indent="0" algn="l" defTabSz="3600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>
                      <a:tab pos="360000" algn="l"/>
                    </a:tabLst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sz="1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113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90%</m:t>
                        </m:r>
                      </m:oMath>
                    </m:oMathPara>
                  </a14:m>
                  <a:endPara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1135"/>
                    </a:solidFill>
                    <a:effectLst/>
                    <a:uLnTx/>
                    <a:uFillTx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374833C-5DEE-5276-FD9E-4992572DD5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5841" y="2962708"/>
                  <a:ext cx="498659" cy="153887"/>
                </a:xfrm>
                <a:prstGeom prst="rect">
                  <a:avLst/>
                </a:prstGeom>
                <a:blipFill>
                  <a:blip r:embed="rId6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CB9A22-1B97-3EB5-5392-1FE2D6C65548}"/>
              </a:ext>
            </a:extLst>
          </p:cNvPr>
          <p:cNvGrpSpPr/>
          <p:nvPr/>
        </p:nvGrpSpPr>
        <p:grpSpPr>
          <a:xfrm>
            <a:off x="1373400" y="3420872"/>
            <a:ext cx="2089732" cy="170963"/>
            <a:chOff x="1510560" y="3420872"/>
            <a:chExt cx="2089732" cy="17096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88B79AA-466D-9E0F-2309-7FF6C98EAB68}"/>
                </a:ext>
              </a:extLst>
            </p:cNvPr>
            <p:cNvSpPr txBox="1"/>
            <p:nvPr/>
          </p:nvSpPr>
          <p:spPr>
            <a:xfrm>
              <a:off x="1581739" y="3420872"/>
              <a:ext cx="2018553" cy="170963"/>
            </a:xfrm>
            <a:prstGeom prst="rect">
              <a:avLst/>
            </a:prstGeom>
            <a:noFill/>
          </p:spPr>
          <p:txBody>
            <a:bodyPr wrap="square" lIns="72000" tIns="72000" rIns="72000" bIns="72000" rtlCol="0" anchor="ctr">
              <a:noAutofit/>
            </a:bodyPr>
            <a:lstStyle/>
            <a:p>
              <a:pPr algn="l">
                <a:spcAft>
                  <a:spcPts val="300"/>
                </a:spcAft>
                <a:buSzPct val="100000"/>
              </a:pPr>
              <a:r>
                <a:rPr lang="en-US" sz="1200" dirty="0">
                  <a:solidFill>
                    <a:schemeClr val="tx2"/>
                  </a:solidFill>
                  <a:cs typeface="Arial" panose="020B0604020202020204" pitchFamily="34" charset="0"/>
                </a:rPr>
                <a:t>10-bits quantization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CECC42E-21CF-0A55-BA3E-0CBB53DFA4FA}"/>
                    </a:ext>
                  </a:extLst>
                </p14:cNvPr>
                <p14:cNvContentPartPr/>
                <p14:nvPr/>
              </p14:nvContentPartPr>
              <p14:xfrm>
                <a:off x="1510560" y="3508347"/>
                <a:ext cx="532" cy="696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CECC42E-21CF-0A55-BA3E-0CBB53DFA4F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17460" y="3386547"/>
                  <a:ext cx="186200" cy="24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1B74EA0-5CB5-E392-89D1-FDE650016251}"/>
              </a:ext>
            </a:extLst>
          </p:cNvPr>
          <p:cNvGrpSpPr/>
          <p:nvPr/>
        </p:nvGrpSpPr>
        <p:grpSpPr>
          <a:xfrm>
            <a:off x="1367790" y="3659095"/>
            <a:ext cx="2095341" cy="170963"/>
            <a:chOff x="1504950" y="3663478"/>
            <a:chExt cx="2095341" cy="17096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5296108-61D4-3B93-6871-893D541BE974}"/>
                    </a:ext>
                  </a:extLst>
                </p14:cNvPr>
                <p14:cNvContentPartPr/>
                <p14:nvPr/>
              </p14:nvContentPartPr>
              <p14:xfrm>
                <a:off x="1504950" y="3748960"/>
                <a:ext cx="532" cy="696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5296108-61D4-3B93-6871-893D541BE97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11850" y="3627160"/>
                  <a:ext cx="186200" cy="2436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1A95F08-C2BC-A7D4-10E3-AF331695825C}"/>
                </a:ext>
              </a:extLst>
            </p:cNvPr>
            <p:cNvSpPr txBox="1"/>
            <p:nvPr/>
          </p:nvSpPr>
          <p:spPr>
            <a:xfrm>
              <a:off x="1581738" y="3663478"/>
              <a:ext cx="2018553" cy="170963"/>
            </a:xfrm>
            <a:prstGeom prst="rect">
              <a:avLst/>
            </a:prstGeom>
            <a:noFill/>
          </p:spPr>
          <p:txBody>
            <a:bodyPr wrap="square" lIns="72000" tIns="72000" rIns="72000" bIns="72000" rtlCol="0" anchor="ctr">
              <a:noAutofit/>
            </a:bodyPr>
            <a:lstStyle/>
            <a:p>
              <a:pPr algn="l">
                <a:spcAft>
                  <a:spcPts val="300"/>
                </a:spcAft>
                <a:buSzPct val="100000"/>
              </a:pPr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  <a:cs typeface="Arial" panose="020B0604020202020204" pitchFamily="34" charset="0"/>
                </a:rPr>
                <a:t>New bit allocation #1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ED1C90-3EC7-F789-AA9B-D276B2A4CD1C}"/>
              </a:ext>
            </a:extLst>
          </p:cNvPr>
          <p:cNvGrpSpPr/>
          <p:nvPr/>
        </p:nvGrpSpPr>
        <p:grpSpPr>
          <a:xfrm>
            <a:off x="2311240" y="2333866"/>
            <a:ext cx="1415819" cy="161348"/>
            <a:chOff x="2448400" y="2333866"/>
            <a:chExt cx="1415819" cy="1613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3DCC22A-E797-2976-46E6-ECF7371B66BA}"/>
                    </a:ext>
                  </a:extLst>
                </p14:cNvPr>
                <p14:cNvContentPartPr/>
                <p14:nvPr/>
              </p14:nvContentPartPr>
              <p14:xfrm>
                <a:off x="2448400" y="2414192"/>
                <a:ext cx="532" cy="696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3DCC22A-E797-2976-46E6-ECF7371B66B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55300" y="2292392"/>
                  <a:ext cx="186200" cy="2436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2CD4F4-39B7-04DB-EDD8-D4A52FE75ACA}"/>
                </a:ext>
              </a:extLst>
            </p:cNvPr>
            <p:cNvSpPr txBox="1"/>
            <p:nvPr/>
          </p:nvSpPr>
          <p:spPr>
            <a:xfrm>
              <a:off x="2627062" y="2333866"/>
              <a:ext cx="1237157" cy="16134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spcAft>
                  <a:spcPts val="300"/>
                </a:spcAft>
                <a:buSzPct val="100000"/>
              </a:pPr>
              <a:endParaRPr lang="en-US" sz="1000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CD147DA-2A23-1576-3E0A-6382A68B661D}"/>
              </a:ext>
            </a:extLst>
          </p:cNvPr>
          <p:cNvGrpSpPr/>
          <p:nvPr/>
        </p:nvGrpSpPr>
        <p:grpSpPr>
          <a:xfrm>
            <a:off x="1367790" y="3897318"/>
            <a:ext cx="3570923" cy="170963"/>
            <a:chOff x="5377298" y="3954972"/>
            <a:chExt cx="3570923" cy="1709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9E84A9-5C06-3428-85FA-9D5EC56F41C5}"/>
                </a:ext>
              </a:extLst>
            </p:cNvPr>
            <p:cNvSpPr txBox="1"/>
            <p:nvPr/>
          </p:nvSpPr>
          <p:spPr>
            <a:xfrm>
              <a:off x="5454086" y="3954972"/>
              <a:ext cx="3494135" cy="170963"/>
            </a:xfrm>
            <a:prstGeom prst="rect">
              <a:avLst/>
            </a:prstGeom>
            <a:noFill/>
          </p:spPr>
          <p:txBody>
            <a:bodyPr wrap="square" lIns="72000" tIns="72000" rIns="72000" bIns="72000" rtlCol="0" anchor="ctr">
              <a:noAutofit/>
            </a:bodyPr>
            <a:lstStyle/>
            <a:p>
              <a:pPr algn="l">
                <a:spcAft>
                  <a:spcPts val="300"/>
                </a:spcAft>
                <a:buSzPct val="100000"/>
              </a:pPr>
              <a:r>
                <a:rPr lang="en-US" sz="1200" dirty="0">
                  <a:solidFill>
                    <a:srgbClr val="00B0F0"/>
                  </a:solidFill>
                  <a:cs typeface="Arial" panose="020B0604020202020204" pitchFamily="34" charset="0"/>
                </a:rPr>
                <a:t>New bit allocation #2 </a:t>
              </a:r>
              <a:r>
                <a:rPr lang="en-US" sz="1200" b="1" dirty="0">
                  <a:solidFill>
                    <a:srgbClr val="00B0F0"/>
                  </a:solidFill>
                </a:rPr>
                <a:t>→</a:t>
              </a:r>
              <a:r>
                <a:rPr lang="en-US" sz="1200" dirty="0">
                  <a:solidFill>
                    <a:srgbClr val="00B0F0"/>
                  </a:solidFill>
                  <a:cs typeface="Arial" panose="020B0604020202020204" pitchFamily="34" charset="0"/>
                  <a:sym typeface="Wingdings" panose="05000000000000000000" pitchFamily="2" charset="2"/>
                </a:rPr>
                <a:t> </a:t>
              </a:r>
              <a:r>
                <a:rPr lang="en-US" sz="1200" b="1" dirty="0">
                  <a:solidFill>
                    <a:srgbClr val="00B0F0"/>
                  </a:solidFill>
                  <a:cs typeface="Arial" panose="020B0604020202020204" pitchFamily="34" charset="0"/>
                  <a:sym typeface="Wingdings" panose="05000000000000000000" pitchFamily="2" charset="2"/>
                </a:rPr>
                <a:t>best effort performance</a:t>
              </a:r>
              <a:endParaRPr lang="en-US" sz="1200" b="1" dirty="0">
                <a:solidFill>
                  <a:srgbClr val="00B0F0"/>
                </a:solidFill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B85A360-A180-6CE3-DB9B-7DD1ABC721F9}"/>
                    </a:ext>
                  </a:extLst>
                </p14:cNvPr>
                <p14:cNvContentPartPr/>
                <p14:nvPr/>
              </p14:nvContentPartPr>
              <p14:xfrm>
                <a:off x="5377298" y="4044379"/>
                <a:ext cx="0" cy="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B85A360-A180-6CE3-DB9B-7DD1ABC721F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377298" y="4044379"/>
                  <a:ext cx="0" cy="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4AC519D-129A-1993-B5D4-FCD96389FCCC}"/>
              </a:ext>
            </a:extLst>
          </p:cNvPr>
          <p:cNvSpPr txBox="1"/>
          <p:nvPr/>
        </p:nvSpPr>
        <p:spPr>
          <a:xfrm>
            <a:off x="417338" y="4349745"/>
            <a:ext cx="8308799" cy="368118"/>
          </a:xfrm>
          <a:custGeom>
            <a:avLst/>
            <a:gdLst>
              <a:gd name="connsiteX0" fmla="*/ 7936482 w 8308798"/>
              <a:gd name="connsiteY0" fmla="*/ 0 h 368118"/>
              <a:gd name="connsiteX1" fmla="*/ 8308798 w 8308798"/>
              <a:gd name="connsiteY1" fmla="*/ 0 h 368118"/>
              <a:gd name="connsiteX2" fmla="*/ 8238201 w 8308798"/>
              <a:gd name="connsiteY2" fmla="*/ 368117 h 368118"/>
              <a:gd name="connsiteX3" fmla="*/ 8017050 w 8308798"/>
              <a:gd name="connsiteY3" fmla="*/ 368117 h 368118"/>
              <a:gd name="connsiteX4" fmla="*/ 8017050 w 8308798"/>
              <a:gd name="connsiteY4" fmla="*/ 368118 h 368118"/>
              <a:gd name="connsiteX5" fmla="*/ 0 w 8308798"/>
              <a:gd name="connsiteY5" fmla="*/ 368118 h 368118"/>
              <a:gd name="connsiteX6" fmla="*/ 0 w 8308798"/>
              <a:gd name="connsiteY6" fmla="*/ 1 h 368118"/>
              <a:gd name="connsiteX7" fmla="*/ 7936482 w 8308798"/>
              <a:gd name="connsiteY7" fmla="*/ 1 h 368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08798" h="368118">
                <a:moveTo>
                  <a:pt x="7936482" y="0"/>
                </a:moveTo>
                <a:lnTo>
                  <a:pt x="8308798" y="0"/>
                </a:lnTo>
                <a:lnTo>
                  <a:pt x="8238201" y="368117"/>
                </a:lnTo>
                <a:lnTo>
                  <a:pt x="8017050" y="368117"/>
                </a:lnTo>
                <a:lnTo>
                  <a:pt x="8017050" y="368118"/>
                </a:lnTo>
                <a:lnTo>
                  <a:pt x="0" y="368118"/>
                </a:lnTo>
                <a:lnTo>
                  <a:pt x="0" y="1"/>
                </a:lnTo>
                <a:lnTo>
                  <a:pt x="7936482" y="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180000">
              <a:spcAft>
                <a:spcPts val="300"/>
              </a:spcAft>
              <a:tabLst>
                <a:tab pos="180000" algn="l"/>
              </a:tabLst>
            </a:pPr>
            <a:r>
              <a:rPr lang="en-US" sz="1400" dirty="0">
                <a:solidFill>
                  <a:srgbClr val="FFFFFF"/>
                </a:solidFill>
              </a:rPr>
              <a:t>How to find such bit allocations and employ them for use A) and B)?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0C6058D-E2CE-B199-A586-5410C2BBCB76}"/>
                  </a:ext>
                </a:extLst>
              </p14:cNvPr>
              <p14:cNvContentPartPr/>
              <p14:nvPr/>
            </p14:nvContentPartPr>
            <p14:xfrm>
              <a:off x="2025801" y="2666947"/>
              <a:ext cx="532" cy="696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0C6058D-E2CE-B199-A586-5410C2BBCB7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32701" y="2545147"/>
                <a:ext cx="186200" cy="243600"/>
              </a:xfrm>
              <a:prstGeom prst="rect">
                <a:avLst/>
              </a:prstGeom>
            </p:spPr>
          </p:pic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61C8F2E0-646A-0B7A-3CEE-50D234FC1864}"/>
              </a:ext>
            </a:extLst>
          </p:cNvPr>
          <p:cNvSpPr txBox="1"/>
          <p:nvPr/>
        </p:nvSpPr>
        <p:spPr>
          <a:xfrm>
            <a:off x="2204463" y="2586621"/>
            <a:ext cx="1237157" cy="16134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>
              <a:spcAft>
                <a:spcPts val="300"/>
              </a:spcAft>
              <a:buSzPct val="100000"/>
            </a:pPr>
            <a:r>
              <a:rPr lang="en-US" sz="1000" dirty="0">
                <a:solidFill>
                  <a:srgbClr val="00B0F0"/>
                </a:solidFill>
                <a:cs typeface="Arial" panose="020B0604020202020204" pitchFamily="34" charset="0"/>
              </a:rPr>
              <a:t>Scarce resources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3916E14-39A3-59CA-2316-8BCE47B5A38F}"/>
              </a:ext>
            </a:extLst>
          </p:cNvPr>
          <p:cNvGrpSpPr/>
          <p:nvPr/>
        </p:nvGrpSpPr>
        <p:grpSpPr>
          <a:xfrm>
            <a:off x="4571469" y="1961133"/>
            <a:ext cx="3316478" cy="1221233"/>
            <a:chOff x="4572000" y="1961133"/>
            <a:chExt cx="3316478" cy="1221233"/>
          </a:xfrm>
        </p:grpSpPr>
        <p:sp>
          <p:nvSpPr>
            <p:cNvPr id="98" name="Rectangle 8">
              <a:extLst>
                <a:ext uri="{FF2B5EF4-FFF2-40B4-BE49-F238E27FC236}">
                  <a16:creationId xmlns:a16="http://schemas.microsoft.com/office/drawing/2014/main" id="{BD77AD8F-F04F-3D7F-B23D-BE09CF4DCD4D}"/>
                </a:ext>
              </a:extLst>
            </p:cNvPr>
            <p:cNvSpPr/>
            <p:nvPr/>
          </p:nvSpPr>
          <p:spPr>
            <a:xfrm>
              <a:off x="4572000" y="1963043"/>
              <a:ext cx="3315947" cy="1219323"/>
            </a:xfrm>
            <a:prstGeom prst="roundRect">
              <a:avLst>
                <a:gd name="adj" fmla="val 9168"/>
              </a:avLst>
            </a:prstGeom>
            <a:solidFill>
              <a:schemeClr val="bg1"/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  <a:buSzPct val="100000"/>
              </a:pPr>
              <a:r>
                <a:rPr lang="en-US" sz="1200" dirty="0">
                  <a:solidFill>
                    <a:schemeClr val="tx2"/>
                  </a:solidFill>
                </a:rPr>
                <a:t>Solution:</a:t>
              </a:r>
            </a:p>
            <a:p>
              <a:pPr algn="l"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2F5EB25-1C4D-D1F1-72F9-282B7DCA9502}"/>
                </a:ext>
              </a:extLst>
            </p:cNvPr>
            <p:cNvGrpSpPr/>
            <p:nvPr/>
          </p:nvGrpSpPr>
          <p:grpSpPr>
            <a:xfrm>
              <a:off x="4889662" y="2384251"/>
              <a:ext cx="1103365" cy="447353"/>
              <a:chOff x="5327588" y="2326673"/>
              <a:chExt cx="1103365" cy="4473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B212C6B8-767F-2010-D820-3E671C285576}"/>
                      </a:ext>
                    </a:extLst>
                  </p:cNvPr>
                  <p:cNvSpPr txBox="1"/>
                  <p:nvPr/>
                </p:nvSpPr>
                <p:spPr>
                  <a:xfrm>
                    <a:off x="5327588" y="2338192"/>
                    <a:ext cx="242714" cy="130871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defTabSz="180000">
                      <a:spcAft>
                        <a:spcPts val="300"/>
                      </a:spcAft>
                      <a:tabLst>
                        <a:tab pos="180000" algn="l"/>
                      </a:tabLs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2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B212C6B8-767F-2010-D820-3E671C2855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7588" y="2338192"/>
                    <a:ext cx="242714" cy="130871"/>
                  </a:xfrm>
                  <a:prstGeom prst="roundRect">
                    <a:avLst/>
                  </a:prstGeom>
                  <a:blipFill>
                    <a:blip r:embed="rId14"/>
                    <a:stretch>
                      <a:fillRect l="-7500" t="-28571" r="-40000" b="-6666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9B9E04EC-CA7A-D871-256B-64ED4AD3D659}"/>
                      </a:ext>
                    </a:extLst>
                  </p:cNvPr>
                  <p:cNvSpPr txBox="1"/>
                  <p:nvPr/>
                </p:nvSpPr>
                <p:spPr>
                  <a:xfrm>
                    <a:off x="5327949" y="2564800"/>
                    <a:ext cx="242714" cy="130871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defTabSz="180000">
                      <a:spcAft>
                        <a:spcPts val="300"/>
                      </a:spcAft>
                      <a:tabLst>
                        <a:tab pos="180000" algn="l"/>
                      </a:tabLs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2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100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9B9E04EC-CA7A-D871-256B-64ED4AD3D6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7949" y="2564800"/>
                    <a:ext cx="242714" cy="130871"/>
                  </a:xfrm>
                  <a:prstGeom prst="roundRect">
                    <a:avLst/>
                  </a:prstGeom>
                  <a:blipFill>
                    <a:blip r:embed="rId15"/>
                    <a:stretch>
                      <a:fillRect l="-22500" t="-27273" r="-30000" b="-5909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6C860E9A-506D-97BD-8AF2-39CBD9ECD0EC}"/>
                  </a:ext>
                </a:extLst>
              </p:cNvPr>
              <p:cNvSpPr/>
              <p:nvPr/>
            </p:nvSpPr>
            <p:spPr>
              <a:xfrm>
                <a:off x="5917134" y="2326673"/>
                <a:ext cx="513819" cy="447353"/>
              </a:xfrm>
              <a:prstGeom prst="roundRect">
                <a:avLst/>
              </a:prstGeom>
              <a:ln w="12700">
                <a:solidFill>
                  <a:srgbClr val="001D47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 defTabSz="914400">
                  <a:defRPr/>
                </a:pPr>
                <a:r>
                  <a:rPr lang="en-US" sz="1200" dirty="0">
                    <a:solidFill>
                      <a:srgbClr val="001135"/>
                    </a:solidFill>
                  </a:rPr>
                  <a:t>MLU</a:t>
                </a:r>
              </a:p>
            </p:txBody>
          </p: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BDF95F86-48CF-7299-54EB-5F07AA8DF3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3326" y="2432335"/>
                <a:ext cx="323806" cy="0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12D8E71D-6710-F6EF-7315-D3C30A7A5C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3326" y="2667902"/>
                <a:ext cx="323806" cy="0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51B42F12-0148-D6D1-D976-C52D6B89044F}"/>
                    </a:ext>
                  </a:extLst>
                </p:cNvPr>
                <p:cNvSpPr txBox="1"/>
                <p:nvPr/>
              </p:nvSpPr>
              <p:spPr>
                <a:xfrm>
                  <a:off x="6145757" y="1961133"/>
                  <a:ext cx="1742721" cy="12153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73152" tIns="73152" rIns="73152" bIns="73152" rtlCol="0" anchor="ctr">
                  <a:noAutofit/>
                </a:bodyPr>
                <a:lstStyle/>
                <a:p>
                  <a:pPr marL="171450" marR="0" indent="-171450" algn="l" defTabSz="1800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30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>
                      <a:tab pos="180000" algn="l"/>
                    </a:tabLst>
                  </a:pPr>
                  <a:r>
                    <a:rPr lang="en-US" sz="1100" dirty="0">
                      <a:solidFill>
                        <a:schemeClr val="accent1">
                          <a:lumMod val="75000"/>
                        </a:schemeClr>
                      </a:solidFill>
                      <a:latin typeface="Nokia Pure Text Light"/>
                    </a:rPr>
                    <a:t>New bit allocation #1:</a:t>
                  </a:r>
                </a:p>
                <a:p>
                  <a:pPr marL="628650" lvl="1" indent="-171450" defTabSz="180000">
                    <a:spcAft>
                      <a:spcPts val="300"/>
                    </a:spcAft>
                    <a:buFont typeface="Arial" panose="020B0604020202020204" pitchFamily="34" charset="0"/>
                    <a:buChar char="•"/>
                    <a:tabLst>
                      <a:tab pos="180000" algn="l"/>
                    </a:tabLst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1</a:t>
                  </a:r>
                  <a:r>
                    <a:rPr kumimoji="0" lang="en-US" sz="1100" b="0" i="0" u="none" strike="noStrike" kern="1200" cap="none" spc="0" normalizeH="0" baseline="3000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st</a:t>
                  </a: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50</m:t>
                      </m:r>
                    </m:oMath>
                  </a14:m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: </a:t>
                  </a:r>
                  <a14:m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10 </m:t>
                      </m:r>
                    </m:oMath>
                  </a14:m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bits</a:t>
                  </a:r>
                </a:p>
                <a:p>
                  <a:pPr marL="628650" lvl="1" indent="-171450" defTabSz="180000">
                    <a:spcAft>
                      <a:spcPts val="300"/>
                    </a:spcAft>
                    <a:buFont typeface="Arial" panose="020B0604020202020204" pitchFamily="34" charset="0"/>
                    <a:buChar char="•"/>
                    <a:tabLst>
                      <a:tab pos="180000" algn="l"/>
                    </a:tabLst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2</a:t>
                  </a:r>
                  <a:r>
                    <a:rPr kumimoji="0" lang="en-US" sz="1100" b="0" i="0" u="none" strike="noStrike" kern="1200" cap="none" spc="0" normalizeH="0" baseline="3000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nd</a:t>
                  </a: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50</m:t>
                      </m:r>
                    </m:oMath>
                  </a14:m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: </a:t>
                  </a:r>
                  <a14:m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</m:oMath>
                  </a14:m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 bit</a:t>
                  </a:r>
                </a:p>
                <a:p>
                  <a:pPr marL="171450" indent="-171450" defTabSz="180000">
                    <a:spcAft>
                      <a:spcPts val="300"/>
                    </a:spcAft>
                    <a:buFont typeface="Arial" panose="020B0604020202020204" pitchFamily="34" charset="0"/>
                    <a:buChar char="•"/>
                    <a:tabLst>
                      <a:tab pos="179388" algn="l"/>
                      <a:tab pos="746125" algn="l"/>
                    </a:tabLst>
                  </a:pPr>
                  <a14:m>
                    <m:oMath xmlns:m="http://schemas.openxmlformats.org/officeDocument/2006/math">
                      <m:r>
                        <a:rPr lang="en-US" sz="11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550</m:t>
                      </m:r>
                    </m:oMath>
                  </a14:m>
                  <a:r>
                    <a:rPr lang="en-US" sz="1100" dirty="0">
                      <a:solidFill>
                        <a:schemeClr val="tx2"/>
                      </a:solidFill>
                      <a:latin typeface="Nokia Pure Text Light"/>
                    </a:rPr>
                    <a:t> bits	</a:t>
                  </a:r>
                  <a:r>
                    <a:rPr lang="en-US" sz="11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→ 45% gain  </a:t>
                  </a:r>
                  <a:r>
                    <a:rPr lang="en-US" sz="1100" dirty="0">
                      <a:solidFill>
                        <a:schemeClr val="tx2"/>
                      </a:solidFill>
                      <a:latin typeface="Nokia Pure Text Light"/>
                    </a:rPr>
                    <a:t> </a:t>
                  </a:r>
                </a:p>
                <a:p>
                  <a:pPr marL="171450" marR="0" indent="-171450" algn="l" defTabSz="1800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30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>
                      <a:tab pos="180000" algn="l"/>
                    </a:tabLst>
                  </a:pPr>
                  <a14:m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90%</m:t>
                      </m:r>
                    </m:oMath>
                  </a14:m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 acc.</a:t>
                  </a:r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51B42F12-0148-D6D1-D976-C52D6B8904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5757" y="1961133"/>
                  <a:ext cx="1742721" cy="1215309"/>
                </a:xfrm>
                <a:prstGeom prst="rect">
                  <a:avLst/>
                </a:prstGeom>
                <a:blipFill>
                  <a:blip r:embed="rId16"/>
                  <a:stretch>
                    <a:fillRect l="-35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5F7024C-2131-1FC8-41B0-02759C1D5A39}"/>
              </a:ext>
            </a:extLst>
          </p:cNvPr>
          <p:cNvGrpSpPr/>
          <p:nvPr/>
        </p:nvGrpSpPr>
        <p:grpSpPr>
          <a:xfrm>
            <a:off x="4571469" y="1961133"/>
            <a:ext cx="3316478" cy="1221233"/>
            <a:chOff x="5009926" y="1903555"/>
            <a:chExt cx="3316478" cy="1221233"/>
          </a:xfrm>
          <a:effectLst/>
        </p:grpSpPr>
        <p:sp>
          <p:nvSpPr>
            <p:cNvPr id="63" name="Rectangle 8">
              <a:extLst>
                <a:ext uri="{FF2B5EF4-FFF2-40B4-BE49-F238E27FC236}">
                  <a16:creationId xmlns:a16="http://schemas.microsoft.com/office/drawing/2014/main" id="{79B40699-BF9C-B4E2-61F6-0C37F682AA0E}"/>
                </a:ext>
              </a:extLst>
            </p:cNvPr>
            <p:cNvSpPr/>
            <p:nvPr/>
          </p:nvSpPr>
          <p:spPr>
            <a:xfrm>
              <a:off x="5009926" y="1905465"/>
              <a:ext cx="3315947" cy="1219323"/>
            </a:xfrm>
            <a:prstGeom prst="roundRect">
              <a:avLst>
                <a:gd name="adj" fmla="val 9168"/>
              </a:avLst>
            </a:prstGeom>
            <a:solidFill>
              <a:schemeClr val="bg1"/>
            </a:solidFill>
            <a:ln>
              <a:solidFill>
                <a:schemeClr val="tx2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  <a:buSzPct val="100000"/>
              </a:pPr>
              <a:r>
                <a:rPr lang="en-US" sz="1200" dirty="0">
                  <a:solidFill>
                    <a:schemeClr val="tx2"/>
                  </a:solidFill>
                </a:rPr>
                <a:t>Solution:</a:t>
              </a:r>
            </a:p>
            <a:p>
              <a:pPr algn="l">
                <a:spcAft>
                  <a:spcPts val="300"/>
                </a:spcAft>
                <a:buSzPct val="100000"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4A9544C-1D68-E9D4-FB1C-AD21D0BB4E82}"/>
                </a:ext>
              </a:extLst>
            </p:cNvPr>
            <p:cNvGrpSpPr/>
            <p:nvPr/>
          </p:nvGrpSpPr>
          <p:grpSpPr>
            <a:xfrm>
              <a:off x="5327588" y="2326673"/>
              <a:ext cx="1103365" cy="447353"/>
              <a:chOff x="5327588" y="2326673"/>
              <a:chExt cx="1103365" cy="4473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935E98E1-051E-EDC3-C02F-FFE13C986427}"/>
                      </a:ext>
                    </a:extLst>
                  </p:cNvPr>
                  <p:cNvSpPr txBox="1"/>
                  <p:nvPr/>
                </p:nvSpPr>
                <p:spPr>
                  <a:xfrm>
                    <a:off x="5327588" y="2338192"/>
                    <a:ext cx="242714" cy="130871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defTabSz="180000">
                      <a:spcAft>
                        <a:spcPts val="300"/>
                      </a:spcAft>
                      <a:tabLst>
                        <a:tab pos="180000" algn="l"/>
                      </a:tabLs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2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935E98E1-051E-EDC3-C02F-FFE13C9864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7588" y="2338192"/>
                    <a:ext cx="242714" cy="130871"/>
                  </a:xfrm>
                  <a:prstGeom prst="roundRect">
                    <a:avLst/>
                  </a:prstGeom>
                  <a:blipFill>
                    <a:blip r:embed="rId14"/>
                    <a:stretch>
                      <a:fillRect l="-7500" t="-28571" r="-40000" b="-6666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6770A195-B1A6-22DC-24F0-2D3DCC2C8114}"/>
                      </a:ext>
                    </a:extLst>
                  </p:cNvPr>
                  <p:cNvSpPr txBox="1"/>
                  <p:nvPr/>
                </p:nvSpPr>
                <p:spPr>
                  <a:xfrm>
                    <a:off x="5327949" y="2564800"/>
                    <a:ext cx="242714" cy="130871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defTabSz="180000">
                      <a:spcAft>
                        <a:spcPts val="300"/>
                      </a:spcAft>
                      <a:tabLst>
                        <a:tab pos="180000" algn="l"/>
                      </a:tabLs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2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100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6770A195-B1A6-22DC-24F0-2D3DCC2C81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7949" y="2564800"/>
                    <a:ext cx="242714" cy="130871"/>
                  </a:xfrm>
                  <a:prstGeom prst="roundRect">
                    <a:avLst/>
                  </a:prstGeom>
                  <a:blipFill>
                    <a:blip r:embed="rId15"/>
                    <a:stretch>
                      <a:fillRect l="-22500" t="-27273" r="-30000" b="-5909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6281D16F-FC14-BF97-C003-BFAD8D46201F}"/>
                  </a:ext>
                </a:extLst>
              </p:cNvPr>
              <p:cNvSpPr/>
              <p:nvPr/>
            </p:nvSpPr>
            <p:spPr>
              <a:xfrm>
                <a:off x="5917134" y="2326673"/>
                <a:ext cx="513819" cy="447353"/>
              </a:xfrm>
              <a:prstGeom prst="roundRect">
                <a:avLst/>
              </a:prstGeom>
              <a:ln w="12700">
                <a:solidFill>
                  <a:srgbClr val="001D47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 defTabSz="914400">
                  <a:defRPr/>
                </a:pPr>
                <a:r>
                  <a:rPr lang="en-US" sz="1200" dirty="0">
                    <a:solidFill>
                      <a:srgbClr val="001135"/>
                    </a:solidFill>
                  </a:rPr>
                  <a:t>MLU</a:t>
                </a: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A0CF18C7-79EB-91F2-2E11-11EDB5908F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3326" y="2432335"/>
                <a:ext cx="323806" cy="0"/>
              </a:xfrm>
              <a:prstGeom prst="straightConnector1">
                <a:avLst/>
              </a:prstGeom>
              <a:ln w="254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6064B73F-F390-6899-CCAC-671F4125E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3326" y="2667902"/>
                <a:ext cx="323806" cy="0"/>
              </a:xfrm>
              <a:prstGeom prst="straightConnector1">
                <a:avLst/>
              </a:prstGeom>
              <a:ln w="127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D4197F64-ECE2-2976-175D-9C29C93E9B2B}"/>
                    </a:ext>
                  </a:extLst>
                </p:cNvPr>
                <p:cNvSpPr txBox="1"/>
                <p:nvPr/>
              </p:nvSpPr>
              <p:spPr>
                <a:xfrm>
                  <a:off x="6583683" y="1903555"/>
                  <a:ext cx="1742721" cy="12153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73152" tIns="73152" rIns="73152" bIns="73152" rtlCol="0" anchor="ctr">
                  <a:noAutofit/>
                </a:bodyPr>
                <a:lstStyle/>
                <a:p>
                  <a:pPr marL="171450" marR="0" indent="-171450" algn="l" defTabSz="1800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30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>
                      <a:tab pos="180000" algn="l"/>
                    </a:tabLst>
                  </a:pPr>
                  <a:r>
                    <a:rPr lang="en-US" sz="1100" dirty="0">
                      <a:solidFill>
                        <a:srgbClr val="00B0F0"/>
                      </a:solidFill>
                      <a:latin typeface="Nokia Pure Text Light"/>
                    </a:rPr>
                    <a:t>New bit allocation #2:</a:t>
                  </a:r>
                </a:p>
                <a:p>
                  <a:pPr marL="628650" lvl="1" indent="-171450" defTabSz="180000">
                    <a:spcAft>
                      <a:spcPts val="300"/>
                    </a:spcAft>
                    <a:buFont typeface="Arial" panose="020B0604020202020204" pitchFamily="34" charset="0"/>
                    <a:buChar char="•"/>
                    <a:tabLst>
                      <a:tab pos="180000" algn="l"/>
                    </a:tabLst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1</a:t>
                  </a:r>
                  <a:r>
                    <a:rPr kumimoji="0" lang="en-US" sz="1100" b="0" i="0" u="none" strike="noStrike" kern="1200" cap="none" spc="0" normalizeH="0" baseline="3000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st</a:t>
                  </a: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50</m:t>
                      </m:r>
                    </m:oMath>
                  </a14:m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: </a:t>
                  </a:r>
                  <a14:m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5 </m:t>
                      </m:r>
                    </m:oMath>
                  </a14:m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bits</a:t>
                  </a:r>
                </a:p>
                <a:p>
                  <a:pPr marL="628650" lvl="1" indent="-171450" defTabSz="180000">
                    <a:spcAft>
                      <a:spcPts val="300"/>
                    </a:spcAft>
                    <a:buFont typeface="Arial" panose="020B0604020202020204" pitchFamily="34" charset="0"/>
                    <a:buChar char="•"/>
                    <a:tabLst>
                      <a:tab pos="180000" algn="l"/>
                    </a:tabLst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2</a:t>
                  </a:r>
                  <a:r>
                    <a:rPr kumimoji="0" lang="en-US" sz="1100" b="0" i="0" u="none" strike="noStrike" kern="1200" cap="none" spc="0" normalizeH="0" baseline="3000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nd</a:t>
                  </a: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50</m:t>
                      </m:r>
                    </m:oMath>
                  </a14:m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: </a:t>
                  </a:r>
                  <a14:m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</m:oMath>
                  </a14:m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 bit</a:t>
                  </a:r>
                </a:p>
                <a:p>
                  <a:pPr marL="171450" indent="-171450" defTabSz="180000">
                    <a:spcAft>
                      <a:spcPts val="300"/>
                    </a:spcAft>
                    <a:buFont typeface="Arial" panose="020B0604020202020204" pitchFamily="34" charset="0"/>
                    <a:buChar char="•"/>
                    <a:tabLst>
                      <a:tab pos="179388" algn="l"/>
                      <a:tab pos="746125" algn="l"/>
                    </a:tabLst>
                  </a:pPr>
                  <a14:m>
                    <m:oMath xmlns:m="http://schemas.openxmlformats.org/officeDocument/2006/math">
                      <m:r>
                        <a:rPr lang="en-US" sz="1100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300</m:t>
                      </m:r>
                    </m:oMath>
                  </a14:m>
                  <a:r>
                    <a:rPr lang="en-US" sz="1100" dirty="0">
                      <a:solidFill>
                        <a:schemeClr val="tx2"/>
                      </a:solidFill>
                      <a:latin typeface="Nokia Pure Text Light"/>
                    </a:rPr>
                    <a:t> bits	</a:t>
                  </a:r>
                  <a:r>
                    <a:rPr lang="en-US" sz="1100" dirty="0">
                      <a:solidFill>
                        <a:srgbClr val="00B0F0"/>
                      </a:solidFill>
                    </a:rPr>
                    <a:t>→ 70% gain  </a:t>
                  </a:r>
                  <a:r>
                    <a:rPr lang="en-US" sz="1100" dirty="0">
                      <a:solidFill>
                        <a:srgbClr val="00B0F0"/>
                      </a:solidFill>
                      <a:latin typeface="Nokia Pure Text Light"/>
                    </a:rPr>
                    <a:t> </a:t>
                  </a:r>
                </a:p>
                <a:p>
                  <a:pPr marL="171450" indent="-171450" defTabSz="180000">
                    <a:spcAft>
                      <a:spcPts val="300"/>
                    </a:spcAft>
                    <a:buFont typeface="Arial" panose="020B0604020202020204" pitchFamily="34" charset="0"/>
                    <a:buChar char="•"/>
                    <a:tabLst>
                      <a:tab pos="179388" algn="l"/>
                      <a:tab pos="746125" algn="l"/>
                    </a:tabLst>
                  </a:pPr>
                  <a14:m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84%</m:t>
                      </m:r>
                    </m:oMath>
                  </a14:m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uLnTx/>
                      <a:uFillTx/>
                      <a:latin typeface="Nokia Pure Text Light"/>
                      <a:ea typeface="+mn-ea"/>
                      <a:cs typeface="+mn-cs"/>
                    </a:rPr>
                    <a:t> acc.	</a:t>
                  </a:r>
                  <a:r>
                    <a:rPr lang="en-US" sz="1100" dirty="0">
                      <a:solidFill>
                        <a:srgbClr val="00B0F0"/>
                      </a:solidFill>
                    </a:rPr>
                    <a:t>→ 6% loss </a:t>
                  </a:r>
                  <a:endPara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Nokia Pure Text Light"/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D4197F64-ECE2-2976-175D-9C29C93E9B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3683" y="1903555"/>
                  <a:ext cx="1742721" cy="1215309"/>
                </a:xfrm>
                <a:prstGeom prst="rect">
                  <a:avLst/>
                </a:prstGeom>
                <a:blipFill>
                  <a:blip r:embed="rId17"/>
                  <a:stretch>
                    <a:fillRect l="-35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078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57F04B-67F0-F198-0BEB-0A4C60993F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8B79F1-9EC1-3FD3-2CC1-32BF900CF7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D496E28-566F-170D-5251-7AC22ED616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To address, “How to find such bit allocations and employ them for use A) and B)” and more:</a:t>
            </a:r>
            <a:endParaRPr lang="en-US" b="1" dirty="0"/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D1A7EC-1D39-DE5E-7B62-B4D375A9D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Ph.D. Defense - RPTU - 14.12.2023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7EF10C5-FBBF-21C4-1080-D60F23C9119B}"/>
              </a:ext>
            </a:extLst>
          </p:cNvPr>
          <p:cNvSpPr/>
          <p:nvPr/>
        </p:nvSpPr>
        <p:spPr>
          <a:xfrm>
            <a:off x="459135" y="2380910"/>
            <a:ext cx="2518682" cy="735093"/>
          </a:xfrm>
          <a:prstGeom prst="roundRect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200" dirty="0">
                <a:solidFill>
                  <a:schemeClr val="tx2"/>
                </a:solidFill>
              </a:rPr>
              <a:t>Quantization Bit Allocation</a:t>
            </a:r>
          </a:p>
          <a:p>
            <a:pPr algn="ctr">
              <a:spcAft>
                <a:spcPts val="300"/>
              </a:spcAft>
              <a:buSzPct val="100000"/>
            </a:pP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4690E3-C355-5A9E-D702-A5C57634AC97}"/>
              </a:ext>
            </a:extLst>
          </p:cNvPr>
          <p:cNvSpPr/>
          <p:nvPr/>
        </p:nvSpPr>
        <p:spPr>
          <a:xfrm>
            <a:off x="3315662" y="2378727"/>
            <a:ext cx="2518682" cy="737275"/>
          </a:xfrm>
          <a:prstGeom prst="roundRect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200" dirty="0">
                <a:solidFill>
                  <a:schemeClr val="tx2"/>
                </a:solidFill>
              </a:rPr>
              <a:t>Radio Resource Allocation</a:t>
            </a:r>
          </a:p>
          <a:p>
            <a:pPr algn="ctr">
              <a:spcAft>
                <a:spcPts val="300"/>
              </a:spcAft>
              <a:buSzPct val="100000"/>
            </a:pP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2FF2F44E-AF48-7B06-4B21-EDAD9C37FDFB}"/>
              </a:ext>
            </a:extLst>
          </p:cNvPr>
          <p:cNvSpPr/>
          <p:nvPr/>
        </p:nvSpPr>
        <p:spPr>
          <a:xfrm rot="5400000">
            <a:off x="4308758" y="3132154"/>
            <a:ext cx="514350" cy="465364"/>
          </a:xfrm>
          <a:prstGeom prst="stripedRightArrow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B84AB25-A352-66E9-5C6D-604C2D64801F}"/>
              </a:ext>
            </a:extLst>
          </p:cNvPr>
          <p:cNvSpPr/>
          <p:nvPr/>
        </p:nvSpPr>
        <p:spPr>
          <a:xfrm>
            <a:off x="1662043" y="1756003"/>
            <a:ext cx="5819913" cy="413883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MLU Input Relevance captured in (three domains):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CF8B1A-DAFD-0AE2-2310-0BD98AA9AC44}"/>
              </a:ext>
            </a:extLst>
          </p:cNvPr>
          <p:cNvSpPr txBox="1"/>
          <p:nvPr/>
        </p:nvSpPr>
        <p:spPr>
          <a:xfrm>
            <a:off x="465610" y="3623969"/>
            <a:ext cx="2512206" cy="7266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noAutofit/>
          </a:bodyPr>
          <a:lstStyle/>
          <a:p>
            <a:pPr marR="0" algn="ctr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>
                <a:tab pos="180000" algn="l"/>
              </a:tabLst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Case study:</a:t>
            </a:r>
          </a:p>
          <a:p>
            <a:pPr marR="0" algn="ctr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>
                <a:tab pos="180000" algn="l"/>
              </a:tabLst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Nokia Pure Text Light"/>
                <a:ea typeface="+mn-ea"/>
                <a:cs typeface="+mn-cs"/>
              </a:rPr>
              <a:t>Indoor </a:t>
            </a:r>
            <a:r>
              <a:rPr lang="en-US" sz="1200" dirty="0">
                <a:solidFill>
                  <a:schemeClr val="tx2"/>
                </a:solidFill>
                <a:latin typeface="Nokia Pure Text Light"/>
              </a:rPr>
              <a:t>environment classification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F1EC43-330F-7787-8DC4-97850CE0507B}"/>
              </a:ext>
            </a:extLst>
          </p:cNvPr>
          <p:cNvSpPr txBox="1"/>
          <p:nvPr/>
        </p:nvSpPr>
        <p:spPr>
          <a:xfrm>
            <a:off x="3315662" y="3603859"/>
            <a:ext cx="2518681" cy="7266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noAutofit/>
          </a:bodyPr>
          <a:lstStyle/>
          <a:p>
            <a:pPr algn="ctr" defTabSz="180000">
              <a:spcAft>
                <a:spcPts val="300"/>
              </a:spcAft>
              <a:tabLst>
                <a:tab pos="180000" algn="l"/>
              </a:tabLst>
            </a:pPr>
            <a:r>
              <a:rPr lang="en-US" sz="1200" dirty="0">
                <a:solidFill>
                  <a:schemeClr val="tx2"/>
                </a:solidFill>
              </a:rPr>
              <a:t>Case study:</a:t>
            </a:r>
            <a:endParaRPr lang="en-US" sz="1200" dirty="0">
              <a:solidFill>
                <a:schemeClr val="tx2"/>
              </a:solidFill>
              <a:latin typeface="Nokia Pure Text Light"/>
            </a:endParaRPr>
          </a:p>
          <a:p>
            <a:pPr marR="0" algn="ctr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>
                <a:tab pos="180000" algn="l"/>
              </a:tabLst>
            </a:pPr>
            <a:r>
              <a:rPr lang="en-US" sz="1200" dirty="0">
                <a:solidFill>
                  <a:schemeClr val="tx2"/>
                </a:solidFill>
                <a:latin typeface="Nokia Pure Text Light"/>
              </a:rPr>
              <a:t>A network of inverted pendulums </a:t>
            </a:r>
          </a:p>
          <a:p>
            <a:pPr marR="0" algn="ctr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>
                <a:tab pos="180000" algn="l"/>
              </a:tabLst>
            </a:pPr>
            <a:r>
              <a:rPr lang="en-US" sz="1200" dirty="0">
                <a:solidFill>
                  <a:schemeClr val="tx2"/>
                </a:solidFill>
                <a:latin typeface="Nokia Pure Text Light"/>
              </a:rPr>
              <a:t>on carts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0EC26E0-0AA9-0E47-1105-29D82A233F80}"/>
              </a:ext>
            </a:extLst>
          </p:cNvPr>
          <p:cNvSpPr/>
          <p:nvPr/>
        </p:nvSpPr>
        <p:spPr>
          <a:xfrm>
            <a:off x="6154196" y="2387118"/>
            <a:ext cx="2518682" cy="726620"/>
          </a:xfrm>
          <a:prstGeom prst="roundRect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  <a:buSzPct val="100000"/>
            </a:pPr>
            <a:r>
              <a:rPr lang="en-US" sz="1200" dirty="0">
                <a:solidFill>
                  <a:schemeClr val="tx2"/>
                </a:solidFill>
              </a:rPr>
              <a:t>Time Domain </a:t>
            </a:r>
          </a:p>
          <a:p>
            <a:pPr algn="ctr">
              <a:spcAft>
                <a:spcPts val="300"/>
              </a:spcAft>
              <a:buSzPct val="100000"/>
            </a:pPr>
            <a:r>
              <a:rPr lang="en-US" sz="1200" dirty="0">
                <a:solidFill>
                  <a:schemeClr val="tx2"/>
                </a:solidFill>
              </a:rPr>
              <a:t>Signal Overhead Reduction</a:t>
            </a:r>
          </a:p>
          <a:p>
            <a:pPr algn="ctr">
              <a:spcAft>
                <a:spcPts val="300"/>
              </a:spcAft>
              <a:buSzPct val="100000"/>
            </a:pP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3" name="Arrow: Striped Right 2">
            <a:extLst>
              <a:ext uri="{FF2B5EF4-FFF2-40B4-BE49-F238E27FC236}">
                <a16:creationId xmlns:a16="http://schemas.microsoft.com/office/drawing/2014/main" id="{B13E4EE0-62C5-4456-180D-0F362A837147}"/>
              </a:ext>
            </a:extLst>
          </p:cNvPr>
          <p:cNvSpPr/>
          <p:nvPr/>
        </p:nvSpPr>
        <p:spPr>
          <a:xfrm rot="5400000">
            <a:off x="7156216" y="3132154"/>
            <a:ext cx="514350" cy="465364"/>
          </a:xfrm>
          <a:prstGeom prst="stripedRightArrow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A8CA2F-4CDA-03D3-4408-1533254A96F0}"/>
              </a:ext>
            </a:extLst>
          </p:cNvPr>
          <p:cNvSpPr txBox="1"/>
          <p:nvPr/>
        </p:nvSpPr>
        <p:spPr>
          <a:xfrm>
            <a:off x="6154196" y="3612249"/>
            <a:ext cx="2518681" cy="7266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noAutofit/>
          </a:bodyPr>
          <a:lstStyle/>
          <a:p>
            <a:pPr algn="ctr" defTabSz="180000">
              <a:spcAft>
                <a:spcPts val="300"/>
              </a:spcAft>
              <a:tabLst>
                <a:tab pos="180000" algn="l"/>
              </a:tabLst>
            </a:pPr>
            <a:r>
              <a:rPr lang="en-US" sz="1200" dirty="0">
                <a:solidFill>
                  <a:schemeClr val="tx2"/>
                </a:solidFill>
              </a:rPr>
              <a:t>Case study:</a:t>
            </a:r>
            <a:endParaRPr lang="en-US" sz="1200" dirty="0">
              <a:solidFill>
                <a:schemeClr val="tx2"/>
              </a:solidFill>
              <a:latin typeface="Nokia Pure Text Light"/>
            </a:endParaRPr>
          </a:p>
          <a:p>
            <a:pPr marR="0" algn="ctr" defTabSz="1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>
                <a:tab pos="180000" algn="l"/>
              </a:tabLst>
            </a:pPr>
            <a:r>
              <a:rPr lang="en-US" sz="1200" dirty="0">
                <a:solidFill>
                  <a:schemeClr val="tx2"/>
                </a:solidFill>
                <a:latin typeface="Nokia Pure Text Light"/>
              </a:rPr>
              <a:t>Conditional handover preparation</a:t>
            </a:r>
          </a:p>
        </p:txBody>
      </p:sp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3ED1E664-7AA7-2E27-B2EA-8EBAE3D9EDF3}"/>
              </a:ext>
            </a:extLst>
          </p:cNvPr>
          <p:cNvSpPr/>
          <p:nvPr/>
        </p:nvSpPr>
        <p:spPr>
          <a:xfrm rot="5400000">
            <a:off x="1461301" y="3123764"/>
            <a:ext cx="514350" cy="465364"/>
          </a:xfrm>
          <a:prstGeom prst="stripedRightArrow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50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4" grpId="0" animBg="1"/>
      <p:bldP spid="15" grpId="0"/>
      <p:bldP spid="16" grpId="0"/>
      <p:bldP spid="2" grpId="0" animBg="1"/>
      <p:bldP spid="3" grpId="0" animBg="1"/>
      <p:bldP spid="4" grpId="0"/>
      <p:bldP spid="7" grpId="0" animBg="1"/>
    </p:bldLst>
  </p:timing>
</p:sld>
</file>

<file path=ppt/theme/theme1.xml><?xml version="1.0" encoding="utf-8"?>
<a:theme xmlns:a="http://schemas.openxmlformats.org/drawingml/2006/main" name="1. Master">
  <a:themeElements>
    <a:clrScheme name="Nokia 2023.1">
      <a:dk1>
        <a:srgbClr val="CCCCCC"/>
      </a:dk1>
      <a:lt1>
        <a:srgbClr val="FFFFFF"/>
      </a:lt1>
      <a:dk2>
        <a:srgbClr val="001135"/>
      </a:dk2>
      <a:lt2>
        <a:srgbClr val="666666"/>
      </a:lt2>
      <a:accent1>
        <a:srgbClr val="005AFF"/>
      </a:accent1>
      <a:accent2>
        <a:srgbClr val="23ABB6"/>
      </a:accent2>
      <a:accent3>
        <a:srgbClr val="37CC73"/>
      </a:accent3>
      <a:accent4>
        <a:srgbClr val="F47F31"/>
      </a:accent4>
      <a:accent5>
        <a:srgbClr val="E03DCD"/>
      </a:accent5>
      <a:accent6>
        <a:srgbClr val="7D33F2"/>
      </a:accent6>
      <a:hlink>
        <a:srgbClr val="001135"/>
      </a:hlink>
      <a:folHlink>
        <a:srgbClr val="005AFF"/>
      </a:folHlink>
    </a:clrScheme>
    <a:fontScheme name="Nokia 2023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noAutofit/>
      </a:bodyPr>
      <a:lstStyle>
        <a:defPPr marL="0" marR="0" indent="0" algn="l" defTabSz="180000" rtl="0" eaLnBrk="1" fontAlgn="auto" latinLnBrk="0" hangingPunct="1">
          <a:lnSpc>
            <a:spcPct val="100000"/>
          </a:lnSpc>
          <a:spcBef>
            <a:spcPts val="0"/>
          </a:spcBef>
          <a:spcAft>
            <a:spcPts val="300"/>
          </a:spcAft>
          <a:buClrTx/>
          <a:buSzTx/>
          <a:buFont typeface="+mj-lt"/>
          <a:buNone/>
          <a:tabLst>
            <a:tab pos="180000" algn="l"/>
          </a:tabLst>
          <a:defRPr kumimoji="0" sz="1200" b="0" i="0" u="none" strike="noStrike" kern="1200" cap="none" spc="0" normalizeH="0" baseline="0" noProof="0" dirty="0" smtClean="0">
            <a:ln>
              <a:noFill/>
            </a:ln>
            <a:solidFill>
              <a:schemeClr val="tx2"/>
            </a:solidFill>
            <a:effectLst/>
            <a:uLnTx/>
            <a:uFillTx/>
            <a:latin typeface="Nokia Pure Text Ligh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esrcID37342_Nokia 2023 - PowerPoint template v1.3.1" id="{646A20B5-B090-C349-93E6-212A708D4030}" vid="{E1824B3E-D4EF-4840-828B-75B6EE4640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327cfd9-47ed-48f1-9376-4ab3148935bb}" enabled="1" method="Privileged" siteId="{5d471751-9675-428d-917b-70f44f9630b0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29749</TotalTime>
  <Words>2776</Words>
  <Application>Microsoft Office PowerPoint</Application>
  <PresentationFormat>On-screen Show (16:9)</PresentationFormat>
  <Paragraphs>558</Paragraphs>
  <Slides>33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Cambria Math</vt:lpstr>
      <vt:lpstr>Nokia Pure Headline Light</vt:lpstr>
      <vt:lpstr>Nokia Pure Text</vt:lpstr>
      <vt:lpstr>Nokia Pure Text Light</vt:lpstr>
      <vt:lpstr>Roboto</vt:lpstr>
      <vt:lpstr>Wingdings</vt:lpstr>
      <vt:lpstr>1.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key message, idea or takeaway?</dc:title>
  <dc:creator>Afsaneh Gharouni (Nokia)</dc:creator>
  <cp:lastModifiedBy>Gharouni, Afsaneh (Nokia - DE/Munich)</cp:lastModifiedBy>
  <cp:revision>138</cp:revision>
  <dcterms:created xsi:type="dcterms:W3CDTF">2023-05-15T14:51:16Z</dcterms:created>
  <dcterms:modified xsi:type="dcterms:W3CDTF">2024-03-05T17:02:18Z</dcterms:modified>
</cp:coreProperties>
</file>