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9144000"/>
  <p:notesSz cx="6858000" cy="9144000"/>
  <p:embeddedFontLst>
    <p:embeddedFont>
      <p:font typeface="Pacifico"/>
      <p:regular r:id="rId27"/>
    </p:embeddedFont>
    <p:embeddedFont>
      <p:font typeface="Candar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2" roundtripDataSignature="AMtx7mh1RejUFmK0N0Qj/+NFuPwgAAbl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B13D18-F43F-498D-9DBF-23B954144B80}">
  <a:tblStyle styleId="{58B13D18-F43F-498D-9DBF-23B954144B80}" styleName="Table_0">
    <a:wholeTbl>
      <a:tcTxStyle b="off" i="off">
        <a:font>
          <a:latin typeface="Candara"/>
          <a:ea typeface="Candara"/>
          <a:cs typeface="Candara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Candara-regular.fntdata"/><Relationship Id="rId27" Type="http://schemas.openxmlformats.org/officeDocument/2006/relationships/font" Target="fonts/Pacific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andar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andara-boldItalic.fntdata"/><Relationship Id="rId30" Type="http://schemas.openxmlformats.org/officeDocument/2006/relationships/font" Target="fonts/Candara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10f9195d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10f9195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810f9195d0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4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descr="Overlay-Blank.jpg" id="18" name="Google Shape;18;p45"/>
            <p:cNvPicPr preferRelativeResize="0"/>
            <p:nvPr/>
          </p:nvPicPr>
          <p:blipFill rotWithShape="1">
            <a:blip r:embed="rId3">
              <a:alphaModFix/>
            </a:blip>
            <a:srcRect b="0" l="1470" r="83676" t="0"/>
            <a:stretch/>
          </p:blipFill>
          <p:spPr>
            <a:xfrm>
              <a:off x="134471" y="0"/>
              <a:ext cx="1358153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VerticalBridge.jpg" id="19" name="Google Shape;19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47800" y="0"/>
              <a:ext cx="267891" cy="685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" name="Google Shape;20;p45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descr="Overlay-Blank.jpg" id="21" name="Google Shape;21;p45"/>
            <p:cNvPicPr preferRelativeResize="0"/>
            <p:nvPr/>
          </p:nvPicPr>
          <p:blipFill rotWithShape="1">
            <a:blip r:embed="rId3">
              <a:alphaModFix/>
            </a:blip>
            <a:srcRect b="0" l="0" r="85125" t="0"/>
            <a:stretch/>
          </p:blipFill>
          <p:spPr>
            <a:xfrm>
              <a:off x="7651376" y="0"/>
              <a:ext cx="136017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VerticalBridge.jpg" id="22" name="Google Shape;22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" name="Google Shape;23;p45"/>
          <p:cNvSpPr txBox="1"/>
          <p:nvPr>
            <p:ph type="ctrTitle"/>
          </p:nvPr>
        </p:nvSpPr>
        <p:spPr>
          <a:xfrm>
            <a:off x="1854200" y="3693645"/>
            <a:ext cx="5446713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4615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Font typeface="Pacifico"/>
              <a:buNone/>
              <a:defRPr sz="6500">
                <a:latin typeface="Pacifico"/>
                <a:ea typeface="Pacifico"/>
                <a:cs typeface="Pacifico"/>
                <a:sym typeface="Pacif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5"/>
          <p:cNvSpPr txBox="1"/>
          <p:nvPr>
            <p:ph idx="1" type="subTitle"/>
          </p:nvPr>
        </p:nvSpPr>
        <p:spPr>
          <a:xfrm>
            <a:off x="1854200" y="5204011"/>
            <a:ext cx="5446713" cy="851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45"/>
          <p:cNvSpPr txBox="1"/>
          <p:nvPr>
            <p:ph idx="10" type="dt"/>
          </p:nvPr>
        </p:nvSpPr>
        <p:spPr>
          <a:xfrm>
            <a:off x="52578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5"/>
          <p:cNvSpPr txBox="1"/>
          <p:nvPr>
            <p:ph idx="11" type="ftr"/>
          </p:nvPr>
        </p:nvSpPr>
        <p:spPr>
          <a:xfrm>
            <a:off x="1752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HR-Color.png" id="27" name="Google Shape;27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54480" y="4841209"/>
            <a:ext cx="6035040" cy="340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18575" y="6015275"/>
            <a:ext cx="925425" cy="8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Blank.jpg" id="113" name="Google Shape;113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4"/>
          <p:cNvSpPr txBox="1"/>
          <p:nvPr>
            <p:ph type="title"/>
          </p:nvPr>
        </p:nvSpPr>
        <p:spPr>
          <a:xfrm>
            <a:off x="381000" y="609600"/>
            <a:ext cx="361282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ndara"/>
              <a:buNone/>
              <a:defRPr b="0" sz="36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54"/>
          <p:cNvSpPr/>
          <p:nvPr>
            <p:ph idx="2" type="pic"/>
          </p:nvPr>
        </p:nvSpPr>
        <p:spPr>
          <a:xfrm>
            <a:off x="4873625" y="381000"/>
            <a:ext cx="3813175" cy="5697538"/>
          </a:xfrm>
          <a:prstGeom prst="rect">
            <a:avLst/>
          </a:prstGeom>
          <a:solidFill>
            <a:srgbClr val="D8D8D8"/>
          </a:solidFill>
          <a:ln cap="flat" cmpd="sng" w="101600">
            <a:solidFill>
              <a:srgbClr val="D0C6EB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2400"/>
              </a:spcBef>
              <a:spcAft>
                <a:spcPts val="0"/>
              </a:spcAft>
              <a:buClr>
                <a:srgbClr val="B9AAE2"/>
              </a:buClr>
              <a:buSzPts val="3200"/>
              <a:buFont typeface="Candara"/>
              <a:buNone/>
              <a:defRPr b="0" i="0" sz="32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ndara"/>
              <a:buNone/>
              <a:defRPr b="0" i="0" sz="28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B9AAE2"/>
              </a:buClr>
              <a:buSzPts val="2400"/>
              <a:buFont typeface="Candara"/>
              <a:buNone/>
              <a:defRPr b="0" i="0" sz="2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ndara"/>
              <a:buNone/>
              <a:defRPr b="0" i="0" sz="2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B9AAE2"/>
              </a:buClr>
              <a:buSzPts val="2000"/>
              <a:buFont typeface="Candara"/>
              <a:buNone/>
              <a:defRPr b="0" i="0" sz="2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B9AAE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B9AAE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16" name="Google Shape;116;p54"/>
          <p:cNvSpPr txBox="1"/>
          <p:nvPr>
            <p:ph idx="1" type="body"/>
          </p:nvPr>
        </p:nvSpPr>
        <p:spPr>
          <a:xfrm>
            <a:off x="379984" y="2209799"/>
            <a:ext cx="3613792" cy="322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7" name="Google Shape;117;p54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54"/>
          <p:cNvSpPr txBox="1"/>
          <p:nvPr>
            <p:ph idx="11" type="ftr"/>
          </p:nvPr>
        </p:nvSpPr>
        <p:spPr>
          <a:xfrm>
            <a:off x="37203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54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, Alt.">
  <p:cSld name="Picture with Caption, Alt.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55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descr="Overlay-Blank.jpg" id="122" name="Google Shape;122;p55"/>
            <p:cNvPicPr preferRelativeResize="0"/>
            <p:nvPr/>
          </p:nvPicPr>
          <p:blipFill rotWithShape="1">
            <a:blip r:embed="rId2">
              <a:alphaModFix/>
            </a:blip>
            <a:srcRect b="0" l="4302" r="46874" t="0"/>
            <a:stretch/>
          </p:blipFill>
          <p:spPr>
            <a:xfrm>
              <a:off x="4495800" y="0"/>
              <a:ext cx="46482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VerticalBridge.jpg" id="123" name="Google Shape;123;p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4" name="Google Shape;124;p55"/>
          <p:cNvSpPr txBox="1"/>
          <p:nvPr>
            <p:ph type="title"/>
          </p:nvPr>
        </p:nvSpPr>
        <p:spPr>
          <a:xfrm>
            <a:off x="381000" y="609600"/>
            <a:ext cx="361282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ndara"/>
              <a:buNone/>
              <a:defRPr b="0" sz="36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5"/>
          <p:cNvSpPr/>
          <p:nvPr>
            <p:ph idx="2" type="pic"/>
          </p:nvPr>
        </p:nvSpPr>
        <p:spPr>
          <a:xfrm>
            <a:off x="4873625" y="381000"/>
            <a:ext cx="3813175" cy="569753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2400"/>
              </a:spcBef>
              <a:spcAft>
                <a:spcPts val="0"/>
              </a:spcAft>
              <a:buClr>
                <a:srgbClr val="B9AAE2"/>
              </a:buClr>
              <a:buSzPts val="3200"/>
              <a:buFont typeface="Candara"/>
              <a:buNone/>
              <a:defRPr b="0" i="0" sz="32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ndara"/>
              <a:buNone/>
              <a:defRPr b="0" i="0" sz="28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B9AAE2"/>
              </a:buClr>
              <a:buSzPts val="2400"/>
              <a:buFont typeface="Candara"/>
              <a:buNone/>
              <a:defRPr b="0" i="0" sz="2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ndara"/>
              <a:buNone/>
              <a:defRPr b="0" i="0" sz="2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B9AAE2"/>
              </a:buClr>
              <a:buSzPts val="2000"/>
              <a:buFont typeface="Candara"/>
              <a:buNone/>
              <a:defRPr b="0" i="0" sz="2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B9AAE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B9AAE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26" name="Google Shape;126;p55"/>
          <p:cNvSpPr txBox="1"/>
          <p:nvPr>
            <p:ph idx="1" type="body"/>
          </p:nvPr>
        </p:nvSpPr>
        <p:spPr>
          <a:xfrm>
            <a:off x="379984" y="2209799"/>
            <a:ext cx="3613792" cy="322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7" name="Google Shape;127;p55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5"/>
          <p:cNvSpPr txBox="1"/>
          <p:nvPr>
            <p:ph idx="11" type="ftr"/>
          </p:nvPr>
        </p:nvSpPr>
        <p:spPr>
          <a:xfrm>
            <a:off x="37203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5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5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descr="Overlay-Blank.jpg" id="132" name="Google Shape;132;p56"/>
            <p:cNvPicPr preferRelativeResize="0"/>
            <p:nvPr/>
          </p:nvPicPr>
          <p:blipFill rotWithShape="1">
            <a:blip r:embed="rId2">
              <a:alphaModFix/>
            </a:blip>
            <a:srcRect b="0" l="0" r="0" t="23333"/>
            <a:stretch/>
          </p:blipFill>
          <p:spPr>
            <a:xfrm>
              <a:off x="0" y="1600200"/>
              <a:ext cx="9144000" cy="525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HorizontalBridge.jpg" id="133" name="Google Shape;133;p5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72650"/>
              <a:ext cx="9144000" cy="2678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4" name="Google Shape;134;p56"/>
          <p:cNvSpPr txBox="1"/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6"/>
          <p:cNvSpPr txBox="1"/>
          <p:nvPr>
            <p:ph idx="1" type="body"/>
          </p:nvPr>
        </p:nvSpPr>
        <p:spPr>
          <a:xfrm rot="5400000">
            <a:off x="2432750" y="120977"/>
            <a:ext cx="4289611" cy="7570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56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6"/>
          <p:cNvSpPr txBox="1"/>
          <p:nvPr>
            <p:ph idx="11" type="ftr"/>
          </p:nvPr>
        </p:nvSpPr>
        <p:spPr>
          <a:xfrm>
            <a:off x="37203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6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57"/>
          <p:cNvGrpSpPr/>
          <p:nvPr/>
        </p:nvGrpSpPr>
        <p:grpSpPr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descr="Overlay-Blank.jpg" id="141" name="Google Shape;141;p57"/>
            <p:cNvPicPr preferRelativeResize="0"/>
            <p:nvPr/>
          </p:nvPicPr>
          <p:blipFill rotWithShape="1">
            <a:blip r:embed="rId2">
              <a:alphaModFix/>
            </a:blip>
            <a:srcRect b="0" l="1471" r="16862" t="0"/>
            <a:stretch/>
          </p:blipFill>
          <p:spPr>
            <a:xfrm>
              <a:off x="0" y="0"/>
              <a:ext cx="74676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VerticalBridge.jpg" id="142" name="Google Shape;142;p5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28309" y="0"/>
              <a:ext cx="267891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3" name="Google Shape;143;p57"/>
          <p:cNvSpPr txBox="1"/>
          <p:nvPr>
            <p:ph type="title"/>
          </p:nvPr>
        </p:nvSpPr>
        <p:spPr>
          <a:xfrm rot="5400000">
            <a:off x="5495131" y="2505870"/>
            <a:ext cx="569753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7"/>
          <p:cNvSpPr txBox="1"/>
          <p:nvPr>
            <p:ph idx="1" type="body"/>
          </p:nvPr>
        </p:nvSpPr>
        <p:spPr>
          <a:xfrm rot="5400000">
            <a:off x="885032" y="-123030"/>
            <a:ext cx="5697537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57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57"/>
          <p:cNvSpPr txBox="1"/>
          <p:nvPr>
            <p:ph idx="11" type="ftr"/>
          </p:nvPr>
        </p:nvSpPr>
        <p:spPr>
          <a:xfrm>
            <a:off x="37203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57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descr="Overlay-Blank.jpg" id="31" name="Google Shape;31;p46"/>
            <p:cNvPicPr preferRelativeResize="0"/>
            <p:nvPr/>
          </p:nvPicPr>
          <p:blipFill rotWithShape="1">
            <a:blip r:embed="rId2">
              <a:alphaModFix/>
            </a:blip>
            <a:srcRect b="0" l="0" r="0" t="23333"/>
            <a:stretch/>
          </p:blipFill>
          <p:spPr>
            <a:xfrm>
              <a:off x="0" y="1600200"/>
              <a:ext cx="9144000" cy="525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HorizontalBridge.jpg" id="32" name="Google Shape;32;p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72650"/>
              <a:ext cx="9144000" cy="2678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" name="Google Shape;33;p46"/>
          <p:cNvSpPr txBox="1"/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6"/>
          <p:cNvSpPr txBox="1"/>
          <p:nvPr>
            <p:ph idx="1" type="body"/>
          </p:nvPr>
        </p:nvSpPr>
        <p:spPr>
          <a:xfrm>
            <a:off x="792162" y="1761565"/>
            <a:ext cx="7570787" cy="4289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6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6"/>
          <p:cNvSpPr txBox="1"/>
          <p:nvPr>
            <p:ph idx="11" type="ftr"/>
          </p:nvPr>
        </p:nvSpPr>
        <p:spPr>
          <a:xfrm>
            <a:off x="37203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6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" name="Google Shape;3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8575" y="6015275"/>
            <a:ext cx="925425" cy="8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">
  <p:cSld name="Title Slide with Pictur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47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descr="Overlay-Blank.jpg" id="41" name="Google Shape;41;p47"/>
            <p:cNvPicPr preferRelativeResize="0"/>
            <p:nvPr/>
          </p:nvPicPr>
          <p:blipFill rotWithShape="1">
            <a:blip r:embed="rId3">
              <a:alphaModFix/>
            </a:blip>
            <a:srcRect b="0" l="1470" r="83676" t="0"/>
            <a:stretch/>
          </p:blipFill>
          <p:spPr>
            <a:xfrm>
              <a:off x="134471" y="0"/>
              <a:ext cx="1358153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VerticalBridge.jpg" id="42" name="Google Shape;42;p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47800" y="0"/>
              <a:ext cx="267891" cy="685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" name="Google Shape;43;p47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descr="Overlay-Blank.jpg" id="44" name="Google Shape;44;p47"/>
            <p:cNvPicPr preferRelativeResize="0"/>
            <p:nvPr/>
          </p:nvPicPr>
          <p:blipFill rotWithShape="1">
            <a:blip r:embed="rId3">
              <a:alphaModFix/>
            </a:blip>
            <a:srcRect b="0" l="0" r="85125" t="0"/>
            <a:stretch/>
          </p:blipFill>
          <p:spPr>
            <a:xfrm>
              <a:off x="7651376" y="0"/>
              <a:ext cx="136017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VerticalBridge.jpg" id="45" name="Google Shape;45;p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" name="Google Shape;46;p47"/>
          <p:cNvSpPr txBox="1"/>
          <p:nvPr>
            <p:ph type="ctrTitle"/>
          </p:nvPr>
        </p:nvSpPr>
        <p:spPr>
          <a:xfrm>
            <a:off x="1854200" y="3693645"/>
            <a:ext cx="5446713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4615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Font typeface="Pacifico"/>
              <a:buNone/>
              <a:defRPr sz="6500">
                <a:latin typeface="Pacifico"/>
                <a:ea typeface="Pacifico"/>
                <a:cs typeface="Pacifico"/>
                <a:sym typeface="Pacif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7"/>
          <p:cNvSpPr txBox="1"/>
          <p:nvPr>
            <p:ph idx="1" type="subTitle"/>
          </p:nvPr>
        </p:nvSpPr>
        <p:spPr>
          <a:xfrm>
            <a:off x="1854200" y="5204011"/>
            <a:ext cx="5446713" cy="851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47"/>
          <p:cNvSpPr txBox="1"/>
          <p:nvPr>
            <p:ph idx="10" type="dt"/>
          </p:nvPr>
        </p:nvSpPr>
        <p:spPr>
          <a:xfrm>
            <a:off x="52578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7"/>
          <p:cNvSpPr txBox="1"/>
          <p:nvPr>
            <p:ph idx="11" type="ftr"/>
          </p:nvPr>
        </p:nvSpPr>
        <p:spPr>
          <a:xfrm>
            <a:off x="1752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HR-Color.png" id="50" name="Google Shape;50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54480" y="4841209"/>
            <a:ext cx="6035040" cy="34039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47"/>
          <p:cNvSpPr/>
          <p:nvPr>
            <p:ph idx="2" type="pic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2400"/>
              </a:spcBef>
              <a:spcAft>
                <a:spcPts val="0"/>
              </a:spcAft>
              <a:buClr>
                <a:srgbClr val="B9AAE2"/>
              </a:buClr>
              <a:buSzPts val="2400"/>
              <a:buFont typeface="Candara"/>
              <a:buNone/>
              <a:defRPr b="0" i="0" sz="2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ndara"/>
              <a:buChar char="•"/>
              <a:defRPr b="0" i="0" sz="26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B9AAE2"/>
              </a:buClr>
              <a:buSzPts val="2400"/>
              <a:buFont typeface="Candara"/>
              <a:buChar char="•"/>
              <a:defRPr b="0" i="0" sz="2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ndara"/>
              <a:buChar char="•"/>
              <a:defRPr b="0" i="0" sz="22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B9AAE2"/>
              </a:buClr>
              <a:buSzPts val="2000"/>
              <a:buFont typeface="Candara"/>
              <a:buChar char="•"/>
              <a:defRPr b="0" i="0" sz="2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B9AAE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B9AAE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8"/>
          <p:cNvSpPr txBox="1"/>
          <p:nvPr>
            <p:ph type="title"/>
          </p:nvPr>
        </p:nvSpPr>
        <p:spPr>
          <a:xfrm>
            <a:off x="1854200" y="1851212"/>
            <a:ext cx="5446714" cy="173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4615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Font typeface="Pacifico"/>
              <a:buNone/>
              <a:defRPr b="0" sz="6500" cap="none">
                <a:latin typeface="Pacifico"/>
                <a:ea typeface="Pacifico"/>
                <a:cs typeface="Pacifico"/>
                <a:sym typeface="Pacif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8"/>
          <p:cNvSpPr txBox="1"/>
          <p:nvPr>
            <p:ph idx="1" type="body"/>
          </p:nvPr>
        </p:nvSpPr>
        <p:spPr>
          <a:xfrm>
            <a:off x="1854200" y="3576918"/>
            <a:ext cx="5446714" cy="829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48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8"/>
          <p:cNvSpPr txBox="1"/>
          <p:nvPr>
            <p:ph idx="11" type="ftr"/>
          </p:nvPr>
        </p:nvSpPr>
        <p:spPr>
          <a:xfrm>
            <a:off x="37203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8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8" name="Google Shape;58;p48"/>
          <p:cNvGrpSpPr/>
          <p:nvPr/>
        </p:nvGrpSpPr>
        <p:grpSpPr>
          <a:xfrm>
            <a:off x="0" y="0"/>
            <a:ext cx="9144000" cy="1191256"/>
            <a:chOff x="0" y="0"/>
            <a:chExt cx="9144000" cy="1191256"/>
          </a:xfrm>
        </p:grpSpPr>
        <p:pic>
          <p:nvPicPr>
            <p:cNvPr descr="Overlay-Blank.jpg" id="59" name="Google Shape;59;p48"/>
            <p:cNvPicPr preferRelativeResize="0"/>
            <p:nvPr/>
          </p:nvPicPr>
          <p:blipFill rotWithShape="1">
            <a:blip r:embed="rId3">
              <a:alphaModFix/>
            </a:blip>
            <a:srcRect b="85555" l="0" r="0" t="0"/>
            <a:stretch/>
          </p:blipFill>
          <p:spPr>
            <a:xfrm>
              <a:off x="0" y="0"/>
              <a:ext cx="9144000" cy="99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HorizontalBridge.jpg" id="60" name="Google Shape;60;p4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10800000">
              <a:off x="0" y="923365"/>
              <a:ext cx="9144000" cy="2678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" name="Google Shape;61;p48"/>
          <p:cNvGrpSpPr/>
          <p:nvPr/>
        </p:nvGrpSpPr>
        <p:grpSpPr>
          <a:xfrm flipH="1" rot="10800000">
            <a:off x="0" y="5666744"/>
            <a:ext cx="9144000" cy="1191256"/>
            <a:chOff x="0" y="0"/>
            <a:chExt cx="9144000" cy="1191256"/>
          </a:xfrm>
        </p:grpSpPr>
        <p:pic>
          <p:nvPicPr>
            <p:cNvPr descr="Overlay-Blank.jpg" id="62" name="Google Shape;62;p48"/>
            <p:cNvPicPr preferRelativeResize="0"/>
            <p:nvPr/>
          </p:nvPicPr>
          <p:blipFill rotWithShape="1">
            <a:blip r:embed="rId3">
              <a:alphaModFix/>
            </a:blip>
            <a:srcRect b="85555" l="0" r="0" t="0"/>
            <a:stretch/>
          </p:blipFill>
          <p:spPr>
            <a:xfrm>
              <a:off x="0" y="0"/>
              <a:ext cx="9144000" cy="99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HorizontalBridge.jpg" id="63" name="Google Shape;63;p4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10800000">
              <a:off x="0" y="923365"/>
              <a:ext cx="9144000" cy="2678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R-Color.png" id="64" name="Google Shape;64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54480" y="3258805"/>
            <a:ext cx="6035040" cy="340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49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descr="Overlay-Blank.jpg" id="67" name="Google Shape;67;p49"/>
            <p:cNvPicPr preferRelativeResize="0"/>
            <p:nvPr/>
          </p:nvPicPr>
          <p:blipFill rotWithShape="1">
            <a:blip r:embed="rId2">
              <a:alphaModFix/>
            </a:blip>
            <a:srcRect b="0" l="0" r="0" t="23333"/>
            <a:stretch/>
          </p:blipFill>
          <p:spPr>
            <a:xfrm>
              <a:off x="0" y="1600200"/>
              <a:ext cx="9144000" cy="525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HorizontalBridge.jpg" id="68" name="Google Shape;68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72650"/>
              <a:ext cx="9144000" cy="2678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49"/>
          <p:cNvSpPr txBox="1"/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9"/>
          <p:cNvSpPr txBox="1"/>
          <p:nvPr>
            <p:ph idx="1" type="body"/>
          </p:nvPr>
        </p:nvSpPr>
        <p:spPr>
          <a:xfrm>
            <a:off x="792162" y="1774825"/>
            <a:ext cx="3566160" cy="430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24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68300" lvl="1" marL="914400" algn="l">
              <a:spcBef>
                <a:spcPts val="600"/>
              </a:spcBef>
              <a:spcAft>
                <a:spcPts val="0"/>
              </a:spcAft>
              <a:buSzPts val="2200"/>
              <a:buChar char="•"/>
              <a:defRPr sz="22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71" name="Google Shape;71;p49"/>
          <p:cNvSpPr txBox="1"/>
          <p:nvPr>
            <p:ph idx="2" type="body"/>
          </p:nvPr>
        </p:nvSpPr>
        <p:spPr>
          <a:xfrm>
            <a:off x="4766534" y="1774825"/>
            <a:ext cx="3566160" cy="430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24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68300" lvl="1" marL="914400" algn="l">
              <a:spcBef>
                <a:spcPts val="600"/>
              </a:spcBef>
              <a:spcAft>
                <a:spcPts val="0"/>
              </a:spcAft>
              <a:buSzPts val="2200"/>
              <a:buChar char="•"/>
              <a:defRPr sz="22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72" name="Google Shape;72;p49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9"/>
          <p:cNvSpPr txBox="1"/>
          <p:nvPr>
            <p:ph idx="11" type="ftr"/>
          </p:nvPr>
        </p:nvSpPr>
        <p:spPr>
          <a:xfrm>
            <a:off x="37203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9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50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descr="Overlay-Blank.jpg" id="77" name="Google Shape;77;p50"/>
            <p:cNvPicPr preferRelativeResize="0"/>
            <p:nvPr/>
          </p:nvPicPr>
          <p:blipFill rotWithShape="1">
            <a:blip r:embed="rId2">
              <a:alphaModFix/>
            </a:blip>
            <a:srcRect b="0" l="0" r="0" t="23333"/>
            <a:stretch/>
          </p:blipFill>
          <p:spPr>
            <a:xfrm>
              <a:off x="0" y="1600200"/>
              <a:ext cx="9144000" cy="525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HorizontalBridge.jpg" id="78" name="Google Shape;78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72650"/>
              <a:ext cx="9144000" cy="2678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50"/>
          <p:cNvSpPr txBox="1"/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ndar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0"/>
          <p:cNvSpPr txBox="1"/>
          <p:nvPr>
            <p:ph idx="1" type="body"/>
          </p:nvPr>
        </p:nvSpPr>
        <p:spPr>
          <a:xfrm>
            <a:off x="777240" y="1879320"/>
            <a:ext cx="356616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>
                <a:solidFill>
                  <a:srgbClr val="9E8AD6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1" name="Google Shape;81;p50"/>
          <p:cNvSpPr txBox="1"/>
          <p:nvPr>
            <p:ph idx="2" type="body"/>
          </p:nvPr>
        </p:nvSpPr>
        <p:spPr>
          <a:xfrm>
            <a:off x="777240" y="2590799"/>
            <a:ext cx="3566160" cy="3487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spcBef>
                <a:spcPts val="2400"/>
              </a:spcBef>
              <a:spcAft>
                <a:spcPts val="0"/>
              </a:spcAft>
              <a:buSzPts val="2200"/>
              <a:buChar char="•"/>
              <a:defRPr sz="22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82" name="Google Shape;82;p50"/>
          <p:cNvSpPr txBox="1"/>
          <p:nvPr>
            <p:ph idx="3" type="body"/>
          </p:nvPr>
        </p:nvSpPr>
        <p:spPr>
          <a:xfrm>
            <a:off x="4766048" y="1879320"/>
            <a:ext cx="356616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>
                <a:solidFill>
                  <a:srgbClr val="9E8AD6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3" name="Google Shape;83;p50"/>
          <p:cNvSpPr txBox="1"/>
          <p:nvPr>
            <p:ph idx="4" type="body"/>
          </p:nvPr>
        </p:nvSpPr>
        <p:spPr>
          <a:xfrm>
            <a:off x="4766048" y="2590799"/>
            <a:ext cx="3566160" cy="3487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spcBef>
                <a:spcPts val="2400"/>
              </a:spcBef>
              <a:spcAft>
                <a:spcPts val="0"/>
              </a:spcAft>
              <a:buSzPts val="2200"/>
              <a:buChar char="•"/>
              <a:defRPr sz="22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84" name="Google Shape;84;p50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0"/>
          <p:cNvSpPr txBox="1"/>
          <p:nvPr>
            <p:ph idx="11" type="ftr"/>
          </p:nvPr>
        </p:nvSpPr>
        <p:spPr>
          <a:xfrm>
            <a:off x="37203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0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Overlay-HorizontalBridge.jpg" id="87" name="Google Shape;87;p50"/>
          <p:cNvPicPr preferRelativeResize="0"/>
          <p:nvPr/>
        </p:nvPicPr>
        <p:blipFill rotWithShape="1">
          <a:blip r:embed="rId3">
            <a:alphaModFix/>
          </a:blip>
          <a:srcRect b="39763" l="0" r="61030" t="23425"/>
          <a:stretch/>
        </p:blipFill>
        <p:spPr>
          <a:xfrm>
            <a:off x="4766048" y="2460812"/>
            <a:ext cx="3563348" cy="98613"/>
          </a:xfrm>
          <a:prstGeom prst="rect">
            <a:avLst/>
          </a:prstGeom>
          <a:solidFill>
            <a:srgbClr val="E1DBF2"/>
          </a:solidFill>
          <a:ln>
            <a:noFill/>
          </a:ln>
        </p:spPr>
      </p:pic>
      <p:pic>
        <p:nvPicPr>
          <p:cNvPr descr="Overlay-HorizontalBridge.jpg" id="88" name="Google Shape;88;p50"/>
          <p:cNvPicPr preferRelativeResize="0"/>
          <p:nvPr/>
        </p:nvPicPr>
        <p:blipFill rotWithShape="1">
          <a:blip r:embed="rId3">
            <a:alphaModFix/>
          </a:blip>
          <a:srcRect b="39763" l="0" r="61030" t="23425"/>
          <a:stretch/>
        </p:blipFill>
        <p:spPr>
          <a:xfrm>
            <a:off x="780052" y="2460812"/>
            <a:ext cx="3563348" cy="98613"/>
          </a:xfrm>
          <a:prstGeom prst="rect">
            <a:avLst/>
          </a:prstGeom>
          <a:solidFill>
            <a:srgbClr val="E1DBF2"/>
          </a:solidFill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51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descr="Overlay-Blank.jpg" id="91" name="Google Shape;91;p51"/>
            <p:cNvPicPr preferRelativeResize="0"/>
            <p:nvPr/>
          </p:nvPicPr>
          <p:blipFill rotWithShape="1">
            <a:blip r:embed="rId2">
              <a:alphaModFix/>
            </a:blip>
            <a:srcRect b="0" l="0" r="0" t="23333"/>
            <a:stretch/>
          </p:blipFill>
          <p:spPr>
            <a:xfrm>
              <a:off x="0" y="1600200"/>
              <a:ext cx="9144000" cy="525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HorizontalBridge.jpg" id="92" name="Google Shape;92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72650"/>
              <a:ext cx="9144000" cy="2678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" name="Google Shape;93;p51"/>
          <p:cNvSpPr txBox="1"/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1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1"/>
          <p:cNvSpPr txBox="1"/>
          <p:nvPr>
            <p:ph idx="11" type="ftr"/>
          </p:nvPr>
        </p:nvSpPr>
        <p:spPr>
          <a:xfrm>
            <a:off x="37203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1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Blank.jpg" id="98" name="Google Shape;98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2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2"/>
          <p:cNvSpPr txBox="1"/>
          <p:nvPr>
            <p:ph idx="11" type="ftr"/>
          </p:nvPr>
        </p:nvSpPr>
        <p:spPr>
          <a:xfrm>
            <a:off x="37203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2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53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descr="Overlay-Blank.jpg" id="104" name="Google Shape;104;p53"/>
            <p:cNvPicPr preferRelativeResize="0"/>
            <p:nvPr/>
          </p:nvPicPr>
          <p:blipFill rotWithShape="1">
            <a:blip r:embed="rId2">
              <a:alphaModFix/>
            </a:blip>
            <a:srcRect b="0" l="4302" r="46874" t="0"/>
            <a:stretch/>
          </p:blipFill>
          <p:spPr>
            <a:xfrm>
              <a:off x="4495800" y="0"/>
              <a:ext cx="46482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VerticalBridge.jpg" id="105" name="Google Shape;105;p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53"/>
          <p:cNvSpPr txBox="1"/>
          <p:nvPr>
            <p:ph type="title"/>
          </p:nvPr>
        </p:nvSpPr>
        <p:spPr>
          <a:xfrm>
            <a:off x="381000" y="609600"/>
            <a:ext cx="3612776" cy="1537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ndara"/>
              <a:buNone/>
              <a:defRPr b="0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3"/>
          <p:cNvSpPr txBox="1"/>
          <p:nvPr>
            <p:ph idx="1" type="body"/>
          </p:nvPr>
        </p:nvSpPr>
        <p:spPr>
          <a:xfrm>
            <a:off x="4885859" y="381001"/>
            <a:ext cx="3813174" cy="5697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2400"/>
              </a:spcBef>
              <a:spcAft>
                <a:spcPts val="0"/>
              </a:spcAft>
              <a:buSzPts val="2400"/>
              <a:buChar char="•"/>
              <a:defRPr b="0" sz="2400"/>
            </a:lvl1pPr>
            <a:lvl2pPr indent="-368300" lvl="1" marL="914400" algn="l">
              <a:spcBef>
                <a:spcPts val="600"/>
              </a:spcBef>
              <a:spcAft>
                <a:spcPts val="0"/>
              </a:spcAft>
              <a:buSzPts val="2200"/>
              <a:buChar char="•"/>
              <a:defRPr b="0" sz="22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b="0" sz="20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108" name="Google Shape;108;p53"/>
          <p:cNvSpPr txBox="1"/>
          <p:nvPr>
            <p:ph idx="2" type="body"/>
          </p:nvPr>
        </p:nvSpPr>
        <p:spPr>
          <a:xfrm>
            <a:off x="381000" y="2209801"/>
            <a:ext cx="3612776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SzPts val="1800"/>
              <a:buNone/>
              <a:defRPr b="0"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9" name="Google Shape;109;p53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3"/>
          <p:cNvSpPr txBox="1"/>
          <p:nvPr>
            <p:ph idx="11" type="ftr"/>
          </p:nvPr>
        </p:nvSpPr>
        <p:spPr>
          <a:xfrm>
            <a:off x="37203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53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200">
                <a:solidFill>
                  <a:srgbClr val="9E8AD6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algn="ctr">
              <a:spcBef>
                <a:spcPts val="0"/>
              </a:spcBef>
              <a:buNone/>
              <a:defRPr b="1" sz="1200">
                <a:solidFill>
                  <a:srgbClr val="9E8AD6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algn="ctr">
              <a:spcBef>
                <a:spcPts val="0"/>
              </a:spcBef>
              <a:buNone/>
              <a:defRPr b="1" sz="1200">
                <a:solidFill>
                  <a:srgbClr val="9E8AD6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algn="ctr">
              <a:spcBef>
                <a:spcPts val="0"/>
              </a:spcBef>
              <a:buNone/>
              <a:defRPr b="1" sz="1200">
                <a:solidFill>
                  <a:srgbClr val="9E8AD6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algn="ctr">
              <a:spcBef>
                <a:spcPts val="0"/>
              </a:spcBef>
              <a:buNone/>
              <a:defRPr b="1" sz="1200">
                <a:solidFill>
                  <a:srgbClr val="9E8AD6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algn="ctr">
              <a:spcBef>
                <a:spcPts val="0"/>
              </a:spcBef>
              <a:buNone/>
              <a:defRPr b="1" sz="1200">
                <a:solidFill>
                  <a:srgbClr val="9E8AD6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algn="ctr">
              <a:spcBef>
                <a:spcPts val="0"/>
              </a:spcBef>
              <a:buNone/>
              <a:defRPr b="1" sz="1200">
                <a:solidFill>
                  <a:srgbClr val="9E8AD6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algn="ctr">
              <a:spcBef>
                <a:spcPts val="0"/>
              </a:spcBef>
              <a:buNone/>
              <a:defRPr b="1" sz="1200">
                <a:solidFill>
                  <a:srgbClr val="9E8AD6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algn="ctr">
              <a:spcBef>
                <a:spcPts val="0"/>
              </a:spcBef>
              <a:buNone/>
              <a:defRPr b="1" sz="1200">
                <a:solidFill>
                  <a:srgbClr val="9E8AD6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ndara"/>
              <a:buNone/>
              <a:defRPr b="0" i="0" sz="5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4"/>
          <p:cNvSpPr txBox="1"/>
          <p:nvPr>
            <p:ph idx="1" type="body"/>
          </p:nvPr>
        </p:nvSpPr>
        <p:spPr>
          <a:xfrm>
            <a:off x="792162" y="1761565"/>
            <a:ext cx="7570787" cy="4289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spcBef>
                <a:spcPts val="2400"/>
              </a:spcBef>
              <a:spcAft>
                <a:spcPts val="0"/>
              </a:spcAft>
              <a:buClr>
                <a:srgbClr val="B9AAE2"/>
              </a:buClr>
              <a:buSzPts val="2800"/>
              <a:buFont typeface="Candara"/>
              <a:buChar char="•"/>
              <a:defRPr b="0" i="0" sz="28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937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ndara"/>
              <a:buChar char="•"/>
              <a:defRPr b="0" i="0" sz="26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B9AAE2"/>
              </a:buClr>
              <a:buSzPts val="2400"/>
              <a:buFont typeface="Candara"/>
              <a:buChar char="•"/>
              <a:defRPr b="0" i="0" sz="2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683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ndara"/>
              <a:buChar char="•"/>
              <a:defRPr b="0" i="0" sz="22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B9AAE2"/>
              </a:buClr>
              <a:buSzPts val="2000"/>
              <a:buFont typeface="Candara"/>
              <a:buChar char="•"/>
              <a:defRPr b="0" i="0" sz="2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B9AAE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B9AAE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2" name="Google Shape;12;p44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9E8AD6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3" name="Google Shape;13;p44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9E8AD6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9E8AD6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9E8AD6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9E8AD6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9E8AD6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9E8AD6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9E8AD6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9E8AD6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9E8AD6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44"/>
          <p:cNvSpPr txBox="1"/>
          <p:nvPr>
            <p:ph idx="11" type="ftr"/>
          </p:nvPr>
        </p:nvSpPr>
        <p:spPr>
          <a:xfrm>
            <a:off x="37203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9E8AD6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pic>
        <p:nvPicPr>
          <p:cNvPr id="15" name="Google Shape;15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8575" y="6015275"/>
            <a:ext cx="925425" cy="8427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10f9195d0_0_0"/>
          <p:cNvSpPr txBox="1"/>
          <p:nvPr>
            <p:ph type="title"/>
          </p:nvPr>
        </p:nvSpPr>
        <p:spPr>
          <a:xfrm>
            <a:off x="340650" y="-472975"/>
            <a:ext cx="8022300" cy="161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CSE491: Cloud Computing</a:t>
            </a:r>
            <a:endParaRPr/>
          </a:p>
        </p:txBody>
      </p:sp>
      <p:sp>
        <p:nvSpPr>
          <p:cNvPr id="154" name="Google Shape;154;g810f9195d0_0_0"/>
          <p:cNvSpPr txBox="1"/>
          <p:nvPr>
            <p:ph idx="1" type="body"/>
          </p:nvPr>
        </p:nvSpPr>
        <p:spPr>
          <a:xfrm>
            <a:off x="792162" y="1761565"/>
            <a:ext cx="7570800" cy="428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4000"/>
              <a:t>Software Defined Storage (SDS):</a:t>
            </a:r>
            <a:endParaRPr sz="4000"/>
          </a:p>
          <a:p>
            <a:pPr indent="0" lvl="0" marL="0" rtl="0" algn="ctr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4000"/>
              <a:t>OpenStack Swift</a:t>
            </a:r>
            <a:endParaRPr sz="4000"/>
          </a:p>
          <a:p>
            <a:pPr indent="0" lvl="0" marL="0" rtl="0" algn="ctr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2400"/>
              </a:spcBef>
              <a:spcAft>
                <a:spcPts val="0"/>
              </a:spcAft>
              <a:buNone/>
            </a:pPr>
            <a:r>
              <a:rPr lang="en-US"/>
              <a:t>                          </a:t>
            </a:r>
            <a:r>
              <a:rPr lang="en-US" sz="2000"/>
              <a:t> --Jannatun.noor@bracu.ac.bd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ndara"/>
              <a:buNone/>
            </a:pPr>
            <a:r>
              <a:rPr lang="en-US" sz="3600"/>
              <a:t>Swift Architecture</a:t>
            </a:r>
            <a:r>
              <a:rPr lang="en-US"/>
              <a:t> </a:t>
            </a:r>
            <a:r>
              <a:rPr lang="en-US" sz="1800"/>
              <a:t>contd.</a:t>
            </a:r>
            <a:br>
              <a:rPr lang="en-US" sz="2800"/>
            </a:br>
            <a:r>
              <a:rPr lang="en-US"/>
              <a:t>Services</a:t>
            </a:r>
            <a:endParaRPr/>
          </a:p>
        </p:txBody>
      </p:sp>
      <p:pic>
        <p:nvPicPr>
          <p:cNvPr descr="Screen Shot 2015-04-10 at 9.07.21 PM.png" id="210" name="Google Shape;21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050" y="1607177"/>
            <a:ext cx="7883525" cy="51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ndara"/>
              <a:buNone/>
            </a:pPr>
            <a:r>
              <a:rPr lang="en-US" sz="3600"/>
              <a:t>Swift Architecture</a:t>
            </a:r>
            <a:r>
              <a:rPr lang="en-US"/>
              <a:t> </a:t>
            </a:r>
            <a:r>
              <a:rPr lang="en-US" sz="1800"/>
              <a:t>contd.</a:t>
            </a:r>
            <a:br>
              <a:rPr lang="en-US" sz="2800"/>
            </a:br>
            <a:r>
              <a:rPr lang="en-US"/>
              <a:t>Consistency Process</a:t>
            </a:r>
            <a:endParaRPr sz="3600"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365475" y="1452275"/>
            <a:ext cx="8448900" cy="45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345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i="1" lang="en-US" sz="1400"/>
              <a:t>Auditor:</a:t>
            </a:r>
            <a:endParaRPr sz="1400"/>
          </a:p>
          <a:p>
            <a:pPr indent="-347027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Scan the disks on their node to ensure that the stored data has not suffered file system corruption. </a:t>
            </a:r>
            <a:endParaRPr b="1" i="1" sz="1400"/>
          </a:p>
          <a:p>
            <a:pPr indent="-347345" lvl="0" marL="342900" rtl="0" algn="l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SzPts val="1400"/>
              <a:buChar char="•"/>
            </a:pPr>
            <a:r>
              <a:rPr b="1" i="1" lang="en-US" sz="1400"/>
              <a:t>Replicator: </a:t>
            </a:r>
            <a:endParaRPr sz="1400"/>
          </a:p>
          <a:p>
            <a:pPr indent="-347027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Ensure that enough copies of the most recent version of the data are stored where they should be in the cluster. </a:t>
            </a:r>
            <a:endParaRPr sz="1400"/>
          </a:p>
          <a:p>
            <a:pPr indent="-347027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Handle object and container deletions </a:t>
            </a:r>
            <a:endParaRPr sz="1400"/>
          </a:p>
          <a:p>
            <a:pPr indent="-347345" lvl="0" marL="342900" rtl="0" algn="l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SzPts val="1400"/>
              <a:buChar char="•"/>
            </a:pPr>
            <a:r>
              <a:rPr b="1" i="1" lang="en-US" sz="1400"/>
              <a:t>Account reaper:</a:t>
            </a:r>
            <a:endParaRPr sz="1400"/>
          </a:p>
          <a:p>
            <a:pPr indent="-347027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When the account reaper locates an account marked as deleted, it begins stripping out all objects and containers associated with the account, ultimately removing the account record itself. </a:t>
            </a:r>
            <a:endParaRPr sz="1400"/>
          </a:p>
          <a:p>
            <a:pPr indent="-347027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To provide a buffer against error, the reaper can be configured with a delay so that it will wait for a specified period of time before it starts deleting data. </a:t>
            </a:r>
            <a:endParaRPr sz="1400"/>
          </a:p>
          <a:p>
            <a:pPr indent="-347345" lvl="0" marL="342900" rtl="0" algn="l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SzPts val="1400"/>
              <a:buChar char="•"/>
            </a:pPr>
            <a:r>
              <a:rPr b="1" i="1" lang="en-US" sz="1400"/>
              <a:t>Container and object updaters: </a:t>
            </a:r>
            <a:endParaRPr sz="1400"/>
          </a:p>
          <a:p>
            <a:pPr indent="-347027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Container updater consistency process is responsible for keeping the container listings in the accounts up-to-date. Additionally, it updates the object count, container count, and bytes used in the account metadata. </a:t>
            </a:r>
            <a:endParaRPr sz="1400"/>
          </a:p>
          <a:p>
            <a:pPr indent="-347027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Object updater updates the container listing as well as the object count and bytes used in the container metadata. </a:t>
            </a:r>
            <a:endParaRPr b="1" sz="1400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-US" sz="1400"/>
              <a:t>Object expirer:</a:t>
            </a:r>
            <a:endParaRPr b="1" sz="1400"/>
          </a:p>
          <a:p>
            <a:pPr indent="-347027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Allows designated objects to be automatically deleted at a certain time. 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ndara"/>
              <a:buNone/>
            </a:pPr>
            <a:r>
              <a:rPr lang="en-US" sz="3600"/>
              <a:t>Swift Architecture</a:t>
            </a:r>
            <a:r>
              <a:rPr lang="en-US"/>
              <a:t> </a:t>
            </a:r>
            <a:r>
              <a:rPr lang="en-US" sz="1800"/>
              <a:t>contd.</a:t>
            </a:r>
            <a:br>
              <a:rPr lang="en-US" sz="2800"/>
            </a:br>
            <a:r>
              <a:rPr lang="en-US"/>
              <a:t>Proxy Servers</a:t>
            </a:r>
            <a:endParaRPr/>
          </a:p>
        </p:txBody>
      </p:sp>
      <p:sp>
        <p:nvSpPr>
          <p:cNvPr id="222" name="Google Shape;222;p35"/>
          <p:cNvSpPr/>
          <p:nvPr/>
        </p:nvSpPr>
        <p:spPr>
          <a:xfrm>
            <a:off x="3600110" y="1734830"/>
            <a:ext cx="1949296" cy="480176"/>
          </a:xfrm>
          <a:prstGeom prst="roundRect">
            <a:avLst>
              <a:gd fmla="val 16667" name="adj"/>
            </a:avLst>
          </a:prstGeom>
          <a:blipFill rotWithShape="1">
            <a:blip r:embed="rId3">
              <a:alphaModFix/>
            </a:blip>
            <a:tile algn="tl" flip="none" tx="0" sx="40000" ty="0" sy="40000"/>
          </a:blipFill>
          <a:ln cap="flat" cmpd="sng" w="38100">
            <a:solidFill>
              <a:srgbClr val="8A70D2">
                <a:alpha val="69803"/>
              </a:srgbClr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Load Balancer(s)</a:t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23" name="Google Shape;223;p35"/>
          <p:cNvSpPr/>
          <p:nvPr/>
        </p:nvSpPr>
        <p:spPr>
          <a:xfrm>
            <a:off x="792162" y="2873222"/>
            <a:ext cx="1949296" cy="480176"/>
          </a:xfrm>
          <a:prstGeom prst="roundRect">
            <a:avLst>
              <a:gd fmla="val 16667" name="adj"/>
            </a:avLst>
          </a:prstGeom>
          <a:blipFill rotWithShape="1">
            <a:blip r:embed="rId3">
              <a:alphaModFix/>
            </a:blip>
            <a:tile algn="tl" flip="none" tx="0" sx="40000" ty="0" sy="40000"/>
          </a:blipFill>
          <a:ln cap="flat" cmpd="sng" w="38100">
            <a:solidFill>
              <a:srgbClr val="8A70D2">
                <a:alpha val="69803"/>
              </a:srgbClr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Proxy Server</a:t>
            </a:r>
            <a:endParaRPr/>
          </a:p>
        </p:txBody>
      </p:sp>
      <p:sp>
        <p:nvSpPr>
          <p:cNvPr id="224" name="Google Shape;224;p35"/>
          <p:cNvSpPr/>
          <p:nvPr/>
        </p:nvSpPr>
        <p:spPr>
          <a:xfrm>
            <a:off x="3600110" y="2873222"/>
            <a:ext cx="1949296" cy="480176"/>
          </a:xfrm>
          <a:prstGeom prst="roundRect">
            <a:avLst>
              <a:gd fmla="val 16667" name="adj"/>
            </a:avLst>
          </a:prstGeom>
          <a:blipFill rotWithShape="1">
            <a:blip r:embed="rId3">
              <a:alphaModFix/>
            </a:blip>
            <a:tile algn="tl" flip="none" tx="0" sx="40000" ty="0" sy="40000"/>
          </a:blipFill>
          <a:ln cap="flat" cmpd="sng" w="38100">
            <a:solidFill>
              <a:srgbClr val="8A70D2">
                <a:alpha val="69803"/>
              </a:srgbClr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Proxy Server</a:t>
            </a:r>
            <a:endParaRPr/>
          </a:p>
        </p:txBody>
      </p:sp>
      <p:sp>
        <p:nvSpPr>
          <p:cNvPr id="225" name="Google Shape;225;p35"/>
          <p:cNvSpPr/>
          <p:nvPr/>
        </p:nvSpPr>
        <p:spPr>
          <a:xfrm>
            <a:off x="6413653" y="2847526"/>
            <a:ext cx="1949296" cy="480176"/>
          </a:xfrm>
          <a:prstGeom prst="roundRect">
            <a:avLst>
              <a:gd fmla="val 16667" name="adj"/>
            </a:avLst>
          </a:prstGeom>
          <a:blipFill rotWithShape="1">
            <a:blip r:embed="rId3">
              <a:alphaModFix/>
            </a:blip>
            <a:tile algn="tl" flip="none" tx="0" sx="40000" ty="0" sy="40000"/>
          </a:blipFill>
          <a:ln cap="flat" cmpd="sng" w="38100">
            <a:solidFill>
              <a:srgbClr val="8A70D2">
                <a:alpha val="69803"/>
              </a:srgbClr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Proxy Server</a:t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226" name="Google Shape;226;p35"/>
          <p:cNvCxnSpPr>
            <a:stCxn id="222" idx="2"/>
            <a:endCxn id="223" idx="0"/>
          </p:cNvCxnSpPr>
          <p:nvPr/>
        </p:nvCxnSpPr>
        <p:spPr>
          <a:xfrm flipH="1">
            <a:off x="1766758" y="2215006"/>
            <a:ext cx="2808000" cy="658200"/>
          </a:xfrm>
          <a:prstGeom prst="straightConnector1">
            <a:avLst/>
          </a:prstGeom>
          <a:noFill/>
          <a:ln cap="flat" cmpd="sng" w="25400">
            <a:solidFill>
              <a:srgbClr val="3F3F3F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227" name="Google Shape;227;p35"/>
          <p:cNvCxnSpPr>
            <a:stCxn id="222" idx="2"/>
            <a:endCxn id="224" idx="0"/>
          </p:cNvCxnSpPr>
          <p:nvPr/>
        </p:nvCxnSpPr>
        <p:spPr>
          <a:xfrm>
            <a:off x="4574758" y="2215006"/>
            <a:ext cx="0" cy="658200"/>
          </a:xfrm>
          <a:prstGeom prst="straightConnector1">
            <a:avLst/>
          </a:prstGeom>
          <a:noFill/>
          <a:ln cap="flat" cmpd="sng" w="25400">
            <a:solidFill>
              <a:srgbClr val="3F3F3F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228" name="Google Shape;228;p35"/>
          <p:cNvCxnSpPr>
            <a:stCxn id="222" idx="2"/>
            <a:endCxn id="225" idx="0"/>
          </p:cNvCxnSpPr>
          <p:nvPr/>
        </p:nvCxnSpPr>
        <p:spPr>
          <a:xfrm>
            <a:off x="4574758" y="2215006"/>
            <a:ext cx="2813400" cy="632400"/>
          </a:xfrm>
          <a:prstGeom prst="straightConnector1">
            <a:avLst/>
          </a:prstGeom>
          <a:noFill/>
          <a:ln cap="flat" cmpd="sng" w="25400">
            <a:solidFill>
              <a:srgbClr val="3F3F3F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229" name="Google Shape;229;p35"/>
          <p:cNvSpPr txBox="1"/>
          <p:nvPr/>
        </p:nvSpPr>
        <p:spPr>
          <a:xfrm>
            <a:off x="792162" y="3858002"/>
            <a:ext cx="7570788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Handle all incoming API requests.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Will determine the storage node based on the  URL of the objects.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Use a shared-nothing architecture and can be scaled as needed based on projected workloads.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 large number of failures are also handled in the Proxy Server. For example, if a server is unavailable for an object PUT, it will ask the ring for a handoff server and route there instead.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Also coordinates responses, and coordinates timestamps. </a:t>
            </a:r>
            <a:endParaRPr/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792162" y="1761565"/>
            <a:ext cx="7570800" cy="428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ndara"/>
              <a:buNone/>
            </a:pPr>
            <a:r>
              <a:rPr lang="en-US" sz="3600"/>
              <a:t>Swift Architecture</a:t>
            </a:r>
            <a:r>
              <a:rPr lang="en-US"/>
              <a:t> </a:t>
            </a:r>
            <a:r>
              <a:rPr lang="en-US" sz="1800"/>
              <a:t>contd.</a:t>
            </a:r>
            <a:br>
              <a:rPr lang="en-US" sz="2800"/>
            </a:br>
            <a:r>
              <a:rPr lang="en-US"/>
              <a:t>The Ring</a:t>
            </a:r>
            <a:endParaRPr/>
          </a:p>
        </p:txBody>
      </p:sp>
      <p:pic>
        <p:nvPicPr>
          <p:cNvPr descr="Screen Shot 2015-04-10 at 10.40.39 PM.png" id="236" name="Google Shape;23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186" y="1521444"/>
            <a:ext cx="773430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6"/>
          <p:cNvSpPr txBox="1"/>
          <p:nvPr/>
        </p:nvSpPr>
        <p:spPr>
          <a:xfrm>
            <a:off x="139396" y="4623033"/>
            <a:ext cx="882299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Mapping between entities stored and their physical locations on disk, an index.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The Ring maintains this mapping with zones, devices, partitions and replicas.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Each partition in the Ring is replicated three times across the cluster in different zones.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Rings are built through consistent hashing algorithm. The ring is used by the Proxy server and several background processes (like replication).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The ring is also responsible for determining which devices are used for handoff in failure scenarios. </a:t>
            </a:r>
            <a:endParaRPr/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792162" y="1761565"/>
            <a:ext cx="7570800" cy="428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ndara"/>
              <a:buNone/>
            </a:pPr>
            <a:r>
              <a:rPr lang="en-US" sz="3600"/>
              <a:t>Swift Architecture</a:t>
            </a:r>
            <a:r>
              <a:rPr lang="en-US"/>
              <a:t> </a:t>
            </a:r>
            <a:r>
              <a:rPr lang="en-US" sz="1800"/>
              <a:t>contd.</a:t>
            </a:r>
            <a:br>
              <a:rPr lang="en-US" sz="2800"/>
            </a:br>
            <a:r>
              <a:rPr lang="en-US"/>
              <a:t>The Ring </a:t>
            </a:r>
            <a:r>
              <a:rPr lang="en-US" sz="3600"/>
              <a:t>contd.</a:t>
            </a:r>
            <a:endParaRPr sz="3600"/>
          </a:p>
        </p:txBody>
      </p:sp>
      <p:pic>
        <p:nvPicPr>
          <p:cNvPr id="244" name="Google Shape;2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9439" y="1582868"/>
            <a:ext cx="6174740" cy="445643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7"/>
          <p:cNvSpPr txBox="1"/>
          <p:nvPr/>
        </p:nvSpPr>
        <p:spPr>
          <a:xfrm>
            <a:off x="235909" y="6270606"/>
            <a:ext cx="57574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Hash(suffix + “ipvl/user1/container1/image.jpg” + prefix) = 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46" name="Google Shape;246;p37"/>
          <p:cNvSpPr txBox="1"/>
          <p:nvPr/>
        </p:nvSpPr>
        <p:spPr>
          <a:xfrm>
            <a:off x="5898407" y="6297713"/>
            <a:ext cx="592590" cy="369332"/>
          </a:xfrm>
          <a:prstGeom prst="rect">
            <a:avLst/>
          </a:prstGeom>
          <a:noFill/>
          <a:ln cap="flat" cmpd="sng" w="38100">
            <a:solidFill>
              <a:srgbClr val="FF62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1010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47" name="Google Shape;247;p37"/>
          <p:cNvSpPr txBox="1"/>
          <p:nvPr/>
        </p:nvSpPr>
        <p:spPr>
          <a:xfrm>
            <a:off x="6490997" y="6297713"/>
            <a:ext cx="14569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1011001101 …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248" name="Google Shape;248;p37"/>
          <p:cNvCxnSpPr>
            <a:stCxn id="247" idx="3"/>
            <a:endCxn id="249" idx="1"/>
          </p:cNvCxnSpPr>
          <p:nvPr/>
        </p:nvCxnSpPr>
        <p:spPr>
          <a:xfrm>
            <a:off x="7947946" y="6482379"/>
            <a:ext cx="2145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249" name="Google Shape;249;p37"/>
          <p:cNvSpPr txBox="1"/>
          <p:nvPr/>
        </p:nvSpPr>
        <p:spPr>
          <a:xfrm>
            <a:off x="8162419" y="6297713"/>
            <a:ext cx="8130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117"/>
                </a:solidFill>
                <a:latin typeface="Candara"/>
                <a:ea typeface="Candara"/>
                <a:cs typeface="Candara"/>
                <a:sym typeface="Candara"/>
              </a:rPr>
              <a:t>node 1</a:t>
            </a:r>
            <a:endParaRPr b="1" sz="1800">
              <a:solidFill>
                <a:srgbClr val="FF0117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ndara"/>
              <a:buNone/>
            </a:pPr>
            <a:r>
              <a:rPr lang="en-US" sz="3600"/>
              <a:t>Swift Architecture</a:t>
            </a:r>
            <a:r>
              <a:rPr lang="en-US"/>
              <a:t> </a:t>
            </a:r>
            <a:r>
              <a:rPr lang="en-US" sz="1800"/>
              <a:t>contd.</a:t>
            </a:r>
            <a:br>
              <a:rPr lang="en-US" sz="2800"/>
            </a:br>
            <a:r>
              <a:rPr lang="en-US"/>
              <a:t>The Ring </a:t>
            </a:r>
            <a:r>
              <a:rPr lang="en-US" sz="3600"/>
              <a:t>contd.</a:t>
            </a:r>
            <a:endParaRPr sz="3600"/>
          </a:p>
        </p:txBody>
      </p:sp>
      <p:grpSp>
        <p:nvGrpSpPr>
          <p:cNvPr id="255" name="Google Shape;255;p38"/>
          <p:cNvGrpSpPr/>
          <p:nvPr/>
        </p:nvGrpSpPr>
        <p:grpSpPr>
          <a:xfrm>
            <a:off x="5972286" y="2080924"/>
            <a:ext cx="2743200" cy="2743200"/>
            <a:chOff x="5398600" y="1905215"/>
            <a:chExt cx="2743200" cy="2743200"/>
          </a:xfrm>
        </p:grpSpPr>
        <p:sp>
          <p:nvSpPr>
            <p:cNvPr id="256" name="Google Shape;256;p38"/>
            <p:cNvSpPr/>
            <p:nvPr/>
          </p:nvSpPr>
          <p:spPr>
            <a:xfrm>
              <a:off x="5398600" y="1905215"/>
              <a:ext cx="2743200" cy="2743200"/>
            </a:xfrm>
            <a:prstGeom prst="ellipse">
              <a:avLst/>
            </a:prstGeom>
            <a:noFill/>
            <a:ln cap="flat" cmpd="sng" w="25400">
              <a:solidFill>
                <a:srgbClr val="FF621B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257" name="Google Shape;257;p38"/>
            <p:cNvCxnSpPr>
              <a:stCxn id="256" idx="0"/>
              <a:endCxn id="256" idx="4"/>
            </p:cNvCxnSpPr>
            <p:nvPr/>
          </p:nvCxnSpPr>
          <p:spPr>
            <a:xfrm>
              <a:off x="6770200" y="1905215"/>
              <a:ext cx="0" cy="2743200"/>
            </a:xfrm>
            <a:prstGeom prst="straightConnector1">
              <a:avLst/>
            </a:prstGeom>
            <a:noFill/>
            <a:ln cap="flat" cmpd="sng" w="25400">
              <a:solidFill>
                <a:srgbClr val="FF66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8" name="Google Shape;258;p38"/>
            <p:cNvCxnSpPr>
              <a:stCxn id="256" idx="1"/>
              <a:endCxn id="256" idx="5"/>
            </p:cNvCxnSpPr>
            <p:nvPr/>
          </p:nvCxnSpPr>
          <p:spPr>
            <a:xfrm>
              <a:off x="5800332" y="2306947"/>
              <a:ext cx="1939800" cy="1939800"/>
            </a:xfrm>
            <a:prstGeom prst="straightConnector1">
              <a:avLst/>
            </a:prstGeom>
            <a:noFill/>
            <a:ln cap="flat" cmpd="sng" w="25400">
              <a:solidFill>
                <a:srgbClr val="FF66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9" name="Google Shape;259;p38"/>
            <p:cNvCxnSpPr>
              <a:stCxn id="256" idx="7"/>
              <a:endCxn id="256" idx="3"/>
            </p:cNvCxnSpPr>
            <p:nvPr/>
          </p:nvCxnSpPr>
          <p:spPr>
            <a:xfrm flipH="1">
              <a:off x="5800268" y="2306947"/>
              <a:ext cx="1939800" cy="1939800"/>
            </a:xfrm>
            <a:prstGeom prst="straightConnector1">
              <a:avLst/>
            </a:prstGeom>
            <a:noFill/>
            <a:ln cap="flat" cmpd="sng" w="25400">
              <a:solidFill>
                <a:srgbClr val="FF66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0" name="Google Shape;260;p38"/>
            <p:cNvCxnSpPr>
              <a:stCxn id="256" idx="2"/>
              <a:endCxn id="256" idx="6"/>
            </p:cNvCxnSpPr>
            <p:nvPr/>
          </p:nvCxnSpPr>
          <p:spPr>
            <a:xfrm>
              <a:off x="5398600" y="3276815"/>
              <a:ext cx="2743200" cy="0"/>
            </a:xfrm>
            <a:prstGeom prst="straightConnector1">
              <a:avLst/>
            </a:prstGeom>
            <a:noFill/>
            <a:ln cap="flat" cmpd="sng" w="25400">
              <a:solidFill>
                <a:srgbClr val="FF66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1" name="Google Shape;261;p38"/>
            <p:cNvCxnSpPr/>
            <p:nvPr/>
          </p:nvCxnSpPr>
          <p:spPr>
            <a:xfrm>
              <a:off x="5513895" y="2701206"/>
              <a:ext cx="2509128" cy="1109224"/>
            </a:xfrm>
            <a:prstGeom prst="straightConnector1">
              <a:avLst/>
            </a:prstGeom>
            <a:noFill/>
            <a:ln cap="flat" cmpd="sng" w="25400">
              <a:solidFill>
                <a:srgbClr val="FF66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2" name="Google Shape;262;p38"/>
            <p:cNvCxnSpPr/>
            <p:nvPr/>
          </p:nvCxnSpPr>
          <p:spPr>
            <a:xfrm flipH="1">
              <a:off x="6303804" y="2013642"/>
              <a:ext cx="975774" cy="2544381"/>
            </a:xfrm>
            <a:prstGeom prst="straightConnector1">
              <a:avLst/>
            </a:prstGeom>
            <a:noFill/>
            <a:ln cap="flat" cmpd="sng" w="25400">
              <a:solidFill>
                <a:srgbClr val="FF66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3" name="Google Shape;263;p38"/>
            <p:cNvCxnSpPr/>
            <p:nvPr/>
          </p:nvCxnSpPr>
          <p:spPr>
            <a:xfrm flipH="1">
              <a:off x="5513895" y="2701206"/>
              <a:ext cx="2509128" cy="1109224"/>
            </a:xfrm>
            <a:prstGeom prst="straightConnector1">
              <a:avLst/>
            </a:prstGeom>
            <a:noFill/>
            <a:ln cap="flat" cmpd="sng" w="25400">
              <a:solidFill>
                <a:srgbClr val="FF66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4" name="Google Shape;264;p38"/>
            <p:cNvCxnSpPr/>
            <p:nvPr/>
          </p:nvCxnSpPr>
          <p:spPr>
            <a:xfrm>
              <a:off x="6303804" y="2013642"/>
              <a:ext cx="975773" cy="2544381"/>
            </a:xfrm>
            <a:prstGeom prst="straightConnector1">
              <a:avLst/>
            </a:prstGeom>
            <a:noFill/>
            <a:ln cap="flat" cmpd="sng" w="25400">
              <a:solidFill>
                <a:srgbClr val="FF66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265" name="Google Shape;265;p38"/>
            <p:cNvSpPr/>
            <p:nvPr/>
          </p:nvSpPr>
          <p:spPr>
            <a:xfrm>
              <a:off x="5855800" y="2362415"/>
              <a:ext cx="1828800" cy="1828800"/>
            </a:xfrm>
            <a:prstGeom prst="ellipse">
              <a:avLst/>
            </a:prstGeom>
            <a:solidFill>
              <a:srgbClr val="FF6600"/>
            </a:solidFill>
            <a:ln cap="flat" cmpd="sng" w="38100">
              <a:solidFill>
                <a:srgbClr val="FF66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00"/>
                  </a:solidFill>
                  <a:latin typeface="Candara"/>
                  <a:ea typeface="Candara"/>
                  <a:cs typeface="Candara"/>
                  <a:sym typeface="Candara"/>
                </a:rPr>
                <a:t>Ring</a:t>
              </a:r>
              <a:endParaRPr b="1" sz="18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aphicFrame>
        <p:nvGraphicFramePr>
          <p:cNvPr id="266" name="Google Shape;266;p38"/>
          <p:cNvGraphicFramePr/>
          <p:nvPr/>
        </p:nvGraphicFramePr>
        <p:xfrm>
          <a:off x="3986489" y="52222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{58B13D18-F43F-498D-9DBF-23B954144B80}</a:tableStyleId>
              </a:tblPr>
              <a:tblGrid>
                <a:gridCol w="698000"/>
                <a:gridCol w="698000"/>
                <a:gridCol w="698000"/>
                <a:gridCol w="698000"/>
                <a:gridCol w="698000"/>
                <a:gridCol w="698000"/>
                <a:gridCol w="698000"/>
              </a:tblGrid>
              <a:tr h="28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Idx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8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Copy 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8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Copy 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8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Copy 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71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93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67" name="Google Shape;267;p38"/>
          <p:cNvGraphicFramePr/>
          <p:nvPr/>
        </p:nvGraphicFramePr>
        <p:xfrm>
          <a:off x="309479" y="3579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{58B13D18-F43F-498D-9DBF-23B954144B80}</a:tableStyleId>
              </a:tblPr>
              <a:tblGrid>
                <a:gridCol w="683075"/>
                <a:gridCol w="826050"/>
                <a:gridCol w="862275"/>
                <a:gridCol w="830925"/>
                <a:gridCol w="909300"/>
                <a:gridCol w="297875"/>
              </a:tblGrid>
              <a:tr h="255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Idx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955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Device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Region 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Zone 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Weight 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…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Region 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Zone 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Weight 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Region 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Zone 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Weight 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Region 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Zone 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Weight 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…</a:t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8" name="Google Shape;268;p38"/>
          <p:cNvSpPr txBox="1"/>
          <p:nvPr/>
        </p:nvSpPr>
        <p:spPr>
          <a:xfrm>
            <a:off x="5142600" y="1601650"/>
            <a:ext cx="37298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Md5*(suffix + name + prefix) = index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269" name="Google Shape;269;p38"/>
          <p:cNvCxnSpPr>
            <a:stCxn id="268" idx="3"/>
          </p:cNvCxnSpPr>
          <p:nvPr/>
        </p:nvCxnSpPr>
        <p:spPr>
          <a:xfrm flipH="1">
            <a:off x="8313882" y="1786316"/>
            <a:ext cx="558600" cy="2384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270" name="Google Shape;270;p38"/>
          <p:cNvCxnSpPr/>
          <p:nvPr/>
        </p:nvCxnSpPr>
        <p:spPr>
          <a:xfrm flipH="1">
            <a:off x="5832094" y="4170856"/>
            <a:ext cx="2426192" cy="125439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271" name="Google Shape;271;p38"/>
          <p:cNvCxnSpPr/>
          <p:nvPr/>
        </p:nvCxnSpPr>
        <p:spPr>
          <a:xfrm rot="10800000">
            <a:off x="1540244" y="4667677"/>
            <a:ext cx="3460932" cy="160428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272" name="Google Shape;272;p38"/>
          <p:cNvCxnSpPr/>
          <p:nvPr/>
        </p:nvCxnSpPr>
        <p:spPr>
          <a:xfrm rot="10800000">
            <a:off x="2459893" y="4667677"/>
            <a:ext cx="2541283" cy="135340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273" name="Google Shape;273;p38"/>
          <p:cNvCxnSpPr/>
          <p:nvPr/>
        </p:nvCxnSpPr>
        <p:spPr>
          <a:xfrm rot="10800000">
            <a:off x="3213922" y="4667677"/>
            <a:ext cx="1787254" cy="99277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274" name="Google Shape;274;p38"/>
          <p:cNvSpPr txBox="1"/>
          <p:nvPr/>
        </p:nvSpPr>
        <p:spPr>
          <a:xfrm rot="1581076">
            <a:off x="2516223" y="5506559"/>
            <a:ext cx="13953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lookup val is Idx</a:t>
            </a:r>
            <a:endParaRPr sz="14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5816883" y="4733732"/>
            <a:ext cx="10606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Part # is Idx</a:t>
            </a:r>
            <a:endParaRPr sz="14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276" name="Google Shape;276;p38"/>
          <p:cNvCxnSpPr/>
          <p:nvPr/>
        </p:nvCxnSpPr>
        <p:spPr>
          <a:xfrm rot="10800000">
            <a:off x="7635024" y="4667677"/>
            <a:ext cx="678730" cy="17192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277" name="Google Shape;277;p38"/>
          <p:cNvCxnSpPr/>
          <p:nvPr/>
        </p:nvCxnSpPr>
        <p:spPr>
          <a:xfrm flipH="1" rot="10800000">
            <a:off x="8313754" y="3579600"/>
            <a:ext cx="282955" cy="127074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278" name="Google Shape;278;p38"/>
          <p:cNvSpPr txBox="1"/>
          <p:nvPr/>
        </p:nvSpPr>
        <p:spPr>
          <a:xfrm>
            <a:off x="7898999" y="4776884"/>
            <a:ext cx="10281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partition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79" name="Google Shape;279;p38"/>
          <p:cNvSpPr txBox="1"/>
          <p:nvPr/>
        </p:nvSpPr>
        <p:spPr>
          <a:xfrm>
            <a:off x="271995" y="1605492"/>
            <a:ext cx="4870605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The ring is a static data structure maintained external to the cluster (tools provided)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Devices are assigned to partitions with several policies (regions, zones, etc.) and constraints to assure fault tolerance and load balancing</a:t>
            </a:r>
            <a:endParaRPr/>
          </a:p>
        </p:txBody>
      </p:sp>
      <p:sp>
        <p:nvSpPr>
          <p:cNvPr id="280" name="Google Shape;280;p38"/>
          <p:cNvSpPr txBox="1"/>
          <p:nvPr/>
        </p:nvSpPr>
        <p:spPr>
          <a:xfrm>
            <a:off x="271995" y="5660447"/>
            <a:ext cx="2941927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e.g.,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_r</a:t>
            </a:r>
            <a:r>
              <a:rPr lang="en-US" sz="16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eplica2part2dev[2][7956] = device of 3</a:t>
            </a:r>
            <a:r>
              <a:rPr baseline="30000" lang="en-US" sz="16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rd</a:t>
            </a:r>
            <a:r>
              <a:rPr lang="en-US" sz="16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replica of part 7956</a:t>
            </a:r>
            <a:endParaRPr sz="16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ndara"/>
              <a:buNone/>
            </a:pPr>
            <a:r>
              <a:rPr lang="en-US" sz="3600"/>
              <a:t>Swift Architecture</a:t>
            </a:r>
            <a:r>
              <a:rPr lang="en-US"/>
              <a:t> </a:t>
            </a:r>
            <a:r>
              <a:rPr lang="en-US" sz="1800"/>
              <a:t>contd.</a:t>
            </a:r>
            <a:br>
              <a:rPr lang="en-US" sz="2800"/>
            </a:br>
            <a:r>
              <a:rPr lang="en-US"/>
              <a:t>Partitions</a:t>
            </a:r>
            <a:endParaRPr sz="3600"/>
          </a:p>
        </p:txBody>
      </p:sp>
      <p:pic>
        <p:nvPicPr>
          <p:cNvPr descr="Screen Shot 2015-04-11 at 3.04.42 AM.png" id="286" name="Google Shape;28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98214"/>
            <a:ext cx="9144000" cy="1895707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9"/>
          <p:cNvSpPr txBox="1"/>
          <p:nvPr/>
        </p:nvSpPr>
        <p:spPr>
          <a:xfrm>
            <a:off x="219488" y="3684778"/>
            <a:ext cx="8607040" cy="2862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 partition is a collection of stored data, including Account, Container &amp; Object Servers.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The System Replicator and Object upload / download operate on Partitions.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Num of partitions stored in one node = (num of replicas * total num of partions) / num of nodes.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Choosing part_power 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Immutable once chosen.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At least 100 per disk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Bigger part_power -&gt; bigger lookup table -&gt; more memory used ( but lookups stay fast)</a:t>
            </a:r>
            <a:endParaRPr b="0" i="0" sz="18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792162" y="1761565"/>
            <a:ext cx="7570800" cy="428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ndara"/>
              <a:buNone/>
            </a:pPr>
            <a:r>
              <a:rPr lang="en-US"/>
              <a:t>Swift API</a:t>
            </a:r>
            <a:endParaRPr/>
          </a:p>
        </p:txBody>
      </p:sp>
      <p:sp>
        <p:nvSpPr>
          <p:cNvPr id="294" name="Google Shape;294;p40"/>
          <p:cNvSpPr txBox="1"/>
          <p:nvPr>
            <p:ph idx="1" type="body"/>
          </p:nvPr>
        </p:nvSpPr>
        <p:spPr>
          <a:xfrm>
            <a:off x="792162" y="1761565"/>
            <a:ext cx="7570787" cy="4289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70"/>
              <a:buChar char="•"/>
            </a:pPr>
            <a:r>
              <a:rPr lang="en-US" sz="2170"/>
              <a:t>Simple Rest API</a:t>
            </a:r>
            <a:endParaRPr/>
          </a:p>
          <a:p>
            <a:pPr indent="-336550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15"/>
              <a:buChar char="•"/>
            </a:pPr>
            <a:r>
              <a:rPr lang="en-US" sz="2015"/>
              <a:t>GET, POST, DELETE, HEAD, OPTIONS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SzPts val="2170"/>
              <a:buChar char="•"/>
            </a:pPr>
            <a:r>
              <a:rPr lang="en-US" sz="2170"/>
              <a:t>Simple Response Code</a:t>
            </a:r>
            <a:endParaRPr/>
          </a:p>
          <a:p>
            <a:pPr indent="-336550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15"/>
              <a:buChar char="•"/>
            </a:pPr>
            <a:r>
              <a:rPr lang="en-US" sz="2015"/>
              <a:t>2xx is good</a:t>
            </a:r>
            <a:endParaRPr/>
          </a:p>
          <a:p>
            <a:pPr indent="-336550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15"/>
              <a:buChar char="•"/>
            </a:pPr>
            <a:r>
              <a:rPr lang="en-US" sz="2015"/>
              <a:t>3xx redirect</a:t>
            </a:r>
            <a:endParaRPr/>
          </a:p>
          <a:p>
            <a:pPr indent="-336550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15"/>
              <a:buChar char="•"/>
            </a:pPr>
            <a:r>
              <a:rPr lang="en-US" sz="2015"/>
              <a:t>4xx is bad client</a:t>
            </a:r>
            <a:endParaRPr/>
          </a:p>
          <a:p>
            <a:pPr indent="-336550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15"/>
              <a:buChar char="•"/>
            </a:pPr>
            <a:r>
              <a:rPr lang="en-US" sz="2015"/>
              <a:t>5xx is bad servers etc</a:t>
            </a:r>
            <a:endParaRPr sz="2015"/>
          </a:p>
          <a:p>
            <a:pPr indent="-342900" lvl="0" marL="342900" rtl="0" algn="l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SzPts val="2170"/>
              <a:buChar char="•"/>
            </a:pPr>
            <a:r>
              <a:rPr lang="en-US" sz="2170"/>
              <a:t>Binding for different languages : python, ruby, java …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SzPts val="2170"/>
              <a:buChar char="•"/>
            </a:pPr>
            <a:r>
              <a:rPr lang="en-US" sz="2170"/>
              <a:t>Multiple CLI tools: python-swiftclient, jcloud, log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SzPts val="2170"/>
              <a:buChar char="•"/>
            </a:pPr>
            <a:r>
              <a:rPr lang="en-US" sz="2170"/>
              <a:t>Example of metadata (Headers) :</a:t>
            </a:r>
            <a:endParaRPr sz="217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/>
          <p:nvPr/>
        </p:nvSpPr>
        <p:spPr>
          <a:xfrm>
            <a:off x="209006" y="2379101"/>
            <a:ext cx="8762162" cy="4083052"/>
          </a:xfrm>
          <a:prstGeom prst="rect">
            <a:avLst/>
          </a:prstGeom>
          <a:solidFill>
            <a:srgbClr val="E1DBF2"/>
          </a:solidFill>
          <a:ln cap="flat" cmpd="sng" w="38100">
            <a:solidFill>
              <a:srgbClr val="8A70D2">
                <a:alpha val="69803"/>
              </a:srgbClr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300" name="Google Shape;300;p41"/>
          <p:cNvGrpSpPr/>
          <p:nvPr/>
        </p:nvGrpSpPr>
        <p:grpSpPr>
          <a:xfrm>
            <a:off x="434958" y="2572001"/>
            <a:ext cx="8271345" cy="3631820"/>
            <a:chOff x="434958" y="2250501"/>
            <a:chExt cx="8271345" cy="3631820"/>
          </a:xfrm>
        </p:grpSpPr>
        <p:grpSp>
          <p:nvGrpSpPr>
            <p:cNvPr id="301" name="Google Shape;301;p41"/>
            <p:cNvGrpSpPr/>
            <p:nvPr/>
          </p:nvGrpSpPr>
          <p:grpSpPr>
            <a:xfrm>
              <a:off x="2341251" y="2983084"/>
              <a:ext cx="4584584" cy="1032809"/>
              <a:chOff x="1672754" y="2741651"/>
              <a:chExt cx="4584584" cy="1161717"/>
            </a:xfrm>
          </p:grpSpPr>
          <p:sp>
            <p:nvSpPr>
              <p:cNvPr id="302" name="Google Shape;302;p41"/>
              <p:cNvSpPr/>
              <p:nvPr/>
            </p:nvSpPr>
            <p:spPr>
              <a:xfrm>
                <a:off x="1827638" y="2870559"/>
                <a:ext cx="4243839" cy="914400"/>
              </a:xfrm>
              <a:prstGeom prst="ellipse">
                <a:avLst/>
              </a:prstGeom>
              <a:noFill/>
              <a:ln cap="flat" cmpd="sng" w="12700">
                <a:solidFill>
                  <a:srgbClr val="5F289E"/>
                </a:solidFill>
                <a:prstDash val="solid"/>
                <a:miter lim="8000"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endParaRPr>
              </a:p>
            </p:txBody>
          </p:sp>
          <p:sp>
            <p:nvSpPr>
              <p:cNvPr id="303" name="Google Shape;303;p41"/>
              <p:cNvSpPr/>
              <p:nvPr/>
            </p:nvSpPr>
            <p:spPr>
              <a:xfrm>
                <a:off x="1672754" y="2741651"/>
                <a:ext cx="4584584" cy="1161717"/>
              </a:xfrm>
              <a:prstGeom prst="ellipse">
                <a:avLst/>
              </a:prstGeom>
              <a:noFill/>
              <a:ln cap="flat" cmpd="sng" w="12700">
                <a:solidFill>
                  <a:srgbClr val="5F289E"/>
                </a:solidFill>
                <a:prstDash val="solid"/>
                <a:miter lim="8000"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endParaRPr>
              </a:p>
            </p:txBody>
          </p:sp>
          <p:sp>
            <p:nvSpPr>
              <p:cNvPr id="304" name="Google Shape;304;p41"/>
              <p:cNvSpPr/>
              <p:nvPr/>
            </p:nvSpPr>
            <p:spPr>
              <a:xfrm>
                <a:off x="1980038" y="3004973"/>
                <a:ext cx="3921065" cy="666051"/>
              </a:xfrm>
              <a:prstGeom prst="ellipse">
                <a:avLst/>
              </a:prstGeom>
              <a:noFill/>
              <a:ln cap="flat" cmpd="sng" w="12700">
                <a:solidFill>
                  <a:srgbClr val="5F289E"/>
                </a:solidFill>
                <a:prstDash val="solid"/>
                <a:miter lim="8000"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3E2878"/>
                    </a:solidFill>
                    <a:latin typeface="Candara"/>
                    <a:ea typeface="Candara"/>
                    <a:cs typeface="Candara"/>
                    <a:sym typeface="Candara"/>
                  </a:rPr>
                  <a:t>The Ring</a:t>
                </a:r>
                <a:endParaRPr b="1" sz="1800">
                  <a:solidFill>
                    <a:srgbClr val="3E2878"/>
                  </a:solidFill>
                  <a:latin typeface="Candara"/>
                  <a:ea typeface="Candara"/>
                  <a:cs typeface="Candara"/>
                  <a:sym typeface="Candara"/>
                </a:endParaRPr>
              </a:p>
            </p:txBody>
          </p:sp>
        </p:grpSp>
        <p:grpSp>
          <p:nvGrpSpPr>
            <p:cNvPr id="305" name="Google Shape;305;p41"/>
            <p:cNvGrpSpPr/>
            <p:nvPr/>
          </p:nvGrpSpPr>
          <p:grpSpPr>
            <a:xfrm>
              <a:off x="434958" y="4767073"/>
              <a:ext cx="8271345" cy="1115248"/>
              <a:chOff x="252314" y="4740326"/>
              <a:chExt cx="9190383" cy="1239164"/>
            </a:xfrm>
          </p:grpSpPr>
          <p:grpSp>
            <p:nvGrpSpPr>
              <p:cNvPr id="306" name="Google Shape;306;p41"/>
              <p:cNvGrpSpPr/>
              <p:nvPr/>
            </p:nvGrpSpPr>
            <p:grpSpPr>
              <a:xfrm>
                <a:off x="252314" y="4740326"/>
                <a:ext cx="3002511" cy="1239164"/>
                <a:chOff x="389461" y="4724314"/>
                <a:chExt cx="3002511" cy="1239164"/>
              </a:xfrm>
            </p:grpSpPr>
            <p:sp>
              <p:nvSpPr>
                <p:cNvPr id="307" name="Google Shape;307;p41"/>
                <p:cNvSpPr/>
                <p:nvPr/>
              </p:nvSpPr>
              <p:spPr>
                <a:xfrm>
                  <a:off x="389461" y="4724314"/>
                  <a:ext cx="3002511" cy="1239164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3CAEC"/>
                </a:solidFill>
                <a:ln cap="flat" cmpd="sng" w="12700">
                  <a:solidFill>
                    <a:srgbClr val="3E2878"/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08" name="Google Shape;308;p41"/>
                <p:cNvSpPr/>
                <p:nvPr/>
              </p:nvSpPr>
              <p:spPr>
                <a:xfrm>
                  <a:off x="742866" y="4845737"/>
                  <a:ext cx="914400" cy="387238"/>
                </a:xfrm>
                <a:prstGeom prst="roundRect">
                  <a:avLst>
                    <a:gd fmla="val 16667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Object Server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09" name="Google Shape;309;p41"/>
                <p:cNvSpPr/>
                <p:nvPr/>
              </p:nvSpPr>
              <p:spPr>
                <a:xfrm>
                  <a:off x="2165900" y="4858731"/>
                  <a:ext cx="914400" cy="387238"/>
                </a:xfrm>
                <a:prstGeom prst="roundRect">
                  <a:avLst>
                    <a:gd fmla="val 16667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Object Server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10" name="Google Shape;310;p41"/>
                <p:cNvSpPr/>
                <p:nvPr/>
              </p:nvSpPr>
              <p:spPr>
                <a:xfrm>
                  <a:off x="483518" y="5540269"/>
                  <a:ext cx="617288" cy="283803"/>
                </a:xfrm>
                <a:prstGeom prst="can">
                  <a:avLst>
                    <a:gd fmla="val 25000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Disk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11" name="Google Shape;311;p41"/>
                <p:cNvSpPr/>
                <p:nvPr/>
              </p:nvSpPr>
              <p:spPr>
                <a:xfrm>
                  <a:off x="1210350" y="5540269"/>
                  <a:ext cx="617288" cy="283803"/>
                </a:xfrm>
                <a:prstGeom prst="can">
                  <a:avLst>
                    <a:gd fmla="val 25000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Disk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12" name="Google Shape;312;p41"/>
                <p:cNvSpPr/>
                <p:nvPr/>
              </p:nvSpPr>
              <p:spPr>
                <a:xfrm>
                  <a:off x="1959580" y="5540269"/>
                  <a:ext cx="617288" cy="283803"/>
                </a:xfrm>
                <a:prstGeom prst="can">
                  <a:avLst>
                    <a:gd fmla="val 25000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Disk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13" name="Google Shape;313;p41"/>
                <p:cNvSpPr/>
                <p:nvPr/>
              </p:nvSpPr>
              <p:spPr>
                <a:xfrm>
                  <a:off x="2668514" y="5540269"/>
                  <a:ext cx="617288" cy="283803"/>
                </a:xfrm>
                <a:prstGeom prst="can">
                  <a:avLst>
                    <a:gd fmla="val 25000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Disk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</p:grpSp>
          <p:grpSp>
            <p:nvGrpSpPr>
              <p:cNvPr id="314" name="Google Shape;314;p41"/>
              <p:cNvGrpSpPr/>
              <p:nvPr/>
            </p:nvGrpSpPr>
            <p:grpSpPr>
              <a:xfrm>
                <a:off x="3347289" y="4740326"/>
                <a:ext cx="3002511" cy="1239164"/>
                <a:chOff x="389461" y="4724314"/>
                <a:chExt cx="3002511" cy="1239164"/>
              </a:xfrm>
            </p:grpSpPr>
            <p:sp>
              <p:nvSpPr>
                <p:cNvPr id="315" name="Google Shape;315;p41"/>
                <p:cNvSpPr/>
                <p:nvPr/>
              </p:nvSpPr>
              <p:spPr>
                <a:xfrm>
                  <a:off x="389461" y="4724314"/>
                  <a:ext cx="3002511" cy="1239164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3CAEC"/>
                </a:solidFill>
                <a:ln cap="flat" cmpd="sng" w="12700">
                  <a:solidFill>
                    <a:srgbClr val="3E2878"/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16" name="Google Shape;316;p41"/>
                <p:cNvSpPr/>
                <p:nvPr/>
              </p:nvSpPr>
              <p:spPr>
                <a:xfrm>
                  <a:off x="742866" y="4845737"/>
                  <a:ext cx="914400" cy="387238"/>
                </a:xfrm>
                <a:prstGeom prst="roundRect">
                  <a:avLst>
                    <a:gd fmla="val 16667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Object Server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17" name="Google Shape;317;p41"/>
                <p:cNvSpPr/>
                <p:nvPr/>
              </p:nvSpPr>
              <p:spPr>
                <a:xfrm>
                  <a:off x="2165900" y="4858731"/>
                  <a:ext cx="914400" cy="387238"/>
                </a:xfrm>
                <a:prstGeom prst="roundRect">
                  <a:avLst>
                    <a:gd fmla="val 16667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Object Server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18" name="Google Shape;318;p41"/>
                <p:cNvSpPr/>
                <p:nvPr/>
              </p:nvSpPr>
              <p:spPr>
                <a:xfrm>
                  <a:off x="483518" y="5540269"/>
                  <a:ext cx="617288" cy="283803"/>
                </a:xfrm>
                <a:prstGeom prst="can">
                  <a:avLst>
                    <a:gd fmla="val 25000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Disk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19" name="Google Shape;319;p41"/>
                <p:cNvSpPr/>
                <p:nvPr/>
              </p:nvSpPr>
              <p:spPr>
                <a:xfrm>
                  <a:off x="1210350" y="5540269"/>
                  <a:ext cx="617288" cy="283803"/>
                </a:xfrm>
                <a:prstGeom prst="can">
                  <a:avLst>
                    <a:gd fmla="val 25000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Disk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20" name="Google Shape;320;p41"/>
                <p:cNvSpPr/>
                <p:nvPr/>
              </p:nvSpPr>
              <p:spPr>
                <a:xfrm>
                  <a:off x="1959580" y="5540269"/>
                  <a:ext cx="617288" cy="283803"/>
                </a:xfrm>
                <a:prstGeom prst="can">
                  <a:avLst>
                    <a:gd fmla="val 25000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Disk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21" name="Google Shape;321;p41"/>
                <p:cNvSpPr/>
                <p:nvPr/>
              </p:nvSpPr>
              <p:spPr>
                <a:xfrm>
                  <a:off x="2668514" y="5540269"/>
                  <a:ext cx="617288" cy="283803"/>
                </a:xfrm>
                <a:prstGeom prst="can">
                  <a:avLst>
                    <a:gd fmla="val 25000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Disk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</p:grpSp>
          <p:grpSp>
            <p:nvGrpSpPr>
              <p:cNvPr id="322" name="Google Shape;322;p41"/>
              <p:cNvGrpSpPr/>
              <p:nvPr/>
            </p:nvGrpSpPr>
            <p:grpSpPr>
              <a:xfrm>
                <a:off x="6440186" y="4740326"/>
                <a:ext cx="3002511" cy="1239164"/>
                <a:chOff x="389461" y="4724314"/>
                <a:chExt cx="3002511" cy="1239164"/>
              </a:xfrm>
            </p:grpSpPr>
            <p:sp>
              <p:nvSpPr>
                <p:cNvPr id="323" name="Google Shape;323;p41"/>
                <p:cNvSpPr/>
                <p:nvPr/>
              </p:nvSpPr>
              <p:spPr>
                <a:xfrm>
                  <a:off x="389461" y="4724314"/>
                  <a:ext cx="3002511" cy="1239164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3CAEC"/>
                </a:solidFill>
                <a:ln cap="flat" cmpd="sng" w="12700">
                  <a:solidFill>
                    <a:srgbClr val="3E2878"/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24" name="Google Shape;324;p41"/>
                <p:cNvSpPr/>
                <p:nvPr/>
              </p:nvSpPr>
              <p:spPr>
                <a:xfrm>
                  <a:off x="742866" y="4845737"/>
                  <a:ext cx="914400" cy="387238"/>
                </a:xfrm>
                <a:prstGeom prst="roundRect">
                  <a:avLst>
                    <a:gd fmla="val 16667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Object Server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25" name="Google Shape;325;p41"/>
                <p:cNvSpPr/>
                <p:nvPr/>
              </p:nvSpPr>
              <p:spPr>
                <a:xfrm>
                  <a:off x="2165900" y="4858731"/>
                  <a:ext cx="914400" cy="387238"/>
                </a:xfrm>
                <a:prstGeom prst="roundRect">
                  <a:avLst>
                    <a:gd fmla="val 16667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Object Server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26" name="Google Shape;326;p41"/>
                <p:cNvSpPr/>
                <p:nvPr/>
              </p:nvSpPr>
              <p:spPr>
                <a:xfrm>
                  <a:off x="483518" y="5540269"/>
                  <a:ext cx="617288" cy="283803"/>
                </a:xfrm>
                <a:prstGeom prst="can">
                  <a:avLst>
                    <a:gd fmla="val 25000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Disk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27" name="Google Shape;327;p41"/>
                <p:cNvSpPr/>
                <p:nvPr/>
              </p:nvSpPr>
              <p:spPr>
                <a:xfrm>
                  <a:off x="1210350" y="5540269"/>
                  <a:ext cx="617288" cy="283803"/>
                </a:xfrm>
                <a:prstGeom prst="can">
                  <a:avLst>
                    <a:gd fmla="val 25000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Disk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28" name="Google Shape;328;p41"/>
                <p:cNvSpPr/>
                <p:nvPr/>
              </p:nvSpPr>
              <p:spPr>
                <a:xfrm>
                  <a:off x="1959580" y="5540269"/>
                  <a:ext cx="617288" cy="283803"/>
                </a:xfrm>
                <a:prstGeom prst="can">
                  <a:avLst>
                    <a:gd fmla="val 25000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Disk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29" name="Google Shape;329;p41"/>
                <p:cNvSpPr/>
                <p:nvPr/>
              </p:nvSpPr>
              <p:spPr>
                <a:xfrm>
                  <a:off x="2668514" y="5540269"/>
                  <a:ext cx="617288" cy="283803"/>
                </a:xfrm>
                <a:prstGeom prst="can">
                  <a:avLst>
                    <a:gd fmla="val 25000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Disk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</p:grpSp>
        </p:grpSp>
        <p:grpSp>
          <p:nvGrpSpPr>
            <p:cNvPr id="330" name="Google Shape;330;p41"/>
            <p:cNvGrpSpPr/>
            <p:nvPr/>
          </p:nvGrpSpPr>
          <p:grpSpPr>
            <a:xfrm>
              <a:off x="792162" y="2250501"/>
              <a:ext cx="7633636" cy="321500"/>
              <a:chOff x="792162" y="2250501"/>
              <a:chExt cx="7633636" cy="321500"/>
            </a:xfrm>
          </p:grpSpPr>
          <p:sp>
            <p:nvSpPr>
              <p:cNvPr id="331" name="Google Shape;331;p41"/>
              <p:cNvSpPr/>
              <p:nvPr/>
            </p:nvSpPr>
            <p:spPr>
              <a:xfrm>
                <a:off x="792162" y="2250501"/>
                <a:ext cx="1634758" cy="321500"/>
              </a:xfrm>
              <a:prstGeom prst="roundRect">
                <a:avLst>
                  <a:gd fmla="val 16667" name="adj"/>
                </a:avLst>
              </a:prstGeom>
              <a:blipFill rotWithShape="1">
                <a:blip r:embed="rId3">
                  <a:alphaModFix/>
                </a:blip>
                <a:tile algn="tl" flip="none" tx="0" sx="40000" ty="0" sy="40000"/>
              </a:blipFill>
              <a:ln cap="flat" cmpd="sng" w="38100">
                <a:solidFill>
                  <a:srgbClr val="8A70D2">
                    <a:alpha val="69803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rPr>
                  <a:t>Proxy Server</a:t>
                </a:r>
                <a:endParaRPr sz="1800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endParaRPr>
              </a:p>
            </p:txBody>
          </p:sp>
          <p:sp>
            <p:nvSpPr>
              <p:cNvPr id="332" name="Google Shape;332;p41"/>
              <p:cNvSpPr/>
              <p:nvPr/>
            </p:nvSpPr>
            <p:spPr>
              <a:xfrm>
                <a:off x="3816164" y="2250501"/>
                <a:ext cx="1634758" cy="321500"/>
              </a:xfrm>
              <a:prstGeom prst="roundRect">
                <a:avLst>
                  <a:gd fmla="val 16667" name="adj"/>
                </a:avLst>
              </a:prstGeom>
              <a:blipFill rotWithShape="1">
                <a:blip r:embed="rId3">
                  <a:alphaModFix/>
                </a:blip>
                <a:tile algn="tl" flip="none" tx="0" sx="40000" ty="0" sy="40000"/>
              </a:blipFill>
              <a:ln cap="flat" cmpd="sng" w="38100">
                <a:solidFill>
                  <a:srgbClr val="8A70D2">
                    <a:alpha val="69803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rPr>
                  <a:t>Proxy Server</a:t>
                </a:r>
                <a:endParaRPr sz="1800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endParaRPr>
              </a:p>
            </p:txBody>
          </p:sp>
          <p:sp>
            <p:nvSpPr>
              <p:cNvPr id="333" name="Google Shape;333;p41"/>
              <p:cNvSpPr/>
              <p:nvPr/>
            </p:nvSpPr>
            <p:spPr>
              <a:xfrm>
                <a:off x="6791040" y="2250501"/>
                <a:ext cx="1634758" cy="321500"/>
              </a:xfrm>
              <a:prstGeom prst="roundRect">
                <a:avLst>
                  <a:gd fmla="val 16667" name="adj"/>
                </a:avLst>
              </a:prstGeom>
              <a:blipFill rotWithShape="1">
                <a:blip r:embed="rId3">
                  <a:alphaModFix/>
                </a:blip>
                <a:tile algn="tl" flip="none" tx="0" sx="40000" ty="0" sy="40000"/>
              </a:blipFill>
              <a:ln cap="flat" cmpd="sng" w="38100">
                <a:solidFill>
                  <a:srgbClr val="8A70D2">
                    <a:alpha val="69803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rPr>
                  <a:t>Proxy Server</a:t>
                </a:r>
                <a:endParaRPr sz="1800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endParaRPr>
              </a:p>
            </p:txBody>
          </p:sp>
        </p:grpSp>
      </p:grpSp>
      <p:sp>
        <p:nvSpPr>
          <p:cNvPr id="334" name="Google Shape;334;p41"/>
          <p:cNvSpPr txBox="1"/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ndara"/>
              <a:buNone/>
            </a:pPr>
            <a:r>
              <a:rPr lang="en-US" sz="3600"/>
              <a:t>Swift Architecture</a:t>
            </a:r>
            <a:r>
              <a:rPr lang="en-US"/>
              <a:t> </a:t>
            </a:r>
            <a:r>
              <a:rPr lang="en-US" sz="1800"/>
              <a:t>contd.</a:t>
            </a:r>
            <a:br>
              <a:rPr lang="en-US" sz="2800"/>
            </a:br>
            <a:r>
              <a:rPr lang="en-US"/>
              <a:t>Process for a PUT</a:t>
            </a:r>
            <a:endParaRPr sz="3600"/>
          </a:p>
        </p:txBody>
      </p:sp>
      <p:cxnSp>
        <p:nvCxnSpPr>
          <p:cNvPr id="335" name="Google Shape;335;p41"/>
          <p:cNvCxnSpPr>
            <a:stCxn id="336" idx="2"/>
            <a:endCxn id="332" idx="0"/>
          </p:cNvCxnSpPr>
          <p:nvPr/>
        </p:nvCxnSpPr>
        <p:spPr>
          <a:xfrm>
            <a:off x="4633653" y="1968876"/>
            <a:ext cx="0" cy="603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337" name="Google Shape;337;p41"/>
          <p:cNvCxnSpPr/>
          <p:nvPr/>
        </p:nvCxnSpPr>
        <p:spPr>
          <a:xfrm>
            <a:off x="5093441" y="2935562"/>
            <a:ext cx="0" cy="36902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338" name="Google Shape;338;p41"/>
          <p:cNvCxnSpPr/>
          <p:nvPr/>
        </p:nvCxnSpPr>
        <p:spPr>
          <a:xfrm>
            <a:off x="2691766" y="4130831"/>
            <a:ext cx="0" cy="106702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339" name="Google Shape;339;p41"/>
          <p:cNvCxnSpPr/>
          <p:nvPr/>
        </p:nvCxnSpPr>
        <p:spPr>
          <a:xfrm>
            <a:off x="5091914" y="4337393"/>
            <a:ext cx="1637" cy="860461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340" name="Google Shape;340;p41"/>
          <p:cNvCxnSpPr>
            <a:stCxn id="317" idx="3"/>
            <a:endCxn id="324" idx="1"/>
          </p:cNvCxnSpPr>
          <p:nvPr/>
        </p:nvCxnSpPr>
        <p:spPr>
          <a:xfrm flipH="1" rot="10800000">
            <a:off x="5642191" y="5372105"/>
            <a:ext cx="679800" cy="11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341" name="Google Shape;341;p41"/>
          <p:cNvCxnSpPr>
            <a:endCxn id="313" idx="1"/>
          </p:cNvCxnSpPr>
          <p:nvPr/>
        </p:nvCxnSpPr>
        <p:spPr>
          <a:xfrm flipH="1">
            <a:off x="2763885" y="5558033"/>
            <a:ext cx="1500" cy="264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342" name="Google Shape;342;p41"/>
          <p:cNvCxnSpPr/>
          <p:nvPr/>
        </p:nvCxnSpPr>
        <p:spPr>
          <a:xfrm flipH="1">
            <a:off x="4933032" y="5578026"/>
            <a:ext cx="1387" cy="264871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343" name="Google Shape;343;p41"/>
          <p:cNvCxnSpPr/>
          <p:nvPr/>
        </p:nvCxnSpPr>
        <p:spPr>
          <a:xfrm flipH="1">
            <a:off x="6566826" y="5558062"/>
            <a:ext cx="1387" cy="264871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med" w="med" type="stealth"/>
          </a:ln>
        </p:spPr>
      </p:cxnSp>
      <p:grpSp>
        <p:nvGrpSpPr>
          <p:cNvPr id="344" name="Google Shape;344;p41"/>
          <p:cNvGrpSpPr/>
          <p:nvPr/>
        </p:nvGrpSpPr>
        <p:grpSpPr>
          <a:xfrm>
            <a:off x="3816274" y="1647376"/>
            <a:ext cx="1634758" cy="321500"/>
            <a:chOff x="3816274" y="1647376"/>
            <a:chExt cx="1634758" cy="321500"/>
          </a:xfrm>
        </p:grpSpPr>
        <p:sp>
          <p:nvSpPr>
            <p:cNvPr id="336" name="Google Shape;336;p41"/>
            <p:cNvSpPr/>
            <p:nvPr/>
          </p:nvSpPr>
          <p:spPr>
            <a:xfrm>
              <a:off x="3816274" y="1647376"/>
              <a:ext cx="1634758" cy="321500"/>
            </a:xfrm>
            <a:prstGeom prst="roundRect">
              <a:avLst>
                <a:gd fmla="val 16667" name="adj"/>
              </a:avLst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 cap="flat" cmpd="sng" w="38100">
              <a:solidFill>
                <a:srgbClr val="8A70D2">
                  <a:alpha val="69803"/>
                </a:srgbClr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Client</a:t>
              </a:r>
              <a:endParaRPr sz="1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45" name="Google Shape;345;p41"/>
            <p:cNvSpPr/>
            <p:nvPr/>
          </p:nvSpPr>
          <p:spPr>
            <a:xfrm>
              <a:off x="3996588" y="1729421"/>
              <a:ext cx="182880" cy="182880"/>
            </a:xfrm>
            <a:prstGeom prst="smileyFace">
              <a:avLst>
                <a:gd fmla="val 4653" name="adj"/>
              </a:avLst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346" name="Google Shape;346;p41"/>
          <p:cNvSpPr/>
          <p:nvPr/>
        </p:nvSpPr>
        <p:spPr>
          <a:xfrm>
            <a:off x="2807835" y="5882147"/>
            <a:ext cx="182880" cy="18288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47" name="Google Shape;347;p41"/>
          <p:cNvSpPr/>
          <p:nvPr/>
        </p:nvSpPr>
        <p:spPr>
          <a:xfrm>
            <a:off x="4934419" y="5882147"/>
            <a:ext cx="182880" cy="18288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48" name="Google Shape;348;p41"/>
          <p:cNvSpPr/>
          <p:nvPr/>
        </p:nvSpPr>
        <p:spPr>
          <a:xfrm>
            <a:off x="6143984" y="5873797"/>
            <a:ext cx="182880" cy="18288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49" name="Google Shape;349;p41"/>
          <p:cNvSpPr/>
          <p:nvPr/>
        </p:nvSpPr>
        <p:spPr>
          <a:xfrm>
            <a:off x="4708036" y="2122070"/>
            <a:ext cx="383878" cy="328181"/>
          </a:xfrm>
          <a:prstGeom prst="ellipse">
            <a:avLst/>
          </a:prstGeom>
          <a:solidFill>
            <a:srgbClr val="1CD00B"/>
          </a:solid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</a:t>
            </a:r>
            <a:endParaRPr/>
          </a:p>
        </p:txBody>
      </p:sp>
      <p:sp>
        <p:nvSpPr>
          <p:cNvPr id="350" name="Google Shape;350;p41"/>
          <p:cNvSpPr/>
          <p:nvPr/>
        </p:nvSpPr>
        <p:spPr>
          <a:xfrm>
            <a:off x="2209539" y="4553260"/>
            <a:ext cx="383878" cy="328181"/>
          </a:xfrm>
          <a:prstGeom prst="ellipse">
            <a:avLst/>
          </a:prstGeom>
          <a:solidFill>
            <a:srgbClr val="1CD00B"/>
          </a:solid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</a:t>
            </a:r>
            <a:endParaRPr/>
          </a:p>
        </p:txBody>
      </p:sp>
      <p:sp>
        <p:nvSpPr>
          <p:cNvPr id="351" name="Google Shape;351;p41"/>
          <p:cNvSpPr/>
          <p:nvPr/>
        </p:nvSpPr>
        <p:spPr>
          <a:xfrm>
            <a:off x="5696156" y="4924482"/>
            <a:ext cx="383878" cy="328181"/>
          </a:xfrm>
          <a:prstGeom prst="ellipse">
            <a:avLst/>
          </a:prstGeom>
          <a:solidFill>
            <a:srgbClr val="1CD00B"/>
          </a:solid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4</a:t>
            </a:r>
            <a:endParaRPr sz="14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352" name="Google Shape;352;p41"/>
          <p:cNvCxnSpPr/>
          <p:nvPr/>
        </p:nvCxnSpPr>
        <p:spPr>
          <a:xfrm flipH="1" rot="10800000">
            <a:off x="2807835" y="1968877"/>
            <a:ext cx="1553626" cy="322897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353" name="Google Shape;353;p41"/>
          <p:cNvCxnSpPr>
            <a:stCxn id="317" idx="0"/>
          </p:cNvCxnSpPr>
          <p:nvPr/>
        </p:nvCxnSpPr>
        <p:spPr>
          <a:xfrm flipH="1" rot="10800000">
            <a:off x="5230711" y="1968948"/>
            <a:ext cx="40800" cy="3240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354" name="Google Shape;354;p41"/>
          <p:cNvSpPr/>
          <p:nvPr/>
        </p:nvSpPr>
        <p:spPr>
          <a:xfrm>
            <a:off x="3226540" y="4389169"/>
            <a:ext cx="383878" cy="328181"/>
          </a:xfrm>
          <a:prstGeom prst="ellipse">
            <a:avLst/>
          </a:prstGeom>
          <a:solidFill>
            <a:srgbClr val="1CD00B"/>
          </a:solid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3</a:t>
            </a:r>
            <a:endParaRPr/>
          </a:p>
        </p:txBody>
      </p:sp>
      <p:cxnSp>
        <p:nvCxnSpPr>
          <p:cNvPr id="355" name="Google Shape;355;p41"/>
          <p:cNvCxnSpPr/>
          <p:nvPr/>
        </p:nvCxnSpPr>
        <p:spPr>
          <a:xfrm>
            <a:off x="6452414" y="4149995"/>
            <a:ext cx="1637" cy="104785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356" name="Google Shape;356;p41"/>
          <p:cNvSpPr txBox="1"/>
          <p:nvPr>
            <p:ph idx="1" type="body"/>
          </p:nvPr>
        </p:nvSpPr>
        <p:spPr>
          <a:xfrm>
            <a:off x="792162" y="1761565"/>
            <a:ext cx="7570800" cy="428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"/>
          <p:cNvSpPr txBox="1"/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ndara"/>
              <a:buNone/>
            </a:pPr>
            <a:r>
              <a:rPr lang="en-US" sz="3600"/>
              <a:t>Swift Architecture</a:t>
            </a:r>
            <a:r>
              <a:rPr lang="en-US"/>
              <a:t> </a:t>
            </a:r>
            <a:r>
              <a:rPr lang="en-US" sz="1800"/>
              <a:t>contd.</a:t>
            </a:r>
            <a:br>
              <a:rPr lang="en-US" sz="2800"/>
            </a:br>
            <a:r>
              <a:rPr lang="en-US"/>
              <a:t>Process for a GET</a:t>
            </a:r>
            <a:endParaRPr sz="3600"/>
          </a:p>
        </p:txBody>
      </p:sp>
      <p:sp>
        <p:nvSpPr>
          <p:cNvPr id="362" name="Google Shape;362;p42"/>
          <p:cNvSpPr/>
          <p:nvPr/>
        </p:nvSpPr>
        <p:spPr>
          <a:xfrm>
            <a:off x="209006" y="2379101"/>
            <a:ext cx="8762162" cy="4083052"/>
          </a:xfrm>
          <a:prstGeom prst="rect">
            <a:avLst/>
          </a:prstGeom>
          <a:solidFill>
            <a:srgbClr val="E1DBF2"/>
          </a:solidFill>
          <a:ln cap="flat" cmpd="sng" w="38100">
            <a:solidFill>
              <a:srgbClr val="8A70D2">
                <a:alpha val="69803"/>
              </a:srgbClr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363" name="Google Shape;363;p42"/>
          <p:cNvGrpSpPr/>
          <p:nvPr/>
        </p:nvGrpSpPr>
        <p:grpSpPr>
          <a:xfrm>
            <a:off x="434958" y="2572001"/>
            <a:ext cx="8271345" cy="3631820"/>
            <a:chOff x="434958" y="2250501"/>
            <a:chExt cx="8271345" cy="3631820"/>
          </a:xfrm>
        </p:grpSpPr>
        <p:grpSp>
          <p:nvGrpSpPr>
            <p:cNvPr id="364" name="Google Shape;364;p42"/>
            <p:cNvGrpSpPr/>
            <p:nvPr/>
          </p:nvGrpSpPr>
          <p:grpSpPr>
            <a:xfrm>
              <a:off x="2341251" y="2983084"/>
              <a:ext cx="4584584" cy="1032809"/>
              <a:chOff x="1672754" y="2741651"/>
              <a:chExt cx="4584584" cy="1161717"/>
            </a:xfrm>
          </p:grpSpPr>
          <p:sp>
            <p:nvSpPr>
              <p:cNvPr id="365" name="Google Shape;365;p42"/>
              <p:cNvSpPr/>
              <p:nvPr/>
            </p:nvSpPr>
            <p:spPr>
              <a:xfrm>
                <a:off x="1827638" y="2870559"/>
                <a:ext cx="4243839" cy="914400"/>
              </a:xfrm>
              <a:prstGeom prst="ellipse">
                <a:avLst/>
              </a:prstGeom>
              <a:noFill/>
              <a:ln cap="flat" cmpd="sng" w="12700">
                <a:solidFill>
                  <a:srgbClr val="5F289E"/>
                </a:solidFill>
                <a:prstDash val="solid"/>
                <a:miter lim="8000"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endParaRPr>
              </a:p>
            </p:txBody>
          </p:sp>
          <p:sp>
            <p:nvSpPr>
              <p:cNvPr id="366" name="Google Shape;366;p42"/>
              <p:cNvSpPr/>
              <p:nvPr/>
            </p:nvSpPr>
            <p:spPr>
              <a:xfrm>
                <a:off x="1672754" y="2741651"/>
                <a:ext cx="4584584" cy="1161717"/>
              </a:xfrm>
              <a:prstGeom prst="ellipse">
                <a:avLst/>
              </a:prstGeom>
              <a:noFill/>
              <a:ln cap="flat" cmpd="sng" w="12700">
                <a:solidFill>
                  <a:srgbClr val="5F289E"/>
                </a:solidFill>
                <a:prstDash val="solid"/>
                <a:miter lim="8000"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endParaRPr>
              </a:p>
            </p:txBody>
          </p:sp>
          <p:sp>
            <p:nvSpPr>
              <p:cNvPr id="367" name="Google Shape;367;p42"/>
              <p:cNvSpPr/>
              <p:nvPr/>
            </p:nvSpPr>
            <p:spPr>
              <a:xfrm>
                <a:off x="1980038" y="3004973"/>
                <a:ext cx="3921065" cy="666051"/>
              </a:xfrm>
              <a:prstGeom prst="ellipse">
                <a:avLst/>
              </a:prstGeom>
              <a:noFill/>
              <a:ln cap="flat" cmpd="sng" w="12700">
                <a:solidFill>
                  <a:srgbClr val="5F289E"/>
                </a:solidFill>
                <a:prstDash val="solid"/>
                <a:miter lim="8000"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3E2878"/>
                    </a:solidFill>
                    <a:latin typeface="Candara"/>
                    <a:ea typeface="Candara"/>
                    <a:cs typeface="Candara"/>
                    <a:sym typeface="Candara"/>
                  </a:rPr>
                  <a:t>The Ring</a:t>
                </a:r>
                <a:endParaRPr b="1" sz="1800">
                  <a:solidFill>
                    <a:srgbClr val="3E2878"/>
                  </a:solidFill>
                  <a:latin typeface="Candara"/>
                  <a:ea typeface="Candara"/>
                  <a:cs typeface="Candara"/>
                  <a:sym typeface="Candara"/>
                </a:endParaRPr>
              </a:p>
            </p:txBody>
          </p:sp>
        </p:grpSp>
        <p:grpSp>
          <p:nvGrpSpPr>
            <p:cNvPr id="368" name="Google Shape;368;p42"/>
            <p:cNvGrpSpPr/>
            <p:nvPr/>
          </p:nvGrpSpPr>
          <p:grpSpPr>
            <a:xfrm>
              <a:off x="434958" y="4767073"/>
              <a:ext cx="8271345" cy="1115248"/>
              <a:chOff x="252314" y="4740326"/>
              <a:chExt cx="9190383" cy="1239164"/>
            </a:xfrm>
          </p:grpSpPr>
          <p:grpSp>
            <p:nvGrpSpPr>
              <p:cNvPr id="369" name="Google Shape;369;p42"/>
              <p:cNvGrpSpPr/>
              <p:nvPr/>
            </p:nvGrpSpPr>
            <p:grpSpPr>
              <a:xfrm>
                <a:off x="252314" y="4740326"/>
                <a:ext cx="3002511" cy="1239164"/>
                <a:chOff x="389461" y="4724314"/>
                <a:chExt cx="3002511" cy="1239164"/>
              </a:xfrm>
            </p:grpSpPr>
            <p:sp>
              <p:nvSpPr>
                <p:cNvPr id="370" name="Google Shape;370;p42"/>
                <p:cNvSpPr/>
                <p:nvPr/>
              </p:nvSpPr>
              <p:spPr>
                <a:xfrm>
                  <a:off x="389461" y="4724314"/>
                  <a:ext cx="3002511" cy="1239164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3CAEC"/>
                </a:solidFill>
                <a:ln cap="flat" cmpd="sng" w="12700">
                  <a:solidFill>
                    <a:srgbClr val="3E2878"/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71" name="Google Shape;371;p42"/>
                <p:cNvSpPr/>
                <p:nvPr/>
              </p:nvSpPr>
              <p:spPr>
                <a:xfrm>
                  <a:off x="742866" y="4845737"/>
                  <a:ext cx="914400" cy="387238"/>
                </a:xfrm>
                <a:prstGeom prst="roundRect">
                  <a:avLst>
                    <a:gd fmla="val 16667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Object Server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72" name="Google Shape;372;p42"/>
                <p:cNvSpPr/>
                <p:nvPr/>
              </p:nvSpPr>
              <p:spPr>
                <a:xfrm>
                  <a:off x="2165900" y="4858731"/>
                  <a:ext cx="914400" cy="387238"/>
                </a:xfrm>
                <a:prstGeom prst="roundRect">
                  <a:avLst>
                    <a:gd fmla="val 16667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Object Server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73" name="Google Shape;373;p42"/>
                <p:cNvSpPr/>
                <p:nvPr/>
              </p:nvSpPr>
              <p:spPr>
                <a:xfrm>
                  <a:off x="483518" y="5540269"/>
                  <a:ext cx="617288" cy="283803"/>
                </a:xfrm>
                <a:prstGeom prst="can">
                  <a:avLst>
                    <a:gd fmla="val 25000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Disk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74" name="Google Shape;374;p42"/>
                <p:cNvSpPr/>
                <p:nvPr/>
              </p:nvSpPr>
              <p:spPr>
                <a:xfrm>
                  <a:off x="1210350" y="5540269"/>
                  <a:ext cx="617288" cy="283803"/>
                </a:xfrm>
                <a:prstGeom prst="can">
                  <a:avLst>
                    <a:gd fmla="val 25000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Disk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75" name="Google Shape;375;p42"/>
                <p:cNvSpPr/>
                <p:nvPr/>
              </p:nvSpPr>
              <p:spPr>
                <a:xfrm>
                  <a:off x="1959580" y="5540269"/>
                  <a:ext cx="617288" cy="283803"/>
                </a:xfrm>
                <a:prstGeom prst="can">
                  <a:avLst>
                    <a:gd fmla="val 25000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Disk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76" name="Google Shape;376;p42"/>
                <p:cNvSpPr/>
                <p:nvPr/>
              </p:nvSpPr>
              <p:spPr>
                <a:xfrm>
                  <a:off x="2668514" y="5540269"/>
                  <a:ext cx="617288" cy="283803"/>
                </a:xfrm>
                <a:prstGeom prst="can">
                  <a:avLst>
                    <a:gd fmla="val 25000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Disk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</p:grpSp>
          <p:grpSp>
            <p:nvGrpSpPr>
              <p:cNvPr id="377" name="Google Shape;377;p42"/>
              <p:cNvGrpSpPr/>
              <p:nvPr/>
            </p:nvGrpSpPr>
            <p:grpSpPr>
              <a:xfrm>
                <a:off x="3347289" y="4740326"/>
                <a:ext cx="3002511" cy="1239164"/>
                <a:chOff x="389461" y="4724314"/>
                <a:chExt cx="3002511" cy="1239164"/>
              </a:xfrm>
            </p:grpSpPr>
            <p:sp>
              <p:nvSpPr>
                <p:cNvPr id="378" name="Google Shape;378;p42"/>
                <p:cNvSpPr/>
                <p:nvPr/>
              </p:nvSpPr>
              <p:spPr>
                <a:xfrm>
                  <a:off x="389461" y="4724314"/>
                  <a:ext cx="3002511" cy="1239164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3CAEC"/>
                </a:solidFill>
                <a:ln cap="flat" cmpd="sng" w="12700">
                  <a:solidFill>
                    <a:srgbClr val="3E2878"/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79" name="Google Shape;379;p42"/>
                <p:cNvSpPr/>
                <p:nvPr/>
              </p:nvSpPr>
              <p:spPr>
                <a:xfrm>
                  <a:off x="742866" y="4845737"/>
                  <a:ext cx="914400" cy="387238"/>
                </a:xfrm>
                <a:prstGeom prst="roundRect">
                  <a:avLst>
                    <a:gd fmla="val 16667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Object Server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80" name="Google Shape;380;p42"/>
                <p:cNvSpPr/>
                <p:nvPr/>
              </p:nvSpPr>
              <p:spPr>
                <a:xfrm>
                  <a:off x="2165900" y="4858731"/>
                  <a:ext cx="914400" cy="387238"/>
                </a:xfrm>
                <a:prstGeom prst="roundRect">
                  <a:avLst>
                    <a:gd fmla="val 16667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Object Server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81" name="Google Shape;381;p42"/>
                <p:cNvSpPr/>
                <p:nvPr/>
              </p:nvSpPr>
              <p:spPr>
                <a:xfrm>
                  <a:off x="483518" y="5540269"/>
                  <a:ext cx="617288" cy="283803"/>
                </a:xfrm>
                <a:prstGeom prst="can">
                  <a:avLst>
                    <a:gd fmla="val 25000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Disk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82" name="Google Shape;382;p42"/>
                <p:cNvSpPr/>
                <p:nvPr/>
              </p:nvSpPr>
              <p:spPr>
                <a:xfrm>
                  <a:off x="1210350" y="5540269"/>
                  <a:ext cx="617288" cy="283803"/>
                </a:xfrm>
                <a:prstGeom prst="can">
                  <a:avLst>
                    <a:gd fmla="val 25000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Disk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83" name="Google Shape;383;p42"/>
                <p:cNvSpPr/>
                <p:nvPr/>
              </p:nvSpPr>
              <p:spPr>
                <a:xfrm>
                  <a:off x="1959580" y="5540269"/>
                  <a:ext cx="617288" cy="283803"/>
                </a:xfrm>
                <a:prstGeom prst="can">
                  <a:avLst>
                    <a:gd fmla="val 25000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Disk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84" name="Google Shape;384;p42"/>
                <p:cNvSpPr/>
                <p:nvPr/>
              </p:nvSpPr>
              <p:spPr>
                <a:xfrm>
                  <a:off x="2668514" y="5540269"/>
                  <a:ext cx="617288" cy="283803"/>
                </a:xfrm>
                <a:prstGeom prst="can">
                  <a:avLst>
                    <a:gd fmla="val 25000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Disk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</p:grpSp>
          <p:grpSp>
            <p:nvGrpSpPr>
              <p:cNvPr id="385" name="Google Shape;385;p42"/>
              <p:cNvGrpSpPr/>
              <p:nvPr/>
            </p:nvGrpSpPr>
            <p:grpSpPr>
              <a:xfrm>
                <a:off x="6440186" y="4740326"/>
                <a:ext cx="3002511" cy="1239164"/>
                <a:chOff x="389461" y="4724314"/>
                <a:chExt cx="3002511" cy="1239164"/>
              </a:xfrm>
            </p:grpSpPr>
            <p:sp>
              <p:nvSpPr>
                <p:cNvPr id="386" name="Google Shape;386;p42"/>
                <p:cNvSpPr/>
                <p:nvPr/>
              </p:nvSpPr>
              <p:spPr>
                <a:xfrm>
                  <a:off x="389461" y="4724314"/>
                  <a:ext cx="3002511" cy="1239164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3CAEC"/>
                </a:solidFill>
                <a:ln cap="flat" cmpd="sng" w="12700">
                  <a:solidFill>
                    <a:srgbClr val="3E2878"/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87" name="Google Shape;387;p42"/>
                <p:cNvSpPr/>
                <p:nvPr/>
              </p:nvSpPr>
              <p:spPr>
                <a:xfrm>
                  <a:off x="742866" y="4845737"/>
                  <a:ext cx="914400" cy="387238"/>
                </a:xfrm>
                <a:prstGeom prst="roundRect">
                  <a:avLst>
                    <a:gd fmla="val 16667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Object Server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88" name="Google Shape;388;p42"/>
                <p:cNvSpPr/>
                <p:nvPr/>
              </p:nvSpPr>
              <p:spPr>
                <a:xfrm>
                  <a:off x="2165900" y="4858731"/>
                  <a:ext cx="914400" cy="387238"/>
                </a:xfrm>
                <a:prstGeom prst="roundRect">
                  <a:avLst>
                    <a:gd fmla="val 16667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Object Server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89" name="Google Shape;389;p42"/>
                <p:cNvSpPr/>
                <p:nvPr/>
              </p:nvSpPr>
              <p:spPr>
                <a:xfrm>
                  <a:off x="483518" y="5540269"/>
                  <a:ext cx="617288" cy="283803"/>
                </a:xfrm>
                <a:prstGeom prst="can">
                  <a:avLst>
                    <a:gd fmla="val 25000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Disk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90" name="Google Shape;390;p42"/>
                <p:cNvSpPr/>
                <p:nvPr/>
              </p:nvSpPr>
              <p:spPr>
                <a:xfrm>
                  <a:off x="1210350" y="5540269"/>
                  <a:ext cx="617288" cy="283803"/>
                </a:xfrm>
                <a:prstGeom prst="can">
                  <a:avLst>
                    <a:gd fmla="val 25000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Disk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91" name="Google Shape;391;p42"/>
                <p:cNvSpPr/>
                <p:nvPr/>
              </p:nvSpPr>
              <p:spPr>
                <a:xfrm>
                  <a:off x="1959580" y="5540269"/>
                  <a:ext cx="617288" cy="283803"/>
                </a:xfrm>
                <a:prstGeom prst="can">
                  <a:avLst>
                    <a:gd fmla="val 25000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Disk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92" name="Google Shape;392;p42"/>
                <p:cNvSpPr/>
                <p:nvPr/>
              </p:nvSpPr>
              <p:spPr>
                <a:xfrm>
                  <a:off x="2668514" y="5540269"/>
                  <a:ext cx="617288" cy="283803"/>
                </a:xfrm>
                <a:prstGeom prst="can">
                  <a:avLst>
                    <a:gd fmla="val 25000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Disk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</p:grpSp>
        </p:grpSp>
        <p:grpSp>
          <p:nvGrpSpPr>
            <p:cNvPr id="393" name="Google Shape;393;p42"/>
            <p:cNvGrpSpPr/>
            <p:nvPr/>
          </p:nvGrpSpPr>
          <p:grpSpPr>
            <a:xfrm>
              <a:off x="792162" y="2250501"/>
              <a:ext cx="7633636" cy="321500"/>
              <a:chOff x="792162" y="2250501"/>
              <a:chExt cx="7633636" cy="321500"/>
            </a:xfrm>
          </p:grpSpPr>
          <p:sp>
            <p:nvSpPr>
              <p:cNvPr id="394" name="Google Shape;394;p42"/>
              <p:cNvSpPr/>
              <p:nvPr/>
            </p:nvSpPr>
            <p:spPr>
              <a:xfrm>
                <a:off x="792162" y="2250501"/>
                <a:ext cx="1634758" cy="321500"/>
              </a:xfrm>
              <a:prstGeom prst="roundRect">
                <a:avLst>
                  <a:gd fmla="val 16667" name="adj"/>
                </a:avLst>
              </a:prstGeom>
              <a:blipFill rotWithShape="1">
                <a:blip r:embed="rId3">
                  <a:alphaModFix/>
                </a:blip>
                <a:tile algn="tl" flip="none" tx="0" sx="40000" ty="0" sy="40000"/>
              </a:blipFill>
              <a:ln cap="flat" cmpd="sng" w="38100">
                <a:solidFill>
                  <a:srgbClr val="8A70D2">
                    <a:alpha val="69803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rPr>
                  <a:t>Proxy Server</a:t>
                </a:r>
                <a:endParaRPr sz="1800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endParaRPr>
              </a:p>
            </p:txBody>
          </p:sp>
          <p:sp>
            <p:nvSpPr>
              <p:cNvPr id="395" name="Google Shape;395;p42"/>
              <p:cNvSpPr/>
              <p:nvPr/>
            </p:nvSpPr>
            <p:spPr>
              <a:xfrm>
                <a:off x="3816164" y="2250501"/>
                <a:ext cx="1634758" cy="321500"/>
              </a:xfrm>
              <a:prstGeom prst="roundRect">
                <a:avLst>
                  <a:gd fmla="val 16667" name="adj"/>
                </a:avLst>
              </a:prstGeom>
              <a:blipFill rotWithShape="1">
                <a:blip r:embed="rId3">
                  <a:alphaModFix/>
                </a:blip>
                <a:tile algn="tl" flip="none" tx="0" sx="40000" ty="0" sy="40000"/>
              </a:blipFill>
              <a:ln cap="flat" cmpd="sng" w="38100">
                <a:solidFill>
                  <a:srgbClr val="8A70D2">
                    <a:alpha val="69803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rPr>
                  <a:t>Proxy Server</a:t>
                </a:r>
                <a:endParaRPr sz="1800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endParaRPr>
              </a:p>
            </p:txBody>
          </p:sp>
          <p:sp>
            <p:nvSpPr>
              <p:cNvPr id="396" name="Google Shape;396;p42"/>
              <p:cNvSpPr/>
              <p:nvPr/>
            </p:nvSpPr>
            <p:spPr>
              <a:xfrm>
                <a:off x="6791040" y="2250501"/>
                <a:ext cx="1634758" cy="321500"/>
              </a:xfrm>
              <a:prstGeom prst="roundRect">
                <a:avLst>
                  <a:gd fmla="val 16667" name="adj"/>
                </a:avLst>
              </a:prstGeom>
              <a:blipFill rotWithShape="1">
                <a:blip r:embed="rId3">
                  <a:alphaModFix/>
                </a:blip>
                <a:tile algn="tl" flip="none" tx="0" sx="40000" ty="0" sy="40000"/>
              </a:blipFill>
              <a:ln cap="flat" cmpd="sng" w="38100">
                <a:solidFill>
                  <a:srgbClr val="8A70D2">
                    <a:alpha val="69803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rPr>
                  <a:t>Proxy Server</a:t>
                </a:r>
                <a:endParaRPr sz="1800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endParaRPr>
              </a:p>
            </p:txBody>
          </p:sp>
        </p:grpSp>
      </p:grpSp>
      <p:cxnSp>
        <p:nvCxnSpPr>
          <p:cNvPr id="397" name="Google Shape;397;p42"/>
          <p:cNvCxnSpPr>
            <a:stCxn id="398" idx="2"/>
            <a:endCxn id="395" idx="0"/>
          </p:cNvCxnSpPr>
          <p:nvPr/>
        </p:nvCxnSpPr>
        <p:spPr>
          <a:xfrm>
            <a:off x="4633653" y="1968876"/>
            <a:ext cx="0" cy="603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399" name="Google Shape;399;p42"/>
          <p:cNvCxnSpPr/>
          <p:nvPr/>
        </p:nvCxnSpPr>
        <p:spPr>
          <a:xfrm>
            <a:off x="5093441" y="2935562"/>
            <a:ext cx="0" cy="36902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400" name="Google Shape;400;p42"/>
          <p:cNvCxnSpPr/>
          <p:nvPr/>
        </p:nvCxnSpPr>
        <p:spPr>
          <a:xfrm>
            <a:off x="2691766" y="4130831"/>
            <a:ext cx="0" cy="106702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401" name="Google Shape;401;p42"/>
          <p:cNvCxnSpPr/>
          <p:nvPr/>
        </p:nvCxnSpPr>
        <p:spPr>
          <a:xfrm>
            <a:off x="5091914" y="4337393"/>
            <a:ext cx="1637" cy="860461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402" name="Google Shape;402;p42"/>
          <p:cNvCxnSpPr/>
          <p:nvPr/>
        </p:nvCxnSpPr>
        <p:spPr>
          <a:xfrm>
            <a:off x="6566826" y="4130831"/>
            <a:ext cx="2775" cy="107871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403" name="Google Shape;403;p42"/>
          <p:cNvCxnSpPr>
            <a:endCxn id="376" idx="1"/>
          </p:cNvCxnSpPr>
          <p:nvPr/>
        </p:nvCxnSpPr>
        <p:spPr>
          <a:xfrm flipH="1">
            <a:off x="2763885" y="5558033"/>
            <a:ext cx="1500" cy="264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404" name="Google Shape;404;p42"/>
          <p:cNvCxnSpPr/>
          <p:nvPr/>
        </p:nvCxnSpPr>
        <p:spPr>
          <a:xfrm flipH="1">
            <a:off x="4933032" y="5578026"/>
            <a:ext cx="1387" cy="264871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405" name="Google Shape;405;p42"/>
          <p:cNvCxnSpPr/>
          <p:nvPr/>
        </p:nvCxnSpPr>
        <p:spPr>
          <a:xfrm flipH="1">
            <a:off x="6566826" y="5558062"/>
            <a:ext cx="1387" cy="264871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med" w="med" type="stealth"/>
          </a:ln>
        </p:spPr>
      </p:cxnSp>
      <p:grpSp>
        <p:nvGrpSpPr>
          <p:cNvPr id="406" name="Google Shape;406;p42"/>
          <p:cNvGrpSpPr/>
          <p:nvPr/>
        </p:nvGrpSpPr>
        <p:grpSpPr>
          <a:xfrm>
            <a:off x="3816274" y="1647376"/>
            <a:ext cx="1634758" cy="321500"/>
            <a:chOff x="3816274" y="1647376"/>
            <a:chExt cx="1634758" cy="321500"/>
          </a:xfrm>
        </p:grpSpPr>
        <p:sp>
          <p:nvSpPr>
            <p:cNvPr id="398" name="Google Shape;398;p42"/>
            <p:cNvSpPr/>
            <p:nvPr/>
          </p:nvSpPr>
          <p:spPr>
            <a:xfrm>
              <a:off x="3816274" y="1647376"/>
              <a:ext cx="1634758" cy="321500"/>
            </a:xfrm>
            <a:prstGeom prst="roundRect">
              <a:avLst>
                <a:gd fmla="val 16667" name="adj"/>
              </a:avLst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 cap="flat" cmpd="sng" w="38100">
              <a:solidFill>
                <a:srgbClr val="8A70D2">
                  <a:alpha val="69803"/>
                </a:srgbClr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Client</a:t>
              </a:r>
              <a:endParaRPr sz="1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407" name="Google Shape;407;p42"/>
            <p:cNvSpPr/>
            <p:nvPr/>
          </p:nvSpPr>
          <p:spPr>
            <a:xfrm>
              <a:off x="3996588" y="1729421"/>
              <a:ext cx="182880" cy="182880"/>
            </a:xfrm>
            <a:prstGeom prst="smileyFace">
              <a:avLst>
                <a:gd fmla="val 4653" name="adj"/>
              </a:avLst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408" name="Google Shape;408;p42"/>
          <p:cNvSpPr/>
          <p:nvPr/>
        </p:nvSpPr>
        <p:spPr>
          <a:xfrm>
            <a:off x="2807835" y="5882147"/>
            <a:ext cx="182880" cy="18288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09" name="Google Shape;409;p42"/>
          <p:cNvSpPr/>
          <p:nvPr/>
        </p:nvSpPr>
        <p:spPr>
          <a:xfrm>
            <a:off x="4934419" y="5882147"/>
            <a:ext cx="182880" cy="18288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10" name="Google Shape;410;p42"/>
          <p:cNvSpPr/>
          <p:nvPr/>
        </p:nvSpPr>
        <p:spPr>
          <a:xfrm>
            <a:off x="6143984" y="5873797"/>
            <a:ext cx="182880" cy="18288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11" name="Google Shape;411;p42"/>
          <p:cNvSpPr/>
          <p:nvPr/>
        </p:nvSpPr>
        <p:spPr>
          <a:xfrm>
            <a:off x="4708036" y="2122070"/>
            <a:ext cx="383878" cy="328181"/>
          </a:xfrm>
          <a:prstGeom prst="ellipse">
            <a:avLst/>
          </a:prstGeom>
          <a:solidFill>
            <a:srgbClr val="1CD00B"/>
          </a:solid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</a:t>
            </a:r>
            <a:endParaRPr/>
          </a:p>
        </p:txBody>
      </p:sp>
      <p:sp>
        <p:nvSpPr>
          <p:cNvPr id="412" name="Google Shape;412;p42"/>
          <p:cNvSpPr/>
          <p:nvPr/>
        </p:nvSpPr>
        <p:spPr>
          <a:xfrm>
            <a:off x="2807835" y="4389170"/>
            <a:ext cx="383878" cy="328181"/>
          </a:xfrm>
          <a:prstGeom prst="ellipse">
            <a:avLst/>
          </a:prstGeom>
          <a:solidFill>
            <a:srgbClr val="1CD00B"/>
          </a:solid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</a:t>
            </a:r>
            <a:endParaRPr/>
          </a:p>
        </p:txBody>
      </p:sp>
      <p:sp>
        <p:nvSpPr>
          <p:cNvPr id="413" name="Google Shape;413;p42"/>
          <p:cNvSpPr/>
          <p:nvPr/>
        </p:nvSpPr>
        <p:spPr>
          <a:xfrm>
            <a:off x="5433881" y="4542342"/>
            <a:ext cx="383878" cy="328181"/>
          </a:xfrm>
          <a:prstGeom prst="ellipse">
            <a:avLst/>
          </a:prstGeom>
          <a:solidFill>
            <a:srgbClr val="1CD00B"/>
          </a:solid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3</a:t>
            </a:r>
            <a:endParaRPr/>
          </a:p>
        </p:txBody>
      </p:sp>
      <p:cxnSp>
        <p:nvCxnSpPr>
          <p:cNvPr id="414" name="Google Shape;414;p42"/>
          <p:cNvCxnSpPr/>
          <p:nvPr/>
        </p:nvCxnSpPr>
        <p:spPr>
          <a:xfrm rot="10800000">
            <a:off x="5271584" y="1968876"/>
            <a:ext cx="0" cy="322897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415" name="Google Shape;415;p42"/>
          <p:cNvSpPr txBox="1"/>
          <p:nvPr>
            <p:ph idx="1" type="body"/>
          </p:nvPr>
        </p:nvSpPr>
        <p:spPr>
          <a:xfrm>
            <a:off x="792162" y="1761565"/>
            <a:ext cx="7570800" cy="428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92162" y="40341"/>
            <a:ext cx="7570800" cy="14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ndara"/>
              <a:buNone/>
            </a:pPr>
            <a:r>
              <a:rPr lang="en-US"/>
              <a:t>Available Object Storages in Open source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92162" y="1761565"/>
            <a:ext cx="7570800" cy="42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SWIFT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CEPH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JETS3T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3"/>
          <p:cNvSpPr txBox="1"/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ndara"/>
              <a:buNone/>
            </a:pPr>
            <a:r>
              <a:rPr lang="en-US" sz="3600"/>
              <a:t>Swift Architecture</a:t>
            </a:r>
            <a:r>
              <a:rPr lang="en-US"/>
              <a:t> </a:t>
            </a:r>
            <a:r>
              <a:rPr lang="en-US" sz="1800"/>
              <a:t>contd.</a:t>
            </a:r>
            <a:br>
              <a:rPr lang="en-US" sz="2800"/>
            </a:br>
            <a:r>
              <a:rPr lang="en-US"/>
              <a:t>Process for a DELETE</a:t>
            </a:r>
            <a:endParaRPr sz="3600"/>
          </a:p>
        </p:txBody>
      </p:sp>
      <p:sp>
        <p:nvSpPr>
          <p:cNvPr id="421" name="Google Shape;421;p43"/>
          <p:cNvSpPr/>
          <p:nvPr/>
        </p:nvSpPr>
        <p:spPr>
          <a:xfrm>
            <a:off x="209006" y="2379101"/>
            <a:ext cx="8762162" cy="4083052"/>
          </a:xfrm>
          <a:prstGeom prst="rect">
            <a:avLst/>
          </a:prstGeom>
          <a:solidFill>
            <a:srgbClr val="E1DBF2"/>
          </a:solidFill>
          <a:ln cap="flat" cmpd="sng" w="38100">
            <a:solidFill>
              <a:srgbClr val="8A70D2">
                <a:alpha val="69803"/>
              </a:srgbClr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422" name="Google Shape;422;p43"/>
          <p:cNvGrpSpPr/>
          <p:nvPr/>
        </p:nvGrpSpPr>
        <p:grpSpPr>
          <a:xfrm>
            <a:off x="434958" y="2572001"/>
            <a:ext cx="8271345" cy="3631820"/>
            <a:chOff x="434958" y="2250501"/>
            <a:chExt cx="8271345" cy="3631820"/>
          </a:xfrm>
        </p:grpSpPr>
        <p:grpSp>
          <p:nvGrpSpPr>
            <p:cNvPr id="423" name="Google Shape;423;p43"/>
            <p:cNvGrpSpPr/>
            <p:nvPr/>
          </p:nvGrpSpPr>
          <p:grpSpPr>
            <a:xfrm>
              <a:off x="2341251" y="2983084"/>
              <a:ext cx="4584584" cy="1032809"/>
              <a:chOff x="1672754" y="2741651"/>
              <a:chExt cx="4584584" cy="1161717"/>
            </a:xfrm>
          </p:grpSpPr>
          <p:sp>
            <p:nvSpPr>
              <p:cNvPr id="424" name="Google Shape;424;p43"/>
              <p:cNvSpPr/>
              <p:nvPr/>
            </p:nvSpPr>
            <p:spPr>
              <a:xfrm>
                <a:off x="1827638" y="2870559"/>
                <a:ext cx="4243839" cy="914400"/>
              </a:xfrm>
              <a:prstGeom prst="ellipse">
                <a:avLst/>
              </a:prstGeom>
              <a:noFill/>
              <a:ln cap="flat" cmpd="sng" w="12700">
                <a:solidFill>
                  <a:srgbClr val="5F289E"/>
                </a:solidFill>
                <a:prstDash val="solid"/>
                <a:miter lim="8000"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endParaRPr>
              </a:p>
            </p:txBody>
          </p:sp>
          <p:sp>
            <p:nvSpPr>
              <p:cNvPr id="425" name="Google Shape;425;p43"/>
              <p:cNvSpPr/>
              <p:nvPr/>
            </p:nvSpPr>
            <p:spPr>
              <a:xfrm>
                <a:off x="1672754" y="2741651"/>
                <a:ext cx="4584584" cy="1161717"/>
              </a:xfrm>
              <a:prstGeom prst="ellipse">
                <a:avLst/>
              </a:prstGeom>
              <a:noFill/>
              <a:ln cap="flat" cmpd="sng" w="12700">
                <a:solidFill>
                  <a:srgbClr val="5F289E"/>
                </a:solidFill>
                <a:prstDash val="solid"/>
                <a:miter lim="8000"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endParaRPr>
              </a:p>
            </p:txBody>
          </p:sp>
          <p:sp>
            <p:nvSpPr>
              <p:cNvPr id="426" name="Google Shape;426;p43"/>
              <p:cNvSpPr/>
              <p:nvPr/>
            </p:nvSpPr>
            <p:spPr>
              <a:xfrm>
                <a:off x="1980038" y="3004973"/>
                <a:ext cx="3921065" cy="666051"/>
              </a:xfrm>
              <a:prstGeom prst="ellipse">
                <a:avLst/>
              </a:prstGeom>
              <a:noFill/>
              <a:ln cap="flat" cmpd="sng" w="12700">
                <a:solidFill>
                  <a:srgbClr val="5F289E"/>
                </a:solidFill>
                <a:prstDash val="solid"/>
                <a:miter lim="8000"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3E2878"/>
                    </a:solidFill>
                    <a:latin typeface="Candara"/>
                    <a:ea typeface="Candara"/>
                    <a:cs typeface="Candara"/>
                    <a:sym typeface="Candara"/>
                  </a:rPr>
                  <a:t>The Ring</a:t>
                </a:r>
                <a:endParaRPr b="1" sz="1800">
                  <a:solidFill>
                    <a:srgbClr val="3E2878"/>
                  </a:solidFill>
                  <a:latin typeface="Candara"/>
                  <a:ea typeface="Candara"/>
                  <a:cs typeface="Candara"/>
                  <a:sym typeface="Candara"/>
                </a:endParaRPr>
              </a:p>
            </p:txBody>
          </p:sp>
        </p:grpSp>
        <p:grpSp>
          <p:nvGrpSpPr>
            <p:cNvPr id="427" name="Google Shape;427;p43"/>
            <p:cNvGrpSpPr/>
            <p:nvPr/>
          </p:nvGrpSpPr>
          <p:grpSpPr>
            <a:xfrm>
              <a:off x="434958" y="4767073"/>
              <a:ext cx="8271345" cy="1115248"/>
              <a:chOff x="252314" y="4740326"/>
              <a:chExt cx="9190383" cy="1239164"/>
            </a:xfrm>
          </p:grpSpPr>
          <p:grpSp>
            <p:nvGrpSpPr>
              <p:cNvPr id="428" name="Google Shape;428;p43"/>
              <p:cNvGrpSpPr/>
              <p:nvPr/>
            </p:nvGrpSpPr>
            <p:grpSpPr>
              <a:xfrm>
                <a:off x="252314" y="4740326"/>
                <a:ext cx="3002511" cy="1239164"/>
                <a:chOff x="389461" y="4724314"/>
                <a:chExt cx="3002511" cy="1239164"/>
              </a:xfrm>
            </p:grpSpPr>
            <p:sp>
              <p:nvSpPr>
                <p:cNvPr id="429" name="Google Shape;429;p43"/>
                <p:cNvSpPr/>
                <p:nvPr/>
              </p:nvSpPr>
              <p:spPr>
                <a:xfrm>
                  <a:off x="389461" y="4724314"/>
                  <a:ext cx="3002511" cy="1239164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3CAEC"/>
                </a:solidFill>
                <a:ln cap="flat" cmpd="sng" w="12700">
                  <a:solidFill>
                    <a:srgbClr val="3E2878"/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430" name="Google Shape;430;p43"/>
                <p:cNvSpPr/>
                <p:nvPr/>
              </p:nvSpPr>
              <p:spPr>
                <a:xfrm>
                  <a:off x="742866" y="4845737"/>
                  <a:ext cx="914400" cy="387238"/>
                </a:xfrm>
                <a:prstGeom prst="roundRect">
                  <a:avLst>
                    <a:gd fmla="val 16667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Object Server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431" name="Google Shape;431;p43"/>
                <p:cNvSpPr/>
                <p:nvPr/>
              </p:nvSpPr>
              <p:spPr>
                <a:xfrm>
                  <a:off x="2165900" y="4858731"/>
                  <a:ext cx="914400" cy="387238"/>
                </a:xfrm>
                <a:prstGeom prst="roundRect">
                  <a:avLst>
                    <a:gd fmla="val 16667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Object Server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432" name="Google Shape;432;p43"/>
                <p:cNvSpPr/>
                <p:nvPr/>
              </p:nvSpPr>
              <p:spPr>
                <a:xfrm>
                  <a:off x="483518" y="5540269"/>
                  <a:ext cx="617288" cy="283803"/>
                </a:xfrm>
                <a:prstGeom prst="can">
                  <a:avLst>
                    <a:gd fmla="val 25000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Disk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433" name="Google Shape;433;p43"/>
                <p:cNvSpPr/>
                <p:nvPr/>
              </p:nvSpPr>
              <p:spPr>
                <a:xfrm>
                  <a:off x="1210350" y="5540269"/>
                  <a:ext cx="617288" cy="283803"/>
                </a:xfrm>
                <a:prstGeom prst="can">
                  <a:avLst>
                    <a:gd fmla="val 25000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Disk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434" name="Google Shape;434;p43"/>
                <p:cNvSpPr/>
                <p:nvPr/>
              </p:nvSpPr>
              <p:spPr>
                <a:xfrm>
                  <a:off x="1959580" y="5540269"/>
                  <a:ext cx="617288" cy="283803"/>
                </a:xfrm>
                <a:prstGeom prst="can">
                  <a:avLst>
                    <a:gd fmla="val 25000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Disk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435" name="Google Shape;435;p43"/>
                <p:cNvSpPr/>
                <p:nvPr/>
              </p:nvSpPr>
              <p:spPr>
                <a:xfrm>
                  <a:off x="2668514" y="5540269"/>
                  <a:ext cx="617288" cy="283803"/>
                </a:xfrm>
                <a:prstGeom prst="can">
                  <a:avLst>
                    <a:gd fmla="val 25000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Disk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</p:grpSp>
          <p:grpSp>
            <p:nvGrpSpPr>
              <p:cNvPr id="436" name="Google Shape;436;p43"/>
              <p:cNvGrpSpPr/>
              <p:nvPr/>
            </p:nvGrpSpPr>
            <p:grpSpPr>
              <a:xfrm>
                <a:off x="3347289" y="4740326"/>
                <a:ext cx="3002511" cy="1239164"/>
                <a:chOff x="389461" y="4724314"/>
                <a:chExt cx="3002511" cy="1239164"/>
              </a:xfrm>
            </p:grpSpPr>
            <p:sp>
              <p:nvSpPr>
                <p:cNvPr id="437" name="Google Shape;437;p43"/>
                <p:cNvSpPr/>
                <p:nvPr/>
              </p:nvSpPr>
              <p:spPr>
                <a:xfrm>
                  <a:off x="389461" y="4724314"/>
                  <a:ext cx="3002511" cy="1239164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3CAEC"/>
                </a:solidFill>
                <a:ln cap="flat" cmpd="sng" w="12700">
                  <a:solidFill>
                    <a:srgbClr val="3E2878"/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438" name="Google Shape;438;p43"/>
                <p:cNvSpPr/>
                <p:nvPr/>
              </p:nvSpPr>
              <p:spPr>
                <a:xfrm>
                  <a:off x="742866" y="4845737"/>
                  <a:ext cx="914400" cy="387238"/>
                </a:xfrm>
                <a:prstGeom prst="roundRect">
                  <a:avLst>
                    <a:gd fmla="val 16667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Object Server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439" name="Google Shape;439;p43"/>
                <p:cNvSpPr/>
                <p:nvPr/>
              </p:nvSpPr>
              <p:spPr>
                <a:xfrm>
                  <a:off x="2165900" y="4858731"/>
                  <a:ext cx="914400" cy="387238"/>
                </a:xfrm>
                <a:prstGeom prst="roundRect">
                  <a:avLst>
                    <a:gd fmla="val 16667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Object Server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440" name="Google Shape;440;p43"/>
                <p:cNvSpPr/>
                <p:nvPr/>
              </p:nvSpPr>
              <p:spPr>
                <a:xfrm>
                  <a:off x="483518" y="5540269"/>
                  <a:ext cx="617288" cy="283803"/>
                </a:xfrm>
                <a:prstGeom prst="can">
                  <a:avLst>
                    <a:gd fmla="val 25000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Disk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441" name="Google Shape;441;p43"/>
                <p:cNvSpPr/>
                <p:nvPr/>
              </p:nvSpPr>
              <p:spPr>
                <a:xfrm>
                  <a:off x="1210350" y="5540269"/>
                  <a:ext cx="617288" cy="283803"/>
                </a:xfrm>
                <a:prstGeom prst="can">
                  <a:avLst>
                    <a:gd fmla="val 25000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Disk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442" name="Google Shape;442;p43"/>
                <p:cNvSpPr/>
                <p:nvPr/>
              </p:nvSpPr>
              <p:spPr>
                <a:xfrm>
                  <a:off x="1959580" y="5540269"/>
                  <a:ext cx="617288" cy="283803"/>
                </a:xfrm>
                <a:prstGeom prst="can">
                  <a:avLst>
                    <a:gd fmla="val 25000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Disk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443" name="Google Shape;443;p43"/>
                <p:cNvSpPr/>
                <p:nvPr/>
              </p:nvSpPr>
              <p:spPr>
                <a:xfrm>
                  <a:off x="2668514" y="5540269"/>
                  <a:ext cx="617288" cy="283803"/>
                </a:xfrm>
                <a:prstGeom prst="can">
                  <a:avLst>
                    <a:gd fmla="val 25000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Disk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</p:grpSp>
          <p:grpSp>
            <p:nvGrpSpPr>
              <p:cNvPr id="444" name="Google Shape;444;p43"/>
              <p:cNvGrpSpPr/>
              <p:nvPr/>
            </p:nvGrpSpPr>
            <p:grpSpPr>
              <a:xfrm>
                <a:off x="6440186" y="4740326"/>
                <a:ext cx="3002511" cy="1239164"/>
                <a:chOff x="389461" y="4724314"/>
                <a:chExt cx="3002511" cy="1239164"/>
              </a:xfrm>
            </p:grpSpPr>
            <p:sp>
              <p:nvSpPr>
                <p:cNvPr id="445" name="Google Shape;445;p43"/>
                <p:cNvSpPr/>
                <p:nvPr/>
              </p:nvSpPr>
              <p:spPr>
                <a:xfrm>
                  <a:off x="389461" y="4724314"/>
                  <a:ext cx="3002511" cy="1239164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3CAEC"/>
                </a:solidFill>
                <a:ln cap="flat" cmpd="sng" w="12700">
                  <a:solidFill>
                    <a:srgbClr val="3E2878"/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446" name="Google Shape;446;p43"/>
                <p:cNvSpPr/>
                <p:nvPr/>
              </p:nvSpPr>
              <p:spPr>
                <a:xfrm>
                  <a:off x="742866" y="4845737"/>
                  <a:ext cx="914400" cy="387238"/>
                </a:xfrm>
                <a:prstGeom prst="roundRect">
                  <a:avLst>
                    <a:gd fmla="val 16667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Object Server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447" name="Google Shape;447;p43"/>
                <p:cNvSpPr/>
                <p:nvPr/>
              </p:nvSpPr>
              <p:spPr>
                <a:xfrm>
                  <a:off x="2165900" y="4858731"/>
                  <a:ext cx="914400" cy="387238"/>
                </a:xfrm>
                <a:prstGeom prst="roundRect">
                  <a:avLst>
                    <a:gd fmla="val 16667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Object Server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448" name="Google Shape;448;p43"/>
                <p:cNvSpPr/>
                <p:nvPr/>
              </p:nvSpPr>
              <p:spPr>
                <a:xfrm>
                  <a:off x="483518" y="5540269"/>
                  <a:ext cx="617288" cy="283803"/>
                </a:xfrm>
                <a:prstGeom prst="can">
                  <a:avLst>
                    <a:gd fmla="val 25000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Disk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449" name="Google Shape;449;p43"/>
                <p:cNvSpPr/>
                <p:nvPr/>
              </p:nvSpPr>
              <p:spPr>
                <a:xfrm>
                  <a:off x="1210350" y="5540269"/>
                  <a:ext cx="617288" cy="283803"/>
                </a:xfrm>
                <a:prstGeom prst="can">
                  <a:avLst>
                    <a:gd fmla="val 25000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Disk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450" name="Google Shape;450;p43"/>
                <p:cNvSpPr/>
                <p:nvPr/>
              </p:nvSpPr>
              <p:spPr>
                <a:xfrm>
                  <a:off x="1959580" y="5540269"/>
                  <a:ext cx="617288" cy="283803"/>
                </a:xfrm>
                <a:prstGeom prst="can">
                  <a:avLst>
                    <a:gd fmla="val 25000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Disk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451" name="Google Shape;451;p43"/>
                <p:cNvSpPr/>
                <p:nvPr/>
              </p:nvSpPr>
              <p:spPr>
                <a:xfrm>
                  <a:off x="2668514" y="5540269"/>
                  <a:ext cx="617288" cy="283803"/>
                </a:xfrm>
                <a:prstGeom prst="can">
                  <a:avLst>
                    <a:gd fmla="val 25000" name="adj"/>
                  </a:avLst>
                </a:prstGeom>
                <a:blipFill rotWithShape="1">
                  <a:blip r:embed="rId3">
                    <a:alphaModFix/>
                  </a:blip>
                  <a:tile algn="tl" flip="none" tx="0" sx="40000" ty="0" sy="40000"/>
                </a:blipFill>
                <a:ln cap="flat" cmpd="sng" w="38100">
                  <a:solidFill>
                    <a:srgbClr val="8A70D2">
                      <a:alpha val="69803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effectLst>
                  <a:outerShdw blurRad="38100" rotWithShape="0" dir="5400000" dist="2540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Disk</a:t>
                  </a:r>
                  <a:endParaRPr sz="12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</p:grpSp>
        </p:grpSp>
        <p:grpSp>
          <p:nvGrpSpPr>
            <p:cNvPr id="452" name="Google Shape;452;p43"/>
            <p:cNvGrpSpPr/>
            <p:nvPr/>
          </p:nvGrpSpPr>
          <p:grpSpPr>
            <a:xfrm>
              <a:off x="792162" y="2250501"/>
              <a:ext cx="7633636" cy="321500"/>
              <a:chOff x="792162" y="2250501"/>
              <a:chExt cx="7633636" cy="321500"/>
            </a:xfrm>
          </p:grpSpPr>
          <p:sp>
            <p:nvSpPr>
              <p:cNvPr id="453" name="Google Shape;453;p43"/>
              <p:cNvSpPr/>
              <p:nvPr/>
            </p:nvSpPr>
            <p:spPr>
              <a:xfrm>
                <a:off x="792162" y="2250501"/>
                <a:ext cx="1634758" cy="321500"/>
              </a:xfrm>
              <a:prstGeom prst="roundRect">
                <a:avLst>
                  <a:gd fmla="val 16667" name="adj"/>
                </a:avLst>
              </a:prstGeom>
              <a:blipFill rotWithShape="1">
                <a:blip r:embed="rId3">
                  <a:alphaModFix/>
                </a:blip>
                <a:tile algn="tl" flip="none" tx="0" sx="40000" ty="0" sy="40000"/>
              </a:blipFill>
              <a:ln cap="flat" cmpd="sng" w="38100">
                <a:solidFill>
                  <a:srgbClr val="8A70D2">
                    <a:alpha val="69803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rPr>
                  <a:t>Proxy Server</a:t>
                </a:r>
                <a:endParaRPr sz="1800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endParaRPr>
              </a:p>
            </p:txBody>
          </p:sp>
          <p:sp>
            <p:nvSpPr>
              <p:cNvPr id="454" name="Google Shape;454;p43"/>
              <p:cNvSpPr/>
              <p:nvPr/>
            </p:nvSpPr>
            <p:spPr>
              <a:xfrm>
                <a:off x="3816164" y="2250501"/>
                <a:ext cx="1634758" cy="321500"/>
              </a:xfrm>
              <a:prstGeom prst="roundRect">
                <a:avLst>
                  <a:gd fmla="val 16667" name="adj"/>
                </a:avLst>
              </a:prstGeom>
              <a:blipFill rotWithShape="1">
                <a:blip r:embed="rId3">
                  <a:alphaModFix/>
                </a:blip>
                <a:tile algn="tl" flip="none" tx="0" sx="40000" ty="0" sy="40000"/>
              </a:blipFill>
              <a:ln cap="flat" cmpd="sng" w="38100">
                <a:solidFill>
                  <a:srgbClr val="8A70D2">
                    <a:alpha val="69803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rPr>
                  <a:t>Proxy Server</a:t>
                </a:r>
                <a:endParaRPr sz="1800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endParaRPr>
              </a:p>
            </p:txBody>
          </p:sp>
          <p:sp>
            <p:nvSpPr>
              <p:cNvPr id="455" name="Google Shape;455;p43"/>
              <p:cNvSpPr/>
              <p:nvPr/>
            </p:nvSpPr>
            <p:spPr>
              <a:xfrm>
                <a:off x="6791040" y="2250501"/>
                <a:ext cx="1634758" cy="321500"/>
              </a:xfrm>
              <a:prstGeom prst="roundRect">
                <a:avLst>
                  <a:gd fmla="val 16667" name="adj"/>
                </a:avLst>
              </a:prstGeom>
              <a:blipFill rotWithShape="1">
                <a:blip r:embed="rId3">
                  <a:alphaModFix/>
                </a:blip>
                <a:tile algn="tl" flip="none" tx="0" sx="40000" ty="0" sy="40000"/>
              </a:blipFill>
              <a:ln cap="flat" cmpd="sng" w="38100">
                <a:solidFill>
                  <a:srgbClr val="8A70D2">
                    <a:alpha val="69803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rPr>
                  <a:t>Proxy Server</a:t>
                </a:r>
                <a:endParaRPr sz="1800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endParaRPr>
              </a:p>
            </p:txBody>
          </p:sp>
        </p:grpSp>
      </p:grpSp>
      <p:cxnSp>
        <p:nvCxnSpPr>
          <p:cNvPr id="456" name="Google Shape;456;p43"/>
          <p:cNvCxnSpPr>
            <a:stCxn id="457" idx="2"/>
            <a:endCxn id="454" idx="0"/>
          </p:cNvCxnSpPr>
          <p:nvPr/>
        </p:nvCxnSpPr>
        <p:spPr>
          <a:xfrm>
            <a:off x="4633653" y="1968876"/>
            <a:ext cx="0" cy="603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458" name="Google Shape;458;p43"/>
          <p:cNvCxnSpPr/>
          <p:nvPr/>
        </p:nvCxnSpPr>
        <p:spPr>
          <a:xfrm>
            <a:off x="5093441" y="2935562"/>
            <a:ext cx="0" cy="36902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459" name="Google Shape;459;p43"/>
          <p:cNvCxnSpPr>
            <a:stCxn id="439" idx="1"/>
            <a:endCxn id="431" idx="3"/>
          </p:cNvCxnSpPr>
          <p:nvPr/>
        </p:nvCxnSpPr>
        <p:spPr>
          <a:xfrm rot="10800000">
            <a:off x="2856631" y="5383805"/>
            <a:ext cx="1962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460" name="Google Shape;460;p43"/>
          <p:cNvCxnSpPr/>
          <p:nvPr/>
        </p:nvCxnSpPr>
        <p:spPr>
          <a:xfrm>
            <a:off x="5091914" y="4337393"/>
            <a:ext cx="1637" cy="860461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461" name="Google Shape;461;p43"/>
          <p:cNvCxnSpPr>
            <a:endCxn id="446" idx="1"/>
          </p:cNvCxnSpPr>
          <p:nvPr/>
        </p:nvCxnSpPr>
        <p:spPr>
          <a:xfrm flipH="1" rot="10800000">
            <a:off x="5642308" y="5372111"/>
            <a:ext cx="679800" cy="11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462" name="Google Shape;462;p43"/>
          <p:cNvCxnSpPr>
            <a:endCxn id="435" idx="1"/>
          </p:cNvCxnSpPr>
          <p:nvPr/>
        </p:nvCxnSpPr>
        <p:spPr>
          <a:xfrm flipH="1">
            <a:off x="2763885" y="5558033"/>
            <a:ext cx="1500" cy="264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463" name="Google Shape;463;p43"/>
          <p:cNvCxnSpPr/>
          <p:nvPr/>
        </p:nvCxnSpPr>
        <p:spPr>
          <a:xfrm flipH="1">
            <a:off x="4933032" y="5578026"/>
            <a:ext cx="1387" cy="264871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464" name="Google Shape;464;p43"/>
          <p:cNvCxnSpPr/>
          <p:nvPr/>
        </p:nvCxnSpPr>
        <p:spPr>
          <a:xfrm flipH="1">
            <a:off x="6566826" y="5558062"/>
            <a:ext cx="1387" cy="264871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med" w="med" type="stealth"/>
          </a:ln>
        </p:spPr>
      </p:cxnSp>
      <p:grpSp>
        <p:nvGrpSpPr>
          <p:cNvPr id="465" name="Google Shape;465;p43"/>
          <p:cNvGrpSpPr/>
          <p:nvPr/>
        </p:nvGrpSpPr>
        <p:grpSpPr>
          <a:xfrm>
            <a:off x="3816274" y="1647376"/>
            <a:ext cx="1634758" cy="321500"/>
            <a:chOff x="3816274" y="1647376"/>
            <a:chExt cx="1634758" cy="321500"/>
          </a:xfrm>
        </p:grpSpPr>
        <p:sp>
          <p:nvSpPr>
            <p:cNvPr id="457" name="Google Shape;457;p43"/>
            <p:cNvSpPr/>
            <p:nvPr/>
          </p:nvSpPr>
          <p:spPr>
            <a:xfrm>
              <a:off x="3816274" y="1647376"/>
              <a:ext cx="1634758" cy="321500"/>
            </a:xfrm>
            <a:prstGeom prst="roundRect">
              <a:avLst>
                <a:gd fmla="val 16667" name="adj"/>
              </a:avLst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 cap="flat" cmpd="sng" w="38100">
              <a:solidFill>
                <a:srgbClr val="8A70D2">
                  <a:alpha val="69803"/>
                </a:srgbClr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Client</a:t>
              </a:r>
              <a:endParaRPr sz="1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466" name="Google Shape;466;p43"/>
            <p:cNvSpPr/>
            <p:nvPr/>
          </p:nvSpPr>
          <p:spPr>
            <a:xfrm>
              <a:off x="3996588" y="1729421"/>
              <a:ext cx="182880" cy="182880"/>
            </a:xfrm>
            <a:prstGeom prst="smileyFace">
              <a:avLst>
                <a:gd fmla="val 4653" name="adj"/>
              </a:avLst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467" name="Google Shape;467;p43"/>
          <p:cNvSpPr/>
          <p:nvPr/>
        </p:nvSpPr>
        <p:spPr>
          <a:xfrm>
            <a:off x="2807835" y="5882147"/>
            <a:ext cx="182880" cy="18288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68" name="Google Shape;468;p43"/>
          <p:cNvSpPr/>
          <p:nvPr/>
        </p:nvSpPr>
        <p:spPr>
          <a:xfrm>
            <a:off x="4934419" y="5882147"/>
            <a:ext cx="182880" cy="18288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69" name="Google Shape;469;p43"/>
          <p:cNvSpPr/>
          <p:nvPr/>
        </p:nvSpPr>
        <p:spPr>
          <a:xfrm>
            <a:off x="6143984" y="5873797"/>
            <a:ext cx="182880" cy="18288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70" name="Google Shape;470;p43"/>
          <p:cNvSpPr/>
          <p:nvPr/>
        </p:nvSpPr>
        <p:spPr>
          <a:xfrm>
            <a:off x="4708036" y="2122070"/>
            <a:ext cx="383878" cy="328181"/>
          </a:xfrm>
          <a:prstGeom prst="ellipse">
            <a:avLst/>
          </a:prstGeom>
          <a:solidFill>
            <a:srgbClr val="1CD00B"/>
          </a:solid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</a:t>
            </a:r>
            <a:endParaRPr/>
          </a:p>
        </p:txBody>
      </p:sp>
      <p:sp>
        <p:nvSpPr>
          <p:cNvPr id="471" name="Google Shape;471;p43"/>
          <p:cNvSpPr/>
          <p:nvPr/>
        </p:nvSpPr>
        <p:spPr>
          <a:xfrm>
            <a:off x="4674922" y="4553260"/>
            <a:ext cx="383878" cy="328181"/>
          </a:xfrm>
          <a:prstGeom prst="ellipse">
            <a:avLst/>
          </a:prstGeom>
          <a:solidFill>
            <a:srgbClr val="1CD00B"/>
          </a:solid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</a:t>
            </a:r>
            <a:endParaRPr/>
          </a:p>
        </p:txBody>
      </p:sp>
      <p:sp>
        <p:nvSpPr>
          <p:cNvPr id="472" name="Google Shape;472;p43"/>
          <p:cNvSpPr/>
          <p:nvPr/>
        </p:nvSpPr>
        <p:spPr>
          <a:xfrm>
            <a:off x="5433881" y="4542342"/>
            <a:ext cx="383878" cy="328181"/>
          </a:xfrm>
          <a:prstGeom prst="ellipse">
            <a:avLst/>
          </a:prstGeom>
          <a:solidFill>
            <a:srgbClr val="1CD00B"/>
          </a:solid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3</a:t>
            </a:r>
            <a:endParaRPr/>
          </a:p>
        </p:txBody>
      </p:sp>
      <p:cxnSp>
        <p:nvCxnSpPr>
          <p:cNvPr id="473" name="Google Shape;473;p43"/>
          <p:cNvCxnSpPr/>
          <p:nvPr/>
        </p:nvCxnSpPr>
        <p:spPr>
          <a:xfrm rot="10800000">
            <a:off x="5271584" y="1968876"/>
            <a:ext cx="0" cy="322897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474" name="Google Shape;474;p43"/>
          <p:cNvSpPr/>
          <p:nvPr/>
        </p:nvSpPr>
        <p:spPr>
          <a:xfrm>
            <a:off x="2765273" y="5910808"/>
            <a:ext cx="135116" cy="154219"/>
          </a:xfrm>
          <a:prstGeom prst="irregularSeal2">
            <a:avLst/>
          </a:prstGeom>
          <a:solidFill>
            <a:srgbClr val="FF0000"/>
          </a:solidFill>
          <a:ln cap="flat" cmpd="sng" w="381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75" name="Google Shape;475;p43"/>
          <p:cNvSpPr/>
          <p:nvPr/>
        </p:nvSpPr>
        <p:spPr>
          <a:xfrm>
            <a:off x="4866861" y="5924137"/>
            <a:ext cx="135116" cy="154219"/>
          </a:xfrm>
          <a:prstGeom prst="irregularSeal2">
            <a:avLst/>
          </a:prstGeom>
          <a:solidFill>
            <a:srgbClr val="FF0000"/>
          </a:solidFill>
          <a:ln cap="flat" cmpd="sng" w="381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76" name="Google Shape;476;p43"/>
          <p:cNvSpPr/>
          <p:nvPr/>
        </p:nvSpPr>
        <p:spPr>
          <a:xfrm>
            <a:off x="6209958" y="5902458"/>
            <a:ext cx="135116" cy="154219"/>
          </a:xfrm>
          <a:prstGeom prst="irregularSeal2">
            <a:avLst/>
          </a:prstGeom>
          <a:solidFill>
            <a:srgbClr val="FF0000"/>
          </a:solidFill>
          <a:ln cap="flat" cmpd="sng" w="381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77" name="Google Shape;477;p43"/>
          <p:cNvSpPr/>
          <p:nvPr/>
        </p:nvSpPr>
        <p:spPr>
          <a:xfrm>
            <a:off x="3154623" y="4917694"/>
            <a:ext cx="383878" cy="328181"/>
          </a:xfrm>
          <a:prstGeom prst="ellipse">
            <a:avLst/>
          </a:prstGeom>
          <a:solidFill>
            <a:srgbClr val="1CD00B"/>
          </a:solid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4</a:t>
            </a:r>
            <a:endParaRPr sz="14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78" name="Google Shape;478;p43"/>
          <p:cNvSpPr txBox="1"/>
          <p:nvPr>
            <p:ph idx="1" type="body"/>
          </p:nvPr>
        </p:nvSpPr>
        <p:spPr>
          <a:xfrm>
            <a:off x="792162" y="1761565"/>
            <a:ext cx="7570800" cy="428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ndara"/>
              <a:buNone/>
            </a:pPr>
            <a:r>
              <a:rPr lang="en-US"/>
              <a:t>Swift Use Cases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792162" y="1761565"/>
            <a:ext cx="7570787" cy="4289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380"/>
              <a:t>What is it?</a:t>
            </a:r>
            <a:endParaRPr/>
          </a:p>
          <a:p>
            <a:pPr indent="-336550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210"/>
              <a:buChar char="•"/>
            </a:pPr>
            <a:r>
              <a:rPr lang="en-US" sz="2210"/>
              <a:t>Object Storage System.</a:t>
            </a:r>
            <a:endParaRPr/>
          </a:p>
          <a:p>
            <a:pPr indent="-336550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210"/>
              <a:buChar char="•"/>
            </a:pPr>
            <a:r>
              <a:rPr lang="en-US" sz="2210"/>
              <a:t>Massively Scalable.</a:t>
            </a:r>
            <a:endParaRPr/>
          </a:p>
          <a:p>
            <a:pPr indent="-336550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210"/>
              <a:buChar char="•"/>
            </a:pPr>
            <a:r>
              <a:rPr lang="en-US" sz="2210"/>
              <a:t>Runs on commodity hardware.</a:t>
            </a:r>
            <a:endParaRPr/>
          </a:p>
          <a:p>
            <a:pPr indent="-336550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210"/>
              <a:buChar char="•"/>
            </a:pPr>
            <a:r>
              <a:rPr lang="en-US" sz="2210"/>
              <a:t>An S3 like solution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SzPts val="2380"/>
              <a:buChar char="•"/>
            </a:pPr>
            <a:r>
              <a:rPr lang="en-US" sz="2380"/>
              <a:t>What is not?</a:t>
            </a:r>
            <a:endParaRPr/>
          </a:p>
          <a:p>
            <a:pPr indent="-336550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210"/>
              <a:buChar char="•"/>
            </a:pPr>
            <a:r>
              <a:rPr lang="en-US" sz="2210"/>
              <a:t>Hard drive / File system.</a:t>
            </a:r>
            <a:endParaRPr/>
          </a:p>
          <a:p>
            <a:pPr indent="-336550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210"/>
              <a:buChar char="•"/>
            </a:pPr>
            <a:r>
              <a:rPr lang="en-US" sz="2210"/>
              <a:t>NFS / SMB share</a:t>
            </a:r>
            <a:endParaRPr/>
          </a:p>
          <a:p>
            <a:pPr indent="-336550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210"/>
              <a:buChar char="•"/>
            </a:pPr>
            <a:r>
              <a:rPr lang="en-US" sz="2210"/>
              <a:t>Block Storage.</a:t>
            </a:r>
            <a:endParaRPr/>
          </a:p>
          <a:p>
            <a:pPr indent="-336550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210"/>
              <a:buChar char="•"/>
            </a:pPr>
            <a:r>
              <a:rPr lang="en-US" sz="2210"/>
              <a:t>Any SAN/NAS/DAS</a:t>
            </a:r>
            <a:endParaRPr/>
          </a:p>
          <a:p>
            <a:pPr indent="-336550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210"/>
              <a:buChar char="•"/>
            </a:pPr>
            <a:r>
              <a:rPr lang="en-US" sz="2210"/>
              <a:t>Not even a CDN ????</a:t>
            </a:r>
            <a:endParaRPr sz="221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ndara"/>
              <a:buNone/>
            </a:pPr>
            <a:r>
              <a:rPr lang="en-US"/>
              <a:t>Swift Use Cases </a:t>
            </a:r>
            <a:r>
              <a:rPr lang="en-US" sz="2800"/>
              <a:t>contd.</a:t>
            </a:r>
            <a:endParaRPr sz="2800"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792162" y="1761565"/>
            <a:ext cx="7570800" cy="42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211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Multi-tenancy</a:t>
            </a:r>
            <a:endParaRPr sz="2000"/>
          </a:p>
          <a:p>
            <a:pPr indent="-372744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Ideal for Public or Private Clouds</a:t>
            </a:r>
            <a:endParaRPr sz="2000"/>
          </a:p>
          <a:p>
            <a:pPr indent="-372744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Different URLs, groups of users, access codes, fine-grained </a:t>
            </a:r>
            <a:r>
              <a:rPr lang="en-US" sz="2000"/>
              <a:t>privileges</a:t>
            </a:r>
            <a:r>
              <a:rPr lang="en-US" sz="2000"/>
              <a:t>.</a:t>
            </a:r>
            <a:endParaRPr sz="2000"/>
          </a:p>
          <a:p>
            <a:pPr indent="-372110" lvl="0" marL="342900" rtl="0" algn="l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Backups</a:t>
            </a:r>
            <a:endParaRPr sz="2000"/>
          </a:p>
          <a:p>
            <a:pPr indent="-372744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Write-once, read-never (long-term archiving).</a:t>
            </a:r>
            <a:endParaRPr sz="2000"/>
          </a:p>
          <a:p>
            <a:pPr indent="-372744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Disaster recovery.</a:t>
            </a:r>
            <a:endParaRPr sz="2000"/>
          </a:p>
          <a:p>
            <a:pPr indent="-372110" lvl="0" marL="342900" rtl="0" algn="l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Web content</a:t>
            </a:r>
            <a:endParaRPr sz="2000"/>
          </a:p>
          <a:p>
            <a:pPr indent="-372744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Write many, read many</a:t>
            </a:r>
            <a:endParaRPr sz="2000"/>
          </a:p>
          <a:p>
            <a:pPr indent="-372744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File sharing websites (temporary access)</a:t>
            </a:r>
            <a:endParaRPr sz="2000"/>
          </a:p>
          <a:p>
            <a:pPr indent="-372744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Static websites or media focused blogs (i.e. Imgur)</a:t>
            </a:r>
            <a:endParaRPr sz="2000"/>
          </a:p>
          <a:p>
            <a:pPr indent="-372110" lvl="0" marL="342900" rtl="0" algn="l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Large Objects</a:t>
            </a:r>
            <a:endParaRPr sz="2000"/>
          </a:p>
          <a:p>
            <a:pPr indent="-372744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Medical / Scientific Images</a:t>
            </a:r>
            <a:endParaRPr sz="2000"/>
          </a:p>
          <a:p>
            <a:pPr indent="-372744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Store your fancy Images from the moon (i.e. NASA)</a:t>
            </a:r>
            <a:endParaRPr sz="2000"/>
          </a:p>
          <a:p>
            <a:pPr indent="-372744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Store your VM from the cloud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ndara"/>
              <a:buNone/>
            </a:pPr>
            <a:r>
              <a:rPr lang="en-US"/>
              <a:t>History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792162" y="1761565"/>
            <a:ext cx="7570787" cy="4289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Rackspace</a:t>
            </a:r>
            <a:r>
              <a:rPr lang="en-US" sz="2590"/>
              <a:t> Cloud Files V1</a:t>
            </a:r>
            <a:endParaRPr/>
          </a:p>
          <a:p>
            <a:pPr indent="-336549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405"/>
              <a:buChar char="•"/>
            </a:pPr>
            <a:r>
              <a:rPr lang="en-US" sz="2405"/>
              <a:t>Distributed Storage</a:t>
            </a:r>
            <a:endParaRPr/>
          </a:p>
          <a:p>
            <a:pPr indent="-336549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405"/>
              <a:buChar char="•"/>
            </a:pPr>
            <a:r>
              <a:rPr lang="en-US" sz="2405"/>
              <a:t>Centralized Metadata</a:t>
            </a:r>
            <a:endParaRPr/>
          </a:p>
          <a:p>
            <a:pPr indent="-336549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405"/>
              <a:buChar char="•"/>
            </a:pPr>
            <a:r>
              <a:rPr lang="en-US" sz="2405"/>
              <a:t>PostgreSQL DB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2009 : </a:t>
            </a:r>
            <a:r>
              <a:rPr lang="en-US" sz="2590"/>
              <a:t>Rackspace</a:t>
            </a:r>
            <a:r>
              <a:rPr lang="en-US" sz="2590"/>
              <a:t> Cloud Files V2 (SWIFT)</a:t>
            </a:r>
            <a:endParaRPr/>
          </a:p>
          <a:p>
            <a:pPr indent="-336549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405"/>
              <a:buChar char="•"/>
            </a:pPr>
            <a:r>
              <a:rPr lang="en-US" sz="2405"/>
              <a:t>Full redesign and rewrite, opensource</a:t>
            </a:r>
            <a:endParaRPr sz="2405"/>
          </a:p>
          <a:p>
            <a:pPr indent="-336549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405"/>
              <a:buChar char="•"/>
            </a:pPr>
            <a:r>
              <a:rPr lang="en-US" sz="2405"/>
              <a:t>API compatible with Amazon S3</a:t>
            </a:r>
            <a:endParaRPr/>
          </a:p>
          <a:p>
            <a:pPr indent="-336549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405"/>
              <a:buChar char="•"/>
            </a:pPr>
            <a:r>
              <a:rPr lang="en-US" sz="2405"/>
              <a:t>Worked Closely with ops</a:t>
            </a:r>
            <a:endParaRPr/>
          </a:p>
          <a:p>
            <a:pPr indent="-336549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405"/>
              <a:buChar char="•"/>
            </a:pPr>
            <a:r>
              <a:rPr lang="en-US" sz="2405"/>
              <a:t>Distributed storage and metadata</a:t>
            </a:r>
            <a:endParaRPr/>
          </a:p>
          <a:p>
            <a:pPr indent="-336549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405"/>
              <a:buChar char="•"/>
            </a:pPr>
            <a:r>
              <a:rPr lang="en-US" sz="2405"/>
              <a:t>Logical placement, based on Algorithm</a:t>
            </a:r>
            <a:endParaRPr sz="240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ndara"/>
              <a:buNone/>
            </a:pPr>
            <a:r>
              <a:rPr lang="en-US"/>
              <a:t>CAP Theorem</a:t>
            </a:r>
            <a:endParaRPr/>
          </a:p>
        </p:txBody>
      </p:sp>
      <p:pic>
        <p:nvPicPr>
          <p:cNvPr descr="CAP_Diagram_dist-copy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7088" y="1452267"/>
            <a:ext cx="4551680" cy="455168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438450" y="1855125"/>
            <a:ext cx="36291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It is impossible for a distributed computer system to simultaneously provide all three of C, A, P.</a:t>
            </a:r>
            <a:endParaRPr sz="2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In 2012 Brewer clarified some of his positions, including why the oft-used "two out of three" concept can be misleading or misapplied, and the different definition of consistency used in CAP relative to the one used in ACID.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ndara"/>
              <a:buNone/>
            </a:pPr>
            <a:r>
              <a:rPr lang="en-US"/>
              <a:t>Swift Architecture</a:t>
            </a:r>
            <a:endParaRPr/>
          </a:p>
        </p:txBody>
      </p:sp>
      <p:pic>
        <p:nvPicPr>
          <p:cNvPr descr="Screen Shot 2015-04-10 at 8.47.07 PM.png" id="191" name="Google Shape;19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86651"/>
            <a:ext cx="9144000" cy="4362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ndara"/>
              <a:buNone/>
            </a:pPr>
            <a:r>
              <a:rPr lang="en-US" sz="3600"/>
              <a:t>Swift Architecture</a:t>
            </a:r>
            <a:r>
              <a:rPr lang="en-US"/>
              <a:t> </a:t>
            </a:r>
            <a:r>
              <a:rPr lang="en-US" sz="1800"/>
              <a:t>contd.</a:t>
            </a:r>
            <a:br>
              <a:rPr lang="en-US" sz="2800"/>
            </a:br>
            <a:r>
              <a:rPr lang="en-US"/>
              <a:t>Components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792162" y="1761565"/>
            <a:ext cx="7570787" cy="4289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b="1" lang="en-US" sz="2590"/>
              <a:t>Proxy Servers</a:t>
            </a:r>
            <a:r>
              <a:rPr lang="en-US" sz="2590"/>
              <a:t>: handle all incoming API Requests.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ts val="2590"/>
              <a:buChar char="•"/>
            </a:pPr>
            <a:r>
              <a:rPr b="1" lang="en-US" sz="2590"/>
              <a:t>Rings</a:t>
            </a:r>
            <a:r>
              <a:rPr lang="en-US" sz="2590"/>
              <a:t>: mapping between the logical location of data to locations on particular disks.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ts val="2590"/>
              <a:buChar char="•"/>
            </a:pPr>
            <a:r>
              <a:rPr b="1" lang="en-US" sz="2590"/>
              <a:t>Zones</a:t>
            </a:r>
            <a:r>
              <a:rPr lang="en-US" sz="2590"/>
              <a:t>: represent a location that can isolate data. This could be a drive, a server, a cabinet, a switch, or even a datacenter.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 </a:t>
            </a:r>
            <a:r>
              <a:rPr b="1" lang="en-US" sz="2590"/>
              <a:t>Partition</a:t>
            </a:r>
            <a:r>
              <a:rPr lang="en-US" sz="2590"/>
              <a:t>: store Objects, Account databases and Container databases.</a:t>
            </a:r>
            <a:endParaRPr/>
          </a:p>
          <a:p>
            <a:pPr indent="-178435" lvl="0" marL="342900" rtl="0" algn="l">
              <a:spcBef>
                <a:spcPts val="2400"/>
              </a:spcBef>
              <a:spcAft>
                <a:spcPts val="0"/>
              </a:spcAft>
              <a:buSzPts val="2590"/>
              <a:buNone/>
            </a:pPr>
            <a:r>
              <a:t/>
            </a:r>
            <a:endParaRPr b="1" sz="2590"/>
          </a:p>
          <a:p>
            <a:pPr indent="-178435" lvl="0" marL="342900" rtl="0" algn="l">
              <a:spcBef>
                <a:spcPts val="2400"/>
              </a:spcBef>
              <a:spcAft>
                <a:spcPts val="0"/>
              </a:spcAft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ndara"/>
              <a:buNone/>
            </a:pPr>
            <a:r>
              <a:rPr lang="en-US" sz="3600"/>
              <a:t>Swift Architecture</a:t>
            </a:r>
            <a:r>
              <a:rPr lang="en-US"/>
              <a:t> </a:t>
            </a:r>
            <a:r>
              <a:rPr lang="en-US" sz="1800"/>
              <a:t>contd.</a:t>
            </a:r>
            <a:br>
              <a:rPr lang="en-US" sz="2800"/>
            </a:br>
            <a:r>
              <a:rPr lang="en-US"/>
              <a:t>Components </a:t>
            </a:r>
            <a:r>
              <a:rPr lang="en-US" sz="3600"/>
              <a:t>contd.</a:t>
            </a:r>
            <a:endParaRPr sz="3600"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792162" y="1761565"/>
            <a:ext cx="7570800" cy="42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Account: </a:t>
            </a:r>
            <a:r>
              <a:rPr lang="en-US" sz="1800"/>
              <a:t>determines rights to </a:t>
            </a:r>
            <a:r>
              <a:rPr b="1" lang="en-US" sz="1800"/>
              <a:t>Containers and Objects.</a:t>
            </a:r>
            <a:endParaRPr b="1" sz="1800"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Account Database</a:t>
            </a:r>
            <a:r>
              <a:rPr lang="en-US" sz="1800"/>
              <a:t>: a list of all Containers spread throughout the cluster that are usable by an Account.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Container</a:t>
            </a:r>
            <a:r>
              <a:rPr lang="en-US" sz="1800"/>
              <a:t>: a logical storage space.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Container Database</a:t>
            </a:r>
            <a:r>
              <a:rPr lang="en-US" sz="1800"/>
              <a:t>: handles listings of what objects are in which container.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Object</a:t>
            </a:r>
            <a:r>
              <a:rPr lang="en-US" sz="1800"/>
              <a:t>: the data to be stored, such as documents or images.</a:t>
            </a:r>
            <a:endParaRPr b="1" sz="1800"/>
          </a:p>
        </p:txBody>
      </p:sp>
      <p:pic>
        <p:nvPicPr>
          <p:cNvPr descr="Screen Shot 2015-04-11 at 3.05.05 AM.png" id="204" name="Google Shape;20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950" y="4243973"/>
            <a:ext cx="8128000" cy="24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fusion">
  <a:themeElements>
    <a:clrScheme name="Infusion">
      <a:dk1>
        <a:srgbClr val="000000"/>
      </a:dk1>
      <a:lt1>
        <a:srgbClr val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2015-04-03T05:06:15Z</dcterms:created>
  <dc:creator>Hasan Akbar</dc:creator>
</cp:coreProperties>
</file>