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81" roundtripDataSignature="AMtx7mgvJid2mRrCB8/qmA6dn3sQFZOs4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slide" Target="slides/slide76.xml"/><Relationship Id="rId81"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slide" Target="slides/slide73.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slide" Target="slides/slide75.xml"/><Relationship Id="rId34" Type="http://schemas.openxmlformats.org/officeDocument/2006/relationships/slide" Target="slides/slide30.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3" name="Shape 23"/>
        <p:cNvGrpSpPr/>
        <p:nvPr/>
      </p:nvGrpSpPr>
      <p:grpSpPr>
        <a:xfrm>
          <a:off x="0" y="0"/>
          <a:ext cx="0" cy="0"/>
          <a:chOff x="0" y="0"/>
          <a:chExt cx="0" cy="0"/>
        </a:xfrm>
      </p:grpSpPr>
      <p:grpSp>
        <p:nvGrpSpPr>
          <p:cNvPr id="24" name="Google Shape;24;p78"/>
          <p:cNvGrpSpPr/>
          <p:nvPr/>
        </p:nvGrpSpPr>
        <p:grpSpPr>
          <a:xfrm>
            <a:off x="0" y="-8467"/>
            <a:ext cx="12192000" cy="6866467"/>
            <a:chOff x="0" y="-8467"/>
            <a:chExt cx="12192000" cy="6866467"/>
          </a:xfrm>
        </p:grpSpPr>
        <p:cxnSp>
          <p:nvCxnSpPr>
            <p:cNvPr id="25" name="Google Shape;25;p78"/>
            <p:cNvCxnSpPr/>
            <p:nvPr/>
          </p:nvCxnSpPr>
          <p:spPr>
            <a:xfrm>
              <a:off x="9371012" y="0"/>
              <a:ext cx="1219200" cy="6858000"/>
            </a:xfrm>
            <a:prstGeom prst="straightConnector1">
              <a:avLst/>
            </a:prstGeom>
            <a:noFill/>
            <a:ln cap="flat" cmpd="sng" w="9525">
              <a:solidFill>
                <a:srgbClr val="262626"/>
              </a:solidFill>
              <a:prstDash val="solid"/>
              <a:round/>
              <a:headEnd len="sm" w="sm" type="none"/>
              <a:tailEnd len="sm" w="sm" type="none"/>
            </a:ln>
          </p:spPr>
        </p:cxnSp>
        <p:cxnSp>
          <p:nvCxnSpPr>
            <p:cNvPr id="26" name="Google Shape;26;p78"/>
            <p:cNvCxnSpPr/>
            <p:nvPr/>
          </p:nvCxnSpPr>
          <p:spPr>
            <a:xfrm flipH="1">
              <a:off x="7425267" y="3681413"/>
              <a:ext cx="4763558" cy="3176587"/>
            </a:xfrm>
            <a:prstGeom prst="straightConnector1">
              <a:avLst/>
            </a:prstGeom>
            <a:noFill/>
            <a:ln cap="flat" cmpd="sng" w="9525">
              <a:solidFill>
                <a:srgbClr val="262626"/>
              </a:solidFill>
              <a:prstDash val="solid"/>
              <a:round/>
              <a:headEnd len="sm" w="sm" type="none"/>
              <a:tailEnd len="sm" w="sm" type="none"/>
            </a:ln>
          </p:spPr>
        </p:cxnSp>
        <p:sp>
          <p:nvSpPr>
            <p:cNvPr id="27" name="Google Shape;27;p78"/>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8" name="Google Shape;28;p78"/>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9" name="Google Shape;29;p78"/>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78"/>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1" name="Google Shape;31;p78"/>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2" name="Google Shape;32;p78"/>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3" name="Google Shape;33;p78"/>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78"/>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78"/>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78"/>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FEFEFE"/>
                </a:solidFill>
              </a:defRPr>
            </a:lvl1pPr>
            <a:lvl2pPr lvl="1" algn="ctr">
              <a:spcBef>
                <a:spcPts val="1000"/>
              </a:spcBef>
              <a:spcAft>
                <a:spcPts val="0"/>
              </a:spcAft>
              <a:buSzPts val="1280"/>
              <a:buNone/>
              <a:defRPr>
                <a:solidFill>
                  <a:schemeClr val="lt1"/>
                </a:solidFill>
              </a:defRPr>
            </a:lvl2pPr>
            <a:lvl3pPr lvl="2" algn="ctr">
              <a:spcBef>
                <a:spcPts val="1000"/>
              </a:spcBef>
              <a:spcAft>
                <a:spcPts val="0"/>
              </a:spcAft>
              <a:buSzPts val="1120"/>
              <a:buNone/>
              <a:defRPr>
                <a:solidFill>
                  <a:schemeClr val="lt1"/>
                </a:solidFill>
              </a:defRPr>
            </a:lvl3pPr>
            <a:lvl4pPr lvl="3" algn="ctr">
              <a:spcBef>
                <a:spcPts val="1000"/>
              </a:spcBef>
              <a:spcAft>
                <a:spcPts val="0"/>
              </a:spcAft>
              <a:buSzPts val="960"/>
              <a:buNone/>
              <a:defRPr>
                <a:solidFill>
                  <a:schemeClr val="lt1"/>
                </a:solidFill>
              </a:defRPr>
            </a:lvl4pPr>
            <a:lvl5pPr lvl="4" algn="ctr">
              <a:spcBef>
                <a:spcPts val="1000"/>
              </a:spcBef>
              <a:spcAft>
                <a:spcPts val="0"/>
              </a:spcAft>
              <a:buSzPts val="960"/>
              <a:buNone/>
              <a:defRPr>
                <a:solidFill>
                  <a:schemeClr val="lt1"/>
                </a:solidFill>
              </a:defRPr>
            </a:lvl5pPr>
            <a:lvl6pPr lvl="5" algn="ctr">
              <a:spcBef>
                <a:spcPts val="1000"/>
              </a:spcBef>
              <a:spcAft>
                <a:spcPts val="0"/>
              </a:spcAft>
              <a:buSzPts val="960"/>
              <a:buNone/>
              <a:defRPr>
                <a:solidFill>
                  <a:schemeClr val="lt1"/>
                </a:solidFill>
              </a:defRPr>
            </a:lvl6pPr>
            <a:lvl7pPr lvl="6" algn="ctr">
              <a:spcBef>
                <a:spcPts val="1000"/>
              </a:spcBef>
              <a:spcAft>
                <a:spcPts val="0"/>
              </a:spcAft>
              <a:buSzPts val="960"/>
              <a:buNone/>
              <a:defRPr>
                <a:solidFill>
                  <a:schemeClr val="lt1"/>
                </a:solidFill>
              </a:defRPr>
            </a:lvl7pPr>
            <a:lvl8pPr lvl="7" algn="ctr">
              <a:spcBef>
                <a:spcPts val="1000"/>
              </a:spcBef>
              <a:spcAft>
                <a:spcPts val="0"/>
              </a:spcAft>
              <a:buSzPts val="960"/>
              <a:buNone/>
              <a:defRPr>
                <a:solidFill>
                  <a:schemeClr val="lt1"/>
                </a:solidFill>
              </a:defRPr>
            </a:lvl8pPr>
            <a:lvl9pPr lvl="8" algn="ctr">
              <a:spcBef>
                <a:spcPts val="1000"/>
              </a:spcBef>
              <a:spcAft>
                <a:spcPts val="0"/>
              </a:spcAft>
              <a:buSzPts val="960"/>
              <a:buNone/>
              <a:defRPr>
                <a:solidFill>
                  <a:schemeClr val="lt1"/>
                </a:solidFill>
              </a:defRPr>
            </a:lvl9pPr>
          </a:lstStyle>
          <a:p/>
        </p:txBody>
      </p:sp>
      <p:sp>
        <p:nvSpPr>
          <p:cNvPr id="37" name="Google Shape;37;p7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7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7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0" name="Google Shape;40;p78"/>
          <p:cNvSpPr/>
          <p:nvPr/>
        </p:nvSpPr>
        <p:spPr>
          <a:xfrm>
            <a:off x="11115675" y="5867400"/>
            <a:ext cx="981603" cy="914399"/>
          </a:xfrm>
          <a:prstGeom prst="rect">
            <a:avLst/>
          </a:prstGeom>
          <a:blipFill rotWithShape="1">
            <a:blip r:embed="rId2">
              <a:alphaModFix/>
            </a:blip>
            <a:stretch>
              <a:fillRect b="0" l="0" r="0" t="0"/>
            </a:stretch>
          </a:blip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1" name="Shape 91"/>
        <p:cNvGrpSpPr/>
        <p:nvPr/>
      </p:nvGrpSpPr>
      <p:grpSpPr>
        <a:xfrm>
          <a:off x="0" y="0"/>
          <a:ext cx="0" cy="0"/>
          <a:chOff x="0" y="0"/>
          <a:chExt cx="0" cy="0"/>
        </a:xfrm>
      </p:grpSpPr>
      <p:sp>
        <p:nvSpPr>
          <p:cNvPr id="92" name="Google Shape;92;p87"/>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87"/>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9pPr>
          </a:lstStyle>
          <a:p/>
        </p:txBody>
      </p:sp>
      <p:sp>
        <p:nvSpPr>
          <p:cNvPr id="94" name="Google Shape;94;p87"/>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5" name="Google Shape;95;p8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8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8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8" name="Shape 98"/>
        <p:cNvGrpSpPr/>
        <p:nvPr/>
      </p:nvGrpSpPr>
      <p:grpSpPr>
        <a:xfrm>
          <a:off x="0" y="0"/>
          <a:ext cx="0" cy="0"/>
          <a:chOff x="0" y="0"/>
          <a:chExt cx="0" cy="0"/>
        </a:xfrm>
      </p:grpSpPr>
      <p:sp>
        <p:nvSpPr>
          <p:cNvPr id="99" name="Google Shape;99;p88"/>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88"/>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101" name="Google Shape;101;p8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8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8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4" name="Shape 104"/>
        <p:cNvGrpSpPr/>
        <p:nvPr/>
      </p:nvGrpSpPr>
      <p:grpSpPr>
        <a:xfrm>
          <a:off x="0" y="0"/>
          <a:ext cx="0" cy="0"/>
          <a:chOff x="0" y="0"/>
          <a:chExt cx="0" cy="0"/>
        </a:xfrm>
      </p:grpSpPr>
      <p:sp>
        <p:nvSpPr>
          <p:cNvPr id="105" name="Google Shape;105;p89"/>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89"/>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FEFEFE"/>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7" name="Google Shape;107;p89"/>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108" name="Google Shape;108;p8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8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8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1" name="Google Shape;111;p89"/>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12" name="Google Shape;112;p89"/>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3" name="Shape 113"/>
        <p:cNvGrpSpPr/>
        <p:nvPr/>
      </p:nvGrpSpPr>
      <p:grpSpPr>
        <a:xfrm>
          <a:off x="0" y="0"/>
          <a:ext cx="0" cy="0"/>
          <a:chOff x="0" y="0"/>
          <a:chExt cx="0" cy="0"/>
        </a:xfrm>
      </p:grpSpPr>
      <p:sp>
        <p:nvSpPr>
          <p:cNvPr id="114" name="Google Shape;114;p90"/>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90"/>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FEFEFE"/>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6" name="Google Shape;116;p90"/>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117" name="Google Shape;117;p9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9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9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0" name="Google Shape;120;p90"/>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21" name="Google Shape;121;p90"/>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2" name="Shape 122"/>
        <p:cNvGrpSpPr/>
        <p:nvPr/>
      </p:nvGrpSpPr>
      <p:grpSpPr>
        <a:xfrm>
          <a:off x="0" y="0"/>
          <a:ext cx="0" cy="0"/>
          <a:chOff x="0" y="0"/>
          <a:chExt cx="0" cy="0"/>
        </a:xfrm>
      </p:grpSpPr>
      <p:sp>
        <p:nvSpPr>
          <p:cNvPr id="123" name="Google Shape;123;p91"/>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91"/>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5" name="Google Shape;125;p91"/>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126" name="Google Shape;126;p9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9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9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9" name="Shape 129"/>
        <p:cNvGrpSpPr/>
        <p:nvPr/>
      </p:nvGrpSpPr>
      <p:grpSpPr>
        <a:xfrm>
          <a:off x="0" y="0"/>
          <a:ext cx="0" cy="0"/>
          <a:chOff x="0" y="0"/>
          <a:chExt cx="0" cy="0"/>
        </a:xfrm>
      </p:grpSpPr>
      <p:sp>
        <p:nvSpPr>
          <p:cNvPr id="130" name="Google Shape;130;p9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92"/>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2" name="Google Shape;132;p9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9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9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5" name="Shape 135"/>
        <p:cNvGrpSpPr/>
        <p:nvPr/>
      </p:nvGrpSpPr>
      <p:grpSpPr>
        <a:xfrm>
          <a:off x="0" y="0"/>
          <a:ext cx="0" cy="0"/>
          <a:chOff x="0" y="0"/>
          <a:chExt cx="0" cy="0"/>
        </a:xfrm>
      </p:grpSpPr>
      <p:sp>
        <p:nvSpPr>
          <p:cNvPr id="136" name="Google Shape;136;p93"/>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93"/>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8" name="Google Shape;138;p9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9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9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1" name="Shape 41"/>
        <p:cNvGrpSpPr/>
        <p:nvPr/>
      </p:nvGrpSpPr>
      <p:grpSpPr>
        <a:xfrm>
          <a:off x="0" y="0"/>
          <a:ext cx="0" cy="0"/>
          <a:chOff x="0" y="0"/>
          <a:chExt cx="0" cy="0"/>
        </a:xfrm>
      </p:grpSpPr>
      <p:sp>
        <p:nvSpPr>
          <p:cNvPr id="42" name="Google Shape;42;p7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4" name="Google Shape;44;p7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8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0"/>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0" name="Google Shape;50;p80"/>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1" name="Google Shape;51;p8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54" name="Shape 54"/>
        <p:cNvGrpSpPr/>
        <p:nvPr/>
      </p:nvGrpSpPr>
      <p:grpSpPr>
        <a:xfrm>
          <a:off x="0" y="0"/>
          <a:ext cx="0" cy="0"/>
          <a:chOff x="0" y="0"/>
          <a:chExt cx="0" cy="0"/>
        </a:xfrm>
      </p:grpSpPr>
      <p:sp>
        <p:nvSpPr>
          <p:cNvPr id="55" name="Google Shape;55;p81"/>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1"/>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57" name="Google Shape;57;p8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82"/>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2"/>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63" name="Google Shape;63;p8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6" name="Shape 66"/>
        <p:cNvGrpSpPr/>
        <p:nvPr/>
      </p:nvGrpSpPr>
      <p:grpSpPr>
        <a:xfrm>
          <a:off x="0" y="0"/>
          <a:ext cx="0" cy="0"/>
          <a:chOff x="0" y="0"/>
          <a:chExt cx="0" cy="0"/>
        </a:xfrm>
      </p:grpSpPr>
      <p:sp>
        <p:nvSpPr>
          <p:cNvPr id="67" name="Google Shape;67;p8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3"/>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9" name="Google Shape;69;p83"/>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0" name="Google Shape;70;p83"/>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1" name="Google Shape;71;p83"/>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2" name="Google Shape;72;p8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8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8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8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8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8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8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8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8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4" name="Shape 84"/>
        <p:cNvGrpSpPr/>
        <p:nvPr/>
      </p:nvGrpSpPr>
      <p:grpSpPr>
        <a:xfrm>
          <a:off x="0" y="0"/>
          <a:ext cx="0" cy="0"/>
          <a:chOff x="0" y="0"/>
          <a:chExt cx="0" cy="0"/>
        </a:xfrm>
      </p:grpSpPr>
      <p:sp>
        <p:nvSpPr>
          <p:cNvPr id="85" name="Google Shape;85;p86"/>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86"/>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7" name="Google Shape;87;p86"/>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8" name="Google Shape;88;p8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8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8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grpSp>
        <p:nvGrpSpPr>
          <p:cNvPr id="6" name="Google Shape;6;p77"/>
          <p:cNvGrpSpPr/>
          <p:nvPr/>
        </p:nvGrpSpPr>
        <p:grpSpPr>
          <a:xfrm>
            <a:off x="0" y="-8467"/>
            <a:ext cx="12192000" cy="6866467"/>
            <a:chOff x="0" y="-8467"/>
            <a:chExt cx="12192000" cy="6866467"/>
          </a:xfrm>
        </p:grpSpPr>
        <p:cxnSp>
          <p:nvCxnSpPr>
            <p:cNvPr id="7" name="Google Shape;7;p77"/>
            <p:cNvCxnSpPr/>
            <p:nvPr/>
          </p:nvCxnSpPr>
          <p:spPr>
            <a:xfrm>
              <a:off x="9371012" y="0"/>
              <a:ext cx="1219200" cy="6858000"/>
            </a:xfrm>
            <a:prstGeom prst="straightConnector1">
              <a:avLst/>
            </a:prstGeom>
            <a:noFill/>
            <a:ln cap="flat" cmpd="sng" w="9525">
              <a:solidFill>
                <a:srgbClr val="262626"/>
              </a:solidFill>
              <a:prstDash val="solid"/>
              <a:round/>
              <a:headEnd len="sm" w="sm" type="none"/>
              <a:tailEnd len="sm" w="sm" type="none"/>
            </a:ln>
          </p:spPr>
        </p:cxnSp>
        <p:cxnSp>
          <p:nvCxnSpPr>
            <p:cNvPr id="8" name="Google Shape;8;p77"/>
            <p:cNvCxnSpPr/>
            <p:nvPr/>
          </p:nvCxnSpPr>
          <p:spPr>
            <a:xfrm flipH="1">
              <a:off x="7425267" y="3681413"/>
              <a:ext cx="4763558" cy="3176587"/>
            </a:xfrm>
            <a:prstGeom prst="straightConnector1">
              <a:avLst/>
            </a:prstGeom>
            <a:noFill/>
            <a:ln cap="flat" cmpd="sng" w="9525">
              <a:solidFill>
                <a:srgbClr val="262626"/>
              </a:solidFill>
              <a:prstDash val="solid"/>
              <a:round/>
              <a:headEnd len="sm" w="sm" type="none"/>
              <a:tailEnd len="sm" w="sm" type="none"/>
            </a:ln>
          </p:spPr>
        </p:cxnSp>
        <p:sp>
          <p:nvSpPr>
            <p:cNvPr id="9" name="Google Shape;9;p77"/>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77"/>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77"/>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77"/>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77"/>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77"/>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77"/>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77"/>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7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8" name="Google Shape;18;p7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FEFEFE"/>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FEFEFE"/>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FEFEFE"/>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9pPr>
          </a:lstStyle>
          <a:p/>
        </p:txBody>
      </p:sp>
      <p:sp>
        <p:nvSpPr>
          <p:cNvPr id="19" name="Google Shape;19;p7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20" name="Google Shape;20;p7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21" name="Google Shape;21;p7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22" name="Google Shape;22;p77"/>
          <p:cNvSpPr/>
          <p:nvPr/>
        </p:nvSpPr>
        <p:spPr>
          <a:xfrm>
            <a:off x="11113477" y="5864469"/>
            <a:ext cx="983801" cy="917331"/>
          </a:xfrm>
          <a:prstGeom prst="rect">
            <a:avLst/>
          </a:prstGeom>
          <a:blipFill rotWithShape="1">
            <a:blip r:embed="rId1">
              <a:alphaModFix/>
            </a:blip>
            <a:stretch>
              <a:fillRect b="0" l="0" r="0" t="0"/>
            </a:stretch>
          </a:blip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0.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hyperlink" Target="http://swift.example.com/v1/AUTH_shahriar" TargetMode="External"/><Relationship Id="rId4" Type="http://schemas.openxmlformats.org/officeDocument/2006/relationships/hyperlink" Target="http://swift.example.com/v1/AUTH_shahriar"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hyperlink" Target="http://swift.example.com/v1/AUTH_shahriar" TargetMode="External"/><Relationship Id="rId4" Type="http://schemas.openxmlformats.org/officeDocument/2006/relationships/hyperlink" Target="http://swift.example.com/v1/AUTH_shahriar/myContainer"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hyperlink" Target="http://swift.example.com/v1/account/container/object"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1" Type="http://schemas.openxmlformats.org/officeDocument/2006/relationships/hyperlink" Target="https://www.swiftstack.com/docs/introduction/openstack_swift.html#container-and-object-updaters" TargetMode="External"/><Relationship Id="rId10" Type="http://schemas.openxmlformats.org/officeDocument/2006/relationships/hyperlink" Target="https://docs.openstack.org/swift/latest/admin/objectstorage-components.html" TargetMode="External"/><Relationship Id="rId13" Type="http://schemas.openxmlformats.org/officeDocument/2006/relationships/hyperlink" Target="https://searchapparchitecture.techtarget.com/definition/RESTful-API" TargetMode="External"/><Relationship Id="rId12" Type="http://schemas.openxmlformats.org/officeDocument/2006/relationships/hyperlink" Target="https://docs.openstack.org/swift/latest/overview_architecture.html" TargetMode="External"/><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hyperlink" Target="https://youtu.be/Ly2aerlXcn4" TargetMode="External"/><Relationship Id="rId4" Type="http://schemas.openxmlformats.org/officeDocument/2006/relationships/hyperlink" Target="https://www.alyseo.com/wp-content/uploads/2014/12/SB-Coraid_SoftwareDefinedStorage.pdf" TargetMode="External"/><Relationship Id="rId9" Type="http://schemas.openxmlformats.org/officeDocument/2006/relationships/hyperlink" Target="https://developer.rackspace.com/docs/cloud-files/v1/" TargetMode="External"/><Relationship Id="rId15" Type="http://schemas.openxmlformats.org/officeDocument/2006/relationships/hyperlink" Target="https://docs.openstack.org/swift/latest/api/object_api_v1_overview.html" TargetMode="External"/><Relationship Id="rId14" Type="http://schemas.openxmlformats.org/officeDocument/2006/relationships/hyperlink" Target="https://docs.openstack.org/api-ref/object-store/?expanded=list-activated-capabilities-detail,create-container-detail,create-or-replace-object-detail" TargetMode="External"/><Relationship Id="rId16" Type="http://schemas.openxmlformats.org/officeDocument/2006/relationships/hyperlink" Target="https://www.swiftstack.com/docs/introduction/openstack_swift.html" TargetMode="External"/><Relationship Id="rId5" Type="http://schemas.openxmlformats.org/officeDocument/2006/relationships/hyperlink" Target="https://www.redhat.com/en/topics/data-storage/software-defined-storage" TargetMode="External"/><Relationship Id="rId6" Type="http://schemas.openxmlformats.org/officeDocument/2006/relationships/hyperlink" Target="https://www.swiftstack.com/product/open-source/openstack-swift" TargetMode="External"/><Relationship Id="rId7" Type="http://schemas.openxmlformats.org/officeDocument/2006/relationships/hyperlink" Target="https://insujang.github.io/2020-08-30/introduction-to-ceph/" TargetMode="External"/><Relationship Id="rId8" Type="http://schemas.openxmlformats.org/officeDocument/2006/relationships/hyperlink" Target="https://zach-gollwitzer.medium.com/file-nas-vs-block-san-vs-object-cloud-storage-c021d81fa3f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
          <p:cNvSpPr txBox="1"/>
          <p:nvPr>
            <p:ph type="ctrTitle"/>
          </p:nvPr>
        </p:nvSpPr>
        <p:spPr>
          <a:xfrm>
            <a:off x="1498189" y="2807165"/>
            <a:ext cx="7766936" cy="225754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Trebuchet MS"/>
              <a:buNone/>
            </a:pPr>
            <a:r>
              <a:rPr lang="en-US" sz="3200">
                <a:solidFill>
                  <a:schemeClr val="lt1"/>
                </a:solidFill>
              </a:rPr>
              <a:t>Lecture 10: Software Defined Storage </a:t>
            </a:r>
            <a:br>
              <a:rPr lang="en-US" sz="3200">
                <a:solidFill>
                  <a:schemeClr val="lt1"/>
                </a:solidFill>
              </a:rPr>
            </a:br>
            <a:r>
              <a:rPr lang="en-US" sz="3200">
                <a:solidFill>
                  <a:schemeClr val="lt1"/>
                </a:solidFill>
              </a:rPr>
              <a:t>and</a:t>
            </a:r>
            <a:br>
              <a:rPr lang="en-US" sz="3200">
                <a:solidFill>
                  <a:schemeClr val="lt1"/>
                </a:solidFill>
              </a:rPr>
            </a:br>
            <a:r>
              <a:rPr lang="en-US" sz="3200">
                <a:solidFill>
                  <a:schemeClr val="lt1"/>
                </a:solidFill>
              </a:rPr>
              <a:t>Lecture 12 : OpenStack Swift</a:t>
            </a:r>
            <a:endParaRPr/>
          </a:p>
        </p:txBody>
      </p:sp>
      <p:sp>
        <p:nvSpPr>
          <p:cNvPr id="146" name="Google Shape;146;p1"/>
          <p:cNvSpPr txBox="1"/>
          <p:nvPr>
            <p:ph idx="1" type="subTitle"/>
          </p:nvPr>
        </p:nvSpPr>
        <p:spPr>
          <a:xfrm>
            <a:off x="1498189" y="1531396"/>
            <a:ext cx="7766936" cy="1275769"/>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3200"/>
              <a:buNone/>
            </a:pPr>
            <a:r>
              <a:rPr lang="en-US" sz="4000">
                <a:solidFill>
                  <a:schemeClr val="accent1"/>
                </a:solidFill>
              </a:rPr>
              <a:t>CSE491: Cloud Computing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4000"/>
              <a:buFont typeface="Times New Roman"/>
              <a:buNone/>
            </a:pPr>
            <a:r>
              <a:rPr lang="en-US" sz="4000">
                <a:latin typeface="Times New Roman"/>
                <a:ea typeface="Times New Roman"/>
                <a:cs typeface="Times New Roman"/>
                <a:sym typeface="Times New Roman"/>
              </a:rPr>
              <a:t>History</a:t>
            </a:r>
            <a:br>
              <a:rPr lang="en-US">
                <a:latin typeface="Times New Roman"/>
                <a:ea typeface="Times New Roman"/>
                <a:cs typeface="Times New Roman"/>
                <a:sym typeface="Times New Roman"/>
              </a:rPr>
            </a:br>
            <a:endParaRPr/>
          </a:p>
        </p:txBody>
      </p:sp>
      <p:sp>
        <p:nvSpPr>
          <p:cNvPr id="201" name="Google Shape;201;p10"/>
          <p:cNvSpPr txBox="1"/>
          <p:nvPr>
            <p:ph idx="1" type="body"/>
          </p:nvPr>
        </p:nvSpPr>
        <p:spPr>
          <a:xfrm>
            <a:off x="677334" y="1649186"/>
            <a:ext cx="9381066" cy="506185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t>For the larger applications storage needed to accommodate more than the architecture of an in-line-storage controller can accommodate.</a:t>
            </a:r>
            <a:endParaRPr/>
          </a:p>
          <a:p>
            <a:pPr indent="0" lvl="0" marL="0" rtl="0" algn="l">
              <a:spcBef>
                <a:spcPts val="1000"/>
              </a:spcBef>
              <a:spcAft>
                <a:spcPts val="0"/>
              </a:spcAft>
              <a:buSzPts val="1440"/>
              <a:buNone/>
            </a:pPr>
            <a:r>
              <a:rPr lang="en-US"/>
              <a:t>Older generations of storage were</a:t>
            </a:r>
            <a:endParaRPr/>
          </a:p>
          <a:p>
            <a:pPr indent="-342900" lvl="0" marL="342900" rtl="0" algn="l">
              <a:spcBef>
                <a:spcPts val="1000"/>
              </a:spcBef>
              <a:spcAft>
                <a:spcPts val="0"/>
              </a:spcAft>
              <a:buSzPts val="1440"/>
              <a:buChar char="►"/>
            </a:pPr>
            <a:r>
              <a:rPr lang="en-US"/>
              <a:t>Custom hardware</a:t>
            </a:r>
            <a:endParaRPr/>
          </a:p>
          <a:p>
            <a:pPr indent="-342900" lvl="0" marL="342900" rtl="0" algn="l">
              <a:spcBef>
                <a:spcPts val="1000"/>
              </a:spcBef>
              <a:spcAft>
                <a:spcPts val="0"/>
              </a:spcAft>
              <a:buSzPts val="1440"/>
              <a:buChar char="►"/>
            </a:pPr>
            <a:r>
              <a:rPr lang="en-US"/>
              <a:t>Used closed software</a:t>
            </a:r>
            <a:endParaRPr/>
          </a:p>
          <a:p>
            <a:pPr indent="-342900" lvl="0" marL="342900" rtl="0" algn="l">
              <a:spcBef>
                <a:spcPts val="1000"/>
              </a:spcBef>
              <a:spcAft>
                <a:spcPts val="0"/>
              </a:spcAft>
              <a:buSzPts val="1440"/>
              <a:buChar char="►"/>
            </a:pPr>
            <a:r>
              <a:rPr lang="en-US"/>
              <a:t>Expensive maintenance contracts </a:t>
            </a:r>
            <a:endParaRPr/>
          </a:p>
          <a:p>
            <a:pPr indent="-342900" lvl="0" marL="342900" rtl="0" algn="l">
              <a:spcBef>
                <a:spcPts val="1000"/>
              </a:spcBef>
              <a:spcAft>
                <a:spcPts val="0"/>
              </a:spcAft>
              <a:buSzPts val="1440"/>
              <a:buChar char="►"/>
            </a:pPr>
            <a:r>
              <a:rPr lang="en-US"/>
              <a:t>Difficult data migration</a:t>
            </a:r>
            <a:endParaRPr/>
          </a:p>
          <a:p>
            <a:pPr indent="-342900" lvl="0" marL="342900" rtl="0" algn="l">
              <a:spcBef>
                <a:spcPts val="1000"/>
              </a:spcBef>
              <a:spcAft>
                <a:spcPts val="0"/>
              </a:spcAft>
              <a:buSzPts val="1440"/>
              <a:buChar char="►"/>
            </a:pPr>
            <a:r>
              <a:rPr lang="en-US"/>
              <a:t>Tightly controlled ecosystem</a:t>
            </a:r>
            <a:endParaRPr/>
          </a:p>
          <a:p>
            <a:pPr indent="0" lvl="0" marL="0" rtl="0" algn="l">
              <a:spcBef>
                <a:spcPts val="1000"/>
              </a:spcBef>
              <a:spcAft>
                <a:spcPts val="0"/>
              </a:spcAft>
              <a:buSzPts val="1440"/>
              <a:buNone/>
            </a:pPr>
            <a:r>
              <a:rPr lang="en-US"/>
              <a:t>SDS solutions offer the best way to store unstructured data . It provides way to deal with failures. Because of SDS it is possible to run system on standard and open server hardware. </a:t>
            </a:r>
            <a:endParaRPr/>
          </a:p>
          <a:p>
            <a:pPr indent="0" lvl="0" marL="0" rtl="0" algn="l">
              <a:spcBef>
                <a:spcPts val="1000"/>
              </a:spcBef>
              <a:spcAft>
                <a:spcPts val="0"/>
              </a:spcAft>
              <a:buSzPts val="1440"/>
              <a:buNone/>
            </a:pPr>
            <a:r>
              <a:rPr lang="en-US"/>
              <a:t>It serves as a single system over large-scale, private, corporate networks or even the Internet. This is a powerful defense against the deluge of data that many businesses are experiencing.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4000"/>
              <a:buFont typeface="Trebuchet MS"/>
              <a:buNone/>
            </a:pPr>
            <a:r>
              <a:rPr lang="en-US" sz="4000">
                <a:latin typeface="Trebuchet MS"/>
                <a:ea typeface="Trebuchet MS"/>
                <a:cs typeface="Trebuchet MS"/>
                <a:sym typeface="Trebuchet MS"/>
              </a:rPr>
              <a:t>Software Defined Storage  Components</a:t>
            </a:r>
            <a:endParaRPr sz="4000">
              <a:latin typeface="Trebuchet MS"/>
              <a:ea typeface="Trebuchet MS"/>
              <a:cs typeface="Trebuchet MS"/>
              <a:sym typeface="Trebuchet MS"/>
            </a:endParaRPr>
          </a:p>
        </p:txBody>
      </p:sp>
      <p:sp>
        <p:nvSpPr>
          <p:cNvPr id="207" name="Google Shape;207;p1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b="1" lang="en-US">
                <a:solidFill>
                  <a:schemeClr val="accent1"/>
                </a:solidFill>
                <a:latin typeface="Trebuchet MS"/>
                <a:ea typeface="Trebuchet MS"/>
                <a:cs typeface="Trebuchet MS"/>
                <a:sym typeface="Trebuchet MS"/>
              </a:rPr>
              <a:t>Storage routing</a:t>
            </a:r>
            <a:r>
              <a:rPr lang="en-US">
                <a:solidFill>
                  <a:schemeClr val="lt1"/>
                </a:solidFill>
                <a:latin typeface="Trebuchet MS"/>
                <a:ea typeface="Trebuchet MS"/>
                <a:cs typeface="Trebuchet MS"/>
                <a:sym typeface="Trebuchet MS"/>
              </a:rPr>
              <a:t>: It acts as a gateway to the storage system. Pools of routers and services to access the routers can be distributed across multiple data centers and geographical locations. The router layer scales out with each additional node and allows more capacity for data access. The routers in an SDS system can route storage requests around hardware and networking faults.          </a:t>
            </a:r>
            <a:endParaRPr/>
          </a:p>
          <a:p>
            <a:pPr indent="-342900" lvl="0" marL="342900" rtl="0" algn="l">
              <a:spcBef>
                <a:spcPts val="1000"/>
              </a:spcBef>
              <a:spcAft>
                <a:spcPts val="0"/>
              </a:spcAft>
              <a:buSzPts val="1440"/>
              <a:buChar char="►"/>
            </a:pPr>
            <a:r>
              <a:rPr b="1" lang="en-US">
                <a:solidFill>
                  <a:schemeClr val="accent1"/>
                </a:solidFill>
                <a:latin typeface="Trebuchet MS"/>
                <a:ea typeface="Trebuchet MS"/>
                <a:cs typeface="Trebuchet MS"/>
                <a:sym typeface="Trebuchet MS"/>
              </a:rPr>
              <a:t>Storage Resilience</a:t>
            </a:r>
            <a:r>
              <a:rPr lang="en-US">
                <a:solidFill>
                  <a:schemeClr val="lt1"/>
                </a:solidFill>
                <a:latin typeface="Trebuchet MS"/>
                <a:ea typeface="Trebuchet MS"/>
                <a:cs typeface="Trebuchet MS"/>
                <a:sym typeface="Trebuchet MS"/>
              </a:rPr>
              <a:t>: Various data protection schemes are used to ensure that data is not corrupted or loss. Various processes keeps running on the system to continuously audit the existing data and measures how well the data is being protected throughout the multiple storage nodes.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4000"/>
              <a:buFont typeface="Trebuchet MS"/>
              <a:buNone/>
            </a:pPr>
            <a:r>
              <a:rPr lang="en-US" sz="4000">
                <a:latin typeface="Trebuchet MS"/>
                <a:ea typeface="Trebuchet MS"/>
                <a:cs typeface="Trebuchet MS"/>
                <a:sym typeface="Trebuchet MS"/>
              </a:rPr>
              <a:t>Software Defined Storage  Components</a:t>
            </a:r>
            <a:endParaRPr sz="4000"/>
          </a:p>
        </p:txBody>
      </p:sp>
      <p:sp>
        <p:nvSpPr>
          <p:cNvPr id="213" name="Google Shape;213;p12"/>
          <p:cNvSpPr txBox="1"/>
          <p:nvPr>
            <p:ph idx="1" type="body"/>
          </p:nvPr>
        </p:nvSpPr>
        <p:spPr>
          <a:xfrm>
            <a:off x="677334" y="2095275"/>
            <a:ext cx="8596668" cy="435451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solidFill>
                  <a:schemeClr val="accent1"/>
                </a:solidFill>
              </a:rPr>
              <a:t>Physical hardware</a:t>
            </a:r>
            <a:r>
              <a:rPr lang="en-US">
                <a:solidFill>
                  <a:schemeClr val="accent1"/>
                </a:solidFill>
              </a:rPr>
              <a:t>: </a:t>
            </a:r>
            <a:r>
              <a:rPr lang="en-US">
                <a:solidFill>
                  <a:schemeClr val="lt1"/>
                </a:solidFill>
              </a:rPr>
              <a:t>It stores bits on disk. Though, nodes storing data are not responsible for ensuring the durability of their own data, as that is the responsibility as of the storage resilience systems. The storage architecture of SDS separates the storage software from the hardware. SDS allows to remove the storage capacity from inflexible pieces of hardware and put it all in a place that’s infinitely flexible and scalable.</a:t>
            </a:r>
            <a:endParaRPr/>
          </a:p>
          <a:p>
            <a:pPr indent="-342900" lvl="0" marL="342900" rtl="0" algn="l">
              <a:spcBef>
                <a:spcPts val="1000"/>
              </a:spcBef>
              <a:spcAft>
                <a:spcPts val="0"/>
              </a:spcAft>
              <a:buSzPts val="1440"/>
              <a:buChar char="►"/>
            </a:pPr>
            <a:r>
              <a:rPr b="1" lang="en-US">
                <a:solidFill>
                  <a:schemeClr val="accent1"/>
                </a:solidFill>
              </a:rPr>
              <a:t>Out of band controller</a:t>
            </a:r>
            <a:r>
              <a:rPr lang="en-US">
                <a:solidFill>
                  <a:schemeClr val="lt1"/>
                </a:solidFill>
              </a:rPr>
              <a:t>: SDS distributed storage systems need an alternative form of management which intercepts each storage request. This is an external storage controller which is used by operators to orchestrate members of a distributed SDS system. </a:t>
            </a:r>
            <a:endParaRPr/>
          </a:p>
          <a:p>
            <a:pPr indent="0" lvl="0" marL="0" rtl="0" algn="l">
              <a:spcBef>
                <a:spcPts val="1000"/>
              </a:spcBef>
              <a:spcAft>
                <a:spcPts val="0"/>
              </a:spcAft>
              <a:buSzPts val="1440"/>
              <a:buNone/>
            </a:pPr>
            <a:r>
              <a:rPr lang="en-US">
                <a:solidFill>
                  <a:schemeClr val="lt1"/>
                </a:solidFill>
              </a:rPr>
              <a:t>A controller can dynamically tune the system for optimize performance, upgrades and manage capacity and allows faster recovery in case of hardware failing.</a:t>
            </a:r>
            <a:endParaRPr/>
          </a:p>
          <a:p>
            <a:pPr indent="0" lvl="0" marL="0" rtl="0" algn="l">
              <a:spcBef>
                <a:spcPts val="1000"/>
              </a:spcBef>
              <a:spcAft>
                <a:spcPts val="0"/>
              </a:spcAft>
              <a:buSzPts val="1440"/>
              <a:buNone/>
            </a:pPr>
            <a:r>
              <a:rPr lang="en-US">
                <a:solidFill>
                  <a:schemeClr val="lt1"/>
                </a:solidFill>
              </a:rPr>
              <a:t>SDS controller can orchestrate available resources – storage, network, routing and services for the entire cluster.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4000"/>
              <a:buFont typeface="Trebuchet MS"/>
              <a:buNone/>
            </a:pPr>
            <a:r>
              <a:rPr lang="en-US" sz="4000"/>
              <a:t>Characteristics of Software Defined Storage</a:t>
            </a:r>
            <a:endParaRPr/>
          </a:p>
        </p:txBody>
      </p:sp>
      <p:sp>
        <p:nvSpPr>
          <p:cNvPr id="219" name="Google Shape;219;p1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1440"/>
              <a:buChar char="►"/>
            </a:pPr>
            <a:r>
              <a:rPr b="1" lang="en-US">
                <a:solidFill>
                  <a:schemeClr val="accent1"/>
                </a:solidFill>
              </a:rPr>
              <a:t>Commodity Hardware: </a:t>
            </a:r>
            <a:r>
              <a:rPr lang="en-US"/>
              <a:t>All the intelligence in software defined storage is in the</a:t>
            </a:r>
            <a:r>
              <a:rPr b="1" lang="en-US"/>
              <a:t> </a:t>
            </a:r>
            <a:r>
              <a:rPr lang="en-US"/>
              <a:t>software layer. SDS systems use commodity, off-the-shelf hardware for both physical storage as well as the interconnecting fabric the storage network.</a:t>
            </a:r>
            <a:endParaRPr b="1"/>
          </a:p>
          <a:p>
            <a:pPr indent="-342900" lvl="0" marL="342900" rtl="0" algn="l">
              <a:lnSpc>
                <a:spcPct val="90000"/>
              </a:lnSpc>
              <a:spcBef>
                <a:spcPts val="1000"/>
              </a:spcBef>
              <a:spcAft>
                <a:spcPts val="0"/>
              </a:spcAft>
              <a:buSzPts val="1440"/>
              <a:buChar char="►"/>
            </a:pPr>
            <a:r>
              <a:rPr b="1" lang="en-US">
                <a:solidFill>
                  <a:schemeClr val="accent1"/>
                </a:solidFill>
              </a:rPr>
              <a:t>Scale-out Architecture: </a:t>
            </a:r>
            <a:r>
              <a:rPr lang="en-US"/>
              <a:t>Hardware in a software-defined storage system needs to enable rather than hinder fluid, flexible and elastic configuration of storage resources through software. The best way to achieve this fluidity is by using a building-block approach to storage that allows architects to dynamically add and remove resources, in contrast to legacy storage with rigid controller designs.</a:t>
            </a:r>
            <a:endParaRPr b="1"/>
          </a:p>
          <a:p>
            <a:pPr indent="-342900" lvl="0" marL="342900" rtl="0" algn="l">
              <a:lnSpc>
                <a:spcPct val="90000"/>
              </a:lnSpc>
              <a:spcBef>
                <a:spcPts val="1000"/>
              </a:spcBef>
              <a:spcAft>
                <a:spcPts val="0"/>
              </a:spcAft>
              <a:buSzPts val="1440"/>
              <a:buChar char="►"/>
            </a:pPr>
            <a:r>
              <a:rPr b="1" lang="en-US">
                <a:solidFill>
                  <a:schemeClr val="accent1"/>
                </a:solidFill>
              </a:rPr>
              <a:t>Resource Pooling</a:t>
            </a:r>
            <a:r>
              <a:rPr lang="en-US">
                <a:solidFill>
                  <a:schemeClr val="accent1"/>
                </a:solidFill>
              </a:rPr>
              <a:t>: </a:t>
            </a:r>
            <a:r>
              <a:rPr lang="en-US"/>
              <a:t>The available storage resources are pooled into a unified logical entity that can be managed centrally. The control plane provides fine-grained visibility and control to all available resources in the system.</a:t>
            </a:r>
            <a:endParaRPr/>
          </a:p>
          <a:p>
            <a:pPr indent="-251459" lvl="0" marL="342900" rtl="0" algn="l">
              <a:lnSpc>
                <a:spcPct val="90000"/>
              </a:lnSpc>
              <a:spcBef>
                <a:spcPts val="1000"/>
              </a:spcBef>
              <a:spcAft>
                <a:spcPts val="0"/>
              </a:spcAft>
              <a:buSzPts val="1440"/>
              <a:buNone/>
            </a:pPr>
            <a:r>
              <a:t/>
            </a:r>
            <a:endParaRPr/>
          </a:p>
          <a:p>
            <a:pPr indent="-251459" lvl="0" marL="342900" rtl="0" algn="l">
              <a:lnSpc>
                <a:spcPct val="90000"/>
              </a:lnSpc>
              <a:spcBef>
                <a:spcPts val="1000"/>
              </a:spcBef>
              <a:spcAft>
                <a:spcPts val="0"/>
              </a:spcAft>
              <a:buSzPts val="1440"/>
              <a:buNone/>
            </a:pPr>
            <a:r>
              <a:t/>
            </a:r>
            <a:endParaRPr/>
          </a:p>
          <a:p>
            <a:pPr indent="-251459" lvl="0" marL="342900" rtl="0" algn="l">
              <a:lnSpc>
                <a:spcPct val="90000"/>
              </a:lnSpc>
              <a:spcBef>
                <a:spcPts val="1000"/>
              </a:spcBef>
              <a:spcAft>
                <a:spcPts val="0"/>
              </a:spcAft>
              <a:buSzPts val="144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4000"/>
              <a:buFont typeface="Trebuchet MS"/>
              <a:buNone/>
            </a:pPr>
            <a:r>
              <a:rPr lang="en-US" sz="4000"/>
              <a:t>Characteristics of Software Defined Storage</a:t>
            </a:r>
            <a:endParaRPr/>
          </a:p>
        </p:txBody>
      </p:sp>
      <p:sp>
        <p:nvSpPr>
          <p:cNvPr id="225" name="Google Shape;225;p14"/>
          <p:cNvSpPr txBox="1"/>
          <p:nvPr>
            <p:ph idx="1" type="body"/>
          </p:nvPr>
        </p:nvSpPr>
        <p:spPr>
          <a:xfrm>
            <a:off x="677333" y="2160589"/>
            <a:ext cx="9601199" cy="447727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b="1" lang="en-US">
                <a:solidFill>
                  <a:schemeClr val="accent1"/>
                </a:solidFill>
              </a:rPr>
              <a:t>Abstraction: </a:t>
            </a:r>
            <a:r>
              <a:rPr lang="en-US"/>
              <a:t>Physical storage resources are virtualized and presented to the control plane, which can then configure and deliver them as tiered storage services. </a:t>
            </a:r>
            <a:endParaRPr b="1"/>
          </a:p>
          <a:p>
            <a:pPr indent="-342900" lvl="0" marL="342900" rtl="0" algn="l">
              <a:spcBef>
                <a:spcPts val="1000"/>
              </a:spcBef>
              <a:spcAft>
                <a:spcPts val="0"/>
              </a:spcAft>
              <a:buSzPts val="1440"/>
              <a:buChar char="►"/>
            </a:pPr>
            <a:r>
              <a:rPr b="1" lang="en-US">
                <a:solidFill>
                  <a:schemeClr val="accent1"/>
                </a:solidFill>
              </a:rPr>
              <a:t>Automation: </a:t>
            </a:r>
            <a:r>
              <a:rPr lang="en-US"/>
              <a:t>The storage layer provides extensive automation that enables it to deliver one-click, policy based provisioning of storage. Administrators and users request storage resources in terms of application needs capacity, performance and reliability  rather than storage configurations such as RAID levels or physical location of drives. The system automatically configures and delivers storage as needed on the fly. It also monitors and reconfigures storage as required to continue to meet SLAs.</a:t>
            </a:r>
            <a:endParaRPr b="1"/>
          </a:p>
          <a:p>
            <a:pPr indent="-342900" lvl="0" marL="342900" rtl="0" algn="l">
              <a:spcBef>
                <a:spcPts val="1000"/>
              </a:spcBef>
              <a:spcAft>
                <a:spcPts val="0"/>
              </a:spcAft>
              <a:buSzPts val="1440"/>
              <a:buChar char="►"/>
            </a:pPr>
            <a:r>
              <a:rPr b="1" lang="en-US">
                <a:solidFill>
                  <a:schemeClr val="accent1"/>
                </a:solidFill>
              </a:rPr>
              <a:t>Programmability: </a:t>
            </a:r>
            <a:r>
              <a:rPr lang="en-US"/>
              <a:t>the storage system offers fine-grained visibility and control of underlying resources via rich APIs that allows administrators and third-party applications to integrate the control plane across storage, network and compute layers to deliver workflow automation. The real power of software-defined storage lies in the ability to integrate it with other layers of the infrastructure to build end-to-end application-focused automation.</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4000"/>
              <a:buFont typeface="Trebuchet MS"/>
              <a:buNone/>
            </a:pPr>
            <a:r>
              <a:rPr b="1" lang="en-US" sz="4000"/>
              <a:t>Benefits of Software Defined Storage</a:t>
            </a:r>
            <a:endParaRPr sz="4000"/>
          </a:p>
        </p:txBody>
      </p:sp>
      <p:sp>
        <p:nvSpPr>
          <p:cNvPr id="231" name="Google Shape;231;p15"/>
          <p:cNvSpPr txBox="1"/>
          <p:nvPr>
            <p:ph idx="1" type="body"/>
          </p:nvPr>
        </p:nvSpPr>
        <p:spPr>
          <a:xfrm>
            <a:off x="795868" y="1930400"/>
            <a:ext cx="8596668" cy="441576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Can choose the hardware that will run storage services. One cane choose SDS from different company from where one bought the hardware. One can maximize the capacity of existing hardware as storage needs to grow.</a:t>
            </a:r>
            <a:endParaRPr/>
          </a:p>
          <a:p>
            <a:pPr indent="-342900" lvl="0" marL="342900" rtl="0" algn="l">
              <a:spcBef>
                <a:spcPts val="1000"/>
              </a:spcBef>
              <a:spcAft>
                <a:spcPts val="0"/>
              </a:spcAft>
              <a:buSzPts val="1440"/>
              <a:buChar char="►"/>
            </a:pPr>
            <a:r>
              <a:rPr lang="en-US"/>
              <a:t>Its cost efficient. SDS is distributed and scales out instead of scaling up, allowing to adjust capacity and performance independently.</a:t>
            </a:r>
            <a:endParaRPr/>
          </a:p>
          <a:p>
            <a:pPr indent="-342900" lvl="0" marL="342900" rtl="0" algn="l">
              <a:spcBef>
                <a:spcPts val="1000"/>
              </a:spcBef>
              <a:spcAft>
                <a:spcPts val="0"/>
              </a:spcAft>
              <a:buSzPts val="1440"/>
              <a:buChar char="►"/>
            </a:pPr>
            <a:r>
              <a:rPr lang="en-US"/>
              <a:t>Capacity management system is simpler as each component is a member of a distributed system.</a:t>
            </a:r>
            <a:endParaRPr/>
          </a:p>
          <a:p>
            <a:pPr indent="-342900" lvl="0" marL="342900" rtl="0" algn="l">
              <a:spcBef>
                <a:spcPts val="1000"/>
              </a:spcBef>
              <a:spcAft>
                <a:spcPts val="0"/>
              </a:spcAft>
              <a:buSzPts val="1440"/>
              <a:buChar char="►"/>
            </a:pPr>
            <a:r>
              <a:rPr lang="en-US"/>
              <a:t>Upgrades, expansions and decommissions can be achieved without any downtime and with no need for forklift (physical) data migration.</a:t>
            </a:r>
            <a:endParaRPr/>
          </a:p>
          <a:p>
            <a:pPr indent="-342900" lvl="0" marL="342900" rtl="0" algn="l">
              <a:spcBef>
                <a:spcPts val="1000"/>
              </a:spcBef>
              <a:spcAft>
                <a:spcPts val="0"/>
              </a:spcAft>
              <a:buSzPts val="1440"/>
              <a:buChar char="►"/>
            </a:pPr>
            <a:r>
              <a:rPr lang="en-US"/>
              <a:t>SDS solutions are also often open source, which means better standards, more tools, and the ability to lock-in to a single vendor.</a:t>
            </a:r>
            <a:endParaRPr/>
          </a:p>
          <a:p>
            <a:pPr indent="-342900" lvl="0" marL="342900" rtl="0" algn="l">
              <a:spcBef>
                <a:spcPts val="1000"/>
              </a:spcBef>
              <a:spcAft>
                <a:spcPts val="0"/>
              </a:spcAft>
              <a:buSzPts val="1440"/>
              <a:buChar char="►"/>
            </a:pPr>
            <a:r>
              <a:rPr lang="en-US"/>
              <a:t>SDS is infinitely scalable.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4000"/>
              <a:buFont typeface="Trebuchet MS"/>
              <a:buNone/>
            </a:pPr>
            <a:r>
              <a:rPr lang="en-US" sz="4000"/>
              <a:t>Work of SDS</a:t>
            </a:r>
            <a:endParaRPr/>
          </a:p>
        </p:txBody>
      </p:sp>
      <p:sp>
        <p:nvSpPr>
          <p:cNvPr id="237" name="Google Shape;237;p1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t>SDS is the most useful for its independence from any specific hardware.</a:t>
            </a:r>
            <a:endParaRPr/>
          </a:p>
          <a:p>
            <a:pPr indent="0" lvl="0" marL="0" rtl="0" algn="l">
              <a:spcBef>
                <a:spcPts val="1000"/>
              </a:spcBef>
              <a:spcAft>
                <a:spcPts val="0"/>
              </a:spcAft>
              <a:buSzPts val="1440"/>
              <a:buNone/>
            </a:pPr>
            <a:r>
              <a:rPr lang="en-US"/>
              <a:t>SDS does not separate the storage itself from the hardware. SDS is merely a layer of technology stack which provides many services using industry standard servers instead of proprietary hardware. </a:t>
            </a:r>
            <a:endParaRPr/>
          </a:p>
          <a:p>
            <a:pPr indent="0" lvl="0" marL="0" rtl="0" algn="l">
              <a:spcBef>
                <a:spcPts val="1000"/>
              </a:spcBef>
              <a:spcAft>
                <a:spcPts val="0"/>
              </a:spcAft>
              <a:buSzPts val="1440"/>
              <a:buNone/>
            </a:pPr>
            <a:r>
              <a:rPr lang="en-US"/>
              <a:t>SDS abstract the things that control storage requests. It does not abstract what is actually stored. It’s a software layer between the physical storage and the data request which allows to manipulate how and where data is stored.</a:t>
            </a:r>
            <a:endParaRPr/>
          </a:p>
          <a:p>
            <a:pPr indent="0" lvl="0" marL="0" rtl="0" algn="l">
              <a:spcBef>
                <a:spcPts val="1000"/>
              </a:spcBef>
              <a:spcAft>
                <a:spcPts val="0"/>
              </a:spcAft>
              <a:buSzPts val="1440"/>
              <a:buNone/>
            </a:pPr>
            <a:r>
              <a:rPr lang="en-US"/>
              <a:t>SDS controller software provides storage access services, networking, and connectivity.</a:t>
            </a:r>
            <a:endParaRPr/>
          </a:p>
          <a:p>
            <a:pPr indent="0" lvl="0" marL="0" rtl="0" algn="l">
              <a:spcBef>
                <a:spcPts val="1000"/>
              </a:spcBef>
              <a:spcAft>
                <a:spcPts val="0"/>
              </a:spcAft>
              <a:buSzPts val="1440"/>
              <a:buNone/>
            </a:pPr>
            <a:r>
              <a:rPr lang="en-US"/>
              <a:t>The most important characteristic of SDS controller software is that it makes no assumptions about the capacity or usefulness of the underlying hardware.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4000"/>
              <a:buFont typeface="Trebuchet MS"/>
              <a:buNone/>
            </a:pPr>
            <a:r>
              <a:rPr lang="en-US" sz="4000"/>
              <a:t>Ceph</a:t>
            </a:r>
            <a:endParaRPr sz="4000"/>
          </a:p>
        </p:txBody>
      </p:sp>
      <p:sp>
        <p:nvSpPr>
          <p:cNvPr id="243" name="Google Shape;243;p17"/>
          <p:cNvSpPr txBox="1"/>
          <p:nvPr>
            <p:ph idx="1" type="body"/>
          </p:nvPr>
        </p:nvSpPr>
        <p:spPr>
          <a:xfrm>
            <a:off x="677333" y="2160589"/>
            <a:ext cx="8974667" cy="425714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solidFill>
                  <a:schemeClr val="lt1"/>
                </a:solidFill>
                <a:latin typeface="Trebuchet MS"/>
                <a:ea typeface="Trebuchet MS"/>
                <a:cs typeface="Trebuchet MS"/>
                <a:sym typeface="Trebuchet MS"/>
              </a:rPr>
              <a:t>Ceph is an </a:t>
            </a:r>
            <a:r>
              <a:rPr b="1" lang="en-US">
                <a:solidFill>
                  <a:schemeClr val="lt1"/>
                </a:solidFill>
                <a:latin typeface="Trebuchet MS"/>
                <a:ea typeface="Trebuchet MS"/>
                <a:cs typeface="Trebuchet MS"/>
                <a:sym typeface="Trebuchet MS"/>
              </a:rPr>
              <a:t>open source software storage </a:t>
            </a:r>
            <a:r>
              <a:rPr lang="en-US">
                <a:solidFill>
                  <a:schemeClr val="lt1"/>
                </a:solidFill>
                <a:latin typeface="Trebuchet MS"/>
                <a:ea typeface="Trebuchet MS"/>
                <a:cs typeface="Trebuchet MS"/>
                <a:sym typeface="Trebuchet MS"/>
              </a:rPr>
              <a:t>platform. It implements </a:t>
            </a:r>
            <a:r>
              <a:rPr b="1" lang="en-US">
                <a:solidFill>
                  <a:schemeClr val="lt1"/>
                </a:solidFill>
                <a:latin typeface="Trebuchet MS"/>
                <a:ea typeface="Trebuchet MS"/>
                <a:cs typeface="Trebuchet MS"/>
                <a:sym typeface="Trebuchet MS"/>
              </a:rPr>
              <a:t>object storage </a:t>
            </a:r>
            <a:r>
              <a:rPr lang="en-US">
                <a:solidFill>
                  <a:schemeClr val="lt1"/>
                </a:solidFill>
                <a:latin typeface="Trebuchet MS"/>
                <a:ea typeface="Trebuchet MS"/>
                <a:cs typeface="Trebuchet MS"/>
                <a:sym typeface="Trebuchet MS"/>
              </a:rPr>
              <a:t>on a single distributed computer cluster. The</a:t>
            </a:r>
            <a:r>
              <a:rPr b="1" lang="en-US">
                <a:solidFill>
                  <a:schemeClr val="lt1"/>
                </a:solidFill>
                <a:latin typeface="Trebuchet MS"/>
                <a:ea typeface="Trebuchet MS"/>
                <a:cs typeface="Trebuchet MS"/>
                <a:sym typeface="Trebuchet MS"/>
              </a:rPr>
              <a:t> best choice </a:t>
            </a:r>
            <a:r>
              <a:rPr lang="en-US">
                <a:solidFill>
                  <a:schemeClr val="lt1"/>
                </a:solidFill>
                <a:latin typeface="Trebuchet MS"/>
                <a:ea typeface="Trebuchet MS"/>
                <a:cs typeface="Trebuchet MS"/>
                <a:sym typeface="Trebuchet MS"/>
              </a:rPr>
              <a:t>for open source software defined storage is </a:t>
            </a:r>
            <a:r>
              <a:rPr b="1" lang="en-US">
                <a:solidFill>
                  <a:schemeClr val="lt1"/>
                </a:solidFill>
                <a:latin typeface="Trebuchet MS"/>
                <a:ea typeface="Trebuchet MS"/>
                <a:cs typeface="Trebuchet MS"/>
                <a:sym typeface="Trebuchet MS"/>
              </a:rPr>
              <a:t>Ceph</a:t>
            </a:r>
            <a:r>
              <a:rPr lang="en-US">
                <a:solidFill>
                  <a:schemeClr val="lt1"/>
                </a:solidFill>
                <a:latin typeface="Trebuchet MS"/>
                <a:ea typeface="Trebuchet MS"/>
                <a:cs typeface="Trebuchet MS"/>
                <a:sym typeface="Trebuchet MS"/>
              </a:rPr>
              <a:t>. Ceph is not dependent on any vendor specific Hardware.</a:t>
            </a:r>
            <a:endParaRPr/>
          </a:p>
          <a:p>
            <a:pPr indent="0" lvl="0" marL="0" rtl="0" algn="l">
              <a:spcBef>
                <a:spcPts val="1000"/>
              </a:spcBef>
              <a:spcAft>
                <a:spcPts val="0"/>
              </a:spcAft>
              <a:buSzPts val="1440"/>
              <a:buNone/>
            </a:pPr>
            <a:r>
              <a:t/>
            </a:r>
            <a:endParaRPr>
              <a:solidFill>
                <a:schemeClr val="lt1"/>
              </a:solidFill>
              <a:latin typeface="Trebuchet MS"/>
              <a:ea typeface="Trebuchet MS"/>
              <a:cs typeface="Trebuchet MS"/>
              <a:sym typeface="Trebuchet MS"/>
            </a:endParaRPr>
          </a:p>
          <a:p>
            <a:pPr indent="0" lvl="0" marL="0" rtl="0" algn="l">
              <a:spcBef>
                <a:spcPts val="1000"/>
              </a:spcBef>
              <a:spcAft>
                <a:spcPts val="0"/>
              </a:spcAft>
              <a:buSzPts val="1440"/>
              <a:buNone/>
            </a:pPr>
            <a:r>
              <a:rPr lang="en-US">
                <a:solidFill>
                  <a:schemeClr val="lt1"/>
                </a:solidFill>
                <a:latin typeface="Trebuchet MS"/>
                <a:ea typeface="Trebuchet MS"/>
                <a:cs typeface="Trebuchet MS"/>
                <a:sym typeface="Trebuchet MS"/>
              </a:rPr>
              <a:t>It aims for  :</a:t>
            </a:r>
            <a:endParaRPr/>
          </a:p>
          <a:p>
            <a:pPr indent="-342900" lvl="0" marL="342900" rtl="0" algn="l">
              <a:spcBef>
                <a:spcPts val="1000"/>
              </a:spcBef>
              <a:spcAft>
                <a:spcPts val="0"/>
              </a:spcAft>
              <a:buSzPts val="1440"/>
              <a:buChar char="►"/>
            </a:pPr>
            <a:r>
              <a:rPr lang="en-US">
                <a:solidFill>
                  <a:schemeClr val="lt1"/>
                </a:solidFill>
                <a:latin typeface="Trebuchet MS"/>
                <a:ea typeface="Trebuchet MS"/>
                <a:cs typeface="Trebuchet MS"/>
                <a:sym typeface="Trebuchet MS"/>
              </a:rPr>
              <a:t>Completely distributed operation without a single point of failure</a:t>
            </a:r>
            <a:endParaRPr/>
          </a:p>
          <a:p>
            <a:pPr indent="-342900" lvl="0" marL="342900" rtl="0" algn="l">
              <a:spcBef>
                <a:spcPts val="1000"/>
              </a:spcBef>
              <a:spcAft>
                <a:spcPts val="0"/>
              </a:spcAft>
              <a:buSzPts val="1440"/>
              <a:buChar char="►"/>
            </a:pPr>
            <a:r>
              <a:rPr lang="en-US">
                <a:solidFill>
                  <a:schemeClr val="lt1"/>
                </a:solidFill>
                <a:latin typeface="Trebuchet MS"/>
                <a:ea typeface="Trebuchet MS"/>
                <a:cs typeface="Trebuchet MS"/>
                <a:sym typeface="Trebuchet MS"/>
              </a:rPr>
              <a:t>Scalable to the Exabyte level </a:t>
            </a:r>
            <a:endParaRPr/>
          </a:p>
          <a:p>
            <a:pPr indent="-342900" lvl="0" marL="342900" rtl="0" algn="l">
              <a:spcBef>
                <a:spcPts val="1000"/>
              </a:spcBef>
              <a:spcAft>
                <a:spcPts val="0"/>
              </a:spcAft>
              <a:buSzPts val="1440"/>
              <a:buChar char="►"/>
            </a:pPr>
            <a:r>
              <a:rPr lang="en-US">
                <a:solidFill>
                  <a:schemeClr val="lt1"/>
                </a:solidFill>
                <a:latin typeface="Trebuchet MS"/>
                <a:ea typeface="Trebuchet MS"/>
                <a:cs typeface="Trebuchet MS"/>
                <a:sym typeface="Trebuchet MS"/>
              </a:rPr>
              <a:t>Freely available</a:t>
            </a:r>
            <a:endParaRPr/>
          </a:p>
          <a:p>
            <a:pPr indent="0" lvl="0" marL="0" rtl="0" algn="l">
              <a:spcBef>
                <a:spcPts val="1000"/>
              </a:spcBef>
              <a:spcAft>
                <a:spcPts val="0"/>
              </a:spcAft>
              <a:buSzPts val="1440"/>
              <a:buNone/>
            </a:pPr>
            <a:r>
              <a:rPr lang="en-US">
                <a:solidFill>
                  <a:schemeClr val="lt1"/>
                </a:solidFill>
                <a:latin typeface="Trebuchet MS"/>
                <a:ea typeface="Trebuchet MS"/>
                <a:cs typeface="Trebuchet MS"/>
                <a:sym typeface="Trebuchet MS"/>
              </a:rPr>
              <a:t>Ceph is overwhelmingly preferred for storage by the users of Open Stack. This is the fastest growing and most popular Open Source project.</a:t>
            </a:r>
            <a:endParaRPr/>
          </a:p>
          <a:p>
            <a:pPr indent="0" lvl="0" marL="0" rtl="0" algn="l">
              <a:spcBef>
                <a:spcPts val="1000"/>
              </a:spcBef>
              <a:spcAft>
                <a:spcPts val="0"/>
              </a:spcAft>
              <a:buSzPts val="1440"/>
              <a:buNone/>
            </a:pPr>
            <a:r>
              <a:t/>
            </a:r>
            <a:endParaRPr>
              <a:solidFill>
                <a:schemeClr val="lt1"/>
              </a:solidFill>
              <a:latin typeface="Trebuchet MS"/>
              <a:ea typeface="Trebuchet MS"/>
              <a:cs typeface="Trebuchet MS"/>
              <a:sym typeface="Trebuchet MS"/>
            </a:endParaRPr>
          </a:p>
          <a:p>
            <a:pPr indent="0" lvl="0" marL="0" rtl="0" algn="l">
              <a:spcBef>
                <a:spcPts val="1000"/>
              </a:spcBef>
              <a:spcAft>
                <a:spcPts val="0"/>
              </a:spcAft>
              <a:buSzPts val="1600"/>
              <a:buNone/>
            </a:pPr>
            <a:r>
              <a:t/>
            </a:r>
            <a:endParaRPr sz="2000">
              <a:solidFill>
                <a:schemeClr val="lt1"/>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3600"/>
              <a:buFont typeface="Trebuchet MS"/>
              <a:buNone/>
            </a:pPr>
            <a:r>
              <a:rPr lang="en-US"/>
              <a:t>Ceph</a:t>
            </a:r>
            <a:endParaRPr/>
          </a:p>
        </p:txBody>
      </p:sp>
      <p:sp>
        <p:nvSpPr>
          <p:cNvPr id="249" name="Google Shape;249;p1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solidFill>
                  <a:schemeClr val="lt1"/>
                </a:solidFill>
                <a:latin typeface="Trebuchet MS"/>
                <a:ea typeface="Trebuchet MS"/>
                <a:cs typeface="Trebuchet MS"/>
                <a:sym typeface="Trebuchet MS"/>
              </a:rPr>
              <a:t>Ceph provides industry leading storage functionality such as </a:t>
            </a:r>
            <a:endParaRPr/>
          </a:p>
          <a:p>
            <a:pPr indent="-342900" lvl="0" marL="342900" rtl="0" algn="l">
              <a:spcBef>
                <a:spcPts val="1000"/>
              </a:spcBef>
              <a:spcAft>
                <a:spcPts val="0"/>
              </a:spcAft>
              <a:buSzPts val="1440"/>
              <a:buChar char="►"/>
            </a:pPr>
            <a:r>
              <a:rPr lang="en-US">
                <a:solidFill>
                  <a:schemeClr val="lt1"/>
                </a:solidFill>
                <a:latin typeface="Trebuchet MS"/>
                <a:ea typeface="Trebuchet MS"/>
                <a:cs typeface="Trebuchet MS"/>
                <a:sym typeface="Trebuchet MS"/>
              </a:rPr>
              <a:t>Erasure coding for Space efficient, resilience and fault tolerance</a:t>
            </a:r>
            <a:endParaRPr/>
          </a:p>
          <a:p>
            <a:pPr indent="-342900" lvl="0" marL="342900" rtl="0" algn="l">
              <a:spcBef>
                <a:spcPts val="1000"/>
              </a:spcBef>
              <a:spcAft>
                <a:spcPts val="0"/>
              </a:spcAft>
              <a:buSzPts val="1440"/>
              <a:buChar char="►"/>
            </a:pPr>
            <a:r>
              <a:rPr lang="en-US">
                <a:solidFill>
                  <a:schemeClr val="lt1"/>
                </a:solidFill>
                <a:latin typeface="Trebuchet MS"/>
                <a:ea typeface="Trebuchet MS"/>
                <a:cs typeface="Trebuchet MS"/>
                <a:sym typeface="Trebuchet MS"/>
              </a:rPr>
              <a:t>Cache tearing for performance, optimize data placement</a:t>
            </a:r>
            <a:endParaRPr/>
          </a:p>
          <a:p>
            <a:pPr indent="-342900" lvl="0" marL="342900" rtl="0" algn="l">
              <a:spcBef>
                <a:spcPts val="1000"/>
              </a:spcBef>
              <a:spcAft>
                <a:spcPts val="0"/>
              </a:spcAft>
              <a:buSzPts val="1440"/>
              <a:buChar char="►"/>
            </a:pPr>
            <a:r>
              <a:rPr lang="en-US">
                <a:solidFill>
                  <a:schemeClr val="lt1"/>
                </a:solidFill>
                <a:latin typeface="Trebuchet MS"/>
                <a:ea typeface="Trebuchet MS"/>
                <a:cs typeface="Trebuchet MS"/>
                <a:sym typeface="Trebuchet MS"/>
              </a:rPr>
              <a:t>Unified block, file and object interface </a:t>
            </a:r>
            <a:endParaRPr/>
          </a:p>
          <a:p>
            <a:pPr indent="-342900" lvl="0" marL="342900" rtl="0" algn="l">
              <a:spcBef>
                <a:spcPts val="1000"/>
              </a:spcBef>
              <a:spcAft>
                <a:spcPts val="0"/>
              </a:spcAft>
              <a:buSzPts val="1440"/>
              <a:buChar char="►"/>
            </a:pPr>
            <a:r>
              <a:rPr lang="en-US">
                <a:solidFill>
                  <a:schemeClr val="lt1"/>
                </a:solidFill>
                <a:latin typeface="Trebuchet MS"/>
                <a:ea typeface="Trebuchet MS"/>
                <a:cs typeface="Trebuchet MS"/>
                <a:sym typeface="Trebuchet MS"/>
              </a:rPr>
              <a:t>Thin provisioning for capacity optimization</a:t>
            </a:r>
            <a:endParaRPr/>
          </a:p>
          <a:p>
            <a:pPr indent="0" lvl="0" marL="0" rtl="0" algn="l">
              <a:spcBef>
                <a:spcPts val="1000"/>
              </a:spcBef>
              <a:spcAft>
                <a:spcPts val="0"/>
              </a:spcAft>
              <a:buSzPts val="1440"/>
              <a:buNone/>
            </a:pPr>
            <a:r>
              <a:rPr lang="en-US">
                <a:latin typeface="Trebuchet MS"/>
                <a:ea typeface="Trebuchet MS"/>
                <a:cs typeface="Trebuchet MS"/>
                <a:sym typeface="Trebuchet MS"/>
              </a:rPr>
              <a:t>Ceph is a full-featured software-defined storage (SDS) solution. It’s very popular because of its robust design and scaling capabilities, and it has a thriving open source community. Ceph provides all data access methods and appeals to IT administrators with its unified storage approach.</a:t>
            </a:r>
            <a:endParaRPr>
              <a:solidFill>
                <a:schemeClr val="lt1"/>
              </a:solidFill>
              <a:latin typeface="Trebuchet MS"/>
              <a:ea typeface="Trebuchet MS"/>
              <a:cs typeface="Trebuchet MS"/>
              <a:sym typeface="Trebuchet MS"/>
            </a:endParaRPr>
          </a:p>
          <a:p>
            <a:pPr indent="-251459" lvl="0" marL="342900" rtl="0" algn="l">
              <a:spcBef>
                <a:spcPts val="1000"/>
              </a:spcBef>
              <a:spcAft>
                <a:spcPts val="0"/>
              </a:spcAft>
              <a:buSzPts val="144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959"/>
              <a:buFont typeface="Trebuchet MS"/>
              <a:buNone/>
            </a:pPr>
            <a:r>
              <a:rPr lang="en-US" sz="3959"/>
              <a:t>Software Defined Storage (SDS): OpenStack Swift</a:t>
            </a:r>
            <a:br>
              <a:rPr lang="en-US" sz="3600"/>
            </a:br>
            <a:br>
              <a:rPr lang="en-US" sz="3600"/>
            </a:br>
            <a:endParaRPr sz="3600">
              <a:latin typeface="Trebuchet MS"/>
              <a:ea typeface="Trebuchet MS"/>
              <a:cs typeface="Trebuchet MS"/>
              <a:sym typeface="Trebuchet MS"/>
            </a:endParaRPr>
          </a:p>
        </p:txBody>
      </p:sp>
      <p:sp>
        <p:nvSpPr>
          <p:cNvPr id="255" name="Google Shape;255;p19"/>
          <p:cNvSpPr txBox="1"/>
          <p:nvPr>
            <p:ph idx="1" type="body"/>
          </p:nvPr>
        </p:nvSpPr>
        <p:spPr>
          <a:xfrm>
            <a:off x="677334" y="2160589"/>
            <a:ext cx="8596668" cy="434471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t>Available Object Storages in Open source:</a:t>
            </a:r>
            <a:endParaRPr/>
          </a:p>
          <a:p>
            <a:pPr indent="-251459" lvl="0" marL="342900" rtl="0" algn="l">
              <a:spcBef>
                <a:spcPts val="1000"/>
              </a:spcBef>
              <a:spcAft>
                <a:spcPts val="0"/>
              </a:spcAft>
              <a:buSzPts val="1440"/>
              <a:buFont typeface="Noto Sans Symbols"/>
              <a:buNone/>
            </a:pPr>
            <a:r>
              <a:t/>
            </a:r>
            <a:endParaRPr/>
          </a:p>
          <a:p>
            <a:pPr indent="-342900" lvl="0" marL="342900" rtl="0" algn="l">
              <a:spcBef>
                <a:spcPts val="0"/>
              </a:spcBef>
              <a:spcAft>
                <a:spcPts val="0"/>
              </a:spcAft>
              <a:buSzPts val="2800"/>
              <a:buFont typeface="Noto Sans Symbols"/>
              <a:buChar char="▪"/>
            </a:pPr>
            <a:r>
              <a:rPr lang="en-US"/>
              <a:t>SWIFT</a:t>
            </a:r>
            <a:endParaRPr/>
          </a:p>
          <a:p>
            <a:pPr indent="-342900" lvl="0" marL="342900" rtl="0" algn="l">
              <a:spcBef>
                <a:spcPts val="2400"/>
              </a:spcBef>
              <a:spcAft>
                <a:spcPts val="0"/>
              </a:spcAft>
              <a:buSzPts val="2800"/>
              <a:buFont typeface="Noto Sans Symbols"/>
              <a:buChar char="▪"/>
            </a:pPr>
            <a:r>
              <a:rPr lang="en-US"/>
              <a:t>CEPH</a:t>
            </a:r>
            <a:endParaRPr/>
          </a:p>
          <a:p>
            <a:pPr indent="-342900" lvl="0" marL="342900" rtl="0" algn="l">
              <a:spcBef>
                <a:spcPts val="2400"/>
              </a:spcBef>
              <a:spcAft>
                <a:spcPts val="0"/>
              </a:spcAft>
              <a:buSzPts val="2800"/>
              <a:buFont typeface="Noto Sans Symbols"/>
              <a:buChar char="▪"/>
            </a:pPr>
            <a:r>
              <a:rPr lang="en-US"/>
              <a:t>JETS3T</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rPr lang="en-US"/>
              <a:t>SWIFT: Swift is a widely-used and popular object storage system provided under the Apache 2 open source license. Swift is designed to store files, videos, analytics data, web content, backups, images, virtual machine snapshots and other unstructured data at large scale with high availability and 12 nines of durability.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
          <p:cNvSpPr txBox="1"/>
          <p:nvPr>
            <p:ph type="title"/>
          </p:nvPr>
        </p:nvSpPr>
        <p:spPr>
          <a:xfrm>
            <a:off x="677334" y="1524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3600"/>
              <a:buFont typeface="Calibri"/>
              <a:buNone/>
            </a:pPr>
            <a:r>
              <a:rPr lang="en-US">
                <a:latin typeface="Calibri"/>
                <a:ea typeface="Calibri"/>
                <a:cs typeface="Calibri"/>
                <a:sym typeface="Calibri"/>
              </a:rPr>
              <a:t>Storage</a:t>
            </a:r>
            <a:endParaRPr/>
          </a:p>
        </p:txBody>
      </p:sp>
      <p:sp>
        <p:nvSpPr>
          <p:cNvPr id="152" name="Google Shape;152;p2"/>
          <p:cNvSpPr txBox="1"/>
          <p:nvPr>
            <p:ph idx="1" type="body"/>
          </p:nvPr>
        </p:nvSpPr>
        <p:spPr>
          <a:xfrm>
            <a:off x="705445" y="1736046"/>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b="1" lang="en-US" sz="2000">
                <a:solidFill>
                  <a:schemeClr val="accent1"/>
                </a:solidFill>
                <a:latin typeface="Trebuchet MS"/>
                <a:ea typeface="Trebuchet MS"/>
                <a:cs typeface="Trebuchet MS"/>
                <a:sym typeface="Trebuchet MS"/>
              </a:rPr>
              <a:t>Requirements of Storing unstructured data:</a:t>
            </a:r>
            <a:endParaRPr/>
          </a:p>
          <a:p>
            <a:pPr indent="-342900" lvl="0" marL="342900" rtl="0" algn="l">
              <a:spcBef>
                <a:spcPts val="1000"/>
              </a:spcBef>
              <a:spcAft>
                <a:spcPts val="0"/>
              </a:spcAft>
              <a:buSzPts val="1600"/>
              <a:buFont typeface="Arial"/>
              <a:buChar char="•"/>
            </a:pPr>
            <a:r>
              <a:rPr lang="en-US" sz="2000">
                <a:solidFill>
                  <a:schemeClr val="lt1"/>
                </a:solidFill>
                <a:latin typeface="Trebuchet MS"/>
                <a:ea typeface="Trebuchet MS"/>
                <a:cs typeface="Trebuchet MS"/>
                <a:sym typeface="Trebuchet MS"/>
              </a:rPr>
              <a:t>Durability</a:t>
            </a:r>
            <a:endParaRPr/>
          </a:p>
          <a:p>
            <a:pPr indent="-342900" lvl="0" marL="342900" rtl="0" algn="l">
              <a:spcBef>
                <a:spcPts val="1000"/>
              </a:spcBef>
              <a:spcAft>
                <a:spcPts val="0"/>
              </a:spcAft>
              <a:buSzPts val="1600"/>
              <a:buFont typeface="Arial"/>
              <a:buChar char="•"/>
            </a:pPr>
            <a:r>
              <a:rPr lang="en-US" sz="2000">
                <a:solidFill>
                  <a:schemeClr val="lt1"/>
                </a:solidFill>
                <a:latin typeface="Trebuchet MS"/>
                <a:ea typeface="Trebuchet MS"/>
                <a:cs typeface="Trebuchet MS"/>
                <a:sym typeface="Trebuchet MS"/>
              </a:rPr>
              <a:t>Availability</a:t>
            </a:r>
            <a:endParaRPr/>
          </a:p>
          <a:p>
            <a:pPr indent="-342900" lvl="0" marL="342900" rtl="0" algn="l">
              <a:spcBef>
                <a:spcPts val="1000"/>
              </a:spcBef>
              <a:spcAft>
                <a:spcPts val="0"/>
              </a:spcAft>
              <a:buSzPts val="1600"/>
              <a:buFont typeface="Arial"/>
              <a:buChar char="•"/>
            </a:pPr>
            <a:r>
              <a:rPr lang="en-US" sz="2000">
                <a:solidFill>
                  <a:schemeClr val="lt1"/>
                </a:solidFill>
                <a:latin typeface="Trebuchet MS"/>
                <a:ea typeface="Trebuchet MS"/>
                <a:cs typeface="Trebuchet MS"/>
                <a:sym typeface="Trebuchet MS"/>
              </a:rPr>
              <a:t>Manageability</a:t>
            </a:r>
            <a:endParaRPr/>
          </a:p>
          <a:p>
            <a:pPr indent="-342900" lvl="0" marL="342900" rtl="0" algn="l">
              <a:spcBef>
                <a:spcPts val="1000"/>
              </a:spcBef>
              <a:spcAft>
                <a:spcPts val="0"/>
              </a:spcAft>
              <a:buSzPts val="1600"/>
              <a:buFont typeface="Arial"/>
              <a:buChar char="•"/>
            </a:pPr>
            <a:r>
              <a:rPr lang="en-US" sz="2000">
                <a:solidFill>
                  <a:schemeClr val="lt1"/>
                </a:solidFill>
                <a:latin typeface="Trebuchet MS"/>
                <a:ea typeface="Trebuchet MS"/>
                <a:cs typeface="Trebuchet MS"/>
                <a:sym typeface="Trebuchet MS"/>
              </a:rPr>
              <a:t>Low cost</a:t>
            </a:r>
            <a:endParaRPr/>
          </a:p>
          <a:p>
            <a:pPr indent="-342900" lvl="0" marL="342900" rtl="0" algn="l">
              <a:spcBef>
                <a:spcPts val="1000"/>
              </a:spcBef>
              <a:spcAft>
                <a:spcPts val="0"/>
              </a:spcAft>
              <a:buSzPts val="1600"/>
              <a:buChar char="►"/>
            </a:pPr>
            <a:r>
              <a:rPr b="1" lang="en-US" sz="2000">
                <a:solidFill>
                  <a:schemeClr val="accent1"/>
                </a:solidFill>
                <a:latin typeface="Trebuchet MS"/>
                <a:ea typeface="Trebuchet MS"/>
                <a:cs typeface="Trebuchet MS"/>
                <a:sym typeface="Trebuchet MS"/>
              </a:rPr>
              <a:t>Three broad categories of data storage:</a:t>
            </a:r>
            <a:endParaRPr/>
          </a:p>
          <a:p>
            <a:pPr indent="-342900" lvl="0" marL="342900" rtl="0" algn="l">
              <a:spcBef>
                <a:spcPts val="1000"/>
              </a:spcBef>
              <a:spcAft>
                <a:spcPts val="0"/>
              </a:spcAft>
              <a:buSzPts val="1600"/>
              <a:buFont typeface="Arial"/>
              <a:buChar char="•"/>
            </a:pPr>
            <a:r>
              <a:rPr lang="en-US" sz="2000">
                <a:solidFill>
                  <a:schemeClr val="lt1"/>
                </a:solidFill>
                <a:latin typeface="Trebuchet MS"/>
                <a:ea typeface="Trebuchet MS"/>
                <a:cs typeface="Trebuchet MS"/>
                <a:sym typeface="Trebuchet MS"/>
              </a:rPr>
              <a:t>Block Storage </a:t>
            </a:r>
            <a:endParaRPr/>
          </a:p>
          <a:p>
            <a:pPr indent="-342900" lvl="0" marL="342900" rtl="0" algn="l">
              <a:spcBef>
                <a:spcPts val="1000"/>
              </a:spcBef>
              <a:spcAft>
                <a:spcPts val="0"/>
              </a:spcAft>
              <a:buSzPts val="1600"/>
              <a:buFont typeface="Arial"/>
              <a:buChar char="•"/>
            </a:pPr>
            <a:r>
              <a:rPr lang="en-US" sz="2000">
                <a:solidFill>
                  <a:schemeClr val="lt1"/>
                </a:solidFill>
                <a:latin typeface="Trebuchet MS"/>
                <a:ea typeface="Trebuchet MS"/>
                <a:cs typeface="Trebuchet MS"/>
                <a:sym typeface="Trebuchet MS"/>
              </a:rPr>
              <a:t>File Storage</a:t>
            </a:r>
            <a:endParaRPr/>
          </a:p>
          <a:p>
            <a:pPr indent="-342900" lvl="0" marL="342900" rtl="0" algn="l">
              <a:spcBef>
                <a:spcPts val="1000"/>
              </a:spcBef>
              <a:spcAft>
                <a:spcPts val="0"/>
              </a:spcAft>
              <a:buSzPts val="1600"/>
              <a:buFont typeface="Arial"/>
              <a:buChar char="•"/>
            </a:pPr>
            <a:r>
              <a:rPr lang="en-US" sz="2000">
                <a:solidFill>
                  <a:schemeClr val="lt1"/>
                </a:solidFill>
                <a:latin typeface="Trebuchet MS"/>
                <a:ea typeface="Trebuchet MS"/>
                <a:cs typeface="Trebuchet MS"/>
                <a:sym typeface="Trebuchet MS"/>
              </a:rPr>
              <a:t>Object storage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0"/>
          <p:cNvSpPr txBox="1"/>
          <p:nvPr>
            <p:ph idx="1" type="body"/>
          </p:nvPr>
        </p:nvSpPr>
        <p:spPr>
          <a:xfrm>
            <a:off x="677334" y="914401"/>
            <a:ext cx="8596668" cy="512696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332"/>
              <a:buNone/>
            </a:pPr>
            <a:r>
              <a:rPr lang="en-US" sz="1665"/>
              <a:t>Along with SwiftStack, contributors include IBM, RedHat, HP, and Rackspace. Swift powers storage clouds at Comcast, Time Warner, Globo, and Wikipedia, as well as public clouds like Rackspace, NTT, OVH, and IBM SoftLayer...just to name a few.</a:t>
            </a:r>
            <a:endParaRPr/>
          </a:p>
          <a:p>
            <a:pPr indent="0" lvl="0" marL="0" rtl="0" algn="l">
              <a:lnSpc>
                <a:spcPct val="90000"/>
              </a:lnSpc>
              <a:spcBef>
                <a:spcPts val="1000"/>
              </a:spcBef>
              <a:spcAft>
                <a:spcPts val="0"/>
              </a:spcAft>
              <a:buSzPts val="1332"/>
              <a:buNone/>
            </a:pPr>
            <a:r>
              <a:rPr lang="en-US" sz="1665"/>
              <a:t>"Swift…one of the more forward-looking projects…was built to be composable, meaning it was built to be used with or without other OpenStack components. So, a shout-out to the Swift team for thinking ahead…if [customers] just want object storage, they’re able to bring in Swift.”</a:t>
            </a:r>
            <a:endParaRPr/>
          </a:p>
          <a:p>
            <a:pPr indent="0" lvl="0" marL="0" rtl="0" algn="l">
              <a:lnSpc>
                <a:spcPct val="90000"/>
              </a:lnSpc>
              <a:spcBef>
                <a:spcPts val="1000"/>
              </a:spcBef>
              <a:spcAft>
                <a:spcPts val="0"/>
              </a:spcAft>
              <a:buSzPts val="1332"/>
              <a:buNone/>
            </a:pPr>
            <a:r>
              <a:rPr lang="en-US" sz="1665"/>
              <a:t>- Mark Collier, Chief Operating Officer, OpenStack Foundation</a:t>
            </a:r>
            <a:endParaRPr/>
          </a:p>
          <a:p>
            <a:pPr indent="0" lvl="0" marL="0" rtl="0" algn="l">
              <a:lnSpc>
                <a:spcPct val="90000"/>
              </a:lnSpc>
              <a:spcBef>
                <a:spcPts val="1000"/>
              </a:spcBef>
              <a:spcAft>
                <a:spcPts val="0"/>
              </a:spcAft>
              <a:buSzPts val="1332"/>
              <a:buNone/>
            </a:pPr>
            <a:r>
              <a:t/>
            </a:r>
            <a:endParaRPr sz="1665"/>
          </a:p>
          <a:p>
            <a:pPr indent="0" lvl="0" marL="0" rtl="0" algn="l">
              <a:lnSpc>
                <a:spcPct val="90000"/>
              </a:lnSpc>
              <a:spcBef>
                <a:spcPts val="1000"/>
              </a:spcBef>
              <a:spcAft>
                <a:spcPts val="0"/>
              </a:spcAft>
              <a:buSzPts val="1332"/>
              <a:buNone/>
            </a:pPr>
            <a:r>
              <a:rPr lang="en-US" sz="1665"/>
              <a:t>CEPH: </a:t>
            </a:r>
            <a:r>
              <a:rPr b="1" lang="en-US" sz="1665"/>
              <a:t>Ceph</a:t>
            </a:r>
            <a:r>
              <a:rPr lang="en-US" sz="1665"/>
              <a:t> is an open-source software storage platform, implements object storage on a single distributed computer cluster, and provides 3-in-1 interfaces for object-, block- and file-level storage. Ceph aims primarily for completely distributed operation without a single point of failure, scalable to the Exabyte level, and freely available.</a:t>
            </a:r>
            <a:endParaRPr/>
          </a:p>
          <a:p>
            <a:pPr indent="0" lvl="0" marL="0" rtl="0" algn="l">
              <a:lnSpc>
                <a:spcPct val="90000"/>
              </a:lnSpc>
              <a:spcBef>
                <a:spcPts val="1000"/>
              </a:spcBef>
              <a:spcAft>
                <a:spcPts val="0"/>
              </a:spcAft>
              <a:buSzPts val="1332"/>
              <a:buNone/>
            </a:pPr>
            <a:r>
              <a:rPr lang="en-US" sz="1665"/>
              <a:t>Ceph replicates data and makes it fault-tolerant, using commodity hardware and requiring no specific hardware support. As a result of its design, the system is both self-healing and self-managing, aiming to minimize administration time and other costs.</a:t>
            </a:r>
            <a:endParaRPr/>
          </a:p>
          <a:p>
            <a:pPr indent="0" lvl="0" marL="0" rtl="0" algn="l">
              <a:lnSpc>
                <a:spcPct val="90000"/>
              </a:lnSpc>
              <a:spcBef>
                <a:spcPts val="1000"/>
              </a:spcBef>
              <a:spcAft>
                <a:spcPts val="0"/>
              </a:spcAft>
              <a:buSzPts val="1332"/>
              <a:buNone/>
            </a:pPr>
            <a:r>
              <a:t/>
            </a:r>
            <a:endParaRPr sz="1665"/>
          </a:p>
          <a:p>
            <a:pPr indent="0" lvl="0" marL="0" rtl="0" algn="l">
              <a:lnSpc>
                <a:spcPct val="90000"/>
              </a:lnSpc>
              <a:spcBef>
                <a:spcPts val="1000"/>
              </a:spcBef>
              <a:spcAft>
                <a:spcPts val="0"/>
              </a:spcAft>
              <a:buSzPts val="1332"/>
              <a:buNone/>
            </a:pPr>
            <a:r>
              <a:t/>
            </a:r>
            <a:endParaRPr sz="1665"/>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21"/>
          <p:cNvPicPr preferRelativeResize="0"/>
          <p:nvPr>
            <p:ph idx="1" type="body"/>
          </p:nvPr>
        </p:nvPicPr>
        <p:blipFill rotWithShape="1">
          <a:blip r:embed="rId3">
            <a:alphaModFix/>
          </a:blip>
          <a:srcRect b="0" l="0" r="0" t="0"/>
          <a:stretch/>
        </p:blipFill>
        <p:spPr>
          <a:xfrm>
            <a:off x="1379856" y="500826"/>
            <a:ext cx="8286658" cy="596775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2"/>
          <p:cNvSpPr txBox="1"/>
          <p:nvPr>
            <p:ph idx="1" type="body"/>
          </p:nvPr>
        </p:nvSpPr>
        <p:spPr>
          <a:xfrm>
            <a:off x="677863" y="901700"/>
            <a:ext cx="8596312" cy="514032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t>JETS3T: JetS3t is a free, open-source Java toolkit and application suite for Amazon Simple Storage Service (Amazon S3), Amazon CloudFront content delivery network, and Google Storage for Developers.</a:t>
            </a:r>
            <a:endParaRPr/>
          </a:p>
          <a:p>
            <a:pPr indent="0" lvl="0" marL="0" rtl="0" algn="l">
              <a:spcBef>
                <a:spcPts val="1000"/>
              </a:spcBef>
              <a:spcAft>
                <a:spcPts val="0"/>
              </a:spcAft>
              <a:buSzPts val="1440"/>
              <a:buNone/>
            </a:pPr>
            <a:r>
              <a:rPr lang="en-US"/>
              <a:t>The JetS3t toolkit provides Java programmers with a powerful yet simple API for interacting with storage services and managing data stored there.</a:t>
            </a:r>
            <a:endParaRPr/>
          </a:p>
          <a:p>
            <a:pPr indent="0" lvl="0" marL="0" rtl="0" algn="l">
              <a:spcBef>
                <a:spcPts val="1000"/>
              </a:spcBef>
              <a:spcAft>
                <a:spcPts val="0"/>
              </a:spcAft>
              <a:buSzPts val="1440"/>
              <a:buNone/>
            </a:pPr>
            <a:r>
              <a:rPr lang="en-US"/>
              <a:t>To use JetS3t you need an Amazon S3 and/or an Google Storage account to gain access to the cheap and plentiful storage space that makes these services so attractive.</a:t>
            </a:r>
            <a:endParaRPr/>
          </a:p>
          <a:p>
            <a:pPr indent="0" lvl="0" marL="0" rtl="0" algn="l">
              <a:spcBef>
                <a:spcPts val="1000"/>
              </a:spcBef>
              <a:spcAft>
                <a:spcPts val="0"/>
              </a:spcAft>
              <a:buSzPts val="1440"/>
              <a:buNone/>
            </a:pPr>
            <a:r>
              <a:rPr lang="en-US"/>
              <a:t>There are also five applications included in the JetS3t suite. Applications for using your own online storage accounts:</a:t>
            </a:r>
            <a:endParaRPr/>
          </a:p>
          <a:p>
            <a:pPr indent="0" lvl="0" marL="0" rtl="0" algn="l">
              <a:spcBef>
                <a:spcPts val="1000"/>
              </a:spcBef>
              <a:spcAft>
                <a:spcPts val="0"/>
              </a:spcAft>
              <a:buSzPts val="1440"/>
              <a:buNone/>
            </a:pPr>
            <a:r>
              <a:rPr lang="en-US"/>
              <a:t>(1) Cockpit                              (4) CockpitLite</a:t>
            </a:r>
            <a:endParaRPr/>
          </a:p>
          <a:p>
            <a:pPr indent="0" lvl="0" marL="0" rtl="0" algn="l">
              <a:spcBef>
                <a:spcPts val="1000"/>
              </a:spcBef>
              <a:spcAft>
                <a:spcPts val="0"/>
              </a:spcAft>
              <a:buSzPts val="1440"/>
              <a:buNone/>
            </a:pPr>
            <a:r>
              <a:rPr lang="en-US"/>
              <a:t>(2) Synchronize                       (5) Uploader</a:t>
            </a:r>
            <a:endParaRPr/>
          </a:p>
          <a:p>
            <a:pPr indent="0" lvl="0" marL="0" rtl="0" algn="l">
              <a:spcBef>
                <a:spcPts val="1000"/>
              </a:spcBef>
              <a:spcAft>
                <a:spcPts val="0"/>
              </a:spcAft>
              <a:buSzPts val="1440"/>
              <a:buNone/>
            </a:pPr>
            <a:r>
              <a:rPr lang="en-US"/>
              <a:t>(3) Gatekeeper</a:t>
            </a:r>
            <a:endParaRPr/>
          </a:p>
          <a:p>
            <a:pPr indent="0" lvl="0" marL="0" rtl="0" algn="l">
              <a:spcBef>
                <a:spcPts val="1000"/>
              </a:spcBef>
              <a:spcAft>
                <a:spcPts val="0"/>
              </a:spcAft>
              <a:buSzPts val="144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4000"/>
              <a:buFont typeface="Trebuchet MS"/>
              <a:buNone/>
            </a:pPr>
            <a:r>
              <a:rPr lang="en-US" sz="4000"/>
              <a:t>Swift Use Cases</a:t>
            </a:r>
            <a:endParaRPr/>
          </a:p>
        </p:txBody>
      </p:sp>
      <p:sp>
        <p:nvSpPr>
          <p:cNvPr id="276" name="Google Shape;276;p23"/>
          <p:cNvSpPr txBox="1"/>
          <p:nvPr>
            <p:ph idx="1" type="body"/>
          </p:nvPr>
        </p:nvSpPr>
        <p:spPr>
          <a:xfrm>
            <a:off x="677334" y="2160589"/>
            <a:ext cx="8596668" cy="396589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t>Swift allows for a wide spectrum of uses, including supporting web/mobile applications, backups, and active archiving. Layers of additional services let users access the storage system via its native HTTP interface, or use command-line tools, filesystem gateways, or easy-to-use applications to store and sync data with their desktops, tablets, and mobile devices.</a:t>
            </a:r>
            <a:endParaRPr/>
          </a:p>
          <a:p>
            <a:pPr indent="0" lvl="0" marL="0" rtl="0" algn="l">
              <a:spcBef>
                <a:spcPts val="1000"/>
              </a:spcBef>
              <a:spcAft>
                <a:spcPts val="0"/>
              </a:spcAft>
              <a:buSzPts val="1440"/>
              <a:buNone/>
            </a:pPr>
            <a:r>
              <a:t/>
            </a:r>
            <a:endParaRPr/>
          </a:p>
          <a:p>
            <a:pPr indent="-342900" lvl="0" marL="342900" rtl="0" algn="l">
              <a:spcBef>
                <a:spcPts val="1000"/>
              </a:spcBef>
              <a:spcAft>
                <a:spcPts val="0"/>
              </a:spcAft>
              <a:buSzPts val="1440"/>
              <a:buFont typeface="Noto Sans Symbols"/>
              <a:buChar char="▪"/>
            </a:pPr>
            <a:r>
              <a:rPr lang="en-US"/>
              <a:t>Object Storage System: </a:t>
            </a:r>
            <a:endParaRPr/>
          </a:p>
          <a:p>
            <a:pPr indent="0" lvl="0" marL="0" rtl="0" algn="l">
              <a:spcBef>
                <a:spcPts val="1000"/>
              </a:spcBef>
              <a:spcAft>
                <a:spcPts val="0"/>
              </a:spcAft>
              <a:buSzPts val="1440"/>
              <a:buNone/>
            </a:pPr>
            <a:r>
              <a:rPr lang="en-US"/>
              <a:t>What is an object storage system? </a:t>
            </a:r>
            <a:endParaRPr/>
          </a:p>
          <a:p>
            <a:pPr indent="0" lvl="0" marL="0" rtl="0" algn="l">
              <a:spcBef>
                <a:spcPts val="1000"/>
              </a:spcBef>
              <a:spcAft>
                <a:spcPts val="0"/>
              </a:spcAft>
              <a:buSzPts val="1440"/>
              <a:buNone/>
            </a:pPr>
            <a:r>
              <a:rPr lang="en-US"/>
              <a:t>This will be familiar to those who regularly access the Internet or use mobile devices. Object storage doesn’t provide access to raw blocks of data; nor does it offer filebased access. Instead, it provides access to whole objects or blobs of data—generally through an API specific to that system. Objects are accessible via</a:t>
            </a:r>
            <a:endParaRPr/>
          </a:p>
          <a:p>
            <a:pPr indent="0" lvl="0" marL="0" rtl="0" algn="l">
              <a:spcBef>
                <a:spcPts val="1000"/>
              </a:spcBef>
              <a:spcAft>
                <a:spcPts val="0"/>
              </a:spcAft>
              <a:buSzPts val="144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4"/>
          <p:cNvSpPr txBox="1"/>
          <p:nvPr>
            <p:ph idx="1" type="body"/>
          </p:nvPr>
        </p:nvSpPr>
        <p:spPr>
          <a:xfrm>
            <a:off x="677334" y="1045029"/>
            <a:ext cx="8596668" cy="499633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t/>
            </a:r>
            <a:endParaRPr/>
          </a:p>
          <a:p>
            <a:pPr indent="0" lvl="0" marL="0" rtl="0" algn="l">
              <a:spcBef>
                <a:spcPts val="1000"/>
              </a:spcBef>
              <a:spcAft>
                <a:spcPts val="0"/>
              </a:spcAft>
              <a:buSzPts val="1440"/>
              <a:buNone/>
            </a:pPr>
            <a:r>
              <a:rPr lang="en-US"/>
              <a:t>URLs using HTTP protocols, similar to how websites are accessible in web browsers. Object storage abstracts these locations as URLs so that the storage system can grow and scale independently from the underlying storage mechanisms. This makes object storage ideal for systems that need to grow and scale for capacity, concurrency, or both.</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rPr lang="en-US"/>
              <a:t>Swift is an object storage system, which, as we have discussed, means it trades immediate consistency for eventual consistency. This allows Swift to achieve high availability, redundancy, throughput, and capacity. With a focus on availability over consistency, Swift has no transaction or locking delays. Large numbers of simultaneous reads are fast, asare simultaneous writes.</a:t>
            </a:r>
            <a:endParaRPr/>
          </a:p>
          <a:p>
            <a:pPr indent="0" lvl="0" marL="0" rtl="0" algn="l">
              <a:spcBef>
                <a:spcPts val="1000"/>
              </a:spcBef>
              <a:spcAft>
                <a:spcPts val="0"/>
              </a:spcAft>
              <a:buSzPts val="144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5"/>
          <p:cNvSpPr txBox="1"/>
          <p:nvPr>
            <p:ph idx="1" type="body"/>
          </p:nvPr>
        </p:nvSpPr>
        <p:spPr>
          <a:xfrm>
            <a:off x="638145" y="1227908"/>
            <a:ext cx="8596668" cy="514002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t>This means that Swift is capable of scaling to an extremely large number of concurrent connections and extremely large sets of data. Since its launch, Swift has gained a community of hundreds of contributors, gotten even more stable, become faster, and added many great new features.</a:t>
            </a:r>
            <a:endParaRPr/>
          </a:p>
          <a:p>
            <a:pPr indent="-251459" lvl="0" marL="342900" rtl="0" algn="l">
              <a:spcBef>
                <a:spcPts val="1000"/>
              </a:spcBef>
              <a:spcAft>
                <a:spcPts val="0"/>
              </a:spcAft>
              <a:buSzPts val="1440"/>
              <a:buFont typeface="Noto Sans Symbols"/>
              <a:buNone/>
            </a:pPr>
            <a:r>
              <a:t/>
            </a:r>
            <a:endParaRPr/>
          </a:p>
          <a:p>
            <a:pPr indent="-342900" lvl="0" marL="342900" rtl="0" algn="l">
              <a:spcBef>
                <a:spcPts val="1000"/>
              </a:spcBef>
              <a:spcAft>
                <a:spcPts val="0"/>
              </a:spcAft>
              <a:buSzPts val="1440"/>
              <a:buFont typeface="Noto Sans Symbols"/>
              <a:buChar char="▪"/>
            </a:pPr>
            <a:r>
              <a:rPr lang="en-US"/>
              <a:t>Massively Scalable:</a:t>
            </a:r>
            <a:endParaRPr/>
          </a:p>
          <a:p>
            <a:pPr indent="0" lvl="0" marL="0" rtl="0" algn="l">
              <a:spcBef>
                <a:spcPts val="1000"/>
              </a:spcBef>
              <a:spcAft>
                <a:spcPts val="0"/>
              </a:spcAft>
              <a:buSzPts val="1440"/>
              <a:buNone/>
            </a:pPr>
            <a:r>
              <a:rPr lang="en-US"/>
              <a:t>Swift is designed to scale linearly based on how much data needs to be stored and how many users need to be served. This means that it can scale from a few nodes with a handful of drives to thousands of machines with dozens, even hundreds, of petabytes of storage. As the system grows in usage and the number of requests increase, performance doesn’t degrade, in part because Swift is designed to be scalable with no single point of failure. To scale up, the system grows where needed— by adding storage nodes to increase storage capacity, adding proxy nodes as requests increase, and growing network capacity where bottlenecks are detected.</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6"/>
          <p:cNvSpPr txBox="1"/>
          <p:nvPr>
            <p:ph idx="1" type="body"/>
          </p:nvPr>
        </p:nvSpPr>
        <p:spPr>
          <a:xfrm>
            <a:off x="807962" y="1058091"/>
            <a:ext cx="8596668" cy="500307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Font typeface="Noto Sans Symbols"/>
              <a:buChar char="▪"/>
            </a:pPr>
            <a:r>
              <a:rPr lang="en-US"/>
              <a:t>Runs on commodity hardware :</a:t>
            </a:r>
            <a:endParaRPr b="1"/>
          </a:p>
          <a:p>
            <a:pPr indent="0" lvl="0" marL="0" rtl="0" algn="l">
              <a:spcBef>
                <a:spcPts val="1000"/>
              </a:spcBef>
              <a:spcAft>
                <a:spcPts val="0"/>
              </a:spcAft>
              <a:buSzPts val="1440"/>
              <a:buNone/>
            </a:pPr>
            <a:r>
              <a:rPr lang="en-US"/>
              <a:t>Swift can also be installed on what is often referred to as commodity hardware. This means that standard, low-cost server components can be used to build the storage system. By relying on Swift to provide the logical software management of data rather than a specialized vendor hardware, you gain incredible flexibility in the features, deployment, and scaling of your storage system. This, in essence, is what software-defined storage is all about.</a:t>
            </a:r>
            <a:endParaRPr/>
          </a:p>
          <a:p>
            <a:pPr indent="0" lvl="0" marL="0" rtl="0" algn="l">
              <a:spcBef>
                <a:spcPts val="1000"/>
              </a:spcBef>
              <a:spcAft>
                <a:spcPts val="0"/>
              </a:spcAft>
              <a:buSzPts val="1440"/>
              <a:buNone/>
            </a:pPr>
            <a:r>
              <a:rPr lang="en-US"/>
              <a:t>Swift is designed from the ground up to handle failures, so reliability of individual components is less critical. Swift installations can run robustly on commodity hardware, and even on regular desktop drives rather than more expensive enterprise drives. Companies can choose hardware quality and configuration to suit the tolerances of the application and their ability to replace failed equipment.</a:t>
            </a:r>
            <a:endParaRPr/>
          </a:p>
          <a:p>
            <a:pPr indent="0" lvl="0" marL="0" rtl="0" algn="l">
              <a:spcBef>
                <a:spcPts val="1000"/>
              </a:spcBef>
              <a:spcAft>
                <a:spcPts val="0"/>
              </a:spcAft>
              <a:buSzPts val="144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7"/>
          <p:cNvSpPr txBox="1"/>
          <p:nvPr>
            <p:ph idx="1" type="body"/>
          </p:nvPr>
        </p:nvSpPr>
        <p:spPr>
          <a:xfrm>
            <a:off x="886340" y="1162594"/>
            <a:ext cx="8596668" cy="4904894"/>
          </a:xfrm>
          <a:prstGeom prst="rect">
            <a:avLst/>
          </a:prstGeom>
          <a:noFill/>
          <a:ln>
            <a:noFill/>
          </a:ln>
        </p:spPr>
        <p:txBody>
          <a:bodyPr anchorCtr="0" anchor="t" bIns="45700" lIns="91425" spcFirstLastPara="1" rIns="91425" wrap="square" tIns="45700">
            <a:normAutofit/>
          </a:bodyPr>
          <a:lstStyle/>
          <a:p>
            <a:pPr indent="0" lvl="1" marL="0" rtl="0" algn="l">
              <a:spcBef>
                <a:spcPts val="0"/>
              </a:spcBef>
              <a:spcAft>
                <a:spcPts val="0"/>
              </a:spcAft>
              <a:buSzPts val="1440"/>
              <a:buNone/>
            </a:pPr>
            <a:r>
              <a:rPr lang="en-US" sz="1800"/>
              <a:t>Swift’s ability to use commodity hardware means there is no lock-in with any particular hardware vendor. As a result, deployments can continually take advantage of decreasing hardware prices and increasing drive capacity. It also allows data to be moved from one media to another to address constraints such as IO rate or latency.</a:t>
            </a:r>
            <a:endParaRPr/>
          </a:p>
          <a:p>
            <a:pPr indent="-251459" lvl="1" marL="342900" rtl="0" algn="l">
              <a:spcBef>
                <a:spcPts val="1000"/>
              </a:spcBef>
              <a:spcAft>
                <a:spcPts val="0"/>
              </a:spcAft>
              <a:buSzPts val="1440"/>
              <a:buFont typeface="Noto Sans Symbols"/>
              <a:buNone/>
            </a:pPr>
            <a:r>
              <a:t/>
            </a:r>
            <a:endParaRPr sz="1800"/>
          </a:p>
          <a:p>
            <a:pPr indent="-342900" lvl="1" marL="342900" rtl="0" algn="l">
              <a:spcBef>
                <a:spcPts val="1000"/>
              </a:spcBef>
              <a:spcAft>
                <a:spcPts val="0"/>
              </a:spcAft>
              <a:buSzPts val="1440"/>
              <a:buFont typeface="Noto Sans Symbols"/>
              <a:buChar char="▪"/>
            </a:pPr>
            <a:r>
              <a:rPr lang="en-US" sz="1800"/>
              <a:t>An S3 like solution:</a:t>
            </a:r>
            <a:endParaRPr/>
          </a:p>
          <a:p>
            <a:pPr indent="0" lvl="0" marL="0" rtl="0" algn="l">
              <a:spcBef>
                <a:spcPts val="1000"/>
              </a:spcBef>
              <a:spcAft>
                <a:spcPts val="0"/>
              </a:spcAft>
              <a:buSzPts val="1440"/>
              <a:buNone/>
            </a:pPr>
            <a:r>
              <a:rPr lang="en-US"/>
              <a:t>Swift is not a traditional filesystem or a raw block device. Instead, it lets you store, retrieve, and delete objects along with their associated metadata in containers (“buckets” in Amazon S3 terminology) via a RESTful HTTP API. Developers can either write directly to the Swift API or use one of the many client libraries that exist for popular programming languages, such as Java, Python, Ruby, and C#.</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4000"/>
              <a:buFont typeface="Trebuchet MS"/>
              <a:buNone/>
            </a:pPr>
            <a:r>
              <a:rPr lang="en-US" sz="4000"/>
              <a:t>What Swift is not?</a:t>
            </a:r>
            <a:endParaRPr/>
          </a:p>
        </p:txBody>
      </p:sp>
      <p:sp>
        <p:nvSpPr>
          <p:cNvPr id="302" name="Google Shape;302;p2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Font typeface="Noto Sans Symbols"/>
              <a:buChar char="▪"/>
            </a:pPr>
            <a:r>
              <a:rPr lang="en-US"/>
              <a:t>Hard drive / File system:</a:t>
            </a:r>
            <a:endParaRPr/>
          </a:p>
          <a:p>
            <a:pPr indent="0" lvl="0" marL="0" rtl="0" algn="l">
              <a:spcBef>
                <a:spcPts val="1000"/>
              </a:spcBef>
              <a:spcAft>
                <a:spcPts val="0"/>
              </a:spcAft>
              <a:buSzPts val="1440"/>
              <a:buNone/>
            </a:pPr>
            <a:r>
              <a:rPr lang="en-US"/>
              <a:t>What is file storage? </a:t>
            </a:r>
            <a:endParaRPr/>
          </a:p>
          <a:p>
            <a:pPr indent="0" lvl="0" marL="0" rtl="0" algn="l">
              <a:spcBef>
                <a:spcPts val="1000"/>
              </a:spcBef>
              <a:spcAft>
                <a:spcPts val="0"/>
              </a:spcAft>
              <a:buSzPts val="1440"/>
              <a:buNone/>
            </a:pPr>
            <a:r>
              <a:rPr lang="en-US"/>
              <a:t>This is what we’re most used to seeing as desktop users. In its simplest form, file storage takes a hard drive (like the one on your computer) and exposes a filesystem on it for storing unstructured data. You see the filesystem when you open and close documents on your computer. A data center contains systems that expose a filesystem over a network. Although file storage provides a useful abstraction on top of a storage device, there are challenges as the system scales. File storage needs strong consistency, which creates constraints as the system grows and is put under high demand. In addition, filesystems often require other features (such as file locking) that create a barrier for working well with large amounts of data.</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9"/>
          <p:cNvSpPr txBox="1"/>
          <p:nvPr>
            <p:ph idx="1" type="body"/>
          </p:nvPr>
        </p:nvSpPr>
        <p:spPr>
          <a:xfrm>
            <a:off x="677334" y="953588"/>
            <a:ext cx="8596668" cy="495714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Font typeface="Noto Sans Symbols"/>
              <a:buChar char="▪"/>
            </a:pPr>
            <a:r>
              <a:rPr lang="en-US"/>
              <a:t>Block storage:</a:t>
            </a:r>
            <a:endParaRPr/>
          </a:p>
          <a:p>
            <a:pPr indent="0" lvl="0" marL="0" rtl="0" algn="l">
              <a:spcBef>
                <a:spcPts val="1000"/>
              </a:spcBef>
              <a:spcAft>
                <a:spcPts val="0"/>
              </a:spcAft>
              <a:buSzPts val="1440"/>
              <a:buNone/>
            </a:pPr>
            <a:r>
              <a:rPr lang="en-US"/>
              <a:t>What is block storage?</a:t>
            </a:r>
            <a:endParaRPr/>
          </a:p>
          <a:p>
            <a:pPr indent="0" lvl="0" marL="0" rtl="0" algn="l">
              <a:spcBef>
                <a:spcPts val="1000"/>
              </a:spcBef>
              <a:spcAft>
                <a:spcPts val="0"/>
              </a:spcAft>
              <a:buSzPts val="1440"/>
              <a:buNone/>
            </a:pPr>
            <a:r>
              <a:rPr lang="en-US"/>
              <a:t>This stores structured data, which is represented as equal-size blocks (say, 212 bits per block) without putting any interpretation on the bits. Often, this kind of storage is useful when the application needs to tightly control the structure of the data. A common use for block storage is databases, which can use a raw block device to efficiently read and write structured data.</a:t>
            </a:r>
            <a:endParaRPr/>
          </a:p>
          <a:p>
            <a:pPr indent="0" lvl="0" marL="0" rtl="0" algn="l">
              <a:spcBef>
                <a:spcPts val="1000"/>
              </a:spcBef>
              <a:spcAft>
                <a:spcPts val="0"/>
              </a:spcAft>
              <a:buSzPts val="1440"/>
              <a:buNone/>
            </a:pPr>
            <a:r>
              <a:rPr lang="en-US"/>
              <a:t>As we have discussed previously, swift is an object storage system. </a:t>
            </a:r>
            <a:endParaRPr/>
          </a:p>
          <a:p>
            <a:pPr indent="0" lvl="0" marL="0" rtl="0" algn="l">
              <a:spcBef>
                <a:spcPts val="1000"/>
              </a:spcBef>
              <a:spcAft>
                <a:spcPts val="0"/>
              </a:spcAft>
              <a:buSzPts val="1440"/>
              <a:buNone/>
            </a:pPr>
            <a:r>
              <a:t/>
            </a:r>
            <a:endParaRPr/>
          </a:p>
          <a:p>
            <a:pPr indent="-285750" lvl="1" marL="285750" rtl="0" algn="l">
              <a:spcBef>
                <a:spcPts val="1000"/>
              </a:spcBef>
              <a:spcAft>
                <a:spcPts val="0"/>
              </a:spcAft>
              <a:buSzPts val="1440"/>
              <a:buFont typeface="Noto Sans Symbols"/>
              <a:buChar char="▪"/>
            </a:pPr>
            <a:r>
              <a:rPr lang="en-US" sz="1800"/>
              <a:t>NFS / SMB share:</a:t>
            </a:r>
            <a:endParaRPr/>
          </a:p>
          <a:p>
            <a:pPr indent="0" lvl="1" marL="0" rtl="0" algn="l">
              <a:spcBef>
                <a:spcPts val="1000"/>
              </a:spcBef>
              <a:spcAft>
                <a:spcPts val="0"/>
              </a:spcAft>
              <a:buSzPts val="1440"/>
              <a:buNone/>
            </a:pPr>
            <a:r>
              <a:rPr lang="en-US" sz="1800"/>
              <a:t>Both </a:t>
            </a:r>
            <a:r>
              <a:rPr b="1" lang="en-US" sz="1800"/>
              <a:t>NFS</a:t>
            </a:r>
            <a:r>
              <a:rPr lang="en-US" sz="1800"/>
              <a:t> and </a:t>
            </a:r>
            <a:r>
              <a:rPr b="1" lang="en-US" sz="1800"/>
              <a:t>SMB</a:t>
            </a:r>
            <a:r>
              <a:rPr lang="en-US" sz="1800"/>
              <a:t> are file </a:t>
            </a:r>
            <a:r>
              <a:rPr b="1" lang="en-US" sz="1800"/>
              <a:t>sharing</a:t>
            </a:r>
            <a:r>
              <a:rPr lang="en-US" sz="1800"/>
              <a:t> protocols. Windows File </a:t>
            </a:r>
            <a:r>
              <a:rPr b="1" lang="en-US" sz="1800"/>
              <a:t>Sharing</a:t>
            </a:r>
            <a:r>
              <a:rPr lang="en-US" sz="1800"/>
              <a:t> usually means </a:t>
            </a:r>
            <a:r>
              <a:rPr b="1" lang="en-US" sz="1800"/>
              <a:t>SMB</a:t>
            </a:r>
            <a:r>
              <a:rPr lang="en-US" sz="1800"/>
              <a:t>. </a:t>
            </a:r>
            <a:r>
              <a:rPr b="1" lang="en-US" sz="1800"/>
              <a:t>NFS</a:t>
            </a:r>
            <a:r>
              <a:rPr lang="en-US" sz="1800"/>
              <a:t> is usually used with Unix/Linux, however, </a:t>
            </a:r>
            <a:r>
              <a:rPr b="1" lang="en-US" sz="1800"/>
              <a:t>NFS</a:t>
            </a:r>
            <a:r>
              <a:rPr lang="en-US" sz="1800"/>
              <a:t> for Windows enables you to deploy </a:t>
            </a:r>
            <a:r>
              <a:rPr b="1" lang="en-US" sz="1800"/>
              <a:t>NFS</a:t>
            </a:r>
            <a:r>
              <a:rPr lang="en-US" sz="1800"/>
              <a:t> server on Windows Server, this enables both Windows and Unix/Linux to access the </a:t>
            </a:r>
            <a:r>
              <a:rPr b="1" lang="en-US" sz="1800"/>
              <a:t>shared</a:t>
            </a:r>
            <a:r>
              <a:rPr lang="en-US" sz="1800"/>
              <a:t> resources on Windows System.</a:t>
            </a:r>
            <a:endParaRPr/>
          </a:p>
          <a:p>
            <a:pPr indent="0" lvl="0" marL="0" rtl="0" algn="l">
              <a:spcBef>
                <a:spcPts val="1000"/>
              </a:spcBef>
              <a:spcAft>
                <a:spcPts val="0"/>
              </a:spcAft>
              <a:buSzPts val="144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4000"/>
              <a:buFont typeface="Trebuchet MS"/>
              <a:buNone/>
            </a:pPr>
            <a:r>
              <a:rPr lang="en-US" sz="4000"/>
              <a:t>Object Storage</a:t>
            </a:r>
            <a:endParaRPr/>
          </a:p>
        </p:txBody>
      </p:sp>
      <p:sp>
        <p:nvSpPr>
          <p:cNvPr id="158" name="Google Shape;158;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latin typeface="Trebuchet MS"/>
                <a:ea typeface="Trebuchet MS"/>
                <a:cs typeface="Trebuchet MS"/>
                <a:sym typeface="Trebuchet MS"/>
              </a:rPr>
              <a:t>Object storage is designed to be a massive, scalable static data solution. In object storage every single unit of data exits at the same level in a storage pool. This unique design makes object storage more scalable, efficient and reliable than all other solutions for static data.</a:t>
            </a:r>
            <a:endParaRPr/>
          </a:p>
          <a:p>
            <a:pPr indent="0" lvl="0" marL="0" rtl="0" algn="l">
              <a:spcBef>
                <a:spcPts val="1000"/>
              </a:spcBef>
              <a:spcAft>
                <a:spcPts val="0"/>
              </a:spcAft>
              <a:buSzPts val="1440"/>
              <a:buNone/>
            </a:pPr>
            <a:r>
              <a:rPr lang="en-US">
                <a:latin typeface="Trebuchet MS"/>
                <a:ea typeface="Trebuchet MS"/>
                <a:cs typeface="Trebuchet MS"/>
                <a:sym typeface="Trebuchet MS"/>
              </a:rPr>
              <a:t>One way to manage Object storage is through Open IO SDS C API, which allows to create storage pools in pseudo containers. </a:t>
            </a:r>
            <a:endParaRPr/>
          </a:p>
          <a:p>
            <a:pPr indent="0" lvl="0" marL="0" rtl="0" algn="l">
              <a:spcBef>
                <a:spcPts val="1000"/>
              </a:spcBef>
              <a:spcAft>
                <a:spcPts val="0"/>
              </a:spcAft>
              <a:buSzPts val="1440"/>
              <a:buNone/>
            </a:pPr>
            <a:r>
              <a:rPr lang="en-US">
                <a:latin typeface="Trebuchet MS"/>
                <a:ea typeface="Trebuchet MS"/>
                <a:cs typeface="Trebuchet MS"/>
                <a:sym typeface="Trebuchet MS"/>
              </a:rPr>
              <a:t>It reduces operator burden.</a:t>
            </a:r>
            <a:endParaRPr/>
          </a:p>
          <a:p>
            <a:pPr indent="0" lvl="0" marL="0" rtl="0" algn="l">
              <a:spcBef>
                <a:spcPts val="1000"/>
              </a:spcBef>
              <a:spcAft>
                <a:spcPts val="0"/>
              </a:spcAft>
              <a:buSzPts val="1440"/>
              <a:buNone/>
            </a:pPr>
            <a:r>
              <a:rPr lang="en-US">
                <a:latin typeface="Trebuchet MS"/>
                <a:ea typeface="Trebuchet MS"/>
                <a:cs typeface="Trebuchet MS"/>
                <a:sym typeface="Trebuchet MS"/>
              </a:rPr>
              <a:t>An Object storage system provides a single namespace, there is no need to break data up and send it to different storage locations, which can increase complexity and confusion.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0"/>
          <p:cNvSpPr txBox="1"/>
          <p:nvPr>
            <p:ph idx="1" type="body"/>
          </p:nvPr>
        </p:nvSpPr>
        <p:spPr>
          <a:xfrm>
            <a:off x="677334" y="1058091"/>
            <a:ext cx="8596668" cy="4983271"/>
          </a:xfrm>
          <a:prstGeom prst="rect">
            <a:avLst/>
          </a:prstGeom>
          <a:noFill/>
          <a:ln>
            <a:noFill/>
          </a:ln>
        </p:spPr>
        <p:txBody>
          <a:bodyPr anchorCtr="0" anchor="t" bIns="45700" lIns="91425" spcFirstLastPara="1" rIns="91425" wrap="square" tIns="45700">
            <a:normAutofit/>
          </a:bodyPr>
          <a:lstStyle/>
          <a:p>
            <a:pPr indent="-285750" lvl="1" marL="285750" rtl="0" algn="l">
              <a:spcBef>
                <a:spcPts val="0"/>
              </a:spcBef>
              <a:spcAft>
                <a:spcPts val="0"/>
              </a:spcAft>
              <a:buSzPts val="1440"/>
              <a:buFont typeface="Noto Sans Symbols"/>
              <a:buChar char="▪"/>
            </a:pPr>
            <a:r>
              <a:rPr lang="en-US" sz="1800"/>
              <a:t>Any SAN/NAS/DAS:</a:t>
            </a:r>
            <a:endParaRPr/>
          </a:p>
          <a:p>
            <a:pPr indent="0" lvl="0" marL="0" rtl="0" algn="l">
              <a:spcBef>
                <a:spcPts val="1000"/>
              </a:spcBef>
              <a:spcAft>
                <a:spcPts val="0"/>
              </a:spcAft>
              <a:buSzPts val="1440"/>
              <a:buNone/>
            </a:pPr>
            <a:r>
              <a:rPr lang="en-US"/>
              <a:t>Swift does not work similarly to a DAS, NAS, or SAN, and it is a newer technology than all of them. Instead of storing files as a bunch of blocks, files are stored as “blobs”. Every file has three components:</a:t>
            </a:r>
            <a:endParaRPr/>
          </a:p>
          <a:p>
            <a:pPr indent="-342900" lvl="0" marL="342900" rtl="0" algn="l">
              <a:spcBef>
                <a:spcPts val="1000"/>
              </a:spcBef>
              <a:spcAft>
                <a:spcPts val="0"/>
              </a:spcAft>
              <a:buSzPts val="1440"/>
              <a:buAutoNum type="arabicParenBoth"/>
            </a:pPr>
            <a:r>
              <a:rPr lang="en-US"/>
              <a:t>ID</a:t>
            </a:r>
            <a:endParaRPr/>
          </a:p>
          <a:p>
            <a:pPr indent="-342900" lvl="0" marL="342900" rtl="0" algn="l">
              <a:spcBef>
                <a:spcPts val="1000"/>
              </a:spcBef>
              <a:spcAft>
                <a:spcPts val="0"/>
              </a:spcAft>
              <a:buSzPts val="1440"/>
              <a:buAutoNum type="arabicParenBoth"/>
            </a:pPr>
            <a:r>
              <a:rPr lang="en-US"/>
              <a:t>Metadata (i.e. permissions, author, timestamps, etc.)</a:t>
            </a:r>
            <a:endParaRPr/>
          </a:p>
          <a:p>
            <a:pPr indent="-342900" lvl="0" marL="342900" rtl="0" algn="l">
              <a:spcBef>
                <a:spcPts val="1000"/>
              </a:spcBef>
              <a:spcAft>
                <a:spcPts val="0"/>
              </a:spcAft>
              <a:buSzPts val="1440"/>
              <a:buAutoNum type="arabicParenBoth"/>
            </a:pPr>
            <a:r>
              <a:rPr lang="en-US"/>
              <a:t>Blob (the actual file data)</a:t>
            </a:r>
            <a:endParaRPr/>
          </a:p>
          <a:p>
            <a:pPr indent="0" lvl="0" marL="0" rtl="0" algn="l">
              <a:spcBef>
                <a:spcPts val="1000"/>
              </a:spcBef>
              <a:spcAft>
                <a:spcPts val="0"/>
              </a:spcAft>
              <a:buSzPts val="1440"/>
              <a:buNone/>
            </a:pPr>
            <a:r>
              <a:rPr lang="en-US"/>
              <a:t>To read and write the objects in the object store, you need to submit an HTTP request. This is great for developers because adding, modifying, and removing files can be integrated seamlessly in a few lines of code. It is also great for developers who are storing user pictures, videos, or other files that once uploaded will never change.</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4000"/>
              <a:buFont typeface="Trebuchet MS"/>
              <a:buNone/>
            </a:pPr>
            <a:r>
              <a:rPr lang="en-US" sz="4000"/>
              <a:t>More of Swift Use cases</a:t>
            </a:r>
            <a:endParaRPr/>
          </a:p>
        </p:txBody>
      </p:sp>
      <p:sp>
        <p:nvSpPr>
          <p:cNvPr id="318" name="Google Shape;318;p3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1440"/>
              <a:buFont typeface="Noto Sans Symbols"/>
              <a:buChar char="▪"/>
            </a:pPr>
            <a:r>
              <a:rPr lang="en-US"/>
              <a:t>Large Objects:</a:t>
            </a:r>
            <a:endParaRPr/>
          </a:p>
          <a:p>
            <a:pPr indent="0" lvl="0" marL="0" rtl="0" algn="l">
              <a:lnSpc>
                <a:spcPct val="90000"/>
              </a:lnSpc>
              <a:spcBef>
                <a:spcPts val="1000"/>
              </a:spcBef>
              <a:spcAft>
                <a:spcPts val="0"/>
              </a:spcAft>
              <a:buSzPts val="1440"/>
              <a:buNone/>
            </a:pPr>
            <a:r>
              <a:rPr lang="en-US"/>
              <a:t>Swift sets a maximum object size (default 5 GB) in order to make sure that objects are spread out fairly evenly across disks. If you plan to store objects larger than the maximum size, you can use the static large object (SLO) or dynamic large object (DLO) middleware. Because, at its lowest level, Swift doesn’t store objects larger than the maximum size, both static and dynamic large objects are broken into multiple segments that the middleware can later retrieve. Used to,</a:t>
            </a:r>
            <a:endParaRPr/>
          </a:p>
          <a:p>
            <a:pPr indent="-372744" lvl="1" marL="685800" rtl="0" algn="l">
              <a:lnSpc>
                <a:spcPct val="70000"/>
              </a:lnSpc>
              <a:spcBef>
                <a:spcPts val="600"/>
              </a:spcBef>
              <a:spcAft>
                <a:spcPts val="0"/>
              </a:spcAft>
              <a:buSzPts val="2000"/>
              <a:buChar char="•"/>
            </a:pPr>
            <a:r>
              <a:rPr lang="en-US" sz="1800"/>
              <a:t>Store Medical / Scientific Images</a:t>
            </a:r>
            <a:endParaRPr/>
          </a:p>
          <a:p>
            <a:pPr indent="-372744" lvl="1" marL="685800" rtl="0" algn="l">
              <a:lnSpc>
                <a:spcPct val="70000"/>
              </a:lnSpc>
              <a:spcBef>
                <a:spcPts val="600"/>
              </a:spcBef>
              <a:spcAft>
                <a:spcPts val="0"/>
              </a:spcAft>
              <a:buSzPts val="2000"/>
              <a:buChar char="•"/>
            </a:pPr>
            <a:r>
              <a:rPr lang="en-US" sz="1800"/>
              <a:t>Store your fancy Images from the moon (i.e. NASA)</a:t>
            </a:r>
            <a:endParaRPr/>
          </a:p>
          <a:p>
            <a:pPr indent="-372744" lvl="1" marL="685800" rtl="0" algn="l">
              <a:lnSpc>
                <a:spcPct val="70000"/>
              </a:lnSpc>
              <a:spcBef>
                <a:spcPts val="600"/>
              </a:spcBef>
              <a:spcAft>
                <a:spcPts val="0"/>
              </a:spcAft>
              <a:buSzPts val="2000"/>
              <a:buChar char="•"/>
            </a:pPr>
            <a:r>
              <a:rPr lang="en-US" sz="1800"/>
              <a:t>Store your VM from the cloud</a:t>
            </a:r>
            <a:endParaRPr/>
          </a:p>
          <a:p>
            <a:pPr indent="-342900" lvl="0" marL="342900" rtl="0" algn="l">
              <a:lnSpc>
                <a:spcPct val="90000"/>
              </a:lnSpc>
              <a:spcBef>
                <a:spcPts val="1000"/>
              </a:spcBef>
              <a:spcAft>
                <a:spcPts val="0"/>
              </a:spcAft>
              <a:buSzPts val="1440"/>
              <a:buFont typeface="Noto Sans Symbols"/>
              <a:buChar char="▪"/>
            </a:pPr>
            <a:r>
              <a:rPr lang="en-US"/>
              <a:t>Web content &amp; Backups: Swift is typically used to store unstructured data such as web content, backups.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4000"/>
              <a:buFont typeface="Trebuchet MS"/>
              <a:buNone/>
            </a:pPr>
            <a:r>
              <a:rPr lang="en-US" sz="4000"/>
              <a:t>History</a:t>
            </a:r>
            <a:endParaRPr/>
          </a:p>
        </p:txBody>
      </p:sp>
      <p:sp>
        <p:nvSpPr>
          <p:cNvPr id="324" name="Google Shape;324;p32"/>
          <p:cNvSpPr txBox="1"/>
          <p:nvPr>
            <p:ph idx="1" type="body"/>
          </p:nvPr>
        </p:nvSpPr>
        <p:spPr>
          <a:xfrm>
            <a:off x="677334" y="1930400"/>
            <a:ext cx="8596668" cy="437895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t>Rackspace Cloud Files:</a:t>
            </a:r>
            <a:endParaRPr/>
          </a:p>
          <a:p>
            <a:pPr indent="0" lvl="0" marL="0" rtl="0" algn="l">
              <a:spcBef>
                <a:spcPts val="1000"/>
              </a:spcBef>
              <a:spcAft>
                <a:spcPts val="0"/>
              </a:spcAft>
              <a:buSzPts val="1440"/>
              <a:buNone/>
            </a:pPr>
            <a:r>
              <a:rPr lang="en-US"/>
              <a:t>Rackspace Cloud Files is an affordable, redundant, scalable, and dynamic storage service. The core storage system is designed to provide a secure, network-accessible way to store an unlimited number of files. Each file can be as large as 5 gigabytes. You can store as much as you want and pay only for storage space that you actually use.</a:t>
            </a:r>
            <a:endParaRPr/>
          </a:p>
          <a:p>
            <a:pPr indent="0" lvl="0" marL="0" rtl="0" algn="l">
              <a:spcBef>
                <a:spcPts val="1000"/>
              </a:spcBef>
              <a:spcAft>
                <a:spcPts val="0"/>
              </a:spcAft>
              <a:buSzPts val="1440"/>
              <a:buNone/>
            </a:pPr>
            <a:r>
              <a:rPr lang="en-US"/>
              <a:t>Cloud Files also provides a simple yet powerful way to publish and distribute content behind a content delivery network (CDN). As a Cloud Files user, you get access to this network automatically.</a:t>
            </a:r>
            <a:endParaRPr/>
          </a:p>
          <a:p>
            <a:pPr indent="0" lvl="0" marL="0" rtl="0" algn="l">
              <a:spcBef>
                <a:spcPts val="1000"/>
              </a:spcBef>
              <a:spcAft>
                <a:spcPts val="0"/>
              </a:spcAft>
              <a:buSzPts val="1440"/>
              <a:buNone/>
            </a:pPr>
            <a:r>
              <a:rPr lang="en-US"/>
              <a:t>Cloud Files enables you to store and retrieve files and CDN-enabled content through a RESTful (Representational State Transfer) web services interface. There are also language-specific application programming interfaces (APIs) that use the RESTful API and make it easy for developers to integrate into their applications.</a:t>
            </a:r>
            <a:endParaRPr/>
          </a:p>
          <a:p>
            <a:pPr indent="0" lvl="0" marL="0" rtl="0" algn="l">
              <a:spcBef>
                <a:spcPts val="1000"/>
              </a:spcBef>
              <a:spcAft>
                <a:spcPts val="0"/>
              </a:spcAft>
              <a:buSzPts val="144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4000"/>
              <a:buFont typeface="Trebuchet MS"/>
              <a:buNone/>
            </a:pPr>
            <a:r>
              <a:rPr lang="en-US" sz="4000"/>
              <a:t>CAP Theorem</a:t>
            </a:r>
            <a:endParaRPr/>
          </a:p>
        </p:txBody>
      </p:sp>
      <p:sp>
        <p:nvSpPr>
          <p:cNvPr id="330" name="Google Shape;330;p3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t>The CAP theorem, proposed in 2000 by Eric Brewer of UC Berkeley and formally proven in 2002 by Seth Gilbert and Nancy Lynch of MIT, states that it is impossible for a distributed service to simultaneously guarantee consistency (all servers and clients see operations occur in the same order), availability (all client requests receive a response at all times), and partition tolerance (the system is usable even when arbitrary network links are unavailable).</a:t>
            </a:r>
            <a:endParaRPr/>
          </a:p>
          <a:p>
            <a:pPr indent="0" lvl="0" marL="0" rtl="0" algn="l">
              <a:spcBef>
                <a:spcPts val="1000"/>
              </a:spcBef>
              <a:spcAft>
                <a:spcPts val="0"/>
              </a:spcAft>
              <a:buSzPts val="1440"/>
              <a:buNone/>
            </a:pPr>
            <a:r>
              <a:rPr lang="en-US"/>
              <a:t>Partition tolerance, or the P in CAP—formally, “the network will be allowed to lose arbitrarily many messages sent from one node to another”—defines our concept of a distributed system. Systems that aren’t partition tolerant are either single-node systems or not useful. The availability guarantee might seem easy—surely a server can simply try to communicate with its peers to update, and return an error code if it doesn’t get a response from them?</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4"/>
          <p:cNvSpPr txBox="1"/>
          <p:nvPr>
            <p:ph idx="1" type="body"/>
          </p:nvPr>
        </p:nvSpPr>
        <p:spPr>
          <a:xfrm>
            <a:off x="677334" y="862149"/>
            <a:ext cx="8596668" cy="517921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t>—but a subtlety makes it more complicated: we don’t know whether the message was lost going from the server to the peer (in which case the peer has the old value), or from the peer back to the server (in which case the peer successfully updated). So when there is no acknowledgment, our original server doesn’t know whether to respond with success or failure!</a:t>
            </a:r>
            <a:endParaRPr/>
          </a:p>
          <a:p>
            <a:pPr indent="0" lvl="0" marL="0" rtl="0" algn="l">
              <a:spcBef>
                <a:spcPts val="1000"/>
              </a:spcBef>
              <a:spcAft>
                <a:spcPts val="0"/>
              </a:spcAft>
              <a:buSzPts val="1440"/>
              <a:buNone/>
            </a:pPr>
            <a:r>
              <a:rPr lang="en-US"/>
              <a:t>Swift is a classic AP system in the CAP theorem’s sense: it provides high availability in the face of partition tolerance, but different clients might see operations in a different order and thus see inconsistent data. In fact, in certain unusual circumstances, it is possible for a single client to write a new value, see the write complete successfully, issue a read for that value, and retrieve the old data. You can successfully create an object, then immediately list the container and not see your object. Given time and sufficiently low system load, Swift is guaranteed to converge to a consistent state. However, applications must be designed to accommodate Swift being in an inconsistent state at times until consistency is restored.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5"/>
          <p:cNvSpPr txBox="1"/>
          <p:nvPr>
            <p:ph type="title"/>
          </p:nvPr>
        </p:nvSpPr>
        <p:spPr>
          <a:xfrm>
            <a:off x="677334" y="839789"/>
            <a:ext cx="8867719"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4000"/>
              <a:buFont typeface="Trebuchet MS"/>
              <a:buNone/>
            </a:pPr>
            <a:r>
              <a:rPr b="1" lang="en-US" sz="4000"/>
              <a:t>Swift’s Data Model and Architecture</a:t>
            </a:r>
            <a:endParaRPr/>
          </a:p>
        </p:txBody>
      </p:sp>
      <p:sp>
        <p:nvSpPr>
          <p:cNvPr id="341" name="Google Shape;341;p35"/>
          <p:cNvSpPr txBox="1"/>
          <p:nvPr>
            <p:ph idx="1" type="body"/>
          </p:nvPr>
        </p:nvSpPr>
        <p:spPr>
          <a:xfrm>
            <a:off x="677334" y="174333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Char char="►"/>
            </a:pPr>
            <a:r>
              <a:rPr i="1" lang="en-US" sz="2400" u="sng">
                <a:solidFill>
                  <a:schemeClr val="lt1"/>
                </a:solidFill>
              </a:rPr>
              <a:t>Swift Data Model </a:t>
            </a:r>
            <a:endParaRPr/>
          </a:p>
          <a:p>
            <a:pPr indent="0" lvl="0" marL="0" rtl="0" algn="l">
              <a:spcBef>
                <a:spcPts val="1000"/>
              </a:spcBef>
              <a:spcAft>
                <a:spcPts val="0"/>
              </a:spcAft>
              <a:buSzPts val="1440"/>
              <a:buNone/>
            </a:pPr>
            <a:r>
              <a:rPr lang="en-US">
                <a:solidFill>
                  <a:schemeClr val="lt1"/>
                </a:solidFill>
              </a:rPr>
              <a:t>OpenStack Swift allows users to store unstructured data objects with a canonical name containing three parts: </a:t>
            </a:r>
            <a:br>
              <a:rPr lang="en-US">
                <a:solidFill>
                  <a:schemeClr val="lt1"/>
                </a:solidFill>
              </a:rPr>
            </a:br>
            <a:r>
              <a:rPr lang="en-US">
                <a:solidFill>
                  <a:schemeClr val="lt1"/>
                </a:solidFill>
              </a:rPr>
              <a:t> </a:t>
            </a:r>
            <a:br>
              <a:rPr lang="en-US">
                <a:solidFill>
                  <a:schemeClr val="lt1"/>
                </a:solidFill>
              </a:rPr>
            </a:br>
            <a:r>
              <a:rPr lang="en-US">
                <a:solidFill>
                  <a:schemeClr val="lt1"/>
                </a:solidFill>
              </a:rPr>
              <a:t>   Container Server</a:t>
            </a:r>
            <a:endParaRPr/>
          </a:p>
          <a:p>
            <a:pPr indent="0" lvl="0" marL="0" rtl="0" algn="l">
              <a:spcBef>
                <a:spcPts val="1000"/>
              </a:spcBef>
              <a:spcAft>
                <a:spcPts val="0"/>
              </a:spcAft>
              <a:buSzPts val="1440"/>
              <a:buNone/>
            </a:pPr>
            <a:r>
              <a:rPr lang="en-US">
                <a:solidFill>
                  <a:schemeClr val="lt1"/>
                </a:solidFill>
              </a:rPr>
              <a:t>   Account server</a:t>
            </a:r>
            <a:endParaRPr/>
          </a:p>
          <a:p>
            <a:pPr indent="0" lvl="0" marL="0" rtl="0" algn="l">
              <a:spcBef>
                <a:spcPts val="1000"/>
              </a:spcBef>
              <a:spcAft>
                <a:spcPts val="0"/>
              </a:spcAft>
              <a:buSzPts val="1440"/>
              <a:buNone/>
            </a:pPr>
            <a:r>
              <a:rPr lang="en-US">
                <a:solidFill>
                  <a:schemeClr val="lt1"/>
                </a:solidFill>
              </a:rPr>
              <a:t>   Object server</a:t>
            </a:r>
            <a:endParaRPr/>
          </a:p>
          <a:p>
            <a:pPr indent="0" lvl="0" marL="0" rtl="0" algn="l">
              <a:spcBef>
                <a:spcPts val="1000"/>
              </a:spcBef>
              <a:spcAft>
                <a:spcPts val="0"/>
              </a:spcAft>
              <a:buSzPts val="1600"/>
              <a:buNone/>
            </a:pPr>
            <a:r>
              <a:rPr lang="en-US" sz="2000">
                <a:solidFill>
                  <a:schemeClr val="lt1"/>
                </a:solidFill>
              </a:rPr>
              <a:t>  </a:t>
            </a:r>
            <a:endParaRPr/>
          </a:p>
        </p:txBody>
      </p:sp>
      <p:sp>
        <p:nvSpPr>
          <p:cNvPr id="342" name="Google Shape;342;p35"/>
          <p:cNvSpPr/>
          <p:nvPr/>
        </p:nvSpPr>
        <p:spPr>
          <a:xfrm>
            <a:off x="781235" y="3579349"/>
            <a:ext cx="97654" cy="115410"/>
          </a:xfrm>
          <a:prstGeom prst="ellipse">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p:txBody>
      </p:sp>
      <p:sp>
        <p:nvSpPr>
          <p:cNvPr id="343" name="Google Shape;343;p35"/>
          <p:cNvSpPr/>
          <p:nvPr/>
        </p:nvSpPr>
        <p:spPr>
          <a:xfrm>
            <a:off x="781235" y="3203387"/>
            <a:ext cx="97654" cy="115410"/>
          </a:xfrm>
          <a:prstGeom prst="ellipse">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p:txBody>
      </p:sp>
      <p:sp>
        <p:nvSpPr>
          <p:cNvPr id="344" name="Google Shape;344;p35"/>
          <p:cNvSpPr/>
          <p:nvPr/>
        </p:nvSpPr>
        <p:spPr>
          <a:xfrm>
            <a:off x="781235" y="4013016"/>
            <a:ext cx="97654" cy="115410"/>
          </a:xfrm>
          <a:prstGeom prst="ellipse">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p:txBody>
      </p:sp>
      <p:pic>
        <p:nvPicPr>
          <p:cNvPr descr="Screen Shot 2015-04-11 at 3.05.05 AM.png" id="345" name="Google Shape;345;p35"/>
          <p:cNvPicPr preferRelativeResize="0"/>
          <p:nvPr/>
        </p:nvPicPr>
        <p:blipFill rotWithShape="1">
          <a:blip r:embed="rId3">
            <a:alphaModFix/>
          </a:blip>
          <a:srcRect b="0" l="0" r="0" t="0"/>
          <a:stretch/>
        </p:blipFill>
        <p:spPr>
          <a:xfrm>
            <a:off x="878889" y="4446683"/>
            <a:ext cx="6676008" cy="1853341"/>
          </a:xfrm>
          <a:prstGeom prst="rect">
            <a:avLst/>
          </a:prstGeom>
          <a:noFill/>
          <a:ln>
            <a:noFill/>
          </a:ln>
          <a:effectLst>
            <a:outerShdw blurRad="127000" sx="102000" rotWithShape="0" algn="r" dir="10800000" dist="38100" sy="102000">
              <a:srgbClr val="000000">
                <a:alpha val="40000"/>
              </a:srgb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6"/>
          <p:cNvSpPr txBox="1"/>
          <p:nvPr>
            <p:ph type="title"/>
          </p:nvPr>
        </p:nvSpPr>
        <p:spPr>
          <a:xfrm>
            <a:off x="677333" y="609600"/>
            <a:ext cx="8867719"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000"/>
              <a:buFont typeface="Trebuchet MS"/>
              <a:buNone/>
            </a:pPr>
            <a:r>
              <a:rPr b="1" lang="en-US" sz="4000"/>
              <a:t>Swift’s Data Model and Architecture</a:t>
            </a:r>
            <a:br>
              <a:rPr b="1" lang="en-US" sz="4000"/>
            </a:br>
            <a:r>
              <a:rPr b="1" lang="en-US" sz="4000"/>
              <a:t>(contd.)</a:t>
            </a:r>
            <a:endParaRPr sz="4000"/>
          </a:p>
        </p:txBody>
      </p:sp>
      <p:sp>
        <p:nvSpPr>
          <p:cNvPr id="351" name="Google Shape;351;p36"/>
          <p:cNvSpPr txBox="1"/>
          <p:nvPr>
            <p:ph idx="1" type="body"/>
          </p:nvPr>
        </p:nvSpPr>
        <p:spPr>
          <a:xfrm>
            <a:off x="677333" y="2447526"/>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solidFill>
                  <a:srgbClr val="F0D576"/>
                </a:solidFill>
              </a:rPr>
              <a:t>Container server</a:t>
            </a:r>
            <a:r>
              <a:rPr lang="en-US">
                <a:solidFill>
                  <a:srgbClr val="F0D576"/>
                </a:solidFill>
              </a:rPr>
              <a:t>:</a:t>
            </a:r>
            <a:endParaRPr/>
          </a:p>
          <a:p>
            <a:pPr indent="0" lvl="0" marL="0" rtl="0" algn="l">
              <a:spcBef>
                <a:spcPts val="1000"/>
              </a:spcBef>
              <a:spcAft>
                <a:spcPts val="0"/>
              </a:spcAft>
              <a:buSzPts val="1440"/>
              <a:buNone/>
            </a:pPr>
            <a:r>
              <a:rPr lang="en-US">
                <a:solidFill>
                  <a:srgbClr val="F0D576"/>
                </a:solidFill>
              </a:rPr>
              <a:t> </a:t>
            </a:r>
            <a:r>
              <a:rPr lang="en-US"/>
              <a:t>a logical storage space.</a:t>
            </a:r>
            <a:endParaRPr/>
          </a:p>
          <a:p>
            <a:pPr indent="0" lvl="0" marL="0" rtl="0" algn="l">
              <a:spcBef>
                <a:spcPts val="1000"/>
              </a:spcBef>
              <a:spcAft>
                <a:spcPts val="0"/>
              </a:spcAft>
              <a:buSzPts val="1440"/>
              <a:buNone/>
            </a:pPr>
            <a:r>
              <a:rPr b="1" lang="en-US">
                <a:solidFill>
                  <a:srgbClr val="F0D576"/>
                </a:solidFill>
              </a:rPr>
              <a:t>Container Database: </a:t>
            </a:r>
            <a:r>
              <a:rPr lang="en-US">
                <a:solidFill>
                  <a:schemeClr val="lt1"/>
                </a:solidFill>
              </a:rPr>
              <a:t>the container server’s primary job is to</a:t>
            </a:r>
            <a:r>
              <a:rPr b="1" lang="en-US">
                <a:solidFill>
                  <a:srgbClr val="F0D576"/>
                </a:solidFill>
              </a:rPr>
              <a:t> </a:t>
            </a:r>
            <a:r>
              <a:rPr lang="en-US"/>
              <a:t>handles listing of objects. It doesn’t know where those objects are, only knows what objects are in which container. The listings are stored as SQlite database files, and replicated across the cluster similar to how objects are. Statistics are also tracked that include the total number of objects, and total storage usage for that container.</a:t>
            </a:r>
            <a:br>
              <a:rPr lang="en-US" sz="2000"/>
            </a:br>
            <a:endParaRPr sz="2000"/>
          </a:p>
          <a:p>
            <a:pPr indent="0" lvl="0" marL="0" rtl="0" algn="l">
              <a:spcBef>
                <a:spcPts val="1000"/>
              </a:spcBef>
              <a:spcAft>
                <a:spcPts val="0"/>
              </a:spcAft>
              <a:buSzPts val="2240"/>
              <a:buNone/>
            </a:pPr>
            <a:r>
              <a:rPr lang="en-US" sz="2800"/>
              <a:t>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7"/>
          <p:cNvSpPr txBox="1"/>
          <p:nvPr>
            <p:ph type="title"/>
          </p:nvPr>
        </p:nvSpPr>
        <p:spPr>
          <a:xfrm>
            <a:off x="677334" y="609600"/>
            <a:ext cx="8803550"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000"/>
              <a:buFont typeface="Trebuchet MS"/>
              <a:buNone/>
            </a:pPr>
            <a:r>
              <a:rPr b="1" lang="en-US" sz="4000"/>
              <a:t>Swift’s Data Model and Architecture</a:t>
            </a:r>
            <a:br>
              <a:rPr b="1" lang="en-US" sz="4000"/>
            </a:br>
            <a:r>
              <a:rPr b="1" lang="en-US" sz="4000"/>
              <a:t>(contd.)</a:t>
            </a:r>
            <a:endParaRPr sz="4000"/>
          </a:p>
        </p:txBody>
      </p:sp>
      <p:sp>
        <p:nvSpPr>
          <p:cNvPr id="357" name="Google Shape;357;p37"/>
          <p:cNvSpPr txBox="1"/>
          <p:nvPr>
            <p:ph idx="1" type="body"/>
          </p:nvPr>
        </p:nvSpPr>
        <p:spPr>
          <a:xfrm>
            <a:off x="677334" y="2275998"/>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solidFill>
                  <a:srgbClr val="F0D576"/>
                </a:solidFill>
              </a:rPr>
              <a:t>Account server: </a:t>
            </a:r>
            <a:endParaRPr/>
          </a:p>
          <a:p>
            <a:pPr indent="0" lvl="0" marL="0" rtl="0" algn="l">
              <a:spcBef>
                <a:spcPts val="1000"/>
              </a:spcBef>
              <a:spcAft>
                <a:spcPts val="0"/>
              </a:spcAft>
              <a:buSzPts val="1440"/>
              <a:buNone/>
            </a:pPr>
            <a:r>
              <a:rPr lang="en-US"/>
              <a:t>determines right to containers. The Account Server is very similar to the Container Server, excepting that it is responsible for listings of containers rather than objects.</a:t>
            </a:r>
            <a:endParaRPr/>
          </a:p>
          <a:p>
            <a:pPr indent="0" lvl="0" marL="0" rtl="0" algn="l">
              <a:spcBef>
                <a:spcPts val="1000"/>
              </a:spcBef>
              <a:spcAft>
                <a:spcPts val="0"/>
              </a:spcAft>
              <a:buSzPts val="1440"/>
              <a:buNone/>
            </a:pPr>
            <a:r>
              <a:rPr b="1" lang="en-US">
                <a:solidFill>
                  <a:srgbClr val="F0D576"/>
                </a:solidFill>
              </a:rPr>
              <a:t>Account Database</a:t>
            </a:r>
            <a:r>
              <a:rPr lang="en-US">
                <a:solidFill>
                  <a:srgbClr val="F0D576"/>
                </a:solidFill>
              </a:rPr>
              <a:t>: </a:t>
            </a:r>
            <a:r>
              <a:rPr lang="en-US"/>
              <a:t>a list of all Containers spread throughout the cluster that are usable by an Account. The account storage location is a uniquely named storage area that will contain the metadata (descriptive information) about the account itself, as well as the list of containers in the account.</a:t>
            </a:r>
            <a:endParaRPr/>
          </a:p>
          <a:p>
            <a:pPr indent="0" lvl="0" marL="0" rtl="0" algn="l">
              <a:spcBef>
                <a:spcPts val="1000"/>
              </a:spcBef>
              <a:spcAft>
                <a:spcPts val="0"/>
              </a:spcAft>
              <a:buSzPts val="1920"/>
              <a:buNone/>
            </a:pPr>
            <a:r>
              <a:t/>
            </a:r>
            <a:endParaRPr sz="2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8"/>
          <p:cNvSpPr txBox="1"/>
          <p:nvPr>
            <p:ph type="title"/>
          </p:nvPr>
        </p:nvSpPr>
        <p:spPr>
          <a:xfrm>
            <a:off x="677333" y="609600"/>
            <a:ext cx="8915845"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000"/>
              <a:buFont typeface="Trebuchet MS"/>
              <a:buNone/>
            </a:pPr>
            <a:r>
              <a:rPr b="1" lang="en-US" sz="4000"/>
              <a:t>Swift’s Data Model and Architecture</a:t>
            </a:r>
            <a:br>
              <a:rPr b="1" lang="en-US" sz="4000"/>
            </a:br>
            <a:r>
              <a:rPr b="1" lang="en-US" sz="4000"/>
              <a:t>(contd.)</a:t>
            </a:r>
            <a:endParaRPr sz="4000"/>
          </a:p>
        </p:txBody>
      </p:sp>
      <p:sp>
        <p:nvSpPr>
          <p:cNvPr id="363" name="Google Shape;363;p3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solidFill>
                  <a:srgbClr val="F0D576"/>
                </a:solidFill>
              </a:rPr>
              <a:t>Object server:</a:t>
            </a:r>
            <a:endParaRPr/>
          </a:p>
          <a:p>
            <a:pPr indent="0" lvl="0" marL="0" rtl="0" algn="l">
              <a:spcBef>
                <a:spcPts val="1000"/>
              </a:spcBef>
              <a:spcAft>
                <a:spcPts val="0"/>
              </a:spcAft>
              <a:buSzPts val="1440"/>
              <a:buNone/>
            </a:pPr>
            <a:r>
              <a:rPr lang="en-US"/>
              <a:t>a very simple blob storage server that can store, retrieve and delete objects stored on local devices. </a:t>
            </a:r>
            <a:endParaRPr/>
          </a:p>
          <a:p>
            <a:pPr indent="0" lvl="0" marL="0" rtl="0" algn="l">
              <a:spcBef>
                <a:spcPts val="1000"/>
              </a:spcBef>
              <a:spcAft>
                <a:spcPts val="0"/>
              </a:spcAft>
              <a:buSzPts val="1440"/>
              <a:buNone/>
            </a:pPr>
            <a:r>
              <a:rPr lang="en-US"/>
              <a:t>Objects are stored as binary files on the drive using a path that is made up in part of its associated partition (which we will discuss shortly) and the operation's timestamp. The timestamp is important as it allows the object server to store multiple versions of an object. The object’s metadata (standard and custom) is stored in the file’s extended attributes (xattrs) which means the data and metadata are stored together and copied as a single unit.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9"/>
          <p:cNvSpPr txBox="1"/>
          <p:nvPr>
            <p:ph type="title"/>
          </p:nvPr>
        </p:nvSpPr>
        <p:spPr>
          <a:xfrm>
            <a:off x="677334" y="609600"/>
            <a:ext cx="901209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000"/>
              <a:buFont typeface="Trebuchet MS"/>
              <a:buNone/>
            </a:pPr>
            <a:r>
              <a:rPr b="1" lang="en-US" sz="4000"/>
              <a:t>Swift’s Data Model and Architecture</a:t>
            </a:r>
            <a:br>
              <a:rPr b="1" lang="en-US" sz="4000"/>
            </a:br>
            <a:r>
              <a:rPr b="1" lang="en-US" sz="4000"/>
              <a:t>(contd.)</a:t>
            </a:r>
            <a:endParaRPr sz="4000"/>
          </a:p>
        </p:txBody>
      </p:sp>
      <p:pic>
        <p:nvPicPr>
          <p:cNvPr descr="Screen Shot 2015-04-10 at 9.07.21 PM.png" id="369" name="Google Shape;369;p39"/>
          <p:cNvPicPr preferRelativeResize="0"/>
          <p:nvPr>
            <p:ph idx="1" type="body"/>
          </p:nvPr>
        </p:nvPicPr>
        <p:blipFill rotWithShape="1">
          <a:blip r:embed="rId3">
            <a:alphaModFix/>
          </a:blip>
          <a:srcRect b="0" l="0" r="0" t="0"/>
          <a:stretch/>
        </p:blipFill>
        <p:spPr>
          <a:xfrm>
            <a:off x="983509" y="2141353"/>
            <a:ext cx="6766697" cy="4357101"/>
          </a:xfrm>
          <a:prstGeom prst="rect">
            <a:avLst/>
          </a:prstGeom>
          <a:solidFill>
            <a:schemeClr val="accent2"/>
          </a:solidFill>
          <a:ln cap="flat" cmpd="sng" w="9525">
            <a:solidFill>
              <a:schemeClr val="accent2"/>
            </a:solidFill>
            <a:prstDash val="solid"/>
            <a:round/>
            <a:headEnd len="sm" w="sm" type="none"/>
            <a:tailEnd len="sm" w="sm" type="none"/>
          </a:ln>
          <a:effectLst>
            <a:outerShdw blurRad="50800" rotWithShape="0" algn="t" dir="5400000" dist="38100">
              <a:srgbClr val="000000">
                <a:alpha val="4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4000"/>
              <a:buFont typeface="Trebuchet MS"/>
              <a:buNone/>
            </a:pPr>
            <a:r>
              <a:rPr lang="en-US" sz="4000"/>
              <a:t>Object Storage</a:t>
            </a:r>
            <a:endParaRPr/>
          </a:p>
        </p:txBody>
      </p:sp>
      <p:sp>
        <p:nvSpPr>
          <p:cNvPr id="164" name="Google Shape;164;p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latin typeface="Trebuchet MS"/>
                <a:ea typeface="Trebuchet MS"/>
                <a:cs typeface="Trebuchet MS"/>
                <a:sym typeface="Trebuchet MS"/>
              </a:rPr>
              <a:t>Data that benefits the most from object storage includes:</a:t>
            </a:r>
            <a:endParaRPr/>
          </a:p>
          <a:p>
            <a:pPr indent="-342900" lvl="0" marL="342900" rtl="0" algn="l">
              <a:spcBef>
                <a:spcPts val="1000"/>
              </a:spcBef>
              <a:spcAft>
                <a:spcPts val="0"/>
              </a:spcAft>
              <a:buSzPts val="1440"/>
              <a:buChar char="►"/>
            </a:pPr>
            <a:r>
              <a:rPr lang="en-US">
                <a:latin typeface="Trebuchet MS"/>
                <a:ea typeface="Trebuchet MS"/>
                <a:cs typeface="Trebuchet MS"/>
                <a:sym typeface="Trebuchet MS"/>
              </a:rPr>
              <a:t>Unstructured data such as music, images, videos</a:t>
            </a:r>
            <a:endParaRPr/>
          </a:p>
          <a:p>
            <a:pPr indent="-342900" lvl="0" marL="342900" rtl="0" algn="l">
              <a:spcBef>
                <a:spcPts val="1000"/>
              </a:spcBef>
              <a:spcAft>
                <a:spcPts val="0"/>
              </a:spcAft>
              <a:buSzPts val="1440"/>
              <a:buChar char="►"/>
            </a:pPr>
            <a:r>
              <a:rPr lang="en-US">
                <a:latin typeface="Trebuchet MS"/>
                <a:ea typeface="Trebuchet MS"/>
                <a:cs typeface="Trebuchet MS"/>
                <a:sym typeface="Trebuchet MS"/>
              </a:rPr>
              <a:t>Backup and log files</a:t>
            </a:r>
            <a:endParaRPr/>
          </a:p>
          <a:p>
            <a:pPr indent="-342900" lvl="0" marL="342900" rtl="0" algn="l">
              <a:spcBef>
                <a:spcPts val="1000"/>
              </a:spcBef>
              <a:spcAft>
                <a:spcPts val="0"/>
              </a:spcAft>
              <a:buSzPts val="1440"/>
              <a:buChar char="►"/>
            </a:pPr>
            <a:r>
              <a:rPr lang="en-US">
                <a:latin typeface="Trebuchet MS"/>
                <a:ea typeface="Trebuchet MS"/>
                <a:cs typeface="Trebuchet MS"/>
                <a:sym typeface="Trebuchet MS"/>
              </a:rPr>
              <a:t>Large sets of historical data</a:t>
            </a:r>
            <a:endParaRPr/>
          </a:p>
          <a:p>
            <a:pPr indent="-342900" lvl="0" marL="342900" rtl="0" algn="l">
              <a:spcBef>
                <a:spcPts val="1000"/>
              </a:spcBef>
              <a:spcAft>
                <a:spcPts val="0"/>
              </a:spcAft>
              <a:buSzPts val="1440"/>
              <a:buChar char="►"/>
            </a:pPr>
            <a:r>
              <a:rPr lang="en-US">
                <a:latin typeface="Trebuchet MS"/>
                <a:ea typeface="Trebuchet MS"/>
                <a:cs typeface="Trebuchet MS"/>
                <a:sym typeface="Trebuchet MS"/>
              </a:rPr>
              <a:t>Archived files</a:t>
            </a:r>
            <a:endParaRPr/>
          </a:p>
          <a:p>
            <a:pPr indent="0" lvl="0" marL="0" rtl="0" algn="l">
              <a:spcBef>
                <a:spcPts val="1000"/>
              </a:spcBef>
              <a:spcAft>
                <a:spcPts val="0"/>
              </a:spcAft>
              <a:buSzPts val="1440"/>
              <a:buNone/>
            </a:pPr>
            <a:r>
              <a:rPr lang="en-US">
                <a:latin typeface="Trebuchet MS"/>
                <a:ea typeface="Trebuchet MS"/>
                <a:cs typeface="Trebuchet MS"/>
                <a:sym typeface="Trebuchet MS"/>
              </a:rPr>
              <a:t>One of the main advantages of Object storage is its ability to distribute requests for objects across a large number of storage servers. It provides access to whole objects of data through an API specific to that system. Objects are accessible via URLs using HTTP protocols the same way how websites are accessible in web browsers. </a:t>
            </a:r>
            <a:endParaRPr/>
          </a:p>
          <a:p>
            <a:pPr indent="0" lvl="0" marL="0" rtl="0" algn="l">
              <a:spcBef>
                <a:spcPts val="1000"/>
              </a:spcBef>
              <a:spcAft>
                <a:spcPts val="0"/>
              </a:spcAft>
              <a:buSzPts val="1600"/>
              <a:buNone/>
            </a:pPr>
            <a:r>
              <a:t/>
            </a:r>
            <a:endParaRPr sz="2000">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0"/>
          <p:cNvSpPr txBox="1"/>
          <p:nvPr>
            <p:ph type="title"/>
          </p:nvPr>
        </p:nvSpPr>
        <p:spPr>
          <a:xfrm>
            <a:off x="677334" y="609600"/>
            <a:ext cx="9017082"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000"/>
              <a:buFont typeface="Trebuchet MS"/>
              <a:buNone/>
            </a:pPr>
            <a:r>
              <a:rPr b="1" lang="en-US" sz="4000"/>
              <a:t>Swift’s Data Model and Architecture</a:t>
            </a:r>
            <a:br>
              <a:rPr b="1" lang="en-US" sz="4000"/>
            </a:br>
            <a:r>
              <a:rPr b="1" lang="en-US" sz="4000"/>
              <a:t>(contd.)</a:t>
            </a:r>
            <a:endParaRPr sz="4000"/>
          </a:p>
        </p:txBody>
      </p:sp>
      <p:sp>
        <p:nvSpPr>
          <p:cNvPr id="375" name="Google Shape;375;p40"/>
          <p:cNvSpPr txBox="1"/>
          <p:nvPr>
            <p:ph idx="1" type="body"/>
          </p:nvPr>
        </p:nvSpPr>
        <p:spPr>
          <a:xfrm>
            <a:off x="677334" y="2117558"/>
            <a:ext cx="8596668" cy="413084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Char char="►"/>
            </a:pPr>
            <a:r>
              <a:rPr lang="en-US" sz="2400"/>
              <a:t>Consistency Service</a:t>
            </a:r>
            <a:endParaRPr/>
          </a:p>
          <a:p>
            <a:pPr indent="0" lvl="0" marL="0" rtl="0" algn="l">
              <a:spcBef>
                <a:spcPts val="1000"/>
              </a:spcBef>
              <a:spcAft>
                <a:spcPts val="0"/>
              </a:spcAft>
              <a:buSzPts val="1440"/>
              <a:buNone/>
            </a:pPr>
            <a:r>
              <a:rPr lang="en-US"/>
              <a:t>A key aspect of Swift is that it acknowledges that failures happen and is built to work around them. When account, container or object server processes are running on node, it means that data is being stored there. That means consistency services will also be running on those nodes to ensure the integrity and availability of the data.</a:t>
            </a:r>
            <a:endParaRPr/>
          </a:p>
          <a:p>
            <a:pPr indent="0" lvl="0" marL="0" rtl="0" algn="l">
              <a:spcBef>
                <a:spcPts val="1000"/>
              </a:spcBef>
              <a:spcAft>
                <a:spcPts val="0"/>
              </a:spcAft>
              <a:buSzPts val="1440"/>
              <a:buNone/>
            </a:pPr>
            <a:r>
              <a:rPr lang="en-US"/>
              <a:t> The two main consistency services :</a:t>
            </a:r>
            <a:endParaRPr/>
          </a:p>
          <a:p>
            <a:pPr indent="0" lvl="0" marL="0" rtl="0" algn="l">
              <a:spcBef>
                <a:spcPts val="1000"/>
              </a:spcBef>
              <a:spcAft>
                <a:spcPts val="0"/>
              </a:spcAft>
              <a:buSzPts val="1440"/>
              <a:buNone/>
            </a:pPr>
            <a:r>
              <a:rPr lang="en-US"/>
              <a:t>    Auditors</a:t>
            </a:r>
            <a:endParaRPr/>
          </a:p>
          <a:p>
            <a:pPr indent="0" lvl="0" marL="0" rtl="0" algn="l">
              <a:spcBef>
                <a:spcPts val="1000"/>
              </a:spcBef>
              <a:spcAft>
                <a:spcPts val="0"/>
              </a:spcAft>
              <a:buSzPts val="1440"/>
              <a:buNone/>
            </a:pPr>
            <a:r>
              <a:rPr lang="en-US"/>
              <a:t>    Replicators</a:t>
            </a:r>
            <a:endParaRPr/>
          </a:p>
          <a:p>
            <a:pPr indent="0" lvl="0" marL="0" rtl="0" algn="l">
              <a:spcBef>
                <a:spcPts val="1000"/>
              </a:spcBef>
              <a:spcAft>
                <a:spcPts val="0"/>
              </a:spcAft>
              <a:buSzPts val="1440"/>
              <a:buNone/>
            </a:pPr>
            <a:r>
              <a:rPr lang="en-US"/>
              <a:t>There are also a number of specialized services that run in support of individual server process, e.g., the account reaper that runs where account server processes are running.</a:t>
            </a:r>
            <a:endParaRPr/>
          </a:p>
        </p:txBody>
      </p:sp>
      <p:sp>
        <p:nvSpPr>
          <p:cNvPr id="376" name="Google Shape;376;p40"/>
          <p:cNvSpPr/>
          <p:nvPr/>
        </p:nvSpPr>
        <p:spPr>
          <a:xfrm>
            <a:off x="828253" y="4641931"/>
            <a:ext cx="112779" cy="141419"/>
          </a:xfrm>
          <a:prstGeom prst="ellipse">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p:txBody>
      </p:sp>
      <p:sp>
        <p:nvSpPr>
          <p:cNvPr id="377" name="Google Shape;377;p40"/>
          <p:cNvSpPr/>
          <p:nvPr/>
        </p:nvSpPr>
        <p:spPr>
          <a:xfrm>
            <a:off x="828253" y="5058563"/>
            <a:ext cx="112779" cy="141419"/>
          </a:xfrm>
          <a:prstGeom prst="ellipse">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1"/>
          <p:cNvSpPr txBox="1"/>
          <p:nvPr>
            <p:ph type="title"/>
          </p:nvPr>
        </p:nvSpPr>
        <p:spPr>
          <a:xfrm>
            <a:off x="677334" y="609600"/>
            <a:ext cx="8771466"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000"/>
              <a:buFont typeface="Trebuchet MS"/>
              <a:buNone/>
            </a:pPr>
            <a:r>
              <a:rPr b="1" lang="en-US" sz="4000"/>
              <a:t>Swift’s Data Model and Architecture</a:t>
            </a:r>
            <a:br>
              <a:rPr b="1" lang="en-US" sz="4000"/>
            </a:br>
            <a:r>
              <a:rPr b="1" lang="en-US" sz="4000"/>
              <a:t>(contd.)</a:t>
            </a:r>
            <a:endParaRPr sz="4000"/>
          </a:p>
        </p:txBody>
      </p:sp>
      <p:sp>
        <p:nvSpPr>
          <p:cNvPr id="383" name="Google Shape;383;p41"/>
          <p:cNvSpPr txBox="1"/>
          <p:nvPr>
            <p:ph idx="1" type="body"/>
          </p:nvPr>
        </p:nvSpPr>
        <p:spPr>
          <a:xfrm>
            <a:off x="677334" y="2160589"/>
            <a:ext cx="5492647"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solidFill>
                  <a:srgbClr val="F0D576"/>
                </a:solidFill>
              </a:rPr>
              <a:t>Auditors</a:t>
            </a:r>
            <a:r>
              <a:rPr lang="en-US">
                <a:solidFill>
                  <a:srgbClr val="F0D576"/>
                </a:solidFill>
              </a:rPr>
              <a:t>:</a:t>
            </a:r>
            <a:endParaRPr/>
          </a:p>
          <a:p>
            <a:pPr indent="0" lvl="0" marL="0" rtl="0" algn="l">
              <a:spcBef>
                <a:spcPts val="1000"/>
              </a:spcBef>
              <a:spcAft>
                <a:spcPts val="0"/>
              </a:spcAft>
              <a:buSzPts val="1440"/>
              <a:buNone/>
            </a:pPr>
            <a:r>
              <a:rPr lang="en-US"/>
              <a:t>Auditors run in the background on every storage node in a Swift cluster and continually scan the disks to ensure that the data stored on disk has not suffered any bit-rot or file system corruption. There are account auditors, container auditors and object auditors which run to support their corresponding server process.</a:t>
            </a:r>
            <a:endParaRPr/>
          </a:p>
          <a:p>
            <a:pPr indent="0" lvl="0" marL="0" rtl="0" algn="l">
              <a:spcBef>
                <a:spcPts val="1000"/>
              </a:spcBef>
              <a:spcAft>
                <a:spcPts val="0"/>
              </a:spcAft>
              <a:buSzPts val="1440"/>
              <a:buNone/>
            </a:pPr>
            <a:r>
              <a:rPr lang="en-US"/>
              <a:t>If an error is found, the auditor moves the corrupted object to a quarantine area.</a:t>
            </a:r>
            <a:endParaRPr/>
          </a:p>
        </p:txBody>
      </p:sp>
      <p:pic>
        <p:nvPicPr>
          <p:cNvPr id="384" name="Google Shape;384;p41"/>
          <p:cNvPicPr preferRelativeResize="0"/>
          <p:nvPr/>
        </p:nvPicPr>
        <p:blipFill rotWithShape="1">
          <a:blip r:embed="rId3">
            <a:alphaModFix/>
          </a:blip>
          <a:srcRect b="0" l="0" r="0" t="0"/>
          <a:stretch/>
        </p:blipFill>
        <p:spPr>
          <a:xfrm>
            <a:off x="6538357" y="2513456"/>
            <a:ext cx="3076159" cy="2679980"/>
          </a:xfrm>
          <a:prstGeom prst="rect">
            <a:avLst/>
          </a:prstGeom>
          <a:noFill/>
          <a:ln cap="flat" cmpd="sng" w="9525">
            <a:solidFill>
              <a:schemeClr val="accent2"/>
            </a:solidFill>
            <a:prstDash val="solid"/>
            <a:round/>
            <a:headEnd len="sm" w="sm" type="none"/>
            <a:tailEnd len="sm" w="sm" type="none"/>
          </a:ln>
          <a:effectLst>
            <a:outerShdw blurRad="149987" algn="ctr" dir="8460000" dist="250190">
              <a:srgbClr val="000000">
                <a:alpha val="27843"/>
              </a:srgbClr>
            </a:outerShdw>
          </a:effectLst>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2"/>
          <p:cNvSpPr txBox="1"/>
          <p:nvPr>
            <p:ph type="title"/>
          </p:nvPr>
        </p:nvSpPr>
        <p:spPr>
          <a:xfrm>
            <a:off x="677334" y="609600"/>
            <a:ext cx="8830650"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000"/>
              <a:buFont typeface="Trebuchet MS"/>
              <a:buNone/>
            </a:pPr>
            <a:r>
              <a:rPr b="1" lang="en-US" sz="4000"/>
              <a:t>Swift’s Data Model and Architecture</a:t>
            </a:r>
            <a:br>
              <a:rPr b="1" lang="en-US" sz="4000"/>
            </a:br>
            <a:r>
              <a:rPr b="1" lang="en-US" sz="4000"/>
              <a:t>(contd.)</a:t>
            </a:r>
            <a:endParaRPr sz="4000"/>
          </a:p>
        </p:txBody>
      </p:sp>
      <p:sp>
        <p:nvSpPr>
          <p:cNvPr id="390" name="Google Shape;390;p42"/>
          <p:cNvSpPr txBox="1"/>
          <p:nvPr>
            <p:ph idx="1" type="body"/>
          </p:nvPr>
        </p:nvSpPr>
        <p:spPr>
          <a:xfrm>
            <a:off x="677334" y="2275017"/>
            <a:ext cx="3903544"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solidFill>
                  <a:srgbClr val="F0D576"/>
                </a:solidFill>
              </a:rPr>
              <a:t>Replicators</a:t>
            </a:r>
            <a:r>
              <a:rPr lang="en-US">
                <a:solidFill>
                  <a:srgbClr val="F0D576"/>
                </a:solidFill>
              </a:rPr>
              <a:t>:</a:t>
            </a:r>
            <a:endParaRPr/>
          </a:p>
          <a:p>
            <a:pPr indent="-251459" lvl="0" marL="342900" rtl="0" algn="l">
              <a:spcBef>
                <a:spcPts val="1000"/>
              </a:spcBef>
              <a:spcAft>
                <a:spcPts val="0"/>
              </a:spcAft>
              <a:buSzPts val="1440"/>
              <a:buNone/>
            </a:pPr>
            <a:r>
              <a:t/>
            </a:r>
            <a:endParaRPr>
              <a:solidFill>
                <a:srgbClr val="F0D576"/>
              </a:solidFill>
            </a:endParaRPr>
          </a:p>
          <a:p>
            <a:pPr indent="0" lvl="1" marL="338773" rtl="0" algn="l">
              <a:lnSpc>
                <a:spcPct val="80000"/>
              </a:lnSpc>
              <a:spcBef>
                <a:spcPts val="600"/>
              </a:spcBef>
              <a:spcAft>
                <a:spcPts val="0"/>
              </a:spcAft>
              <a:buSzPts val="1400"/>
              <a:buNone/>
            </a:pPr>
            <a:r>
              <a:rPr lang="en-US" sz="1800"/>
              <a:t>Ensure that enough copies of the most recent version of the data are stored where they should be in the cluster. </a:t>
            </a:r>
            <a:endParaRPr/>
          </a:p>
          <a:p>
            <a:pPr indent="0" lvl="1" marL="338773" rtl="0" algn="l">
              <a:lnSpc>
                <a:spcPct val="80000"/>
              </a:lnSpc>
              <a:spcBef>
                <a:spcPts val="600"/>
              </a:spcBef>
              <a:spcAft>
                <a:spcPts val="0"/>
              </a:spcAft>
              <a:buSzPts val="1400"/>
              <a:buNone/>
            </a:pPr>
            <a:r>
              <a:t/>
            </a:r>
            <a:endParaRPr sz="1800"/>
          </a:p>
          <a:p>
            <a:pPr indent="0" lvl="1" marL="338773" rtl="0" algn="l">
              <a:lnSpc>
                <a:spcPct val="80000"/>
              </a:lnSpc>
              <a:spcBef>
                <a:spcPts val="600"/>
              </a:spcBef>
              <a:spcAft>
                <a:spcPts val="0"/>
              </a:spcAft>
              <a:buSzPts val="1400"/>
              <a:buNone/>
            </a:pPr>
            <a:r>
              <a:rPr lang="en-US" sz="1800"/>
              <a:t>Handle object and container deletions.</a:t>
            </a:r>
            <a:endParaRPr/>
          </a:p>
        </p:txBody>
      </p:sp>
      <p:sp>
        <p:nvSpPr>
          <p:cNvPr id="391" name="Google Shape;391;p42"/>
          <p:cNvSpPr/>
          <p:nvPr/>
        </p:nvSpPr>
        <p:spPr>
          <a:xfrm>
            <a:off x="919655" y="3103791"/>
            <a:ext cx="112779" cy="141419"/>
          </a:xfrm>
          <a:prstGeom prst="ellipse">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p:txBody>
      </p:sp>
      <p:sp>
        <p:nvSpPr>
          <p:cNvPr id="392" name="Google Shape;392;p42"/>
          <p:cNvSpPr/>
          <p:nvPr/>
        </p:nvSpPr>
        <p:spPr>
          <a:xfrm>
            <a:off x="919655" y="4339692"/>
            <a:ext cx="112779" cy="141419"/>
          </a:xfrm>
          <a:prstGeom prst="ellipse">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p:txBody>
      </p:sp>
      <p:pic>
        <p:nvPicPr>
          <p:cNvPr id="393" name="Google Shape;393;p42"/>
          <p:cNvPicPr preferRelativeResize="0"/>
          <p:nvPr/>
        </p:nvPicPr>
        <p:blipFill rotWithShape="1">
          <a:blip r:embed="rId3">
            <a:alphaModFix/>
          </a:blip>
          <a:srcRect b="0" l="0" r="0" t="0"/>
          <a:stretch/>
        </p:blipFill>
        <p:spPr>
          <a:xfrm>
            <a:off x="5029199" y="2351282"/>
            <a:ext cx="4391564" cy="2794133"/>
          </a:xfrm>
          <a:prstGeom prst="rect">
            <a:avLst/>
          </a:prstGeom>
          <a:solidFill>
            <a:schemeClr val="accent2"/>
          </a:solidFill>
          <a:ln cap="flat" cmpd="sng" w="9525">
            <a:solidFill>
              <a:schemeClr val="accent2"/>
            </a:solidFill>
            <a:prstDash val="solid"/>
            <a:round/>
            <a:headEnd len="sm" w="sm" type="none"/>
            <a:tailEnd len="sm" w="sm" type="none"/>
          </a:ln>
          <a:effectLst>
            <a:outerShdw blurRad="152400" sx="103000" rotWithShape="0" algn="r" dir="10800000" dist="38100" sy="103000">
              <a:srgbClr val="000000">
                <a:alpha val="40000"/>
              </a:srgbClr>
            </a:outerShdw>
          </a:effectLst>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3"/>
          <p:cNvSpPr txBox="1"/>
          <p:nvPr>
            <p:ph type="title"/>
          </p:nvPr>
        </p:nvSpPr>
        <p:spPr>
          <a:xfrm>
            <a:off x="677334" y="609599"/>
            <a:ext cx="8963816" cy="17074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000"/>
              <a:buFont typeface="Trebuchet MS"/>
              <a:buNone/>
            </a:pPr>
            <a:r>
              <a:rPr b="1" lang="en-US" sz="4000"/>
              <a:t>Swift’s Data Model and Architecture</a:t>
            </a:r>
            <a:br>
              <a:rPr b="1" lang="en-US" sz="4000"/>
            </a:br>
            <a:r>
              <a:rPr b="1" lang="en-US" sz="4000"/>
              <a:t>(contd.)</a:t>
            </a:r>
            <a:br>
              <a:rPr b="1" lang="en-US" sz="4000"/>
            </a:br>
            <a:r>
              <a:rPr b="1" lang="en-US" sz="2000">
                <a:solidFill>
                  <a:srgbClr val="F0D576"/>
                </a:solidFill>
              </a:rPr>
              <a:t>Replicators (Contd.)</a:t>
            </a:r>
            <a:br>
              <a:rPr b="1" lang="en-US" sz="4000"/>
            </a:br>
            <a:endParaRPr sz="4000"/>
          </a:p>
        </p:txBody>
      </p:sp>
      <p:sp>
        <p:nvSpPr>
          <p:cNvPr id="399" name="Google Shape;399;p43"/>
          <p:cNvSpPr txBox="1"/>
          <p:nvPr>
            <p:ph idx="1" type="body"/>
          </p:nvPr>
        </p:nvSpPr>
        <p:spPr>
          <a:xfrm>
            <a:off x="677334" y="2702127"/>
            <a:ext cx="8596668"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solidFill>
                  <a:schemeClr val="lt1"/>
                </a:solidFill>
              </a:rPr>
              <a:t>Replication is designed to keep the system in a consistent state in the face of               temporary error conditions like network outages or drive failures. The replication processes compare local data with each remote copy to ensure they all contain the latest version.</a:t>
            </a:r>
            <a:endParaRPr/>
          </a:p>
          <a:p>
            <a:pPr indent="0" lvl="0" marL="0" rtl="0" algn="l">
              <a:spcBef>
                <a:spcPts val="1000"/>
              </a:spcBef>
              <a:spcAft>
                <a:spcPts val="0"/>
              </a:spcAft>
              <a:buSzPts val="1440"/>
              <a:buNone/>
            </a:pPr>
            <a:r>
              <a:rPr lang="en-US"/>
              <a:t>The replicator also handles object and container deletions. Object deletion starts by creating a zero-byte tombstone file that is the latest version of the object. This version is then replicated to the other nodes and the object is removed from the entire system.</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4"/>
          <p:cNvSpPr txBox="1"/>
          <p:nvPr>
            <p:ph type="title"/>
          </p:nvPr>
        </p:nvSpPr>
        <p:spPr>
          <a:xfrm>
            <a:off x="677333" y="609600"/>
            <a:ext cx="9156477"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000"/>
              <a:buFont typeface="Trebuchet MS"/>
              <a:buNone/>
            </a:pPr>
            <a:r>
              <a:rPr b="1" lang="en-US" sz="4000"/>
              <a:t>Swift’s Data Model and Architecture</a:t>
            </a:r>
            <a:br>
              <a:rPr b="1" lang="en-US" sz="4000"/>
            </a:br>
            <a:r>
              <a:rPr b="1" lang="en-US" sz="4000"/>
              <a:t>(contd.)</a:t>
            </a:r>
            <a:endParaRPr sz="4000"/>
          </a:p>
        </p:txBody>
      </p:sp>
      <p:sp>
        <p:nvSpPr>
          <p:cNvPr id="405" name="Google Shape;405;p44"/>
          <p:cNvSpPr txBox="1"/>
          <p:nvPr>
            <p:ph idx="1" type="body"/>
          </p:nvPr>
        </p:nvSpPr>
        <p:spPr>
          <a:xfrm>
            <a:off x="677333" y="2367627"/>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solidFill>
                  <a:srgbClr val="F0D576"/>
                </a:solidFill>
              </a:rPr>
              <a:t>Account Reaper:</a:t>
            </a:r>
            <a:endParaRPr/>
          </a:p>
          <a:p>
            <a:pPr indent="0" lvl="0" marL="0" rtl="0" algn="l">
              <a:spcBef>
                <a:spcPts val="1000"/>
              </a:spcBef>
              <a:spcAft>
                <a:spcPts val="0"/>
              </a:spcAft>
              <a:buSzPts val="1440"/>
              <a:buNone/>
            </a:pPr>
            <a:r>
              <a:t/>
            </a:r>
            <a:endParaRPr b="1">
              <a:solidFill>
                <a:srgbClr val="F0D576"/>
              </a:solidFill>
            </a:endParaRPr>
          </a:p>
          <a:p>
            <a:pPr indent="0" lvl="1" marL="338773" rtl="0" algn="l">
              <a:lnSpc>
                <a:spcPct val="80000"/>
              </a:lnSpc>
              <a:spcBef>
                <a:spcPts val="600"/>
              </a:spcBef>
              <a:spcAft>
                <a:spcPts val="0"/>
              </a:spcAft>
              <a:buSzPts val="1400"/>
              <a:buNone/>
            </a:pPr>
            <a:r>
              <a:rPr lang="en-US" sz="1800"/>
              <a:t>When the account reaper locates an account marked as deleted, it begins stripping out all objects and containers associated with the account, ultimately removing the account record itself. With each pass it will continue to dismantle the account until it is emptied and removed.</a:t>
            </a:r>
            <a:endParaRPr/>
          </a:p>
          <a:p>
            <a:pPr indent="0" lvl="1" marL="338773" rtl="0" algn="l">
              <a:lnSpc>
                <a:spcPct val="80000"/>
              </a:lnSpc>
              <a:spcBef>
                <a:spcPts val="600"/>
              </a:spcBef>
              <a:spcAft>
                <a:spcPts val="0"/>
              </a:spcAft>
              <a:buSzPts val="1400"/>
              <a:buNone/>
            </a:pPr>
            <a:r>
              <a:rPr lang="en-US" sz="1800"/>
              <a:t>To provide a buffer against error, the reaper can be configured with a delay so that it will wait for a specified period of time before it starts deleting data.</a:t>
            </a:r>
            <a:endParaRPr b="1">
              <a:solidFill>
                <a:srgbClr val="F0D576"/>
              </a:solidFill>
            </a:endParaRPr>
          </a:p>
          <a:p>
            <a:pPr indent="0" lvl="0" marL="0" rtl="0" algn="l">
              <a:spcBef>
                <a:spcPts val="1000"/>
              </a:spcBef>
              <a:spcAft>
                <a:spcPts val="0"/>
              </a:spcAft>
              <a:buSzPts val="1440"/>
              <a:buNone/>
            </a:pPr>
            <a:r>
              <a:t/>
            </a:r>
            <a:endParaRPr b="1">
              <a:solidFill>
                <a:srgbClr val="F0D576"/>
              </a:solidFill>
            </a:endParaRPr>
          </a:p>
        </p:txBody>
      </p:sp>
      <p:sp>
        <p:nvSpPr>
          <p:cNvPr id="406" name="Google Shape;406;p44"/>
          <p:cNvSpPr/>
          <p:nvPr/>
        </p:nvSpPr>
        <p:spPr>
          <a:xfrm>
            <a:off x="862263" y="3196401"/>
            <a:ext cx="112779" cy="141419"/>
          </a:xfrm>
          <a:prstGeom prst="ellipse">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p:txBody>
      </p:sp>
      <p:sp>
        <p:nvSpPr>
          <p:cNvPr id="407" name="Google Shape;407;p44"/>
          <p:cNvSpPr/>
          <p:nvPr/>
        </p:nvSpPr>
        <p:spPr>
          <a:xfrm>
            <a:off x="845008" y="4166594"/>
            <a:ext cx="112779" cy="141419"/>
          </a:xfrm>
          <a:prstGeom prst="ellipse">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5"/>
          <p:cNvSpPr txBox="1"/>
          <p:nvPr>
            <p:ph type="title"/>
          </p:nvPr>
        </p:nvSpPr>
        <p:spPr>
          <a:xfrm>
            <a:off x="677334" y="609600"/>
            <a:ext cx="8803550"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000"/>
              <a:buFont typeface="Trebuchet MS"/>
              <a:buNone/>
            </a:pPr>
            <a:r>
              <a:rPr b="1" lang="en-US" sz="4000"/>
              <a:t>Swift’s Data Model and Architecture</a:t>
            </a:r>
            <a:br>
              <a:rPr b="1" lang="en-US" sz="4000"/>
            </a:br>
            <a:r>
              <a:rPr b="1" lang="en-US" sz="4000"/>
              <a:t>(contd.)</a:t>
            </a:r>
            <a:endParaRPr sz="4000"/>
          </a:p>
        </p:txBody>
      </p:sp>
      <p:sp>
        <p:nvSpPr>
          <p:cNvPr id="413" name="Google Shape;413;p4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solidFill>
                  <a:srgbClr val="F0D576"/>
                </a:solidFill>
              </a:rPr>
              <a:t>Container and Object Updaters:</a:t>
            </a:r>
            <a:endParaRPr/>
          </a:p>
          <a:p>
            <a:pPr indent="0" lvl="0" marL="0" rtl="0" algn="l">
              <a:spcBef>
                <a:spcPts val="1000"/>
              </a:spcBef>
              <a:spcAft>
                <a:spcPts val="0"/>
              </a:spcAft>
              <a:buSzPts val="1440"/>
              <a:buNone/>
            </a:pPr>
            <a:r>
              <a:t/>
            </a:r>
            <a:endParaRPr b="1">
              <a:solidFill>
                <a:srgbClr val="F0D576"/>
              </a:solidFill>
            </a:endParaRPr>
          </a:p>
          <a:p>
            <a:pPr indent="0" lvl="0" marL="0" rtl="0" algn="l">
              <a:spcBef>
                <a:spcPts val="1000"/>
              </a:spcBef>
              <a:spcAft>
                <a:spcPts val="0"/>
              </a:spcAft>
              <a:buSzPts val="1440"/>
              <a:buNone/>
            </a:pPr>
            <a:r>
              <a:rPr b="1" lang="en-US">
                <a:solidFill>
                  <a:srgbClr val="F0D576"/>
                </a:solidFill>
              </a:rPr>
              <a:t>Container updater: </a:t>
            </a:r>
            <a:r>
              <a:rPr b="1" lang="en-US">
                <a:solidFill>
                  <a:schemeClr val="lt1"/>
                </a:solidFill>
              </a:rPr>
              <a:t>The container updater service runs to support accounts, it will update container listings in the accounts and account metadata (object count, container count, bytes used).</a:t>
            </a:r>
            <a:endParaRPr/>
          </a:p>
          <a:p>
            <a:pPr indent="0" lvl="0" marL="0" rtl="0" algn="l">
              <a:spcBef>
                <a:spcPts val="1000"/>
              </a:spcBef>
              <a:spcAft>
                <a:spcPts val="0"/>
              </a:spcAft>
              <a:buSzPts val="1440"/>
              <a:buNone/>
            </a:pPr>
            <a:r>
              <a:t/>
            </a:r>
            <a:endParaRPr b="1">
              <a:solidFill>
                <a:schemeClr val="lt1"/>
              </a:solidFill>
            </a:endParaRPr>
          </a:p>
          <a:p>
            <a:pPr indent="0" lvl="0" marL="0" rtl="0" algn="l">
              <a:spcBef>
                <a:spcPts val="1000"/>
              </a:spcBef>
              <a:spcAft>
                <a:spcPts val="0"/>
              </a:spcAft>
              <a:buSzPts val="1440"/>
              <a:buNone/>
            </a:pPr>
            <a:r>
              <a:rPr b="1" lang="en-US">
                <a:solidFill>
                  <a:srgbClr val="F0D576"/>
                </a:solidFill>
              </a:rPr>
              <a:t>Object updater: </a:t>
            </a:r>
            <a:r>
              <a:rPr b="1" lang="en-US">
                <a:solidFill>
                  <a:schemeClr val="lt1"/>
                </a:solidFill>
              </a:rPr>
              <a:t>The object updater runs to support containers, but as a redundant service. The object server process is the primary updater. Only if it fails with an update attempt will the object updater take over and then update object listing in the containers and container metadata (object count, bytes used).</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6"/>
          <p:cNvSpPr txBox="1"/>
          <p:nvPr>
            <p:ph type="title"/>
          </p:nvPr>
        </p:nvSpPr>
        <p:spPr>
          <a:xfrm>
            <a:off x="677334" y="609600"/>
            <a:ext cx="909230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4000"/>
              <a:buFont typeface="Trebuchet MS"/>
              <a:buNone/>
            </a:pPr>
            <a:r>
              <a:rPr b="1" lang="en-US" sz="4000"/>
              <a:t>Swift’s Data Model and Architecture</a:t>
            </a:r>
            <a:br>
              <a:rPr b="1" lang="en-US" sz="4000"/>
            </a:br>
            <a:r>
              <a:rPr b="1" lang="en-US" sz="4000"/>
              <a:t>(contd.)</a:t>
            </a:r>
            <a:endParaRPr sz="4000"/>
          </a:p>
        </p:txBody>
      </p:sp>
      <p:sp>
        <p:nvSpPr>
          <p:cNvPr id="419" name="Google Shape;419;p4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Object expirer:</a:t>
            </a:r>
            <a:endParaRPr/>
          </a:p>
          <a:p>
            <a:pPr indent="0" lvl="0" marL="0" rtl="0" algn="l">
              <a:spcBef>
                <a:spcPts val="1000"/>
              </a:spcBef>
              <a:spcAft>
                <a:spcPts val="0"/>
              </a:spcAft>
              <a:buSzPts val="1440"/>
              <a:buNone/>
            </a:pPr>
            <a:r>
              <a:rPr lang="en-US"/>
              <a:t>When an expiring object is written into the system, two things happen. </a:t>
            </a:r>
            <a:endParaRPr/>
          </a:p>
          <a:p>
            <a:pPr indent="-342900" lvl="0" marL="342900" rtl="0" algn="l">
              <a:spcBef>
                <a:spcPts val="1000"/>
              </a:spcBef>
              <a:spcAft>
                <a:spcPts val="0"/>
              </a:spcAft>
              <a:buSzPts val="1440"/>
              <a:buAutoNum type="arabicPeriod"/>
            </a:pPr>
            <a:r>
              <a:rPr lang="en-US"/>
              <a:t>the expiry time is saved in the object metadata. This prevents the object server from serving objects when their expiry has passed, even if the object still exists on disk. </a:t>
            </a:r>
            <a:endParaRPr/>
          </a:p>
          <a:p>
            <a:pPr indent="-342900" lvl="0" marL="342900" rtl="0" algn="l">
              <a:spcBef>
                <a:spcPts val="1000"/>
              </a:spcBef>
              <a:spcAft>
                <a:spcPts val="0"/>
              </a:spcAft>
              <a:buSzPts val="1440"/>
              <a:buAutoNum type="arabicPeriod"/>
            </a:pPr>
            <a:r>
              <a:rPr lang="en-US"/>
              <a:t>a reference to the expiring object is stored in the cluster in a special "dot account".</a:t>
            </a:r>
            <a:endParaRPr/>
          </a:p>
          <a:p>
            <a:pPr indent="0" lvl="0" marL="0" rtl="0" algn="l">
              <a:spcBef>
                <a:spcPts val="1000"/>
              </a:spcBef>
              <a:spcAft>
                <a:spcPts val="0"/>
              </a:spcAft>
              <a:buSzPts val="1440"/>
              <a:buNone/>
            </a:pPr>
            <a:r>
              <a:rPr lang="en-US"/>
              <a:t>The object expirer periodically checks the expiry "dot account" for references to objects that have expired. For any object references found, the expiry process will issue a DELETE request, and the data is removed from the cluster.</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7"/>
          <p:cNvSpPr txBox="1"/>
          <p:nvPr>
            <p:ph type="title"/>
          </p:nvPr>
        </p:nvSpPr>
        <p:spPr>
          <a:xfrm>
            <a:off x="677333" y="609600"/>
            <a:ext cx="8981571"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000"/>
              <a:buFont typeface="Trebuchet MS"/>
              <a:buNone/>
            </a:pPr>
            <a:r>
              <a:rPr b="1" lang="en-US" sz="4000"/>
              <a:t>Swift’s Data Model and Architecture</a:t>
            </a:r>
            <a:br>
              <a:rPr b="1" lang="en-US" sz="4000"/>
            </a:br>
            <a:r>
              <a:rPr b="1" lang="en-US" sz="4000"/>
              <a:t>(contd.)</a:t>
            </a:r>
            <a:endParaRPr sz="4000"/>
          </a:p>
        </p:txBody>
      </p:sp>
      <p:sp>
        <p:nvSpPr>
          <p:cNvPr id="425" name="Google Shape;425;p47"/>
          <p:cNvSpPr txBox="1"/>
          <p:nvPr>
            <p:ph idx="1" type="body"/>
          </p:nvPr>
        </p:nvSpPr>
        <p:spPr>
          <a:xfrm>
            <a:off x="828253" y="2293755"/>
            <a:ext cx="2891489"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Char char="►"/>
            </a:pPr>
            <a:r>
              <a:rPr i="1" lang="en-US" sz="2400" u="sng"/>
              <a:t>Components</a:t>
            </a:r>
            <a:r>
              <a:rPr lang="en-US" sz="2400" u="sng"/>
              <a:t>:</a:t>
            </a:r>
            <a:endParaRPr/>
          </a:p>
          <a:p>
            <a:pPr indent="0" lvl="0" marL="0" rtl="0" algn="l">
              <a:spcBef>
                <a:spcPts val="1000"/>
              </a:spcBef>
              <a:spcAft>
                <a:spcPts val="0"/>
              </a:spcAft>
              <a:buSzPts val="1920"/>
              <a:buNone/>
            </a:pPr>
            <a:r>
              <a:rPr b="1" lang="en-US" sz="2400">
                <a:solidFill>
                  <a:srgbClr val="F0D576"/>
                </a:solidFill>
              </a:rPr>
              <a:t>  </a:t>
            </a:r>
            <a:r>
              <a:rPr b="1" lang="en-US">
                <a:solidFill>
                  <a:srgbClr val="F0D576"/>
                </a:solidFill>
              </a:rPr>
              <a:t>Proxy Server</a:t>
            </a:r>
            <a:r>
              <a:rPr b="1" lang="en-US" sz="2600">
                <a:solidFill>
                  <a:srgbClr val="F0D576"/>
                </a:solidFill>
              </a:rPr>
              <a:t>:</a:t>
            </a:r>
            <a:endParaRPr/>
          </a:p>
          <a:p>
            <a:pPr indent="0" lvl="0" marL="0" rtl="0" algn="l">
              <a:spcBef>
                <a:spcPts val="1000"/>
              </a:spcBef>
              <a:spcAft>
                <a:spcPts val="0"/>
              </a:spcAft>
              <a:buSzPts val="1440"/>
              <a:buNone/>
            </a:pPr>
            <a:r>
              <a:rPr lang="en-US">
                <a:solidFill>
                  <a:schemeClr val="lt1"/>
                </a:solidFill>
              </a:rPr>
              <a:t>     Handle all incoming API requests.</a:t>
            </a:r>
            <a:endParaRPr/>
          </a:p>
          <a:p>
            <a:pPr indent="0" lvl="0" marL="0" rtl="0" algn="l">
              <a:spcBef>
                <a:spcPts val="1000"/>
              </a:spcBef>
              <a:spcAft>
                <a:spcPts val="0"/>
              </a:spcAft>
              <a:buSzPts val="1440"/>
              <a:buNone/>
            </a:pPr>
            <a:r>
              <a:rPr lang="en-US">
                <a:solidFill>
                  <a:schemeClr val="lt1"/>
                </a:solidFill>
              </a:rPr>
              <a:t>     Will determine the storage node based on the URL of the objects.</a:t>
            </a:r>
            <a:endParaRPr/>
          </a:p>
          <a:p>
            <a:pPr indent="0" lvl="0" marL="0" rtl="0" algn="l">
              <a:spcBef>
                <a:spcPts val="1000"/>
              </a:spcBef>
              <a:spcAft>
                <a:spcPts val="0"/>
              </a:spcAft>
              <a:buSzPts val="1440"/>
              <a:buNone/>
            </a:pPr>
            <a:r>
              <a:t/>
            </a:r>
            <a:endParaRPr>
              <a:solidFill>
                <a:srgbClr val="F0D576"/>
              </a:solidFill>
            </a:endParaRPr>
          </a:p>
        </p:txBody>
      </p:sp>
      <p:sp>
        <p:nvSpPr>
          <p:cNvPr id="426" name="Google Shape;426;p47"/>
          <p:cNvSpPr/>
          <p:nvPr/>
        </p:nvSpPr>
        <p:spPr>
          <a:xfrm>
            <a:off x="871326" y="3034269"/>
            <a:ext cx="112779" cy="141419"/>
          </a:xfrm>
          <a:prstGeom prst="ellipse">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p:txBody>
      </p:sp>
      <p:sp>
        <p:nvSpPr>
          <p:cNvPr id="427" name="Google Shape;427;p47"/>
          <p:cNvSpPr/>
          <p:nvPr/>
        </p:nvSpPr>
        <p:spPr>
          <a:xfrm>
            <a:off x="1118584" y="3430292"/>
            <a:ext cx="86147" cy="97654"/>
          </a:xfrm>
          <a:prstGeom prst="ellipse">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t/>
            </a:r>
            <a:endParaRPr b="0" i="0" sz="1800" u="none" cap="none" strike="noStrike">
              <a:solidFill>
                <a:srgbClr val="000000"/>
              </a:solidFill>
              <a:latin typeface="Trebuchet MS"/>
              <a:ea typeface="Trebuchet MS"/>
              <a:cs typeface="Trebuchet MS"/>
              <a:sym typeface="Trebuchet MS"/>
            </a:endParaRPr>
          </a:p>
        </p:txBody>
      </p:sp>
      <p:pic>
        <p:nvPicPr>
          <p:cNvPr id="428" name="Google Shape;428;p47"/>
          <p:cNvPicPr preferRelativeResize="0"/>
          <p:nvPr/>
        </p:nvPicPr>
        <p:blipFill rotWithShape="1">
          <a:blip r:embed="rId3">
            <a:alphaModFix/>
          </a:blip>
          <a:srcRect b="0" l="0" r="0" t="0"/>
          <a:stretch/>
        </p:blipFill>
        <p:spPr>
          <a:xfrm>
            <a:off x="4445460" y="2293755"/>
            <a:ext cx="3667202" cy="3667202"/>
          </a:xfrm>
          <a:prstGeom prst="rect">
            <a:avLst/>
          </a:prstGeom>
          <a:noFill/>
          <a:ln>
            <a:noFill/>
          </a:ln>
          <a:effectLst>
            <a:outerShdw blurRad="50800" rotWithShape="0" algn="r" dir="10800000" dist="38100">
              <a:srgbClr val="000000">
                <a:alpha val="40000"/>
              </a:srgbClr>
            </a:outerShdw>
          </a:effectLst>
        </p:spPr>
      </p:pic>
      <p:sp>
        <p:nvSpPr>
          <p:cNvPr id="429" name="Google Shape;429;p47"/>
          <p:cNvSpPr/>
          <p:nvPr/>
        </p:nvSpPr>
        <p:spPr>
          <a:xfrm>
            <a:off x="1118583" y="4126595"/>
            <a:ext cx="86147" cy="97654"/>
          </a:xfrm>
          <a:prstGeom prst="ellipse">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t/>
            </a:r>
            <a:endParaRPr b="0" i="0" sz="18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8"/>
          <p:cNvSpPr txBox="1"/>
          <p:nvPr>
            <p:ph type="title"/>
          </p:nvPr>
        </p:nvSpPr>
        <p:spPr>
          <a:xfrm>
            <a:off x="677334" y="609599"/>
            <a:ext cx="8946060" cy="173410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000"/>
              <a:buFont typeface="Trebuchet MS"/>
              <a:buNone/>
            </a:pPr>
            <a:r>
              <a:rPr b="1" lang="en-US" sz="4000"/>
              <a:t>Swift’s Data Model and Architecture</a:t>
            </a:r>
            <a:br>
              <a:rPr b="1" lang="en-US" sz="4000"/>
            </a:br>
            <a:r>
              <a:rPr b="1" lang="en-US" sz="4000"/>
              <a:t>(contd.)</a:t>
            </a:r>
            <a:br>
              <a:rPr b="1" lang="en-US" sz="4000"/>
            </a:br>
            <a:r>
              <a:rPr lang="en-US" sz="2000">
                <a:solidFill>
                  <a:srgbClr val="F0D576"/>
                </a:solidFill>
              </a:rPr>
              <a:t>Proxy server(contd.)</a:t>
            </a:r>
            <a:endParaRPr/>
          </a:p>
        </p:txBody>
      </p:sp>
      <p:sp>
        <p:nvSpPr>
          <p:cNvPr id="435" name="Google Shape;435;p4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t/>
            </a:r>
            <a:endParaRPr>
              <a:solidFill>
                <a:schemeClr val="lt1"/>
              </a:solidFill>
            </a:endParaRPr>
          </a:p>
          <a:p>
            <a:pPr indent="0" lvl="0" marL="0" rtl="0" algn="l">
              <a:spcBef>
                <a:spcPts val="1000"/>
              </a:spcBef>
              <a:spcAft>
                <a:spcPts val="0"/>
              </a:spcAft>
              <a:buSzPts val="1440"/>
              <a:buNone/>
            </a:pPr>
            <a:r>
              <a:rPr lang="en-US">
                <a:solidFill>
                  <a:schemeClr val="lt1"/>
                </a:solidFill>
              </a:rPr>
              <a:t>   Use a shared-nothing architecture and can be scaled as needed based on projected workloads.</a:t>
            </a:r>
            <a:endParaRPr/>
          </a:p>
          <a:p>
            <a:pPr indent="0" lvl="0" marL="0" rtl="0" algn="l">
              <a:spcBef>
                <a:spcPts val="1000"/>
              </a:spcBef>
              <a:spcAft>
                <a:spcPts val="0"/>
              </a:spcAft>
              <a:buSzPts val="1440"/>
              <a:buNone/>
            </a:pPr>
            <a:r>
              <a:rPr lang="en-US">
                <a:solidFill>
                  <a:schemeClr val="lt1"/>
                </a:solidFill>
              </a:rPr>
              <a:t>   A large number of failures are also handled in the Proxy Server. For example, if a server is unavailable for an object PUT, it will ask the ring for a handoff server and route there instead. </a:t>
            </a:r>
            <a:endParaRPr/>
          </a:p>
          <a:p>
            <a:pPr indent="0" lvl="0" marL="0" rtl="0" algn="l">
              <a:spcBef>
                <a:spcPts val="1000"/>
              </a:spcBef>
              <a:spcAft>
                <a:spcPts val="0"/>
              </a:spcAft>
              <a:buSzPts val="1440"/>
              <a:buNone/>
            </a:pPr>
            <a:r>
              <a:rPr lang="en-US">
                <a:solidFill>
                  <a:schemeClr val="lt1"/>
                </a:solidFill>
              </a:rPr>
              <a:t>   Also coordinates responses, and coordinates timestamps. </a:t>
            </a:r>
            <a:endParaRPr/>
          </a:p>
          <a:p>
            <a:pPr indent="0" lvl="0" marL="0" rtl="0" algn="l">
              <a:spcBef>
                <a:spcPts val="1000"/>
              </a:spcBef>
              <a:spcAft>
                <a:spcPts val="0"/>
              </a:spcAft>
              <a:buSzPts val="1440"/>
              <a:buNone/>
            </a:pPr>
            <a:r>
              <a:rPr lang="en-US"/>
              <a:t>   When objects are streamed to or from an object server, they are streamed directly through the proxy server to or from the user – the proxy server does not spool them.</a:t>
            </a:r>
            <a:endParaRPr/>
          </a:p>
        </p:txBody>
      </p:sp>
      <p:sp>
        <p:nvSpPr>
          <p:cNvPr id="436" name="Google Shape;436;p48"/>
          <p:cNvSpPr/>
          <p:nvPr/>
        </p:nvSpPr>
        <p:spPr>
          <a:xfrm>
            <a:off x="754600" y="2693446"/>
            <a:ext cx="86147" cy="97654"/>
          </a:xfrm>
          <a:prstGeom prst="ellipse">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t/>
            </a:r>
            <a:endParaRPr b="0" i="0" sz="1800" u="none" cap="none" strike="noStrike">
              <a:solidFill>
                <a:srgbClr val="000000"/>
              </a:solidFill>
              <a:latin typeface="Trebuchet MS"/>
              <a:ea typeface="Trebuchet MS"/>
              <a:cs typeface="Trebuchet MS"/>
              <a:sym typeface="Trebuchet MS"/>
            </a:endParaRPr>
          </a:p>
        </p:txBody>
      </p:sp>
      <p:sp>
        <p:nvSpPr>
          <p:cNvPr id="437" name="Google Shape;437;p48"/>
          <p:cNvSpPr/>
          <p:nvPr/>
        </p:nvSpPr>
        <p:spPr>
          <a:xfrm>
            <a:off x="754600" y="3380173"/>
            <a:ext cx="86147" cy="97654"/>
          </a:xfrm>
          <a:prstGeom prst="ellipse">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t/>
            </a:r>
            <a:endParaRPr b="0" i="0" sz="1800" u="none" cap="none" strike="noStrike">
              <a:solidFill>
                <a:srgbClr val="000000"/>
              </a:solidFill>
              <a:latin typeface="Trebuchet MS"/>
              <a:ea typeface="Trebuchet MS"/>
              <a:cs typeface="Trebuchet MS"/>
              <a:sym typeface="Trebuchet MS"/>
            </a:endParaRPr>
          </a:p>
        </p:txBody>
      </p:sp>
      <p:sp>
        <p:nvSpPr>
          <p:cNvPr id="438" name="Google Shape;438;p48"/>
          <p:cNvSpPr/>
          <p:nvPr/>
        </p:nvSpPr>
        <p:spPr>
          <a:xfrm>
            <a:off x="754599" y="4342090"/>
            <a:ext cx="86147" cy="97654"/>
          </a:xfrm>
          <a:prstGeom prst="ellipse">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t/>
            </a:r>
            <a:endParaRPr b="0" i="0" sz="1800" u="none" cap="none" strike="noStrike">
              <a:solidFill>
                <a:srgbClr val="000000"/>
              </a:solidFill>
              <a:latin typeface="Trebuchet MS"/>
              <a:ea typeface="Trebuchet MS"/>
              <a:cs typeface="Trebuchet MS"/>
              <a:sym typeface="Trebuchet MS"/>
            </a:endParaRPr>
          </a:p>
        </p:txBody>
      </p:sp>
      <p:sp>
        <p:nvSpPr>
          <p:cNvPr id="439" name="Google Shape;439;p48"/>
          <p:cNvSpPr/>
          <p:nvPr/>
        </p:nvSpPr>
        <p:spPr>
          <a:xfrm>
            <a:off x="754598" y="4740659"/>
            <a:ext cx="86147" cy="97654"/>
          </a:xfrm>
          <a:prstGeom prst="ellipse">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t/>
            </a:r>
            <a:endParaRPr b="0" i="0" sz="18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9"/>
          <p:cNvSpPr txBox="1"/>
          <p:nvPr>
            <p:ph type="title"/>
          </p:nvPr>
        </p:nvSpPr>
        <p:spPr>
          <a:xfrm>
            <a:off x="677333" y="609600"/>
            <a:ext cx="8759629"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000"/>
              <a:buFont typeface="Trebuchet MS"/>
              <a:buNone/>
            </a:pPr>
            <a:r>
              <a:rPr b="1" lang="en-US" sz="4000"/>
              <a:t>Swift’s Data Model and Architecture</a:t>
            </a:r>
            <a:br>
              <a:rPr b="1" lang="en-US" sz="4000"/>
            </a:br>
            <a:r>
              <a:rPr b="1" lang="en-US" sz="4000"/>
              <a:t>(contd.)</a:t>
            </a:r>
            <a:endParaRPr sz="4000"/>
          </a:p>
        </p:txBody>
      </p:sp>
      <p:sp>
        <p:nvSpPr>
          <p:cNvPr id="445" name="Google Shape;445;p4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solidFill>
                  <a:srgbClr val="F0D576"/>
                </a:solidFill>
              </a:rPr>
              <a:t>Zones:</a:t>
            </a:r>
            <a:endParaRPr/>
          </a:p>
          <a:p>
            <a:pPr indent="0" lvl="0" marL="0" rtl="0" algn="l">
              <a:spcBef>
                <a:spcPts val="1000"/>
              </a:spcBef>
              <a:spcAft>
                <a:spcPts val="0"/>
              </a:spcAft>
              <a:buSzPts val="1440"/>
              <a:buNone/>
            </a:pPr>
            <a:r>
              <a:rPr lang="en-US"/>
              <a:t>It represent a location that can isolate data. This could be a drive, a server, a cabinet, a switch or even a datacenter.</a:t>
            </a:r>
            <a:endParaRPr/>
          </a:p>
          <a:p>
            <a:pPr indent="0" lvl="0" marL="0" rtl="0" algn="l">
              <a:spcBef>
                <a:spcPts val="1000"/>
              </a:spcBef>
              <a:spcAft>
                <a:spcPts val="0"/>
              </a:spcAft>
              <a:buSzPts val="1440"/>
              <a:buNone/>
            </a:pPr>
            <a:r>
              <a:t/>
            </a:r>
            <a:endParaRPr/>
          </a:p>
        </p:txBody>
      </p:sp>
      <p:pic>
        <p:nvPicPr>
          <p:cNvPr descr="Screen Shot 2015-04-10 at 8.47.07 PM.png" id="446" name="Google Shape;446;p49"/>
          <p:cNvPicPr preferRelativeResize="0"/>
          <p:nvPr/>
        </p:nvPicPr>
        <p:blipFill rotWithShape="1">
          <a:blip r:embed="rId3">
            <a:alphaModFix/>
          </a:blip>
          <a:srcRect b="0" l="0" r="0" t="0"/>
          <a:stretch/>
        </p:blipFill>
        <p:spPr>
          <a:xfrm>
            <a:off x="1205525" y="3384640"/>
            <a:ext cx="7425127" cy="2656722"/>
          </a:xfrm>
          <a:prstGeom prst="rect">
            <a:avLst/>
          </a:prstGeom>
          <a:noFill/>
          <a:ln>
            <a:noFill/>
          </a:ln>
          <a:effectLst>
            <a:outerShdw blurRad="50800" rotWithShape="0" algn="r" dir="10800000" dist="38100">
              <a:srgbClr val="000000">
                <a:alpha val="4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4000"/>
              <a:buFont typeface="Trebuchet MS"/>
              <a:buNone/>
            </a:pPr>
            <a:r>
              <a:rPr lang="en-US" sz="4000"/>
              <a:t>Storage Virtualization</a:t>
            </a:r>
            <a:endParaRPr/>
          </a:p>
        </p:txBody>
      </p:sp>
      <p:sp>
        <p:nvSpPr>
          <p:cNvPr id="170" name="Google Shape;170;p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t> Storage virtualization pools data from multiple storage and presents those as centralized storage.</a:t>
            </a:r>
            <a:endParaRPr/>
          </a:p>
          <a:p>
            <a:pPr indent="0" lvl="0" marL="0" rtl="0" algn="l">
              <a:spcBef>
                <a:spcPts val="1000"/>
              </a:spcBef>
              <a:spcAft>
                <a:spcPts val="0"/>
              </a:spcAft>
              <a:buSzPts val="1440"/>
              <a:buNone/>
            </a:pPr>
            <a:r>
              <a:rPr lang="en-US"/>
              <a:t>Multiple storage systems could be SAN, NAS or DAS. All these storage Pulled and put some logical front end on it and  represents it as a single centralized storage which is Storage virtualization. It allows the capacity of many storage devices to be pooled  and it looks as if all the storage is from one single device. </a:t>
            </a:r>
            <a:endParaRPr/>
          </a:p>
          <a:p>
            <a:pPr indent="0" lvl="0" marL="0" rtl="0" algn="l">
              <a:spcBef>
                <a:spcPts val="1000"/>
              </a:spcBef>
              <a:spcAft>
                <a:spcPts val="0"/>
              </a:spcAft>
              <a:buSzPts val="1440"/>
              <a:buNone/>
            </a:pPr>
            <a:r>
              <a:rPr lang="en-US"/>
              <a:t>Storage virtualization, the ability to abstract physical storage from the control plane, is a necessary but not sufficient capability for SDS. </a:t>
            </a:r>
            <a:endParaRPr/>
          </a:p>
          <a:p>
            <a:pPr indent="0" lvl="0" marL="0" rtl="0" algn="l">
              <a:spcBef>
                <a:spcPts val="1000"/>
              </a:spcBef>
              <a:spcAft>
                <a:spcPts val="0"/>
              </a:spcAft>
              <a:buSzPts val="1440"/>
              <a:buNone/>
            </a:pPr>
            <a:r>
              <a:rPr lang="en-US"/>
              <a:t>Through the technology of Storage virtualization and SDS one can utilize ones storage system more efficiently.</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0"/>
          <p:cNvSpPr txBox="1"/>
          <p:nvPr>
            <p:ph type="title"/>
          </p:nvPr>
        </p:nvSpPr>
        <p:spPr>
          <a:xfrm>
            <a:off x="677334" y="609599"/>
            <a:ext cx="9105858" cy="178737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000"/>
              <a:buFont typeface="Trebuchet MS"/>
              <a:buNone/>
            </a:pPr>
            <a:r>
              <a:rPr b="1" lang="en-US" sz="4000"/>
              <a:t>Swift’s Data Model and Architecture</a:t>
            </a:r>
            <a:br>
              <a:rPr b="1" lang="en-US" sz="4000"/>
            </a:br>
            <a:r>
              <a:rPr b="1" lang="en-US" sz="4000"/>
              <a:t>(contd.)</a:t>
            </a:r>
            <a:br>
              <a:rPr b="1" lang="en-US" sz="4000"/>
            </a:br>
            <a:r>
              <a:rPr b="1" lang="en-US" sz="1800">
                <a:solidFill>
                  <a:srgbClr val="F0D576"/>
                </a:solidFill>
              </a:rPr>
              <a:t>Zones(contd.)</a:t>
            </a:r>
            <a:endParaRPr/>
          </a:p>
        </p:txBody>
      </p:sp>
      <p:sp>
        <p:nvSpPr>
          <p:cNvPr id="452" name="Google Shape;452;p50"/>
          <p:cNvSpPr txBox="1"/>
          <p:nvPr>
            <p:ph idx="1" type="body"/>
          </p:nvPr>
        </p:nvSpPr>
        <p:spPr>
          <a:xfrm>
            <a:off x="677334" y="2396970"/>
            <a:ext cx="8596668"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t> Object storage allows configuring zones in order to isolate failure boundaries.</a:t>
            </a:r>
            <a:endParaRPr/>
          </a:p>
          <a:p>
            <a:pPr indent="0" lvl="0" marL="0" rtl="0" algn="l">
              <a:spcBef>
                <a:spcPts val="1000"/>
              </a:spcBef>
              <a:spcAft>
                <a:spcPts val="0"/>
              </a:spcAft>
              <a:buSzPts val="1440"/>
              <a:buNone/>
            </a:pPr>
            <a:r>
              <a:rPr lang="en-US"/>
              <a:t> Each data replica resides in a separate zone.</a:t>
            </a:r>
            <a:endParaRPr/>
          </a:p>
          <a:p>
            <a:pPr indent="0" lvl="0" marL="0" rtl="0" algn="l">
              <a:spcBef>
                <a:spcPts val="1000"/>
              </a:spcBef>
              <a:spcAft>
                <a:spcPts val="0"/>
              </a:spcAft>
              <a:buSzPts val="1440"/>
              <a:buNone/>
            </a:pPr>
            <a:r>
              <a:rPr lang="en-US"/>
              <a:t> A zone could be single drive or a grouping of a few drives.</a:t>
            </a:r>
            <a:endParaRPr/>
          </a:p>
          <a:p>
            <a:pPr indent="0" lvl="0" marL="0" rtl="0" algn="l">
              <a:spcBef>
                <a:spcPts val="1000"/>
              </a:spcBef>
              <a:spcAft>
                <a:spcPts val="0"/>
              </a:spcAft>
              <a:buSzPts val="1440"/>
              <a:buNone/>
            </a:pPr>
            <a:r>
              <a:rPr lang="en-US"/>
              <a:t> An availability zone should be defines as distinct set of physical hardware whose failure would be isolated from other zones.</a:t>
            </a:r>
            <a:endParaRPr/>
          </a:p>
          <a:p>
            <a:pPr indent="0" lvl="0" marL="0" rtl="0" algn="l">
              <a:spcBef>
                <a:spcPts val="1000"/>
              </a:spcBef>
              <a:spcAft>
                <a:spcPts val="0"/>
              </a:spcAft>
              <a:buSzPts val="1440"/>
              <a:buNone/>
            </a:pPr>
            <a:r>
              <a:rPr lang="en-US"/>
              <a:t> In a large deployment, availability zones may be defines as unique facilities in a large data center campus. In a single datacenter deployment, the availability zones may be different racks.</a:t>
            </a:r>
            <a:endParaRPr/>
          </a:p>
          <a:p>
            <a:pPr indent="0" lvl="0" marL="0" rtl="0" algn="l">
              <a:spcBef>
                <a:spcPts val="1000"/>
              </a:spcBef>
              <a:spcAft>
                <a:spcPts val="0"/>
              </a:spcAft>
              <a:buSzPts val="1440"/>
              <a:buNone/>
            </a:pPr>
            <a:r>
              <a:rPr lang="en-US"/>
              <a:t> A cluster mostly happen has many zones.</a:t>
            </a:r>
            <a:endParaRPr/>
          </a:p>
        </p:txBody>
      </p:sp>
      <p:sp>
        <p:nvSpPr>
          <p:cNvPr id="453" name="Google Shape;453;p50"/>
          <p:cNvSpPr/>
          <p:nvPr/>
        </p:nvSpPr>
        <p:spPr>
          <a:xfrm>
            <a:off x="677334" y="2533025"/>
            <a:ext cx="86147" cy="97654"/>
          </a:xfrm>
          <a:prstGeom prst="ellipse">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t/>
            </a:r>
            <a:endParaRPr b="0" i="0" sz="1800" u="none" cap="none" strike="noStrike">
              <a:solidFill>
                <a:srgbClr val="000000"/>
              </a:solidFill>
              <a:latin typeface="Trebuchet MS"/>
              <a:ea typeface="Trebuchet MS"/>
              <a:cs typeface="Trebuchet MS"/>
              <a:sym typeface="Trebuchet MS"/>
            </a:endParaRPr>
          </a:p>
        </p:txBody>
      </p:sp>
      <p:sp>
        <p:nvSpPr>
          <p:cNvPr id="454" name="Google Shape;454;p50"/>
          <p:cNvSpPr/>
          <p:nvPr/>
        </p:nvSpPr>
        <p:spPr>
          <a:xfrm>
            <a:off x="664857" y="2967116"/>
            <a:ext cx="86147" cy="97654"/>
          </a:xfrm>
          <a:prstGeom prst="ellipse">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t/>
            </a:r>
            <a:endParaRPr b="0" i="0" sz="1800" u="none" cap="none" strike="noStrike">
              <a:solidFill>
                <a:srgbClr val="000000"/>
              </a:solidFill>
              <a:latin typeface="Trebuchet MS"/>
              <a:ea typeface="Trebuchet MS"/>
              <a:cs typeface="Trebuchet MS"/>
              <a:sym typeface="Trebuchet MS"/>
            </a:endParaRPr>
          </a:p>
        </p:txBody>
      </p:sp>
      <p:sp>
        <p:nvSpPr>
          <p:cNvPr id="455" name="Google Shape;455;p50"/>
          <p:cNvSpPr/>
          <p:nvPr/>
        </p:nvSpPr>
        <p:spPr>
          <a:xfrm>
            <a:off x="655981" y="3331346"/>
            <a:ext cx="86147" cy="97654"/>
          </a:xfrm>
          <a:prstGeom prst="ellipse">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t/>
            </a:r>
            <a:endParaRPr b="0" i="0" sz="1800" u="none" cap="none" strike="noStrike">
              <a:solidFill>
                <a:srgbClr val="000000"/>
              </a:solidFill>
              <a:latin typeface="Trebuchet MS"/>
              <a:ea typeface="Trebuchet MS"/>
              <a:cs typeface="Trebuchet MS"/>
              <a:sym typeface="Trebuchet MS"/>
            </a:endParaRPr>
          </a:p>
        </p:txBody>
      </p:sp>
      <p:sp>
        <p:nvSpPr>
          <p:cNvPr id="456" name="Google Shape;456;p50"/>
          <p:cNvSpPr/>
          <p:nvPr/>
        </p:nvSpPr>
        <p:spPr>
          <a:xfrm>
            <a:off x="655980" y="3723687"/>
            <a:ext cx="86147" cy="97654"/>
          </a:xfrm>
          <a:prstGeom prst="ellipse">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t/>
            </a:r>
            <a:endParaRPr b="0" i="0" sz="1800" u="none" cap="none" strike="noStrike">
              <a:solidFill>
                <a:srgbClr val="000000"/>
              </a:solidFill>
              <a:latin typeface="Trebuchet MS"/>
              <a:ea typeface="Trebuchet MS"/>
              <a:cs typeface="Trebuchet MS"/>
              <a:sym typeface="Trebuchet MS"/>
            </a:endParaRPr>
          </a:p>
        </p:txBody>
      </p:sp>
      <p:sp>
        <p:nvSpPr>
          <p:cNvPr id="457" name="Google Shape;457;p50"/>
          <p:cNvSpPr/>
          <p:nvPr/>
        </p:nvSpPr>
        <p:spPr>
          <a:xfrm>
            <a:off x="655980" y="4405384"/>
            <a:ext cx="86147" cy="97654"/>
          </a:xfrm>
          <a:prstGeom prst="ellipse">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t/>
            </a:r>
            <a:endParaRPr b="0" i="0" sz="1800" u="none" cap="none" strike="noStrike">
              <a:solidFill>
                <a:srgbClr val="000000"/>
              </a:solidFill>
              <a:latin typeface="Trebuchet MS"/>
              <a:ea typeface="Trebuchet MS"/>
              <a:cs typeface="Trebuchet MS"/>
              <a:sym typeface="Trebuchet MS"/>
            </a:endParaRPr>
          </a:p>
        </p:txBody>
      </p:sp>
      <p:sp>
        <p:nvSpPr>
          <p:cNvPr id="458" name="Google Shape;458;p50"/>
          <p:cNvSpPr/>
          <p:nvPr/>
        </p:nvSpPr>
        <p:spPr>
          <a:xfrm>
            <a:off x="664857" y="5341563"/>
            <a:ext cx="86147" cy="97654"/>
          </a:xfrm>
          <a:prstGeom prst="ellipse">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t/>
            </a:r>
            <a:endParaRPr b="0" i="0" sz="18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sz="3600"/>
              <a:t>Swift’s Data Model and Architecture</a:t>
            </a:r>
            <a:br>
              <a:rPr b="1" lang="en-US" sz="3600"/>
            </a:br>
            <a:r>
              <a:rPr b="1" lang="en-US" sz="3600"/>
              <a:t>(contd.)</a:t>
            </a:r>
            <a:endParaRPr/>
          </a:p>
        </p:txBody>
      </p:sp>
      <p:sp>
        <p:nvSpPr>
          <p:cNvPr id="464" name="Google Shape;464;p5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solidFill>
                  <a:srgbClr val="F0D576"/>
                </a:solidFill>
              </a:rPr>
              <a:t>Partitions:</a:t>
            </a:r>
            <a:endParaRPr/>
          </a:p>
          <a:p>
            <a:pPr indent="0" lvl="0" marL="0" rtl="0" algn="l">
              <a:spcBef>
                <a:spcPts val="1000"/>
              </a:spcBef>
              <a:spcAft>
                <a:spcPts val="0"/>
              </a:spcAft>
              <a:buSzPts val="1440"/>
              <a:buNone/>
            </a:pPr>
            <a:r>
              <a:rPr lang="en-US"/>
              <a:t>    A partition is a collection of stored data. This includes account databases, container databases and objects. Partition are core to the replication system. System replicators and object uploads or downloads operate on partitions. As the system scales up, its behavior continues to be predictable because the number of partitions is a fixed number.</a:t>
            </a:r>
            <a:endParaRPr/>
          </a:p>
        </p:txBody>
      </p:sp>
      <p:pic>
        <p:nvPicPr>
          <p:cNvPr id="465" name="Google Shape;465;p51"/>
          <p:cNvPicPr preferRelativeResize="0"/>
          <p:nvPr/>
        </p:nvPicPr>
        <p:blipFill rotWithShape="1">
          <a:blip r:embed="rId3">
            <a:alphaModFix/>
          </a:blip>
          <a:srcRect b="0" l="0" r="0" t="0"/>
          <a:stretch/>
        </p:blipFill>
        <p:spPr>
          <a:xfrm>
            <a:off x="677334" y="4322702"/>
            <a:ext cx="8191458" cy="1382587"/>
          </a:xfrm>
          <a:prstGeom prst="rect">
            <a:avLst/>
          </a:prstGeom>
          <a:noFill/>
          <a:ln>
            <a:noFill/>
          </a:ln>
          <a:effectLst>
            <a:outerShdw blurRad="50800" rotWithShape="0" algn="r" dir="10800000" dist="38100">
              <a:srgbClr val="000000">
                <a:alpha val="40000"/>
              </a:srgbClr>
            </a:outerShdw>
          </a:effectLst>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2"/>
          <p:cNvSpPr txBox="1"/>
          <p:nvPr>
            <p:ph type="title"/>
          </p:nvPr>
        </p:nvSpPr>
        <p:spPr>
          <a:xfrm>
            <a:off x="677333" y="538827"/>
            <a:ext cx="9204603" cy="193165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4000"/>
              <a:buFont typeface="Trebuchet MS"/>
              <a:buNone/>
            </a:pPr>
            <a:r>
              <a:rPr b="1" lang="en-US" sz="4000"/>
              <a:t>Swift’s Data Model and Architecture</a:t>
            </a:r>
            <a:br>
              <a:rPr b="1" lang="en-US" sz="4000"/>
            </a:br>
            <a:r>
              <a:rPr b="1" lang="en-US" sz="4000"/>
              <a:t>(contd.)</a:t>
            </a:r>
            <a:br>
              <a:rPr b="1" lang="en-US" sz="1800"/>
            </a:br>
            <a:r>
              <a:rPr b="1" lang="en-US" sz="1800">
                <a:solidFill>
                  <a:srgbClr val="F0D576"/>
                </a:solidFill>
              </a:rPr>
              <a:t>Partitions </a:t>
            </a:r>
            <a:r>
              <a:rPr lang="en-US" sz="1800">
                <a:solidFill>
                  <a:srgbClr val="F0D576"/>
                </a:solidFill>
              </a:rPr>
              <a:t>(contd.)</a:t>
            </a:r>
            <a:endParaRPr sz="1800"/>
          </a:p>
        </p:txBody>
      </p:sp>
      <p:sp>
        <p:nvSpPr>
          <p:cNvPr id="471" name="Google Shape;471;p52"/>
          <p:cNvSpPr txBox="1"/>
          <p:nvPr>
            <p:ph idx="1" type="body"/>
          </p:nvPr>
        </p:nvSpPr>
        <p:spPr>
          <a:xfrm>
            <a:off x="677333" y="2664702"/>
            <a:ext cx="8596668"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t>Num of partitions stored in one node = (num of replicas * total num of partitions) / num of nodes.</a:t>
            </a:r>
            <a:endParaRPr/>
          </a:p>
          <a:p>
            <a:pPr indent="0" lvl="0" marL="0" rtl="0" algn="l">
              <a:spcBef>
                <a:spcPts val="1000"/>
              </a:spcBef>
              <a:spcAft>
                <a:spcPts val="0"/>
              </a:spcAft>
              <a:buSzPts val="1440"/>
              <a:buNone/>
            </a:pPr>
            <a:r>
              <a:rPr lang="en-US"/>
              <a:t>Choosing part_power:</a:t>
            </a:r>
            <a:endParaRPr/>
          </a:p>
          <a:p>
            <a:pPr indent="0" lvl="0" marL="0" rtl="0" algn="l">
              <a:spcBef>
                <a:spcPts val="1000"/>
              </a:spcBef>
              <a:spcAft>
                <a:spcPts val="0"/>
              </a:spcAft>
              <a:buSzPts val="1440"/>
              <a:buNone/>
            </a:pPr>
            <a:r>
              <a:rPr lang="en-US"/>
              <a:t>   Immutable once chosen.</a:t>
            </a:r>
            <a:endParaRPr/>
          </a:p>
          <a:p>
            <a:pPr indent="0" lvl="0" marL="0" rtl="0" algn="l">
              <a:spcBef>
                <a:spcPts val="1000"/>
              </a:spcBef>
              <a:spcAft>
                <a:spcPts val="0"/>
              </a:spcAft>
              <a:buSzPts val="1440"/>
              <a:buNone/>
            </a:pPr>
            <a:r>
              <a:rPr lang="en-US"/>
              <a:t>   At least 100 per disk.</a:t>
            </a:r>
            <a:endParaRPr/>
          </a:p>
          <a:p>
            <a:pPr indent="0" lvl="0" marL="0" rtl="0" algn="l">
              <a:spcBef>
                <a:spcPts val="1000"/>
              </a:spcBef>
              <a:spcAft>
                <a:spcPts val="0"/>
              </a:spcAft>
              <a:buSzPts val="1440"/>
              <a:buNone/>
            </a:pPr>
            <a:r>
              <a:rPr lang="en-US"/>
              <a:t>   Bigger part_power 🡪 bigger lookup table 🡪 more memory used (but lookup stay fast)</a:t>
            </a:r>
            <a:endParaRPr/>
          </a:p>
        </p:txBody>
      </p:sp>
      <p:sp>
        <p:nvSpPr>
          <p:cNvPr id="472" name="Google Shape;472;p52"/>
          <p:cNvSpPr/>
          <p:nvPr/>
        </p:nvSpPr>
        <p:spPr>
          <a:xfrm>
            <a:off x="834499" y="3857713"/>
            <a:ext cx="86147" cy="97654"/>
          </a:xfrm>
          <a:prstGeom prst="ellipse">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t/>
            </a:r>
            <a:endParaRPr b="0" i="0" sz="1800" u="none" cap="none" strike="noStrike">
              <a:solidFill>
                <a:srgbClr val="000000"/>
              </a:solidFill>
              <a:latin typeface="Trebuchet MS"/>
              <a:ea typeface="Trebuchet MS"/>
              <a:cs typeface="Trebuchet MS"/>
              <a:sym typeface="Trebuchet MS"/>
            </a:endParaRPr>
          </a:p>
        </p:txBody>
      </p:sp>
      <p:sp>
        <p:nvSpPr>
          <p:cNvPr id="473" name="Google Shape;473;p52"/>
          <p:cNvSpPr/>
          <p:nvPr/>
        </p:nvSpPr>
        <p:spPr>
          <a:xfrm>
            <a:off x="826934" y="4283841"/>
            <a:ext cx="86147" cy="97654"/>
          </a:xfrm>
          <a:prstGeom prst="ellipse">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t/>
            </a:r>
            <a:endParaRPr b="0" i="0" sz="1800" u="none" cap="none" strike="noStrike">
              <a:solidFill>
                <a:srgbClr val="000000"/>
              </a:solidFill>
              <a:latin typeface="Trebuchet MS"/>
              <a:ea typeface="Trebuchet MS"/>
              <a:cs typeface="Trebuchet MS"/>
              <a:sym typeface="Trebuchet MS"/>
            </a:endParaRPr>
          </a:p>
        </p:txBody>
      </p:sp>
      <p:sp>
        <p:nvSpPr>
          <p:cNvPr id="474" name="Google Shape;474;p52"/>
          <p:cNvSpPr/>
          <p:nvPr/>
        </p:nvSpPr>
        <p:spPr>
          <a:xfrm>
            <a:off x="826933" y="4690878"/>
            <a:ext cx="86147" cy="97654"/>
          </a:xfrm>
          <a:prstGeom prst="ellipse">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t/>
            </a:r>
            <a:endParaRPr b="0" i="0" sz="18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sz="3600"/>
              <a:t>Swift’s Data Model and Architecture</a:t>
            </a:r>
            <a:br>
              <a:rPr b="1" lang="en-US" sz="3600"/>
            </a:br>
            <a:r>
              <a:rPr b="1" lang="en-US" sz="3600"/>
              <a:t>(contd.)</a:t>
            </a:r>
            <a:br>
              <a:rPr b="1" lang="en-US" sz="1440"/>
            </a:br>
            <a:r>
              <a:rPr b="1" lang="en-US" sz="1620">
                <a:solidFill>
                  <a:srgbClr val="F0D576"/>
                </a:solidFill>
              </a:rPr>
              <a:t>Partitions </a:t>
            </a:r>
            <a:r>
              <a:rPr lang="en-US" sz="1620">
                <a:solidFill>
                  <a:srgbClr val="F0D576"/>
                </a:solidFill>
              </a:rPr>
              <a:t>(contd.)</a:t>
            </a:r>
            <a:endParaRPr sz="1620"/>
          </a:p>
        </p:txBody>
      </p:sp>
      <p:sp>
        <p:nvSpPr>
          <p:cNvPr id="480" name="Google Shape;480;p53"/>
          <p:cNvSpPr txBox="1"/>
          <p:nvPr>
            <p:ph idx="1" type="body"/>
          </p:nvPr>
        </p:nvSpPr>
        <p:spPr>
          <a:xfrm>
            <a:off x="677333" y="5414852"/>
            <a:ext cx="8368069" cy="141501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440"/>
              <a:buNone/>
            </a:pPr>
            <a:r>
              <a:rPr lang="en-US"/>
              <a:t>As a ring a built, the partitions are assigned to drives in the cluster. While the size and number of partitions does not change. The number of drives in the cluster does. The more drives in the cluster the fewer partitions per drive.</a:t>
            </a:r>
            <a:endParaRPr/>
          </a:p>
        </p:txBody>
      </p:sp>
      <p:sp>
        <p:nvSpPr>
          <p:cNvPr id="481" name="Google Shape;481;p53"/>
          <p:cNvSpPr txBox="1"/>
          <p:nvPr>
            <p:ph idx="2" type="body"/>
          </p:nvPr>
        </p:nvSpPr>
        <p:spPr>
          <a:xfrm>
            <a:off x="677333" y="2107696"/>
            <a:ext cx="8058294" cy="85744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440"/>
              <a:buNone/>
            </a:pPr>
            <a:r>
              <a:rPr lang="en-US"/>
              <a:t>The relation of storage node, disk and a partition is the below picture. Storage nodes have disks. Partitions are represented as directories on each disk</a:t>
            </a:r>
            <a:endParaRPr/>
          </a:p>
        </p:txBody>
      </p:sp>
      <p:pic>
        <p:nvPicPr>
          <p:cNvPr id="482" name="Google Shape;482;p53"/>
          <p:cNvPicPr preferRelativeResize="0"/>
          <p:nvPr/>
        </p:nvPicPr>
        <p:blipFill rotWithShape="1">
          <a:blip r:embed="rId3">
            <a:alphaModFix/>
          </a:blip>
          <a:srcRect b="0" l="0" r="0" t="0"/>
          <a:stretch/>
        </p:blipFill>
        <p:spPr>
          <a:xfrm>
            <a:off x="748354" y="2978816"/>
            <a:ext cx="6904196" cy="2109197"/>
          </a:xfrm>
          <a:prstGeom prst="rect">
            <a:avLst/>
          </a:prstGeom>
          <a:noFill/>
          <a:ln>
            <a:noFill/>
          </a:ln>
          <a:effectLst>
            <a:outerShdw blurRad="50800" rotWithShape="0" algn="tr" dir="8100000" dist="38100">
              <a:srgbClr val="000000">
                <a:alpha val="40000"/>
              </a:srgbClr>
            </a:outerShdw>
          </a:effectLst>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4"/>
          <p:cNvSpPr txBox="1"/>
          <p:nvPr>
            <p:ph type="title"/>
          </p:nvPr>
        </p:nvSpPr>
        <p:spPr>
          <a:xfrm>
            <a:off x="677334" y="609600"/>
            <a:ext cx="9008204"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000"/>
              <a:buFont typeface="Trebuchet MS"/>
              <a:buNone/>
            </a:pPr>
            <a:r>
              <a:rPr b="1" lang="en-US" sz="4000"/>
              <a:t>Swift’s Data Model and Architecture</a:t>
            </a:r>
            <a:br>
              <a:rPr b="1" lang="en-US" sz="4000"/>
            </a:br>
            <a:r>
              <a:rPr b="1" lang="en-US" sz="4000"/>
              <a:t>(contd.)</a:t>
            </a:r>
            <a:endParaRPr sz="4000"/>
          </a:p>
        </p:txBody>
      </p:sp>
      <p:sp>
        <p:nvSpPr>
          <p:cNvPr id="488" name="Google Shape;488;p54"/>
          <p:cNvSpPr txBox="1"/>
          <p:nvPr>
            <p:ph idx="1" type="body"/>
          </p:nvPr>
        </p:nvSpPr>
        <p:spPr>
          <a:xfrm>
            <a:off x="677333" y="2367627"/>
            <a:ext cx="880401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solidFill>
                  <a:srgbClr val="F0D576"/>
                </a:solidFill>
              </a:rPr>
              <a:t>The Rings: </a:t>
            </a:r>
            <a:r>
              <a:rPr lang="en-US"/>
              <a:t>A ring represents a mapping between the names of entities stored on disk and their physical location. There are separate rings for accounts, containers, and one object ring per storage policy. When other components need to perform any operation on an object, container, or account, they need to interact with the appropriate ring to determine its location in the cluster.</a:t>
            </a:r>
            <a:endParaRPr/>
          </a:p>
          <a:p>
            <a:pPr indent="-251459" lvl="0" marL="342900" rtl="0" algn="l">
              <a:spcBef>
                <a:spcPts val="1000"/>
              </a:spcBef>
              <a:spcAft>
                <a:spcPts val="0"/>
              </a:spcAft>
              <a:buSzPts val="1440"/>
              <a:buNone/>
            </a:pPr>
            <a:r>
              <a:t/>
            </a:r>
            <a:endParaRPr>
              <a:solidFill>
                <a:srgbClr val="F0D576"/>
              </a:solidFill>
            </a:endParaRPr>
          </a:p>
          <a:p>
            <a:pPr indent="0" lvl="0" marL="0" rtl="0" algn="l">
              <a:spcBef>
                <a:spcPts val="1000"/>
              </a:spcBef>
              <a:spcAft>
                <a:spcPts val="0"/>
              </a:spcAft>
              <a:buSzPts val="1440"/>
              <a:buNone/>
            </a:pPr>
            <a:r>
              <a:t/>
            </a:r>
            <a:endParaRPr/>
          </a:p>
        </p:txBody>
      </p:sp>
      <p:pic>
        <p:nvPicPr>
          <p:cNvPr descr="Screen Shot 2015-04-10 at 10.40.39 PM.png" id="489" name="Google Shape;489;p54"/>
          <p:cNvPicPr preferRelativeResize="0"/>
          <p:nvPr/>
        </p:nvPicPr>
        <p:blipFill rotWithShape="1">
          <a:blip r:embed="rId3">
            <a:alphaModFix/>
          </a:blip>
          <a:srcRect b="0" l="0" r="0" t="0"/>
          <a:stretch/>
        </p:blipFill>
        <p:spPr>
          <a:xfrm>
            <a:off x="1775925" y="4055985"/>
            <a:ext cx="6720005" cy="2192415"/>
          </a:xfrm>
          <a:prstGeom prst="rect">
            <a:avLst/>
          </a:prstGeom>
          <a:noFill/>
          <a:ln>
            <a:noFill/>
          </a:ln>
          <a:effectLst>
            <a:outerShdw blurRad="50800" rotWithShape="0" algn="r" dir="10800000" dist="38100">
              <a:srgbClr val="000000">
                <a:alpha val="40000"/>
              </a:srgbClr>
            </a:outerShdw>
          </a:effectLst>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55"/>
          <p:cNvSpPr txBox="1"/>
          <p:nvPr>
            <p:ph type="title"/>
          </p:nvPr>
        </p:nvSpPr>
        <p:spPr>
          <a:xfrm>
            <a:off x="677334" y="609599"/>
            <a:ext cx="8732996" cy="155098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sz="3600"/>
              <a:t>Swift’s Data Model and Architecture</a:t>
            </a:r>
            <a:br>
              <a:rPr b="1" lang="en-US" sz="3600"/>
            </a:br>
            <a:r>
              <a:rPr b="1" lang="en-US" sz="3600"/>
              <a:t>(contd.)</a:t>
            </a:r>
            <a:br>
              <a:rPr b="1" lang="en-US" sz="3240"/>
            </a:br>
            <a:r>
              <a:rPr lang="en-US" sz="1620">
                <a:solidFill>
                  <a:srgbClr val="F0D576"/>
                </a:solidFill>
              </a:rPr>
              <a:t>The rings (contd.)</a:t>
            </a:r>
            <a:endParaRPr/>
          </a:p>
        </p:txBody>
      </p:sp>
      <p:sp>
        <p:nvSpPr>
          <p:cNvPr id="495" name="Google Shape;495;p55"/>
          <p:cNvSpPr txBox="1"/>
          <p:nvPr>
            <p:ph idx="1" type="body"/>
          </p:nvPr>
        </p:nvSpPr>
        <p:spPr>
          <a:xfrm>
            <a:off x="677334" y="2560480"/>
            <a:ext cx="8596668"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t>   Mapping between entities stored and their physical locations on disk, an index.</a:t>
            </a:r>
            <a:endParaRPr/>
          </a:p>
          <a:p>
            <a:pPr indent="0" lvl="0" marL="0" rtl="0" algn="l">
              <a:spcBef>
                <a:spcPts val="1000"/>
              </a:spcBef>
              <a:spcAft>
                <a:spcPts val="0"/>
              </a:spcAft>
              <a:buSzPts val="1440"/>
              <a:buNone/>
            </a:pPr>
            <a:r>
              <a:rPr lang="en-US"/>
              <a:t>   The Ring maintains this mapping with zones, devices, partitions and replicas.</a:t>
            </a:r>
            <a:endParaRPr/>
          </a:p>
          <a:p>
            <a:pPr indent="0" lvl="0" marL="0" rtl="0" algn="l">
              <a:spcBef>
                <a:spcPts val="1000"/>
              </a:spcBef>
              <a:spcAft>
                <a:spcPts val="0"/>
              </a:spcAft>
              <a:buSzPts val="1440"/>
              <a:buNone/>
            </a:pPr>
            <a:r>
              <a:rPr lang="en-US"/>
              <a:t>   Each partition in the Ring is replicated three times across the cluster in different zones.</a:t>
            </a:r>
            <a:endParaRPr/>
          </a:p>
          <a:p>
            <a:pPr indent="0" lvl="0" marL="0" rtl="0" algn="l">
              <a:spcBef>
                <a:spcPts val="1000"/>
              </a:spcBef>
              <a:spcAft>
                <a:spcPts val="0"/>
              </a:spcAft>
              <a:buSzPts val="1440"/>
              <a:buNone/>
            </a:pPr>
            <a:r>
              <a:rPr lang="en-US"/>
              <a:t>  Rings are built through consistent hashing algorithm. The ring is used by the Proxy server and several background processes (like replication). </a:t>
            </a:r>
            <a:endParaRPr/>
          </a:p>
          <a:p>
            <a:pPr indent="0" lvl="0" marL="0" rtl="0" algn="l">
              <a:spcBef>
                <a:spcPts val="1000"/>
              </a:spcBef>
              <a:spcAft>
                <a:spcPts val="0"/>
              </a:spcAft>
              <a:buSzPts val="1440"/>
              <a:buNone/>
            </a:pPr>
            <a:r>
              <a:rPr lang="en-US"/>
              <a:t>  The ring is also responsible for determining which devices are used for handoff in failure scenarios. </a:t>
            </a:r>
            <a:endParaRPr/>
          </a:p>
          <a:p>
            <a:pPr indent="-251459" lvl="0" marL="342900" rtl="0" algn="l">
              <a:spcBef>
                <a:spcPts val="1000"/>
              </a:spcBef>
              <a:spcAft>
                <a:spcPts val="0"/>
              </a:spcAft>
              <a:buSzPts val="1440"/>
              <a:buNone/>
            </a:pPr>
            <a:r>
              <a:t/>
            </a:r>
            <a:endParaRPr/>
          </a:p>
        </p:txBody>
      </p:sp>
      <p:sp>
        <p:nvSpPr>
          <p:cNvPr id="496" name="Google Shape;496;p55"/>
          <p:cNvSpPr/>
          <p:nvPr/>
        </p:nvSpPr>
        <p:spPr>
          <a:xfrm>
            <a:off x="754600" y="2694738"/>
            <a:ext cx="86147" cy="97654"/>
          </a:xfrm>
          <a:prstGeom prst="ellipse">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t/>
            </a:r>
            <a:endParaRPr b="0" i="0" sz="1800" u="none" cap="none" strike="noStrike">
              <a:solidFill>
                <a:srgbClr val="000000"/>
              </a:solidFill>
              <a:latin typeface="Trebuchet MS"/>
              <a:ea typeface="Trebuchet MS"/>
              <a:cs typeface="Trebuchet MS"/>
              <a:sym typeface="Trebuchet MS"/>
            </a:endParaRPr>
          </a:p>
        </p:txBody>
      </p:sp>
      <p:sp>
        <p:nvSpPr>
          <p:cNvPr id="497" name="Google Shape;497;p55"/>
          <p:cNvSpPr/>
          <p:nvPr/>
        </p:nvSpPr>
        <p:spPr>
          <a:xfrm>
            <a:off x="754598" y="3083533"/>
            <a:ext cx="86147" cy="97654"/>
          </a:xfrm>
          <a:prstGeom prst="ellipse">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t/>
            </a:r>
            <a:endParaRPr b="0" i="0" sz="1800" u="none" cap="none" strike="noStrike">
              <a:solidFill>
                <a:srgbClr val="000000"/>
              </a:solidFill>
              <a:latin typeface="Trebuchet MS"/>
              <a:ea typeface="Trebuchet MS"/>
              <a:cs typeface="Trebuchet MS"/>
              <a:sym typeface="Trebuchet MS"/>
            </a:endParaRPr>
          </a:p>
        </p:txBody>
      </p:sp>
      <p:sp>
        <p:nvSpPr>
          <p:cNvPr id="498" name="Google Shape;498;p55"/>
          <p:cNvSpPr/>
          <p:nvPr/>
        </p:nvSpPr>
        <p:spPr>
          <a:xfrm>
            <a:off x="754597" y="3483425"/>
            <a:ext cx="86147" cy="97654"/>
          </a:xfrm>
          <a:prstGeom prst="ellipse">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t/>
            </a:r>
            <a:endParaRPr b="0" i="0" sz="1800" u="none" cap="none" strike="noStrike">
              <a:solidFill>
                <a:srgbClr val="000000"/>
              </a:solidFill>
              <a:latin typeface="Trebuchet MS"/>
              <a:ea typeface="Trebuchet MS"/>
              <a:cs typeface="Trebuchet MS"/>
              <a:sym typeface="Trebuchet MS"/>
            </a:endParaRPr>
          </a:p>
        </p:txBody>
      </p:sp>
      <p:sp>
        <p:nvSpPr>
          <p:cNvPr id="499" name="Google Shape;499;p55"/>
          <p:cNvSpPr/>
          <p:nvPr/>
        </p:nvSpPr>
        <p:spPr>
          <a:xfrm>
            <a:off x="754597" y="4863879"/>
            <a:ext cx="86147" cy="97654"/>
          </a:xfrm>
          <a:prstGeom prst="ellipse">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t/>
            </a:r>
            <a:endParaRPr b="0" i="0" sz="1800" u="none" cap="none" strike="noStrike">
              <a:solidFill>
                <a:srgbClr val="000000"/>
              </a:solidFill>
              <a:latin typeface="Trebuchet MS"/>
              <a:ea typeface="Trebuchet MS"/>
              <a:cs typeface="Trebuchet MS"/>
              <a:sym typeface="Trebuchet MS"/>
            </a:endParaRPr>
          </a:p>
        </p:txBody>
      </p:sp>
      <p:sp>
        <p:nvSpPr>
          <p:cNvPr id="500" name="Google Shape;500;p55"/>
          <p:cNvSpPr/>
          <p:nvPr/>
        </p:nvSpPr>
        <p:spPr>
          <a:xfrm>
            <a:off x="754597" y="4173652"/>
            <a:ext cx="86147" cy="97654"/>
          </a:xfrm>
          <a:prstGeom prst="ellipse">
            <a:avLst/>
          </a:prstGeom>
          <a:solidFill>
            <a:schemeClr val="lt1"/>
          </a:solidFill>
          <a:ln cap="rnd"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t/>
            </a:r>
            <a:endParaRPr b="0" i="0" sz="18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56"/>
          <p:cNvSpPr txBox="1"/>
          <p:nvPr>
            <p:ph type="title"/>
          </p:nvPr>
        </p:nvSpPr>
        <p:spPr>
          <a:xfrm>
            <a:off x="677334" y="609599"/>
            <a:ext cx="9060224" cy="15509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959"/>
              <a:buFont typeface="Trebuchet MS"/>
              <a:buNone/>
            </a:pPr>
            <a:r>
              <a:rPr b="1" lang="en-US" sz="3959"/>
              <a:t>Swift’s Data Model and Architecture</a:t>
            </a:r>
            <a:br>
              <a:rPr b="1" lang="en-US" sz="3959"/>
            </a:br>
            <a:r>
              <a:rPr b="1" lang="en-US" sz="3959"/>
              <a:t>(contd.)</a:t>
            </a:r>
            <a:br>
              <a:rPr b="1" lang="en-US" sz="2880"/>
            </a:br>
            <a:r>
              <a:rPr lang="en-US" sz="1800">
                <a:solidFill>
                  <a:srgbClr val="F0D576"/>
                </a:solidFill>
              </a:rPr>
              <a:t>The rings (contd.)</a:t>
            </a:r>
            <a:endParaRPr sz="1800"/>
          </a:p>
        </p:txBody>
      </p:sp>
      <p:sp>
        <p:nvSpPr>
          <p:cNvPr id="506" name="Google Shape;506;p56"/>
          <p:cNvSpPr txBox="1"/>
          <p:nvPr>
            <p:ph idx="1" type="body"/>
          </p:nvPr>
        </p:nvSpPr>
        <p:spPr>
          <a:xfrm>
            <a:off x="677334" y="2529558"/>
            <a:ext cx="8596668"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t>For maintain the mapping it uses zones, devices, partitions and replicas. Each partition in the ring is replicated 3 times across the cluster by default and the locations for a partition are stored on the mapping maintained by the ring.</a:t>
            </a:r>
            <a:endParaRPr/>
          </a:p>
          <a:p>
            <a:pPr indent="0" lvl="0" marL="0" rtl="0" algn="l">
              <a:spcBef>
                <a:spcPts val="1000"/>
              </a:spcBef>
              <a:spcAft>
                <a:spcPts val="0"/>
              </a:spcAft>
              <a:buSzPts val="1440"/>
              <a:buNone/>
            </a:pPr>
            <a:r>
              <a:rPr lang="en-US"/>
              <a:t> </a:t>
            </a:r>
            <a:br>
              <a:rPr lang="en-US"/>
            </a:br>
            <a:r>
              <a:rPr lang="en-US"/>
              <a:t>Each of the swift rings is a modified consistent hashing ring. This ring data structure includes the partition shift value which processes and services use to determine the hash of a storage location.</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rPr lang="en-US"/>
              <a:t>It has 2 internal data structures: </a:t>
            </a:r>
            <a:endParaRPr/>
          </a:p>
          <a:p>
            <a:pPr indent="-342900" lvl="0" marL="342900" rtl="0" algn="l">
              <a:spcBef>
                <a:spcPts val="1000"/>
              </a:spcBef>
              <a:spcAft>
                <a:spcPts val="0"/>
              </a:spcAft>
              <a:buSzPts val="1440"/>
              <a:buAutoNum type="arabicPeriod"/>
            </a:pPr>
            <a:r>
              <a:rPr lang="en-US"/>
              <a:t>The device list</a:t>
            </a:r>
            <a:endParaRPr/>
          </a:p>
          <a:p>
            <a:pPr indent="-342900" lvl="0" marL="342900" rtl="0" algn="l">
              <a:spcBef>
                <a:spcPts val="1000"/>
              </a:spcBef>
              <a:spcAft>
                <a:spcPts val="0"/>
              </a:spcAft>
              <a:buSzPts val="1440"/>
              <a:buAutoNum type="arabicPeriod"/>
            </a:pPr>
            <a:r>
              <a:rPr lang="en-US"/>
              <a:t>The device lookup table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7"/>
          <p:cNvSpPr txBox="1"/>
          <p:nvPr>
            <p:ph type="title"/>
          </p:nvPr>
        </p:nvSpPr>
        <p:spPr>
          <a:xfrm>
            <a:off x="677333" y="609599"/>
            <a:ext cx="8963971" cy="168442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959"/>
              <a:buFont typeface="Trebuchet MS"/>
              <a:buNone/>
            </a:pPr>
            <a:r>
              <a:rPr b="1" lang="en-US" sz="3959"/>
              <a:t>Swift’s Data Model and Architecture</a:t>
            </a:r>
            <a:br>
              <a:rPr b="1" lang="en-US" sz="3959"/>
            </a:br>
            <a:r>
              <a:rPr b="1" lang="en-US" sz="3959"/>
              <a:t>(contd.)</a:t>
            </a:r>
            <a:br>
              <a:rPr b="1" lang="en-US" sz="2160"/>
            </a:br>
            <a:r>
              <a:rPr lang="en-US" sz="1800">
                <a:solidFill>
                  <a:srgbClr val="F0D576"/>
                </a:solidFill>
              </a:rPr>
              <a:t>The rings (contd.)</a:t>
            </a:r>
            <a:endParaRPr b="1" sz="1800"/>
          </a:p>
        </p:txBody>
      </p:sp>
      <p:sp>
        <p:nvSpPr>
          <p:cNvPr id="512" name="Google Shape;512;p57"/>
          <p:cNvSpPr txBox="1"/>
          <p:nvPr>
            <p:ph idx="1" type="body"/>
          </p:nvPr>
        </p:nvSpPr>
        <p:spPr>
          <a:xfrm>
            <a:off x="677333" y="2623594"/>
            <a:ext cx="8596668"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t>The device list is populated with all the devices that have been added to a special ring building file. It is a list of devices in the cluster, a list of device ids indicating partition to device assignments. Each entry for a drive includes its ID number, zone, weight, IP, port and device name. The list of devices is known internally to the ring class as devs.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rPr lang="en-US"/>
              <a:t>The device lookup table has one row replica and one column per partition in the cluster. This generates a table that is typically three rows by thousands of columns. During the building of a ring, Swift calculates the best drive to place each partition replica on using the drive weights and the unique placement algorithm. It then records that drive in the table.</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58"/>
          <p:cNvSpPr txBox="1"/>
          <p:nvPr>
            <p:ph type="title"/>
          </p:nvPr>
        </p:nvSpPr>
        <p:spPr>
          <a:xfrm>
            <a:off x="677334" y="609600"/>
            <a:ext cx="8596668" cy="1320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4000"/>
              <a:buFont typeface="Trebuchet MS"/>
              <a:buNone/>
            </a:pPr>
            <a:r>
              <a:rPr lang="en-US" sz="4000"/>
              <a:t>SWIFT API</a:t>
            </a:r>
            <a:endParaRPr/>
          </a:p>
        </p:txBody>
      </p:sp>
      <p:sp>
        <p:nvSpPr>
          <p:cNvPr id="518" name="Google Shape;518;p5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SzPts val="1440"/>
              <a:buChar char="►"/>
            </a:pPr>
            <a:r>
              <a:rPr lang="en-US"/>
              <a:t>API stands for “Application programming interface”. </a:t>
            </a:r>
            <a:endParaRPr/>
          </a:p>
          <a:p>
            <a:pPr indent="-342900" lvl="0" marL="342900" rtl="0" algn="l">
              <a:lnSpc>
                <a:spcPct val="110000"/>
              </a:lnSpc>
              <a:spcBef>
                <a:spcPts val="1000"/>
              </a:spcBef>
              <a:spcAft>
                <a:spcPts val="0"/>
              </a:spcAft>
              <a:buSzPts val="1440"/>
              <a:buChar char="►"/>
            </a:pPr>
            <a:r>
              <a:rPr lang="en-US"/>
              <a:t>An API is the set of rules for interacting with a software system.</a:t>
            </a:r>
            <a:endParaRPr/>
          </a:p>
          <a:p>
            <a:pPr indent="-342900" lvl="0" marL="342900" rtl="0" algn="l">
              <a:lnSpc>
                <a:spcPct val="110000"/>
              </a:lnSpc>
              <a:spcBef>
                <a:spcPts val="1000"/>
              </a:spcBef>
              <a:spcAft>
                <a:spcPts val="0"/>
              </a:spcAft>
              <a:buSzPts val="1440"/>
              <a:buChar char="►"/>
            </a:pPr>
            <a:r>
              <a:rPr lang="en-US"/>
              <a:t>The swift API is the set of rules that specify the types of HTTP requests you are allowed to send to a Swift cluster, the types of failure and success responses you will get under what circumstances and the data those responses will contain. </a:t>
            </a:r>
            <a:endParaRPr/>
          </a:p>
          <a:p>
            <a:pPr indent="-342900" lvl="0" marL="342900" rtl="0" algn="l">
              <a:lnSpc>
                <a:spcPct val="110000"/>
              </a:lnSpc>
              <a:spcBef>
                <a:spcPts val="1000"/>
              </a:spcBef>
              <a:spcAft>
                <a:spcPts val="0"/>
              </a:spcAft>
              <a:buSzPts val="1440"/>
              <a:buChar char="►"/>
            </a:pPr>
            <a:r>
              <a:rPr lang="en-US"/>
              <a:t>Swift API implements REST with standard HTTP codes, verbs and authentication.</a:t>
            </a:r>
            <a:endParaRPr/>
          </a:p>
          <a:p>
            <a:pPr indent="-342900" lvl="0" marL="342900" rtl="0" algn="l">
              <a:lnSpc>
                <a:spcPct val="110000"/>
              </a:lnSpc>
              <a:spcBef>
                <a:spcPts val="1000"/>
              </a:spcBef>
              <a:spcAft>
                <a:spcPts val="0"/>
              </a:spcAft>
              <a:buSzPts val="1440"/>
              <a:buChar char="►"/>
            </a:pPr>
            <a:r>
              <a:rPr lang="en-US"/>
              <a:t>In other words, Swift uses a RESTful HTTP API.</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59"/>
          <p:cNvSpPr txBox="1"/>
          <p:nvPr>
            <p:ph type="title"/>
          </p:nvPr>
        </p:nvSpPr>
        <p:spPr>
          <a:xfrm>
            <a:off x="677334" y="609600"/>
            <a:ext cx="8596668" cy="1320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4000"/>
              <a:buFont typeface="Trebuchet MS"/>
              <a:buNone/>
            </a:pPr>
            <a:r>
              <a:rPr lang="en-US" sz="4000"/>
              <a:t>SWIFT API</a:t>
            </a:r>
            <a:endParaRPr sz="4000"/>
          </a:p>
        </p:txBody>
      </p:sp>
      <p:sp>
        <p:nvSpPr>
          <p:cNvPr id="524" name="Google Shape;524;p5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en-US" sz="2000">
                <a:solidFill>
                  <a:schemeClr val="accent3"/>
                </a:solidFill>
              </a:rPr>
              <a:t>Representational State Transfer (REST) - </a:t>
            </a:r>
            <a:endParaRPr/>
          </a:p>
          <a:p>
            <a:pPr indent="-342900" lvl="0" marL="342900" rtl="0" algn="l">
              <a:spcBef>
                <a:spcPts val="1000"/>
              </a:spcBef>
              <a:spcAft>
                <a:spcPts val="0"/>
              </a:spcAft>
              <a:buSzPts val="1440"/>
              <a:buChar char="►"/>
            </a:pPr>
            <a:r>
              <a:rPr lang="en-US"/>
              <a:t>A REST API is an architectural style for an application program interface (API) that uses HTTP requests to access and use data.</a:t>
            </a:r>
            <a:endParaRPr/>
          </a:p>
          <a:p>
            <a:pPr indent="-342900" lvl="0" marL="342900" rtl="0" algn="l">
              <a:spcBef>
                <a:spcPts val="1000"/>
              </a:spcBef>
              <a:spcAft>
                <a:spcPts val="0"/>
              </a:spcAft>
              <a:buSzPts val="1440"/>
              <a:buChar char="►"/>
            </a:pPr>
            <a:r>
              <a:rPr lang="en-US"/>
              <a:t>It is a set of rules that is designed to take advantage of existing protocols.</a:t>
            </a:r>
            <a:endParaRPr/>
          </a:p>
          <a:p>
            <a:pPr indent="-342900" lvl="0" marL="342900" rtl="0" algn="l">
              <a:spcBef>
                <a:spcPts val="1000"/>
              </a:spcBef>
              <a:spcAft>
                <a:spcPts val="0"/>
              </a:spcAft>
              <a:buSzPts val="1440"/>
              <a:buChar char="►"/>
            </a:pPr>
            <a:r>
              <a:rPr lang="en-US"/>
              <a:t>REST can be used over almost any protocol but it usually takes advantage of HTTP.</a:t>
            </a:r>
            <a:endParaRPr/>
          </a:p>
          <a:p>
            <a:pPr indent="-342900" lvl="0" marL="342900" rtl="0" algn="l">
              <a:spcBef>
                <a:spcPts val="1000"/>
              </a:spcBef>
              <a:spcAft>
                <a:spcPts val="0"/>
              </a:spcAft>
              <a:buSzPts val="1440"/>
              <a:buChar char="►"/>
            </a:pPr>
            <a:r>
              <a:rPr lang="en-US"/>
              <a:t>Swift exposes every container and object as a unique URL and maps HTTP methods like PUT,GET, DELETE etc. to the common data management operations.</a:t>
            </a:r>
            <a:endParaRPr/>
          </a:p>
          <a:p>
            <a:pPr indent="-342900" lvl="0" marL="342900" rtl="0" algn="l">
              <a:spcBef>
                <a:spcPts val="1000"/>
              </a:spcBef>
              <a:spcAft>
                <a:spcPts val="0"/>
              </a:spcAft>
              <a:buSzPts val="1440"/>
              <a:buChar char="►"/>
            </a:pPr>
            <a:r>
              <a:rPr lang="en-US"/>
              <a:t>Swift makes use of most of the HTTP verbs.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4000"/>
              <a:buFont typeface="Trebuchet MS"/>
              <a:buNone/>
            </a:pPr>
            <a:r>
              <a:rPr lang="en-US" sz="4000"/>
              <a:t>Open Source Software</a:t>
            </a:r>
            <a:endParaRPr/>
          </a:p>
        </p:txBody>
      </p:sp>
      <p:sp>
        <p:nvSpPr>
          <p:cNvPr id="176" name="Google Shape;176;p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lang="en-US">
                <a:solidFill>
                  <a:schemeClr val="lt1"/>
                </a:solidFill>
                <a:latin typeface="Trebuchet MS"/>
                <a:ea typeface="Trebuchet MS"/>
                <a:cs typeface="Trebuchet MS"/>
                <a:sym typeface="Trebuchet MS"/>
              </a:rPr>
              <a:t>Open source software is a software with source code that anyone can inspect, modify and enhance.</a:t>
            </a:r>
            <a:endParaRPr/>
          </a:p>
          <a:p>
            <a:pPr indent="0" lvl="0" marL="0" rtl="0" algn="l">
              <a:spcBef>
                <a:spcPts val="1000"/>
              </a:spcBef>
              <a:spcAft>
                <a:spcPts val="0"/>
              </a:spcAft>
              <a:buSzPts val="1440"/>
              <a:buNone/>
            </a:pPr>
            <a:r>
              <a:rPr lang="en-US">
                <a:solidFill>
                  <a:schemeClr val="lt1"/>
                </a:solidFill>
                <a:latin typeface="Trebuchet MS"/>
                <a:ea typeface="Trebuchet MS"/>
                <a:cs typeface="Trebuchet MS"/>
                <a:sym typeface="Trebuchet MS"/>
              </a:rPr>
              <a:t>LibreOffice and the GNU Image manipulation program are examples of open source software.</a:t>
            </a:r>
            <a:endParaRPr/>
          </a:p>
          <a:p>
            <a:pPr indent="0" lvl="0" marL="0" rtl="0" algn="l">
              <a:spcBef>
                <a:spcPts val="1000"/>
              </a:spcBef>
              <a:spcAft>
                <a:spcPts val="0"/>
              </a:spcAft>
              <a:buSzPts val="1440"/>
              <a:buNone/>
            </a:pPr>
            <a:r>
              <a:rPr lang="en-US">
                <a:solidFill>
                  <a:schemeClr val="lt1"/>
                </a:solidFill>
                <a:latin typeface="Trebuchet MS"/>
                <a:ea typeface="Trebuchet MS"/>
                <a:cs typeface="Trebuchet MS"/>
                <a:sym typeface="Trebuchet MS"/>
              </a:rPr>
              <a:t>To use Open source software user must accept the terms of a license. Open source encourages a large thriving ecosystem, where the diversity of the community members drives standards  and tools.</a:t>
            </a:r>
            <a:endParaRPr/>
          </a:p>
          <a:p>
            <a:pPr indent="0" lvl="0" marL="0" rtl="0" algn="l">
              <a:spcBef>
                <a:spcPts val="1000"/>
              </a:spcBef>
              <a:spcAft>
                <a:spcPts val="0"/>
              </a:spcAft>
              <a:buSzPts val="1440"/>
              <a:buNone/>
            </a:pPr>
            <a:r>
              <a:rPr lang="en-US">
                <a:solidFill>
                  <a:schemeClr val="lt1"/>
                </a:solidFill>
                <a:latin typeface="Trebuchet MS"/>
                <a:ea typeface="Trebuchet MS"/>
                <a:cs typeface="Trebuchet MS"/>
                <a:sym typeface="Trebuchet MS"/>
              </a:rPr>
              <a:t>Software defined storage based on open source software and commodity hardware.</a:t>
            </a:r>
            <a:endParaRPr/>
          </a:p>
          <a:p>
            <a:pPr indent="0" lvl="0" marL="0" rtl="0" algn="l">
              <a:spcBef>
                <a:spcPts val="1000"/>
              </a:spcBef>
              <a:spcAft>
                <a:spcPts val="0"/>
              </a:spcAft>
              <a:buSzPts val="1440"/>
              <a:buNone/>
            </a:pPr>
            <a:r>
              <a:rPr lang="en-US">
                <a:solidFill>
                  <a:schemeClr val="lt1"/>
                </a:solidFill>
                <a:latin typeface="Trebuchet MS"/>
                <a:ea typeface="Trebuchet MS"/>
                <a:cs typeface="Trebuchet MS"/>
                <a:sym typeface="Trebuchet MS"/>
              </a:rPr>
              <a:t>Open source based software defined storage solution’s address todays insurmountable data storage challenges at a reasonable budget and are already available.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60"/>
          <p:cNvSpPr txBox="1"/>
          <p:nvPr>
            <p:ph type="title"/>
          </p:nvPr>
        </p:nvSpPr>
        <p:spPr>
          <a:xfrm>
            <a:off x="677334" y="609600"/>
            <a:ext cx="8596668" cy="1320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4000"/>
              <a:buFont typeface="Trebuchet MS"/>
              <a:buNone/>
            </a:pPr>
            <a:r>
              <a:rPr lang="en-US" sz="4000"/>
              <a:t>SWIFT API</a:t>
            </a:r>
            <a:endParaRPr sz="4000"/>
          </a:p>
        </p:txBody>
      </p:sp>
      <p:sp>
        <p:nvSpPr>
          <p:cNvPr id="530" name="Google Shape;530;p6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A foundational premise of Swift is that requests are made via HTTP using a RESTful API. All requests sent to Swift are made up of at least three parts: </a:t>
            </a:r>
            <a:endParaRPr/>
          </a:p>
          <a:p>
            <a:pPr indent="0" lvl="0" marL="0" rtl="0" algn="l">
              <a:spcBef>
                <a:spcPts val="1000"/>
              </a:spcBef>
              <a:spcAft>
                <a:spcPts val="0"/>
              </a:spcAft>
              <a:buSzPts val="1440"/>
              <a:buNone/>
            </a:pPr>
            <a:r>
              <a:rPr lang="en-US"/>
              <a:t>	1. </a:t>
            </a:r>
            <a:r>
              <a:rPr lang="en-US">
                <a:solidFill>
                  <a:schemeClr val="accent4"/>
                </a:solidFill>
              </a:rPr>
              <a:t>HTTP verb</a:t>
            </a:r>
            <a:endParaRPr/>
          </a:p>
          <a:p>
            <a:pPr indent="0" lvl="0" marL="0" rtl="0" algn="l">
              <a:spcBef>
                <a:spcPts val="1000"/>
              </a:spcBef>
              <a:spcAft>
                <a:spcPts val="0"/>
              </a:spcAft>
              <a:buSzPts val="1440"/>
              <a:buNone/>
            </a:pPr>
            <a:r>
              <a:rPr lang="en-US"/>
              <a:t>	2. </a:t>
            </a:r>
            <a:r>
              <a:rPr lang="en-US">
                <a:solidFill>
                  <a:schemeClr val="accent4"/>
                </a:solidFill>
              </a:rPr>
              <a:t>Authentication information</a:t>
            </a:r>
            <a:endParaRPr/>
          </a:p>
          <a:p>
            <a:pPr indent="0" lvl="0" marL="0" rtl="0" algn="l">
              <a:spcBef>
                <a:spcPts val="1000"/>
              </a:spcBef>
              <a:spcAft>
                <a:spcPts val="0"/>
              </a:spcAft>
              <a:buSzPts val="1440"/>
              <a:buNone/>
            </a:pPr>
            <a:r>
              <a:rPr lang="en-US"/>
              <a:t>	3. </a:t>
            </a:r>
            <a:r>
              <a:rPr lang="en-US">
                <a:solidFill>
                  <a:schemeClr val="accent4"/>
                </a:solidFill>
              </a:rPr>
              <a:t>Storage URL</a:t>
            </a:r>
            <a:endParaRPr/>
          </a:p>
          <a:p>
            <a:pPr indent="-342900" lvl="0" marL="342900" rtl="0" algn="l">
              <a:spcBef>
                <a:spcPts val="1000"/>
              </a:spcBef>
              <a:spcAft>
                <a:spcPts val="0"/>
              </a:spcAft>
              <a:buSzPts val="1440"/>
              <a:buChar char="►"/>
            </a:pPr>
            <a:r>
              <a:rPr lang="en-US"/>
              <a:t>The HTTP verb provides the action of the request. </a:t>
            </a:r>
            <a:endParaRPr/>
          </a:p>
          <a:p>
            <a:pPr indent="-342900" lvl="0" marL="342900" rtl="0" algn="l">
              <a:spcBef>
                <a:spcPts val="1000"/>
              </a:spcBef>
              <a:spcAft>
                <a:spcPts val="0"/>
              </a:spcAft>
              <a:buSzPts val="1440"/>
              <a:buChar char="►"/>
            </a:pPr>
            <a:r>
              <a:rPr lang="en-US"/>
              <a:t>The authentication information allows the request to be fulfilled.</a:t>
            </a:r>
            <a:endParaRPr/>
          </a:p>
          <a:p>
            <a:pPr indent="-342900" lvl="0" marL="342900" rtl="0" algn="l">
              <a:spcBef>
                <a:spcPts val="1000"/>
              </a:spcBef>
              <a:spcAft>
                <a:spcPts val="0"/>
              </a:spcAft>
              <a:buSzPts val="1440"/>
              <a:buChar char="►"/>
            </a:pPr>
            <a:r>
              <a:rPr lang="en-US"/>
              <a:t>The storage URL is basically has two purposes. One is, it contains the cluster address where the request should be sent and the storage location inside the cluster where the requested action should take place.</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61"/>
          <p:cNvSpPr txBox="1"/>
          <p:nvPr>
            <p:ph type="title"/>
          </p:nvPr>
        </p:nvSpPr>
        <p:spPr>
          <a:xfrm>
            <a:off x="677334" y="609600"/>
            <a:ext cx="8596668" cy="1320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4000"/>
              <a:buFont typeface="Trebuchet MS"/>
              <a:buNone/>
            </a:pPr>
            <a:r>
              <a:rPr lang="en-US" sz="4000"/>
              <a:t>SWIFT API</a:t>
            </a:r>
            <a:br>
              <a:rPr lang="en-US" sz="4000"/>
            </a:br>
            <a:r>
              <a:rPr lang="en-US" sz="2800">
                <a:solidFill>
                  <a:schemeClr val="accent4"/>
                </a:solidFill>
              </a:rPr>
              <a:t>HTTP verbs</a:t>
            </a:r>
            <a:endParaRPr sz="4000">
              <a:solidFill>
                <a:schemeClr val="accent4"/>
              </a:solidFill>
            </a:endParaRPr>
          </a:p>
        </p:txBody>
      </p:sp>
      <p:sp>
        <p:nvSpPr>
          <p:cNvPr id="536" name="Google Shape;536;p6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600"/>
              <a:buNone/>
            </a:pPr>
            <a:r>
              <a:rPr lang="en-US" sz="2000">
                <a:solidFill>
                  <a:schemeClr val="accent3"/>
                </a:solidFill>
              </a:rPr>
              <a:t>HTTP verbs Swift uses most frequently – </a:t>
            </a:r>
            <a:endParaRPr/>
          </a:p>
          <a:p>
            <a:pPr indent="0" lvl="0" marL="0" rtl="0" algn="l">
              <a:lnSpc>
                <a:spcPct val="90000"/>
              </a:lnSpc>
              <a:spcBef>
                <a:spcPts val="1000"/>
              </a:spcBef>
              <a:spcAft>
                <a:spcPts val="0"/>
              </a:spcAft>
              <a:buSzPts val="1600"/>
              <a:buNone/>
            </a:pPr>
            <a:r>
              <a:t/>
            </a:r>
            <a:endParaRPr sz="2000"/>
          </a:p>
          <a:p>
            <a:pPr indent="-342900" lvl="0" marL="342900" rtl="0" algn="l">
              <a:lnSpc>
                <a:spcPct val="90000"/>
              </a:lnSpc>
              <a:spcBef>
                <a:spcPts val="1000"/>
              </a:spcBef>
              <a:spcAft>
                <a:spcPts val="0"/>
              </a:spcAft>
              <a:buSzPts val="1440"/>
              <a:buChar char="►"/>
            </a:pPr>
            <a:r>
              <a:rPr lang="en-US"/>
              <a:t>GET – downloads objects, retrieves data, lists the contents of containers or account</a:t>
            </a:r>
            <a:endParaRPr/>
          </a:p>
          <a:p>
            <a:pPr indent="-342900" lvl="0" marL="342900" rtl="0" algn="l">
              <a:lnSpc>
                <a:spcPct val="90000"/>
              </a:lnSpc>
              <a:spcBef>
                <a:spcPts val="1000"/>
              </a:spcBef>
              <a:spcAft>
                <a:spcPts val="0"/>
              </a:spcAft>
              <a:buSzPts val="1440"/>
              <a:buChar char="►"/>
            </a:pPr>
            <a:r>
              <a:rPr lang="en-US"/>
              <a:t>PUT – upload objects, stores data, creates containers, overwrite metadata headers</a:t>
            </a:r>
            <a:endParaRPr/>
          </a:p>
          <a:p>
            <a:pPr indent="-342900" lvl="0" marL="342900" rtl="0" algn="l">
              <a:lnSpc>
                <a:spcPct val="90000"/>
              </a:lnSpc>
              <a:spcBef>
                <a:spcPts val="1000"/>
              </a:spcBef>
              <a:spcAft>
                <a:spcPts val="0"/>
              </a:spcAft>
              <a:buSzPts val="1440"/>
              <a:buChar char="►"/>
            </a:pPr>
            <a:r>
              <a:rPr lang="en-US"/>
              <a:t>POST – creates containers if they don’t exist, updates metadata, overwrites metadata</a:t>
            </a:r>
            <a:endParaRPr/>
          </a:p>
          <a:p>
            <a:pPr indent="-342900" lvl="0" marL="342900" rtl="0" algn="l">
              <a:lnSpc>
                <a:spcPct val="90000"/>
              </a:lnSpc>
              <a:spcBef>
                <a:spcPts val="1000"/>
              </a:spcBef>
              <a:spcAft>
                <a:spcPts val="0"/>
              </a:spcAft>
              <a:buSzPts val="1440"/>
              <a:buChar char="►"/>
            </a:pPr>
            <a:r>
              <a:rPr lang="en-US"/>
              <a:t>DELETE – deletes objects and containers</a:t>
            </a:r>
            <a:endParaRPr/>
          </a:p>
          <a:p>
            <a:pPr indent="-342900" lvl="0" marL="342900" rtl="0" algn="l">
              <a:lnSpc>
                <a:spcPct val="90000"/>
              </a:lnSpc>
              <a:spcBef>
                <a:spcPts val="1000"/>
              </a:spcBef>
              <a:spcAft>
                <a:spcPts val="0"/>
              </a:spcAft>
              <a:buSzPts val="1440"/>
              <a:buChar char="►"/>
            </a:pPr>
            <a:r>
              <a:rPr lang="en-US"/>
              <a:t>HEAD – retrieves only the header information of the swift account, container or object.</a:t>
            </a:r>
            <a:endParaRPr/>
          </a:p>
          <a:p>
            <a:pPr indent="-251459" lvl="0" marL="342900" rtl="0" algn="l">
              <a:lnSpc>
                <a:spcPct val="90000"/>
              </a:lnSpc>
              <a:spcBef>
                <a:spcPts val="1000"/>
              </a:spcBef>
              <a:spcAft>
                <a:spcPts val="0"/>
              </a:spcAft>
              <a:buSzPts val="1440"/>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6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4000"/>
              <a:buFont typeface="Trebuchet MS"/>
              <a:buNone/>
            </a:pPr>
            <a:r>
              <a:rPr lang="en-US" sz="4000"/>
              <a:t>SWIFT API</a:t>
            </a:r>
            <a:br>
              <a:rPr lang="en-US" sz="4000"/>
            </a:br>
            <a:r>
              <a:rPr lang="en-US" sz="2800">
                <a:solidFill>
                  <a:schemeClr val="accent4"/>
                </a:solidFill>
              </a:rPr>
              <a:t>HTTP verbs: </a:t>
            </a:r>
            <a:r>
              <a:rPr lang="en-US" sz="2800"/>
              <a:t>Process for a PUT request</a:t>
            </a:r>
            <a:endParaRPr/>
          </a:p>
        </p:txBody>
      </p:sp>
      <p:sp>
        <p:nvSpPr>
          <p:cNvPr id="542" name="Google Shape;542;p6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332"/>
              <a:buChar char="►"/>
            </a:pPr>
            <a:r>
              <a:rPr lang="en-US" sz="1665"/>
              <a:t>The HTTP PUT method is used to save data to a Swift cluster.</a:t>
            </a:r>
            <a:endParaRPr/>
          </a:p>
          <a:p>
            <a:pPr indent="-342900" lvl="0" marL="342900" rtl="0" algn="l">
              <a:spcBef>
                <a:spcPts val="1000"/>
              </a:spcBef>
              <a:spcAft>
                <a:spcPts val="0"/>
              </a:spcAft>
              <a:buSzPts val="1332"/>
              <a:buChar char="►"/>
            </a:pPr>
            <a:r>
              <a:rPr lang="en-US" sz="1665"/>
              <a:t>Firstly, the swift user connects with the proxy server. Then sends a PUT request and the data which the user wants to save or upload in the swift cluster.</a:t>
            </a:r>
            <a:endParaRPr/>
          </a:p>
          <a:p>
            <a:pPr indent="-342900" lvl="0" marL="342900" rtl="0" algn="l">
              <a:spcBef>
                <a:spcPts val="1000"/>
              </a:spcBef>
              <a:spcAft>
                <a:spcPts val="0"/>
              </a:spcAft>
              <a:buSzPts val="1332"/>
              <a:buChar char="►"/>
            </a:pPr>
            <a:r>
              <a:rPr lang="en-US" sz="1665"/>
              <a:t>Secondly, the proxy server connects with the ring and finds the Object servers/Nodes with the help of the ring and the data is stored in the disk of the server as an object.</a:t>
            </a:r>
            <a:endParaRPr/>
          </a:p>
          <a:p>
            <a:pPr indent="-342900" lvl="0" marL="342900" rtl="0" algn="l">
              <a:spcBef>
                <a:spcPts val="1000"/>
              </a:spcBef>
              <a:spcAft>
                <a:spcPts val="0"/>
              </a:spcAft>
              <a:buSzPts val="1332"/>
              <a:buChar char="►"/>
            </a:pPr>
            <a:r>
              <a:rPr lang="en-US" sz="1665"/>
              <a:t>As for the Ring architecture and replication process, the data which is just stored in the disk of the node will be replicated to other nodes which are configured in the ring-builder files.</a:t>
            </a:r>
            <a:endParaRPr/>
          </a:p>
          <a:p>
            <a:pPr indent="-342900" lvl="0" marL="342900" rtl="0" algn="l">
              <a:spcBef>
                <a:spcPts val="1000"/>
              </a:spcBef>
              <a:spcAft>
                <a:spcPts val="0"/>
              </a:spcAft>
              <a:buSzPts val="1332"/>
              <a:buChar char="►"/>
            </a:pPr>
            <a:r>
              <a:rPr lang="en-US" sz="1665"/>
              <a:t>If the replication number in the ring-builder file is 3, then it means the object will be stored in three nodes or will be replicated to three nodes.</a:t>
            </a:r>
            <a:endParaRPr/>
          </a:p>
          <a:p>
            <a:pPr indent="-342900" lvl="0" marL="342900" rtl="0" algn="l">
              <a:spcBef>
                <a:spcPts val="1000"/>
              </a:spcBef>
              <a:spcAft>
                <a:spcPts val="0"/>
              </a:spcAft>
              <a:buSzPts val="1332"/>
              <a:buChar char="►"/>
            </a:pPr>
            <a:r>
              <a:rPr lang="en-US" sz="1665"/>
              <a:t>For the PUT request, the user must be authorized.</a:t>
            </a:r>
            <a:endParaRPr/>
          </a:p>
          <a:p>
            <a:pPr indent="-258318" lvl="0" marL="342900" rtl="0" algn="l">
              <a:spcBef>
                <a:spcPts val="1000"/>
              </a:spcBef>
              <a:spcAft>
                <a:spcPts val="0"/>
              </a:spcAft>
              <a:buSzPts val="1332"/>
              <a:buNone/>
            </a:pPr>
            <a:r>
              <a:t/>
            </a:r>
            <a:endParaRPr sz="1665"/>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63"/>
          <p:cNvSpPr txBox="1"/>
          <p:nvPr>
            <p:ph type="title"/>
          </p:nvPr>
        </p:nvSpPr>
        <p:spPr>
          <a:xfrm>
            <a:off x="677334" y="609600"/>
            <a:ext cx="8596668" cy="1320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4000"/>
              <a:buFont typeface="Trebuchet MS"/>
              <a:buNone/>
            </a:pPr>
            <a:r>
              <a:rPr lang="en-US" sz="4000"/>
              <a:t>SWIFT API</a:t>
            </a:r>
            <a:br>
              <a:rPr lang="en-US" sz="4800"/>
            </a:br>
            <a:r>
              <a:rPr lang="en-US" sz="2800">
                <a:solidFill>
                  <a:schemeClr val="accent4"/>
                </a:solidFill>
              </a:rPr>
              <a:t>HTTP verbs: </a:t>
            </a:r>
            <a:r>
              <a:rPr lang="en-US" sz="2800"/>
              <a:t>Process for a GET request</a:t>
            </a:r>
            <a:endParaRPr/>
          </a:p>
        </p:txBody>
      </p:sp>
      <p:sp>
        <p:nvSpPr>
          <p:cNvPr id="548" name="Google Shape;548;p6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The HTTP GET method is used to retrieve data.</a:t>
            </a:r>
            <a:endParaRPr/>
          </a:p>
          <a:p>
            <a:pPr indent="-342900" lvl="0" marL="342900" rtl="0" algn="l">
              <a:spcBef>
                <a:spcPts val="1000"/>
              </a:spcBef>
              <a:spcAft>
                <a:spcPts val="0"/>
              </a:spcAft>
              <a:buSzPts val="1440"/>
              <a:buChar char="►"/>
            </a:pPr>
            <a:r>
              <a:rPr lang="en-US"/>
              <a:t>Firstly, the swift user connects with proxy server. Then sends a GET request along with the URL of the storage location of the data which the user wants to retrieve.</a:t>
            </a:r>
            <a:endParaRPr/>
          </a:p>
          <a:p>
            <a:pPr indent="-342900" lvl="0" marL="342900" rtl="0" algn="l">
              <a:spcBef>
                <a:spcPts val="1000"/>
              </a:spcBef>
              <a:spcAft>
                <a:spcPts val="0"/>
              </a:spcAft>
              <a:buSzPts val="1440"/>
              <a:buChar char="►"/>
            </a:pPr>
            <a:r>
              <a:rPr lang="en-US"/>
              <a:t>Secondly, the proxy server connects with the ring and then, successfully present the GET request to the object server.</a:t>
            </a:r>
            <a:endParaRPr/>
          </a:p>
          <a:p>
            <a:pPr indent="-342900" lvl="0" marL="342900" rtl="0" algn="l">
              <a:spcBef>
                <a:spcPts val="1000"/>
              </a:spcBef>
              <a:spcAft>
                <a:spcPts val="0"/>
              </a:spcAft>
              <a:buSzPts val="1440"/>
              <a:buChar char="►"/>
            </a:pPr>
            <a:r>
              <a:rPr lang="en-US"/>
              <a:t>After receiving the GET request from the user, the object server sends the data to the user.</a:t>
            </a:r>
            <a:endParaRPr/>
          </a:p>
          <a:p>
            <a:pPr indent="-342900" lvl="0" marL="342900" rtl="0" algn="l">
              <a:spcBef>
                <a:spcPts val="1000"/>
              </a:spcBef>
              <a:spcAft>
                <a:spcPts val="0"/>
              </a:spcAft>
              <a:buSzPts val="1440"/>
              <a:buChar char="►"/>
            </a:pPr>
            <a:r>
              <a:rPr lang="en-US"/>
              <a:t>As by default, same data is replicated in three different nodes, the GET request is responded by one object server. If an object server is not available, then the GET request gets pass along to the next object server.</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6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4000"/>
              <a:buFont typeface="Trebuchet MS"/>
              <a:buNone/>
            </a:pPr>
            <a:r>
              <a:rPr lang="en-US" sz="4000"/>
              <a:t>SWIFT API</a:t>
            </a:r>
            <a:br>
              <a:rPr lang="en-US" sz="4800"/>
            </a:br>
            <a:r>
              <a:rPr lang="en-US" sz="2800">
                <a:solidFill>
                  <a:schemeClr val="accent4"/>
                </a:solidFill>
              </a:rPr>
              <a:t>HTTP verbs: </a:t>
            </a:r>
            <a:r>
              <a:rPr lang="en-US" sz="2800"/>
              <a:t>Process for a DELETE request</a:t>
            </a:r>
            <a:endParaRPr/>
          </a:p>
        </p:txBody>
      </p:sp>
      <p:sp>
        <p:nvSpPr>
          <p:cNvPr id="554" name="Google Shape;554;p6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The HTTP DELETE method is used to remove data.</a:t>
            </a:r>
            <a:endParaRPr/>
          </a:p>
          <a:p>
            <a:pPr indent="-342900" lvl="0" marL="342900" rtl="0" algn="l">
              <a:spcBef>
                <a:spcPts val="1000"/>
              </a:spcBef>
              <a:spcAft>
                <a:spcPts val="0"/>
              </a:spcAft>
              <a:buSzPts val="1440"/>
              <a:buChar char="►"/>
            </a:pPr>
            <a:r>
              <a:rPr lang="en-US"/>
              <a:t>Here also, the swift user connects with the proxy server first. Then sends a DELETE request along with the URL of the storage location of the data which the user wants to remove.</a:t>
            </a:r>
            <a:endParaRPr/>
          </a:p>
          <a:p>
            <a:pPr indent="-342900" lvl="0" marL="342900" rtl="0" algn="l">
              <a:spcBef>
                <a:spcPts val="1000"/>
              </a:spcBef>
              <a:spcAft>
                <a:spcPts val="0"/>
              </a:spcAft>
              <a:buSzPts val="1440"/>
              <a:buChar char="►"/>
            </a:pPr>
            <a:r>
              <a:rPr lang="en-US"/>
              <a:t>And then, the proxy server connects with the ring and finds the Object servers/Nodes with the help of the ring and the URL.</a:t>
            </a:r>
            <a:endParaRPr/>
          </a:p>
          <a:p>
            <a:pPr indent="-342900" lvl="0" marL="342900" rtl="0" algn="l">
              <a:spcBef>
                <a:spcPts val="1000"/>
              </a:spcBef>
              <a:spcAft>
                <a:spcPts val="0"/>
              </a:spcAft>
              <a:buSzPts val="1440"/>
              <a:buChar char="►"/>
            </a:pPr>
            <a:r>
              <a:rPr lang="en-US"/>
              <a:t>Then, the DELETE request is presented to the object servers.</a:t>
            </a:r>
            <a:endParaRPr/>
          </a:p>
          <a:p>
            <a:pPr indent="-342900" lvl="0" marL="342900" rtl="0" algn="l">
              <a:spcBef>
                <a:spcPts val="1000"/>
              </a:spcBef>
              <a:spcAft>
                <a:spcPts val="0"/>
              </a:spcAft>
              <a:buSzPts val="1440"/>
              <a:buChar char="►"/>
            </a:pPr>
            <a:r>
              <a:rPr lang="en-US"/>
              <a:t>The DELETE method requests the server to delete the information at the given URL.</a:t>
            </a:r>
            <a:endParaRPr/>
          </a:p>
          <a:p>
            <a:pPr indent="-342900" lvl="0" marL="342900" rtl="0" algn="l">
              <a:spcBef>
                <a:spcPts val="1000"/>
              </a:spcBef>
              <a:spcAft>
                <a:spcPts val="0"/>
              </a:spcAft>
              <a:buSzPts val="1440"/>
              <a:buChar char="►"/>
            </a:pPr>
            <a:r>
              <a:rPr lang="en-US"/>
              <a:t>After that, the object server will delete the data from the disk.</a:t>
            </a:r>
            <a:endParaRPr/>
          </a:p>
          <a:p>
            <a:pPr indent="-342900" lvl="0" marL="342900" rtl="0" algn="l">
              <a:spcBef>
                <a:spcPts val="1000"/>
              </a:spcBef>
              <a:spcAft>
                <a:spcPts val="0"/>
              </a:spcAft>
              <a:buSzPts val="1440"/>
              <a:buChar char="►"/>
            </a:pPr>
            <a:r>
              <a:rPr lang="en-US"/>
              <a:t>For the DELETE request, the user must be authorized.</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6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4000"/>
              <a:buFont typeface="Trebuchet MS"/>
              <a:buNone/>
            </a:pPr>
            <a:r>
              <a:rPr lang="en-US" sz="4000"/>
              <a:t>SWIFT API</a:t>
            </a:r>
            <a:br>
              <a:rPr lang="en-US" sz="6000"/>
            </a:br>
            <a:r>
              <a:rPr lang="en-US" sz="2800">
                <a:solidFill>
                  <a:schemeClr val="accent4"/>
                </a:solidFill>
              </a:rPr>
              <a:t>HTTP verbs: </a:t>
            </a:r>
            <a:r>
              <a:rPr lang="en-US" sz="2800"/>
              <a:t>Process for a HEAD request</a:t>
            </a:r>
            <a:endParaRPr/>
          </a:p>
        </p:txBody>
      </p:sp>
      <p:sp>
        <p:nvSpPr>
          <p:cNvPr id="560" name="Google Shape;560;p6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1332"/>
              <a:buChar char="►"/>
            </a:pPr>
            <a:r>
              <a:rPr lang="en-US" sz="1665"/>
              <a:t>The HTTP HEAD method is used to retrieve metadata.</a:t>
            </a:r>
            <a:endParaRPr/>
          </a:p>
          <a:p>
            <a:pPr indent="-342900" lvl="0" marL="342900" rtl="0" algn="l">
              <a:lnSpc>
                <a:spcPct val="90000"/>
              </a:lnSpc>
              <a:spcBef>
                <a:spcPts val="1000"/>
              </a:spcBef>
              <a:spcAft>
                <a:spcPts val="0"/>
              </a:spcAft>
              <a:buSzPts val="1332"/>
              <a:buChar char="►"/>
            </a:pPr>
            <a:r>
              <a:rPr lang="en-US" sz="1665"/>
              <a:t>It works almost like the HTTP GET method request. But there is a difference.</a:t>
            </a:r>
            <a:endParaRPr/>
          </a:p>
          <a:p>
            <a:pPr indent="-342900" lvl="0" marL="342900" rtl="0" algn="l">
              <a:lnSpc>
                <a:spcPct val="90000"/>
              </a:lnSpc>
              <a:spcBef>
                <a:spcPts val="1000"/>
              </a:spcBef>
              <a:spcAft>
                <a:spcPts val="0"/>
              </a:spcAft>
              <a:buSzPts val="1332"/>
              <a:buChar char="►"/>
            </a:pPr>
            <a:r>
              <a:rPr lang="en-US" sz="1665"/>
              <a:t>The GET method retrieves the whole data whereas, the HEAD method only retrieves the headers, not the actual data.</a:t>
            </a:r>
            <a:endParaRPr/>
          </a:p>
          <a:p>
            <a:pPr indent="-342900" lvl="0" marL="342900" rtl="0" algn="l">
              <a:lnSpc>
                <a:spcPct val="90000"/>
              </a:lnSpc>
              <a:spcBef>
                <a:spcPts val="1000"/>
              </a:spcBef>
              <a:spcAft>
                <a:spcPts val="0"/>
              </a:spcAft>
              <a:buSzPts val="1332"/>
              <a:buChar char="►"/>
            </a:pPr>
            <a:r>
              <a:rPr lang="en-US" sz="1665"/>
              <a:t>It functions like a GET request that disappears the data.</a:t>
            </a:r>
            <a:endParaRPr/>
          </a:p>
          <a:p>
            <a:pPr indent="-342900" lvl="0" marL="342900" rtl="0" algn="l">
              <a:lnSpc>
                <a:spcPct val="90000"/>
              </a:lnSpc>
              <a:spcBef>
                <a:spcPts val="1000"/>
              </a:spcBef>
              <a:spcAft>
                <a:spcPts val="0"/>
              </a:spcAft>
              <a:buSzPts val="1332"/>
              <a:buChar char="►"/>
            </a:pPr>
            <a:r>
              <a:rPr lang="en-US" sz="1665"/>
              <a:t>It can be useful when the data is very large and we might want to take action based on just the headers. </a:t>
            </a:r>
            <a:endParaRPr/>
          </a:p>
          <a:p>
            <a:pPr indent="0" lvl="0" marL="0" rtl="0" algn="l">
              <a:lnSpc>
                <a:spcPct val="90000"/>
              </a:lnSpc>
              <a:spcBef>
                <a:spcPts val="1000"/>
              </a:spcBef>
              <a:spcAft>
                <a:spcPts val="0"/>
              </a:spcAft>
              <a:buSzPts val="1332"/>
              <a:buNone/>
            </a:pPr>
            <a:r>
              <a:rPr lang="en-US" sz="1665"/>
              <a:t>In all of the requests, there is some authentication information and storage URL along with the HTTP methods. </a:t>
            </a:r>
            <a:endParaRPr/>
          </a:p>
          <a:p>
            <a:pPr indent="-342900" lvl="0" marL="342900" rtl="0" algn="l">
              <a:lnSpc>
                <a:spcPct val="90000"/>
              </a:lnSpc>
              <a:spcBef>
                <a:spcPts val="1000"/>
              </a:spcBef>
              <a:spcAft>
                <a:spcPts val="0"/>
              </a:spcAft>
              <a:buSzPts val="1332"/>
              <a:buChar char="►"/>
            </a:pPr>
            <a:r>
              <a:rPr lang="en-US" sz="1665"/>
              <a:t>Without the authentication, the requests can not be fulfilled.</a:t>
            </a:r>
            <a:endParaRPr/>
          </a:p>
          <a:p>
            <a:pPr indent="-342900" lvl="0" marL="342900" rtl="0" algn="l">
              <a:lnSpc>
                <a:spcPct val="90000"/>
              </a:lnSpc>
              <a:spcBef>
                <a:spcPts val="1000"/>
              </a:spcBef>
              <a:spcAft>
                <a:spcPts val="0"/>
              </a:spcAft>
              <a:buSzPts val="1332"/>
              <a:buChar char="►"/>
            </a:pPr>
            <a:r>
              <a:rPr lang="en-US" sz="1665"/>
              <a:t>And without the storage URL, the cluster and the storage location can not be found. Therefore, the requests can not be fulfilled. </a:t>
            </a:r>
            <a:endParaRPr/>
          </a:p>
          <a:p>
            <a:pPr indent="0" lvl="0" marL="0" rtl="0" algn="l">
              <a:lnSpc>
                <a:spcPct val="90000"/>
              </a:lnSpc>
              <a:spcBef>
                <a:spcPts val="1000"/>
              </a:spcBef>
              <a:spcAft>
                <a:spcPts val="0"/>
              </a:spcAft>
              <a:buSzPts val="2072"/>
              <a:buNone/>
            </a:pPr>
            <a:r>
              <a:t/>
            </a:r>
            <a:endParaRPr sz="259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66"/>
          <p:cNvSpPr txBox="1"/>
          <p:nvPr>
            <p:ph type="title"/>
          </p:nvPr>
        </p:nvSpPr>
        <p:spPr>
          <a:xfrm>
            <a:off x="677334" y="609600"/>
            <a:ext cx="8596668" cy="1320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4000"/>
              <a:buFont typeface="Trebuchet MS"/>
              <a:buNone/>
            </a:pPr>
            <a:r>
              <a:rPr lang="en-US" sz="4000"/>
              <a:t>SWIFT API</a:t>
            </a:r>
            <a:br>
              <a:rPr lang="en-US" sz="4000"/>
            </a:br>
            <a:r>
              <a:rPr lang="en-US" sz="2800"/>
              <a:t>Response codes</a:t>
            </a:r>
            <a:endParaRPr sz="4000"/>
          </a:p>
        </p:txBody>
      </p:sp>
      <p:sp>
        <p:nvSpPr>
          <p:cNvPr id="566" name="Google Shape;566;p6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SzPts val="1332"/>
              <a:buChar char="►"/>
            </a:pPr>
            <a:r>
              <a:rPr lang="en-US" sz="1665"/>
              <a:t>Response codes – </a:t>
            </a:r>
            <a:endParaRPr/>
          </a:p>
          <a:p>
            <a:pPr indent="0" lvl="1" marL="457200" rtl="0" algn="l">
              <a:lnSpc>
                <a:spcPct val="80000"/>
              </a:lnSpc>
              <a:spcBef>
                <a:spcPts val="1000"/>
              </a:spcBef>
              <a:spcAft>
                <a:spcPts val="0"/>
              </a:spcAft>
              <a:buSzPts val="1332"/>
              <a:buNone/>
            </a:pPr>
            <a:r>
              <a:rPr lang="en-US" sz="1665"/>
              <a:t>1. 1xx (Informational)</a:t>
            </a:r>
            <a:endParaRPr/>
          </a:p>
          <a:p>
            <a:pPr indent="0" lvl="1" marL="457200" rtl="0" algn="l">
              <a:lnSpc>
                <a:spcPct val="80000"/>
              </a:lnSpc>
              <a:spcBef>
                <a:spcPts val="1000"/>
              </a:spcBef>
              <a:spcAft>
                <a:spcPts val="0"/>
              </a:spcAft>
              <a:buSzPts val="1332"/>
              <a:buNone/>
            </a:pPr>
            <a:r>
              <a:rPr lang="en-US" sz="1665"/>
              <a:t>	Example: 100 Continue</a:t>
            </a:r>
            <a:endParaRPr/>
          </a:p>
          <a:p>
            <a:pPr indent="0" lvl="0" marL="0" rtl="0" algn="l">
              <a:lnSpc>
                <a:spcPct val="80000"/>
              </a:lnSpc>
              <a:spcBef>
                <a:spcPts val="1000"/>
              </a:spcBef>
              <a:spcAft>
                <a:spcPts val="0"/>
              </a:spcAft>
              <a:buSzPts val="1332"/>
              <a:buNone/>
            </a:pPr>
            <a:r>
              <a:rPr lang="en-US" sz="1665"/>
              <a:t>	1. 2xx (Success)</a:t>
            </a:r>
            <a:endParaRPr/>
          </a:p>
          <a:p>
            <a:pPr indent="0" lvl="0" marL="0" rtl="0" algn="l">
              <a:lnSpc>
                <a:spcPct val="80000"/>
              </a:lnSpc>
              <a:spcBef>
                <a:spcPts val="1000"/>
              </a:spcBef>
              <a:spcAft>
                <a:spcPts val="0"/>
              </a:spcAft>
              <a:buSzPts val="1332"/>
              <a:buNone/>
            </a:pPr>
            <a:r>
              <a:rPr lang="en-US" sz="1665"/>
              <a:t>		Example: 200 OK</a:t>
            </a:r>
            <a:endParaRPr/>
          </a:p>
          <a:p>
            <a:pPr indent="0" lvl="0" marL="0" rtl="0" algn="l">
              <a:lnSpc>
                <a:spcPct val="80000"/>
              </a:lnSpc>
              <a:spcBef>
                <a:spcPts val="1000"/>
              </a:spcBef>
              <a:spcAft>
                <a:spcPts val="0"/>
              </a:spcAft>
              <a:buSzPts val="1332"/>
              <a:buNone/>
            </a:pPr>
            <a:r>
              <a:rPr lang="en-US" sz="1665"/>
              <a:t>	2. 3xx (Redirection)</a:t>
            </a:r>
            <a:endParaRPr/>
          </a:p>
          <a:p>
            <a:pPr indent="0" lvl="0" marL="0" rtl="0" algn="l">
              <a:lnSpc>
                <a:spcPct val="80000"/>
              </a:lnSpc>
              <a:spcBef>
                <a:spcPts val="1000"/>
              </a:spcBef>
              <a:spcAft>
                <a:spcPts val="0"/>
              </a:spcAft>
              <a:buSzPts val="1332"/>
              <a:buNone/>
            </a:pPr>
            <a:r>
              <a:rPr lang="en-US" sz="1665"/>
              <a:t>		Example: 300 Multiple choices, 301 Moved Permanently</a:t>
            </a:r>
            <a:endParaRPr/>
          </a:p>
          <a:p>
            <a:pPr indent="0" lvl="0" marL="0" rtl="0" algn="l">
              <a:lnSpc>
                <a:spcPct val="80000"/>
              </a:lnSpc>
              <a:spcBef>
                <a:spcPts val="1000"/>
              </a:spcBef>
              <a:spcAft>
                <a:spcPts val="0"/>
              </a:spcAft>
              <a:buSzPts val="1332"/>
              <a:buNone/>
            </a:pPr>
            <a:r>
              <a:rPr lang="en-US" sz="1665"/>
              <a:t>	3. 4xx (Client error)</a:t>
            </a:r>
            <a:endParaRPr/>
          </a:p>
          <a:p>
            <a:pPr indent="0" lvl="0" marL="0" rtl="0" algn="l">
              <a:lnSpc>
                <a:spcPct val="80000"/>
              </a:lnSpc>
              <a:spcBef>
                <a:spcPts val="1000"/>
              </a:spcBef>
              <a:spcAft>
                <a:spcPts val="0"/>
              </a:spcAft>
              <a:buSzPts val="1332"/>
              <a:buNone/>
            </a:pPr>
            <a:r>
              <a:rPr lang="en-US" sz="1665"/>
              <a:t>		Example: 401 Unauthorized, 400 Bad Request</a:t>
            </a:r>
            <a:endParaRPr/>
          </a:p>
          <a:p>
            <a:pPr indent="0" lvl="0" marL="0" rtl="0" algn="l">
              <a:lnSpc>
                <a:spcPct val="80000"/>
              </a:lnSpc>
              <a:spcBef>
                <a:spcPts val="1000"/>
              </a:spcBef>
              <a:spcAft>
                <a:spcPts val="0"/>
              </a:spcAft>
              <a:buSzPts val="1332"/>
              <a:buNone/>
            </a:pPr>
            <a:r>
              <a:rPr lang="en-US" sz="1665"/>
              <a:t>	4. 5xx (Server error) </a:t>
            </a:r>
            <a:endParaRPr/>
          </a:p>
          <a:p>
            <a:pPr indent="0" lvl="0" marL="0" rtl="0" algn="l">
              <a:lnSpc>
                <a:spcPct val="80000"/>
              </a:lnSpc>
              <a:spcBef>
                <a:spcPts val="1000"/>
              </a:spcBef>
              <a:spcAft>
                <a:spcPts val="0"/>
              </a:spcAft>
              <a:buSzPts val="1332"/>
              <a:buNone/>
            </a:pPr>
            <a:r>
              <a:rPr lang="en-US" sz="1665"/>
              <a:t>		Example: 500 Internal Server Error</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67"/>
          <p:cNvSpPr txBox="1"/>
          <p:nvPr>
            <p:ph type="title"/>
          </p:nvPr>
        </p:nvSpPr>
        <p:spPr>
          <a:xfrm>
            <a:off x="677334" y="609600"/>
            <a:ext cx="8596668" cy="1320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4000"/>
              <a:buFont typeface="Trebuchet MS"/>
              <a:buNone/>
            </a:pPr>
            <a:r>
              <a:rPr lang="en-US" sz="4000"/>
              <a:t>SWIFT API</a:t>
            </a:r>
            <a:br>
              <a:rPr lang="en-US" sz="4000"/>
            </a:br>
            <a:r>
              <a:rPr lang="en-US" sz="2800">
                <a:solidFill>
                  <a:schemeClr val="accent4"/>
                </a:solidFill>
              </a:rPr>
              <a:t>Authentication</a:t>
            </a:r>
            <a:endParaRPr>
              <a:solidFill>
                <a:schemeClr val="accent4"/>
              </a:solidFill>
            </a:endParaRPr>
          </a:p>
        </p:txBody>
      </p:sp>
      <p:sp>
        <p:nvSpPr>
          <p:cNvPr id="572" name="Google Shape;572;p6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1440"/>
              <a:buChar char="►"/>
            </a:pPr>
            <a:r>
              <a:rPr lang="en-US"/>
              <a:t>Authentication is done by comparing the information you provide with the information on the authentication server Swift uses. </a:t>
            </a:r>
            <a:endParaRPr/>
          </a:p>
          <a:p>
            <a:pPr indent="-342900" lvl="0" marL="342900" rtl="0" algn="l">
              <a:lnSpc>
                <a:spcPct val="90000"/>
              </a:lnSpc>
              <a:spcBef>
                <a:spcPts val="1000"/>
              </a:spcBef>
              <a:spcAft>
                <a:spcPts val="0"/>
              </a:spcAft>
              <a:buSzPts val="1440"/>
              <a:buChar char="►"/>
            </a:pPr>
            <a:r>
              <a:rPr lang="en-US"/>
              <a:t>Two ways to handle authentication - </a:t>
            </a:r>
            <a:endParaRPr/>
          </a:p>
          <a:p>
            <a:pPr indent="0" lvl="0" marL="0" rtl="0" algn="l">
              <a:lnSpc>
                <a:spcPct val="90000"/>
              </a:lnSpc>
              <a:spcBef>
                <a:spcPts val="1000"/>
              </a:spcBef>
              <a:spcAft>
                <a:spcPts val="0"/>
              </a:spcAft>
              <a:buSzPts val="1440"/>
              <a:buNone/>
            </a:pPr>
            <a:r>
              <a:rPr lang="en-US"/>
              <a:t>	1. Passing the authentication credentials in with the request each time.</a:t>
            </a:r>
            <a:endParaRPr/>
          </a:p>
          <a:p>
            <a:pPr indent="0" lvl="0" marL="0" rtl="0" algn="l">
              <a:lnSpc>
                <a:spcPct val="90000"/>
              </a:lnSpc>
              <a:spcBef>
                <a:spcPts val="1000"/>
              </a:spcBef>
              <a:spcAft>
                <a:spcPts val="0"/>
              </a:spcAft>
              <a:buSzPts val="1440"/>
              <a:buNone/>
            </a:pPr>
            <a:r>
              <a:rPr lang="en-US"/>
              <a:t>	2. Passing in an authentication token that you obtain by making a special 		    authentication request before making any storage requests. </a:t>
            </a:r>
            <a:endParaRPr/>
          </a:p>
          <a:p>
            <a:pPr indent="-342900" lvl="0" marL="342900" rtl="0" algn="l">
              <a:lnSpc>
                <a:spcPct val="90000"/>
              </a:lnSpc>
              <a:spcBef>
                <a:spcPts val="1000"/>
              </a:spcBef>
              <a:spcAft>
                <a:spcPts val="0"/>
              </a:spcAft>
              <a:buSzPts val="1440"/>
              <a:buChar char="►"/>
            </a:pPr>
            <a:r>
              <a:rPr lang="en-US"/>
              <a:t>After the installation and configuration of the cluster, you will need to integrate it with authentication and authorization system. </a:t>
            </a:r>
            <a:endParaRPr/>
          </a:p>
          <a:p>
            <a:pPr indent="-342900" lvl="0" marL="342900" rtl="0" algn="l">
              <a:lnSpc>
                <a:spcPct val="90000"/>
              </a:lnSpc>
              <a:spcBef>
                <a:spcPts val="1000"/>
              </a:spcBef>
              <a:spcAft>
                <a:spcPts val="0"/>
              </a:spcAft>
              <a:buSzPts val="1440"/>
              <a:buChar char="►"/>
            </a:pPr>
            <a:r>
              <a:rPr lang="en-US"/>
              <a:t>Swift uses a token-based protocol for both authentication and authorization.</a:t>
            </a:r>
            <a:endParaRPr/>
          </a:p>
          <a:p>
            <a:pPr indent="-342900" lvl="0" marL="342900" rtl="0" algn="l">
              <a:lnSpc>
                <a:spcPct val="90000"/>
              </a:lnSpc>
              <a:spcBef>
                <a:spcPts val="1000"/>
              </a:spcBef>
              <a:spcAft>
                <a:spcPts val="0"/>
              </a:spcAft>
              <a:buSzPts val="1440"/>
              <a:buChar char="►"/>
            </a:pPr>
            <a:r>
              <a:rPr lang="en-US"/>
              <a:t>To authenticate, the user provides credential information such as a username and password over HTTPS/HTTP, and if the credentials are valid, the user receives a token that can be sent in with future requests as verification.</a:t>
            </a:r>
            <a:endParaRPr/>
          </a:p>
          <a:p>
            <a:pPr indent="-251459" lvl="0" marL="342900" rtl="0" algn="l">
              <a:lnSpc>
                <a:spcPct val="90000"/>
              </a:lnSpc>
              <a:spcBef>
                <a:spcPts val="1000"/>
              </a:spcBef>
              <a:spcAft>
                <a:spcPts val="0"/>
              </a:spcAft>
              <a:buSzPts val="1440"/>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68"/>
          <p:cNvSpPr txBox="1"/>
          <p:nvPr>
            <p:ph type="title"/>
          </p:nvPr>
        </p:nvSpPr>
        <p:spPr>
          <a:xfrm>
            <a:off x="677334" y="609600"/>
            <a:ext cx="8596668" cy="1320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4320"/>
              <a:buFont typeface="Trebuchet MS"/>
              <a:buNone/>
            </a:pPr>
            <a:r>
              <a:rPr lang="en-US" sz="4320"/>
              <a:t>SWIFT API</a:t>
            </a:r>
            <a:br>
              <a:rPr lang="en-US" sz="4320"/>
            </a:br>
            <a:r>
              <a:rPr lang="en-US" sz="3240">
                <a:solidFill>
                  <a:schemeClr val="accent4"/>
                </a:solidFill>
              </a:rPr>
              <a:t>Authentication</a:t>
            </a:r>
            <a:endParaRPr sz="3240"/>
          </a:p>
        </p:txBody>
      </p:sp>
      <p:sp>
        <p:nvSpPr>
          <p:cNvPr id="578" name="Google Shape;578;p6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Swift allows administrators to plug one or more auth services into its framework.</a:t>
            </a:r>
            <a:endParaRPr/>
          </a:p>
          <a:p>
            <a:pPr indent="-342900" lvl="0" marL="342900" rtl="0" algn="l">
              <a:spcBef>
                <a:spcPts val="1000"/>
              </a:spcBef>
              <a:spcAft>
                <a:spcPts val="0"/>
              </a:spcAft>
              <a:buSzPts val="1440"/>
              <a:buChar char="►"/>
            </a:pPr>
            <a:r>
              <a:rPr lang="en-US"/>
              <a:t>Swift comes with two types of auth middleware.</a:t>
            </a:r>
            <a:endParaRPr/>
          </a:p>
          <a:p>
            <a:pPr indent="-285750" lvl="1" marL="742950" rtl="0" algn="l">
              <a:spcBef>
                <a:spcPts val="1000"/>
              </a:spcBef>
              <a:spcAft>
                <a:spcPts val="0"/>
              </a:spcAft>
              <a:buSzPts val="1280"/>
              <a:buFont typeface="Noto Sans Symbols"/>
              <a:buChar char="⮚"/>
            </a:pPr>
            <a:r>
              <a:rPr lang="en-US"/>
              <a:t>Keystone Auth</a:t>
            </a:r>
            <a:endParaRPr/>
          </a:p>
          <a:p>
            <a:pPr indent="-285750" lvl="1" marL="742950" rtl="0" algn="l">
              <a:spcBef>
                <a:spcPts val="1000"/>
              </a:spcBef>
              <a:spcAft>
                <a:spcPts val="0"/>
              </a:spcAft>
              <a:buSzPts val="1280"/>
              <a:buFont typeface="Noto Sans Symbols"/>
              <a:buChar char="⮚"/>
            </a:pPr>
            <a:r>
              <a:rPr lang="en-US"/>
              <a:t>TempAuth</a:t>
            </a:r>
            <a:endParaRPr/>
          </a:p>
          <a:p>
            <a:pPr indent="-342900" lvl="0" marL="342900" rtl="0" algn="l">
              <a:spcBef>
                <a:spcPts val="1000"/>
              </a:spcBef>
              <a:spcAft>
                <a:spcPts val="0"/>
              </a:spcAft>
              <a:buSzPts val="1440"/>
              <a:buChar char="►"/>
            </a:pPr>
            <a:r>
              <a:rPr lang="en-US"/>
              <a:t>Keystone Auth system is better for production environments.</a:t>
            </a:r>
            <a:endParaRPr/>
          </a:p>
          <a:p>
            <a:pPr indent="-342900" lvl="0" marL="342900" rtl="0" algn="l">
              <a:spcBef>
                <a:spcPts val="1000"/>
              </a:spcBef>
              <a:spcAft>
                <a:spcPts val="0"/>
              </a:spcAft>
              <a:buSzPts val="1440"/>
              <a:buChar char="►"/>
            </a:pPr>
            <a:r>
              <a:rPr lang="en-US"/>
              <a:t>TempAuth is not suitable for production use because it deliberately compromises security for the sake of convenience, But it might be acceptable for testing Swift.</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69"/>
          <p:cNvSpPr txBox="1"/>
          <p:nvPr>
            <p:ph type="title"/>
          </p:nvPr>
        </p:nvSpPr>
        <p:spPr>
          <a:xfrm>
            <a:off x="677334" y="609600"/>
            <a:ext cx="8596668" cy="1320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4320"/>
              <a:buFont typeface="Trebuchet MS"/>
              <a:buNone/>
            </a:pPr>
            <a:r>
              <a:rPr lang="en-US" sz="4320"/>
              <a:t>SWIFT API</a:t>
            </a:r>
            <a:br>
              <a:rPr lang="en-US" sz="4320"/>
            </a:br>
            <a:r>
              <a:rPr lang="en-US" sz="3240">
                <a:solidFill>
                  <a:schemeClr val="accent4"/>
                </a:solidFill>
              </a:rPr>
              <a:t>Authentication</a:t>
            </a:r>
            <a:endParaRPr sz="3240"/>
          </a:p>
        </p:txBody>
      </p:sp>
      <p:sp>
        <p:nvSpPr>
          <p:cNvPr id="584" name="Google Shape;584;p6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solidFill>
                  <a:schemeClr val="lt1"/>
                </a:solidFill>
              </a:rPr>
              <a:t>All authentication requests are directed to an auth URL.</a:t>
            </a:r>
            <a:endParaRPr/>
          </a:p>
          <a:p>
            <a:pPr indent="-342900" lvl="0" marL="342900" rtl="0" algn="l">
              <a:spcBef>
                <a:spcPts val="1000"/>
              </a:spcBef>
              <a:spcAft>
                <a:spcPts val="0"/>
              </a:spcAft>
              <a:buSzPts val="1440"/>
              <a:buChar char="►"/>
            </a:pPr>
            <a:r>
              <a:rPr lang="en-US">
                <a:solidFill>
                  <a:schemeClr val="lt1"/>
                </a:solidFill>
              </a:rPr>
              <a:t>A successful authentication is one where the user provides his/her information to the auth URL for their swift cluster and gets an authentication token (auth token) and storage URL in return that allows the user to access the storage location of his primary Swift account.</a:t>
            </a:r>
            <a:endParaRPr/>
          </a:p>
          <a:p>
            <a:pPr indent="-342900" lvl="0" marL="342900" rtl="0" algn="l">
              <a:spcBef>
                <a:spcPts val="1000"/>
              </a:spcBef>
              <a:spcAft>
                <a:spcPts val="0"/>
              </a:spcAft>
              <a:buSzPts val="1440"/>
              <a:buChar char="►"/>
            </a:pPr>
            <a:r>
              <a:rPr lang="en-US">
                <a:solidFill>
                  <a:schemeClr val="lt1"/>
                </a:solidFill>
              </a:rPr>
              <a:t>Three working function of Authentication – </a:t>
            </a:r>
            <a:endParaRPr/>
          </a:p>
          <a:p>
            <a:pPr indent="-285750" lvl="1" marL="742950" rtl="0" algn="l">
              <a:spcBef>
                <a:spcPts val="1000"/>
              </a:spcBef>
              <a:spcAft>
                <a:spcPts val="0"/>
              </a:spcAft>
              <a:buSzPts val="1280"/>
              <a:buFont typeface="Noto Sans Symbols"/>
              <a:buChar char="⮚"/>
            </a:pPr>
            <a:r>
              <a:rPr lang="en-US">
                <a:solidFill>
                  <a:schemeClr val="lt1"/>
                </a:solidFill>
              </a:rPr>
              <a:t>Authentication Request – The Swift proxy server process receives the user’s credential information and passes it to the Swift auth middleware.</a:t>
            </a:r>
            <a:endParaRPr/>
          </a:p>
          <a:p>
            <a:pPr indent="-285750" lvl="1" marL="742950" rtl="0" algn="l">
              <a:spcBef>
                <a:spcPts val="1000"/>
              </a:spcBef>
              <a:spcAft>
                <a:spcPts val="0"/>
              </a:spcAft>
              <a:buSzPts val="1280"/>
              <a:buFont typeface="Noto Sans Symbols"/>
              <a:buChar char="⮚"/>
            </a:pPr>
            <a:r>
              <a:rPr lang="en-US">
                <a:solidFill>
                  <a:schemeClr val="lt1"/>
                </a:solidFill>
              </a:rPr>
              <a:t>Authentication Handling – Each configured auth middleware component will check the request to determine whether its own auth system can verify user credentials.</a:t>
            </a:r>
            <a:endParaRPr/>
          </a:p>
          <a:p>
            <a:pPr indent="-285750" lvl="1" marL="742950" rtl="0" algn="l">
              <a:spcBef>
                <a:spcPts val="1000"/>
              </a:spcBef>
              <a:spcAft>
                <a:spcPts val="0"/>
              </a:spcAft>
              <a:buSzPts val="1280"/>
              <a:buFont typeface="Noto Sans Symbols"/>
              <a:buChar char="⮚"/>
            </a:pPr>
            <a:r>
              <a:rPr lang="en-US">
                <a:solidFill>
                  <a:schemeClr val="lt1"/>
                </a:solidFill>
              </a:rPr>
              <a:t>Authentication Response – Once the request is checked, a response is returned to the proxy server address.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4000"/>
              <a:buFont typeface="Trebuchet MS"/>
              <a:buNone/>
            </a:pPr>
            <a:r>
              <a:rPr b="1" lang="en-US" sz="4000"/>
              <a:t>SDS-Software Defined Storage</a:t>
            </a:r>
            <a:endParaRPr sz="4000"/>
          </a:p>
        </p:txBody>
      </p:sp>
      <p:sp>
        <p:nvSpPr>
          <p:cNvPr id="182" name="Google Shape;182;p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440"/>
              <a:buNone/>
            </a:pPr>
            <a:r>
              <a:rPr lang="en-US">
                <a:solidFill>
                  <a:schemeClr val="lt1"/>
                </a:solidFill>
                <a:latin typeface="Trebuchet MS"/>
                <a:ea typeface="Trebuchet MS"/>
                <a:cs typeface="Trebuchet MS"/>
                <a:sym typeface="Trebuchet MS"/>
              </a:rPr>
              <a:t>Best meet with the requirements of unstructured data storage – durability, availability, manageability and low cost.</a:t>
            </a:r>
            <a:endParaRPr/>
          </a:p>
          <a:p>
            <a:pPr indent="0" lvl="0" marL="0" rtl="0" algn="l">
              <a:lnSpc>
                <a:spcPct val="90000"/>
              </a:lnSpc>
              <a:spcBef>
                <a:spcPts val="1000"/>
              </a:spcBef>
              <a:spcAft>
                <a:spcPts val="0"/>
              </a:spcAft>
              <a:buSzPts val="1440"/>
              <a:buNone/>
            </a:pPr>
            <a:r>
              <a:rPr lang="en-US">
                <a:solidFill>
                  <a:schemeClr val="lt1"/>
                </a:solidFill>
                <a:latin typeface="Trebuchet MS"/>
                <a:ea typeface="Trebuchet MS"/>
                <a:cs typeface="Trebuchet MS"/>
                <a:sym typeface="Trebuchet MS"/>
              </a:rPr>
              <a:t>Software defined storage provide the required amount of storage to the application. According to the workflow and process of the application it may increase or decrease its requirements of storage but SDS applies automation and policy through which it takes back the provisioned storage and provide it to another application. </a:t>
            </a:r>
            <a:endParaRPr/>
          </a:p>
          <a:p>
            <a:pPr indent="0" lvl="0" marL="0" rtl="0" algn="l">
              <a:lnSpc>
                <a:spcPct val="90000"/>
              </a:lnSpc>
              <a:spcBef>
                <a:spcPts val="1000"/>
              </a:spcBef>
              <a:spcAft>
                <a:spcPts val="0"/>
              </a:spcAft>
              <a:buSzPts val="1440"/>
              <a:buNone/>
            </a:pPr>
            <a:r>
              <a:t/>
            </a:r>
            <a:endParaRPr>
              <a:solidFill>
                <a:schemeClr val="lt1"/>
              </a:solidFill>
              <a:latin typeface="Trebuchet MS"/>
              <a:ea typeface="Trebuchet MS"/>
              <a:cs typeface="Trebuchet MS"/>
              <a:sym typeface="Trebuchet MS"/>
            </a:endParaRPr>
          </a:p>
          <a:p>
            <a:pPr indent="0" lvl="0" marL="0" rtl="0" algn="l">
              <a:lnSpc>
                <a:spcPct val="90000"/>
              </a:lnSpc>
              <a:spcBef>
                <a:spcPts val="1000"/>
              </a:spcBef>
              <a:spcAft>
                <a:spcPts val="0"/>
              </a:spcAft>
              <a:buSzPts val="1440"/>
              <a:buNone/>
            </a:pPr>
            <a:r>
              <a:rPr lang="en-US">
                <a:solidFill>
                  <a:schemeClr val="lt1"/>
                </a:solidFill>
                <a:latin typeface="Trebuchet MS"/>
                <a:ea typeface="Trebuchet MS"/>
                <a:cs typeface="Trebuchet MS"/>
                <a:sym typeface="Trebuchet MS"/>
              </a:rPr>
              <a:t>SDS abstract the storage services, or storage software, and separates them from the device itself.</a:t>
            </a:r>
            <a:endParaRPr/>
          </a:p>
          <a:p>
            <a:pPr indent="0" lvl="0" marL="0" rtl="0" algn="l">
              <a:lnSpc>
                <a:spcPct val="90000"/>
              </a:lnSpc>
              <a:spcBef>
                <a:spcPts val="1000"/>
              </a:spcBef>
              <a:spcAft>
                <a:spcPts val="0"/>
              </a:spcAft>
              <a:buSzPts val="1440"/>
              <a:buNone/>
            </a:pPr>
            <a:r>
              <a:rPr lang="en-US">
                <a:solidFill>
                  <a:schemeClr val="lt1"/>
                </a:solidFill>
                <a:latin typeface="Trebuchet MS"/>
                <a:ea typeface="Trebuchet MS"/>
                <a:cs typeface="Trebuchet MS"/>
                <a:sym typeface="Trebuchet MS"/>
              </a:rPr>
              <a:t>SDS system need to offer extensive policy based automation for resource provisioning and management as well as the ability to programmatically control storage via  REST APIs.</a:t>
            </a:r>
            <a:endParaRPr/>
          </a:p>
          <a:p>
            <a:pPr indent="-251459" lvl="0" marL="342900" rtl="0" algn="l">
              <a:lnSpc>
                <a:spcPct val="90000"/>
              </a:lnSpc>
              <a:spcBef>
                <a:spcPts val="1000"/>
              </a:spcBef>
              <a:spcAft>
                <a:spcPts val="0"/>
              </a:spcAft>
              <a:buSzPts val="1440"/>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7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4320"/>
              <a:buFont typeface="Trebuchet MS"/>
              <a:buNone/>
            </a:pPr>
            <a:r>
              <a:rPr lang="en-US" sz="4320"/>
              <a:t>SWIFT API</a:t>
            </a:r>
            <a:br>
              <a:rPr lang="en-US" sz="4320"/>
            </a:br>
            <a:r>
              <a:rPr lang="en-US" sz="3240">
                <a:solidFill>
                  <a:schemeClr val="accent4"/>
                </a:solidFill>
              </a:rPr>
              <a:t>Authentication</a:t>
            </a:r>
            <a:endParaRPr sz="3240"/>
          </a:p>
        </p:txBody>
      </p:sp>
      <p:sp>
        <p:nvSpPr>
          <p:cNvPr id="590" name="Google Shape;590;p7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solidFill>
                  <a:schemeClr val="accent3"/>
                </a:solidFill>
              </a:rPr>
              <a:t>Communication Tools – </a:t>
            </a:r>
            <a:endParaRPr/>
          </a:p>
          <a:p>
            <a:pPr indent="-342900" lvl="0" marL="342900" rtl="0" algn="l">
              <a:spcBef>
                <a:spcPts val="1000"/>
              </a:spcBef>
              <a:spcAft>
                <a:spcPts val="0"/>
              </a:spcAft>
              <a:buSzPts val="1440"/>
              <a:buChar char="►"/>
            </a:pPr>
            <a:r>
              <a:rPr lang="en-US">
                <a:solidFill>
                  <a:schemeClr val="lt1"/>
                </a:solidFill>
              </a:rPr>
              <a:t>A command line interface (CLI) is all you need to perform simple operations on a Swift cluster.</a:t>
            </a:r>
            <a:endParaRPr/>
          </a:p>
          <a:p>
            <a:pPr indent="-342900" lvl="0" marL="342900" rtl="0" algn="l">
              <a:spcBef>
                <a:spcPts val="1000"/>
              </a:spcBef>
              <a:spcAft>
                <a:spcPts val="0"/>
              </a:spcAft>
              <a:buSzPts val="1440"/>
              <a:buChar char="►"/>
            </a:pPr>
            <a:r>
              <a:rPr lang="en-US">
                <a:solidFill>
                  <a:schemeClr val="lt1"/>
                </a:solidFill>
              </a:rPr>
              <a:t>There are some low level and high level CLIs available. We are going to explain two specific CLIs we can use as a communication tool – </a:t>
            </a:r>
            <a:endParaRPr/>
          </a:p>
          <a:p>
            <a:pPr indent="0" lvl="1" marL="457200" rtl="0" algn="l">
              <a:spcBef>
                <a:spcPts val="1000"/>
              </a:spcBef>
              <a:spcAft>
                <a:spcPts val="0"/>
              </a:spcAft>
              <a:buSzPts val="1440"/>
              <a:buNone/>
            </a:pPr>
            <a:r>
              <a:rPr lang="en-US" sz="1800">
                <a:solidFill>
                  <a:schemeClr val="lt1"/>
                </a:solidFill>
              </a:rPr>
              <a:t>1. cURL </a:t>
            </a:r>
            <a:endParaRPr/>
          </a:p>
          <a:p>
            <a:pPr indent="0" lvl="1" marL="457200" rtl="0" algn="l">
              <a:spcBef>
                <a:spcPts val="1000"/>
              </a:spcBef>
              <a:spcAft>
                <a:spcPts val="0"/>
              </a:spcAft>
              <a:buSzPts val="1440"/>
              <a:buNone/>
            </a:pPr>
            <a:r>
              <a:rPr lang="en-US" sz="1800">
                <a:solidFill>
                  <a:schemeClr val="lt1"/>
                </a:solidFill>
              </a:rPr>
              <a:t>2. Swift</a:t>
            </a:r>
            <a:endParaRPr/>
          </a:p>
          <a:p>
            <a:pPr indent="-342900" lvl="0" marL="342900" rtl="0" algn="l">
              <a:spcBef>
                <a:spcPts val="1000"/>
              </a:spcBef>
              <a:spcAft>
                <a:spcPts val="0"/>
              </a:spcAft>
              <a:buSzPts val="1440"/>
              <a:buChar char="►"/>
            </a:pPr>
            <a:r>
              <a:rPr lang="en-US">
                <a:solidFill>
                  <a:schemeClr val="lt1"/>
                </a:solidFill>
              </a:rPr>
              <a:t> Both of these allow a user to send requests, one line at a time, to a Swift cluster.</a:t>
            </a:r>
            <a:endParaRPr/>
          </a:p>
          <a:p>
            <a:pPr indent="0" lvl="0" marL="0" rtl="0" algn="l">
              <a:spcBef>
                <a:spcPts val="1000"/>
              </a:spcBef>
              <a:spcAft>
                <a:spcPts val="0"/>
              </a:spcAft>
              <a:buSzPts val="1440"/>
              <a:buNone/>
            </a:pPr>
            <a:r>
              <a:t/>
            </a:r>
            <a:endParaRPr>
              <a:solidFill>
                <a:schemeClr val="lt1"/>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7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4320"/>
              <a:buFont typeface="Trebuchet MS"/>
              <a:buNone/>
            </a:pPr>
            <a:r>
              <a:rPr lang="en-US" sz="4320"/>
              <a:t>SWIFT API</a:t>
            </a:r>
            <a:br>
              <a:rPr lang="en-US" sz="4320"/>
            </a:br>
            <a:r>
              <a:rPr lang="en-US" sz="3240">
                <a:solidFill>
                  <a:schemeClr val="accent4"/>
                </a:solidFill>
              </a:rPr>
              <a:t>Authentication</a:t>
            </a:r>
            <a:endParaRPr sz="3240"/>
          </a:p>
        </p:txBody>
      </p:sp>
      <p:sp>
        <p:nvSpPr>
          <p:cNvPr id="596" name="Google Shape;596;p7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solidFill>
                  <a:schemeClr val="accent3"/>
                </a:solidFill>
              </a:rPr>
              <a:t>Using cURL - </a:t>
            </a:r>
            <a:endParaRPr/>
          </a:p>
          <a:p>
            <a:pPr indent="-342900" lvl="0" marL="342900" rtl="0" algn="l">
              <a:spcBef>
                <a:spcPts val="1000"/>
              </a:spcBef>
              <a:spcAft>
                <a:spcPts val="0"/>
              </a:spcAft>
              <a:buSzPts val="1440"/>
              <a:buChar char="►"/>
            </a:pPr>
            <a:r>
              <a:rPr lang="en-US"/>
              <a:t> Client for URLs (cURL) is a popular command-line tool for transferring data to and from a server using the URL syntax. We are going to see the structure of a cURL command to make a GET request – </a:t>
            </a:r>
            <a:endParaRPr/>
          </a:p>
          <a:p>
            <a:pPr indent="0" lvl="1" marL="457200" rtl="0" algn="l">
              <a:spcBef>
                <a:spcPts val="1000"/>
              </a:spcBef>
              <a:spcAft>
                <a:spcPts val="0"/>
              </a:spcAft>
              <a:buSzPts val="1280"/>
              <a:buNone/>
            </a:pPr>
            <a:r>
              <a:rPr lang="en-US">
                <a:solidFill>
                  <a:srgbClr val="F0D576"/>
                </a:solidFill>
              </a:rPr>
              <a:t>curl –X GET […] &lt;Storage-URL&gt; &lt;object.ext&gt;: </a:t>
            </a:r>
            <a:r>
              <a:rPr lang="en-US"/>
              <a:t>Here, curl is the command, -X option is used to provide HTTP verb, authentication information is represented by […], then the storage URL is required and lastly, the data and metadata which is optional.</a:t>
            </a:r>
            <a:endParaRPr/>
          </a:p>
          <a:p>
            <a:pPr indent="-342900" lvl="0" marL="342900" rtl="0" algn="l">
              <a:spcBef>
                <a:spcPts val="1000"/>
              </a:spcBef>
              <a:spcAft>
                <a:spcPts val="0"/>
              </a:spcAft>
              <a:buSzPts val="1440"/>
              <a:buChar char="►"/>
            </a:pPr>
            <a:r>
              <a:rPr lang="en-US"/>
              <a:t> The storage URL for Shahriar’s swift account might be </a:t>
            </a:r>
            <a:r>
              <a:rPr lang="en-US" u="sng">
                <a:solidFill>
                  <a:schemeClr val="lt1"/>
                </a:solidFill>
                <a:hlinkClick r:id="rId3">
                  <a:extLst>
                    <a:ext uri="{A12FA001-AC4F-418D-AE19-62706E023703}">
                      <ahyp:hlinkClr val="tx"/>
                    </a:ext>
                  </a:extLst>
                </a:hlinkClick>
              </a:rPr>
              <a:t>http://swift.example.com/v1/AUTH_shahriar</a:t>
            </a:r>
            <a:endParaRPr>
              <a:solidFill>
                <a:schemeClr val="lt1"/>
              </a:solidFill>
            </a:endParaRPr>
          </a:p>
          <a:p>
            <a:pPr indent="-342900" lvl="0" marL="342900" rtl="0" algn="l">
              <a:spcBef>
                <a:spcPts val="1000"/>
              </a:spcBef>
              <a:spcAft>
                <a:spcPts val="0"/>
              </a:spcAft>
              <a:buSzPts val="1440"/>
              <a:buChar char="►"/>
            </a:pPr>
            <a:r>
              <a:rPr lang="en-US"/>
              <a:t>Then the GET request would look like this – </a:t>
            </a:r>
            <a:endParaRPr/>
          </a:p>
          <a:p>
            <a:pPr indent="0" lvl="0" marL="0" rtl="0" algn="l">
              <a:spcBef>
                <a:spcPts val="1000"/>
              </a:spcBef>
              <a:spcAft>
                <a:spcPts val="0"/>
              </a:spcAft>
              <a:buSzPts val="1440"/>
              <a:buNone/>
            </a:pPr>
            <a:r>
              <a:rPr lang="en-US">
                <a:solidFill>
                  <a:srgbClr val="F0D576"/>
                </a:solidFill>
              </a:rPr>
              <a:t>	curl –X GET […] </a:t>
            </a:r>
            <a:r>
              <a:rPr lang="en-US" u="sng">
                <a:solidFill>
                  <a:srgbClr val="F0D576"/>
                </a:solidFill>
                <a:hlinkClick r:id="rId4">
                  <a:extLst>
                    <a:ext uri="{A12FA001-AC4F-418D-AE19-62706E023703}">
                      <ahyp:hlinkClr val="tx"/>
                    </a:ext>
                  </a:extLst>
                </a:hlinkClick>
              </a:rPr>
              <a:t>http://swift.example.com/v1/AUTH_shahriar</a:t>
            </a:r>
            <a:r>
              <a:rPr lang="en-US">
                <a:solidFill>
                  <a:srgbClr val="F0D576"/>
                </a:solidFill>
              </a:rPr>
              <a:t> &lt;object.ext&gt;</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7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4320"/>
              <a:buFont typeface="Trebuchet MS"/>
              <a:buNone/>
            </a:pPr>
            <a:r>
              <a:rPr lang="en-US" sz="4320"/>
              <a:t>SWIFT API</a:t>
            </a:r>
            <a:br>
              <a:rPr lang="en-US" sz="4320"/>
            </a:br>
            <a:r>
              <a:rPr lang="en-US" sz="3240">
                <a:solidFill>
                  <a:schemeClr val="accent4"/>
                </a:solidFill>
              </a:rPr>
              <a:t>Authentication</a:t>
            </a:r>
            <a:endParaRPr sz="3240"/>
          </a:p>
        </p:txBody>
      </p:sp>
      <p:sp>
        <p:nvSpPr>
          <p:cNvPr id="602" name="Google Shape;602;p72"/>
          <p:cNvSpPr txBox="1"/>
          <p:nvPr>
            <p:ph idx="1" type="body"/>
          </p:nvPr>
        </p:nvSpPr>
        <p:spPr>
          <a:xfrm>
            <a:off x="677334" y="2160589"/>
            <a:ext cx="8596668" cy="4087811"/>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1332"/>
              <a:buNone/>
            </a:pPr>
            <a:r>
              <a:rPr lang="en-US" sz="1665">
                <a:solidFill>
                  <a:schemeClr val="accent3"/>
                </a:solidFill>
              </a:rPr>
              <a:t>Using Swift – </a:t>
            </a:r>
            <a:endParaRPr/>
          </a:p>
          <a:p>
            <a:pPr indent="-342900" lvl="0" marL="342900" rtl="0" algn="l">
              <a:lnSpc>
                <a:spcPct val="80000"/>
              </a:lnSpc>
              <a:spcBef>
                <a:spcPts val="1000"/>
              </a:spcBef>
              <a:spcAft>
                <a:spcPts val="0"/>
              </a:spcAft>
              <a:buSzPts val="1332"/>
              <a:buChar char="►"/>
            </a:pPr>
            <a:r>
              <a:rPr lang="en-US" sz="1665"/>
              <a:t>The Swift CLI is a part of the python-swiftclient package and can be installed on any computer running Python 2.6 or 2.7.</a:t>
            </a:r>
            <a:endParaRPr sz="1665">
              <a:solidFill>
                <a:schemeClr val="lt1"/>
              </a:solidFill>
            </a:endParaRPr>
          </a:p>
          <a:p>
            <a:pPr indent="-342900" lvl="0" marL="342900" rtl="0" algn="l">
              <a:lnSpc>
                <a:spcPct val="80000"/>
              </a:lnSpc>
              <a:spcBef>
                <a:spcPts val="1000"/>
              </a:spcBef>
              <a:spcAft>
                <a:spcPts val="0"/>
              </a:spcAft>
              <a:buSzPts val="1332"/>
              <a:buChar char="►"/>
            </a:pPr>
            <a:r>
              <a:rPr lang="en-US" sz="1665">
                <a:solidFill>
                  <a:schemeClr val="lt1"/>
                </a:solidFill>
              </a:rPr>
              <a:t>Just as the cURL CLI uses curl command, the Swift CLI uses the swift command.</a:t>
            </a:r>
            <a:endParaRPr/>
          </a:p>
          <a:p>
            <a:pPr indent="-342900" lvl="0" marL="342900" rtl="0" algn="l">
              <a:lnSpc>
                <a:spcPct val="80000"/>
              </a:lnSpc>
              <a:spcBef>
                <a:spcPts val="1000"/>
              </a:spcBef>
              <a:spcAft>
                <a:spcPts val="0"/>
              </a:spcAft>
              <a:buSzPts val="1332"/>
              <a:buChar char="►"/>
            </a:pPr>
            <a:r>
              <a:rPr lang="en-US" sz="1665">
                <a:solidFill>
                  <a:schemeClr val="lt1"/>
                </a:solidFill>
              </a:rPr>
              <a:t>One reason the swift command is popular because it provides users with human friendly verbs to use when communicating with a cluster.</a:t>
            </a:r>
            <a:endParaRPr/>
          </a:p>
          <a:p>
            <a:pPr indent="-342900" lvl="0" marL="342900" rtl="0" algn="l">
              <a:lnSpc>
                <a:spcPct val="80000"/>
              </a:lnSpc>
              <a:spcBef>
                <a:spcPts val="1000"/>
              </a:spcBef>
              <a:spcAft>
                <a:spcPts val="0"/>
              </a:spcAft>
              <a:buSzPts val="1332"/>
              <a:buChar char="►"/>
            </a:pPr>
            <a:r>
              <a:rPr lang="en-US" sz="1665">
                <a:solidFill>
                  <a:schemeClr val="lt1"/>
                </a:solidFill>
              </a:rPr>
              <a:t>The swift command requires the username, password and authentication URL to be passed in with each request.</a:t>
            </a:r>
            <a:endParaRPr/>
          </a:p>
          <a:p>
            <a:pPr indent="-342900" lvl="0" marL="342900" rtl="0" algn="l">
              <a:lnSpc>
                <a:spcPct val="80000"/>
              </a:lnSpc>
              <a:spcBef>
                <a:spcPts val="1000"/>
              </a:spcBef>
              <a:spcAft>
                <a:spcPts val="0"/>
              </a:spcAft>
              <a:buSzPts val="1332"/>
              <a:buChar char="►"/>
            </a:pPr>
            <a:r>
              <a:rPr lang="en-US" sz="1665">
                <a:solidFill>
                  <a:schemeClr val="lt1"/>
                </a:solidFill>
              </a:rPr>
              <a:t>HTTP GET request using Swift CLI command structure- </a:t>
            </a:r>
            <a:endParaRPr/>
          </a:p>
          <a:p>
            <a:pPr indent="-285750" lvl="1" marL="742950" rtl="0" algn="l">
              <a:lnSpc>
                <a:spcPct val="80000"/>
              </a:lnSpc>
              <a:spcBef>
                <a:spcPts val="1000"/>
              </a:spcBef>
              <a:spcAft>
                <a:spcPts val="0"/>
              </a:spcAft>
              <a:buSzPts val="1184"/>
              <a:buChar char="►"/>
            </a:pPr>
            <a:r>
              <a:rPr lang="en-US" sz="1480">
                <a:solidFill>
                  <a:srgbClr val="F0D576"/>
                </a:solidFill>
              </a:rPr>
              <a:t>swift list […] </a:t>
            </a:r>
            <a:r>
              <a:rPr lang="en-US" sz="1480" u="sng">
                <a:solidFill>
                  <a:srgbClr val="F0D576"/>
                </a:solidFill>
                <a:hlinkClick r:id="rId3">
                  <a:extLst>
                    <a:ext uri="{A12FA001-AC4F-418D-AE19-62706E023703}">
                      <ahyp:hlinkClr val="tx"/>
                    </a:ext>
                  </a:extLst>
                </a:hlinkClick>
              </a:rPr>
              <a:t>http://swift.example.com/v1/AUTH_shahriar</a:t>
            </a:r>
            <a:r>
              <a:rPr lang="en-US" sz="1480">
                <a:solidFill>
                  <a:srgbClr val="F0D576"/>
                </a:solidFill>
              </a:rPr>
              <a:t>: </a:t>
            </a:r>
            <a:r>
              <a:rPr lang="en-US" sz="1480">
                <a:solidFill>
                  <a:schemeClr val="lt1"/>
                </a:solidFill>
              </a:rPr>
              <a:t>Here swift is the command, list is the request for information, […] is the authentication information, and lastly the storage location of the user shahriar.</a:t>
            </a:r>
            <a:endParaRPr sz="1480">
              <a:solidFill>
                <a:srgbClr val="F0D576"/>
              </a:solidFill>
            </a:endParaRPr>
          </a:p>
          <a:p>
            <a:pPr indent="-285750" lvl="1" marL="742950" rtl="0" algn="l">
              <a:lnSpc>
                <a:spcPct val="80000"/>
              </a:lnSpc>
              <a:spcBef>
                <a:spcPts val="1000"/>
              </a:spcBef>
              <a:spcAft>
                <a:spcPts val="0"/>
              </a:spcAft>
              <a:buSzPts val="1184"/>
              <a:buChar char="►"/>
            </a:pPr>
            <a:r>
              <a:rPr lang="en-US" sz="1480">
                <a:solidFill>
                  <a:srgbClr val="F0D576"/>
                </a:solidFill>
              </a:rPr>
              <a:t>swift download […] </a:t>
            </a:r>
            <a:r>
              <a:rPr lang="en-US" sz="1480" u="sng">
                <a:solidFill>
                  <a:srgbClr val="F0D576"/>
                </a:solidFill>
                <a:hlinkClick r:id="rId4">
                  <a:extLst>
                    <a:ext uri="{A12FA001-AC4F-418D-AE19-62706E023703}">
                      <ahyp:hlinkClr val="tx"/>
                    </a:ext>
                  </a:extLst>
                </a:hlinkClick>
              </a:rPr>
              <a:t>http://swift.example.com/v1/AUTH_shahriar/myContainer</a:t>
            </a:r>
            <a:r>
              <a:rPr lang="en-US" sz="1480">
                <a:solidFill>
                  <a:srgbClr val="F0D576"/>
                </a:solidFill>
              </a:rPr>
              <a:t> myObject.txt</a:t>
            </a:r>
            <a:endParaRPr/>
          </a:p>
          <a:p>
            <a:pPr indent="-210566" lvl="1" marL="742950" rtl="0" algn="l">
              <a:lnSpc>
                <a:spcPct val="80000"/>
              </a:lnSpc>
              <a:spcBef>
                <a:spcPts val="1000"/>
              </a:spcBef>
              <a:spcAft>
                <a:spcPts val="0"/>
              </a:spcAft>
              <a:buSzPts val="1184"/>
              <a:buNone/>
            </a:pPr>
            <a:r>
              <a:t/>
            </a:r>
            <a:endParaRPr sz="1480">
              <a:solidFill>
                <a:schemeClr val="lt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7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4320"/>
              <a:buFont typeface="Trebuchet MS"/>
              <a:buNone/>
            </a:pPr>
            <a:r>
              <a:rPr lang="en-US" sz="4320"/>
              <a:t>SWIFT API</a:t>
            </a:r>
            <a:br>
              <a:rPr lang="en-US" sz="4320"/>
            </a:br>
            <a:r>
              <a:rPr lang="en-US" sz="3240">
                <a:solidFill>
                  <a:schemeClr val="accent4"/>
                </a:solidFill>
              </a:rPr>
              <a:t>Authentication</a:t>
            </a:r>
            <a:endParaRPr sz="3240"/>
          </a:p>
        </p:txBody>
      </p:sp>
      <p:sp>
        <p:nvSpPr>
          <p:cNvPr id="608" name="Google Shape;608;p73"/>
          <p:cNvSpPr txBox="1"/>
          <p:nvPr>
            <p:ph idx="1" type="body"/>
          </p:nvPr>
        </p:nvSpPr>
        <p:spPr>
          <a:xfrm>
            <a:off x="266329" y="2098446"/>
            <a:ext cx="8788893" cy="4149954"/>
          </a:xfrm>
          <a:prstGeom prst="rect">
            <a:avLst/>
          </a:prstGeom>
          <a:noFill/>
          <a:ln>
            <a:noFill/>
          </a:ln>
        </p:spPr>
        <p:txBody>
          <a:bodyPr anchorCtr="0" anchor="t" bIns="45700" lIns="91425" spcFirstLastPara="1" rIns="91425" wrap="square" tIns="45700">
            <a:normAutofit/>
          </a:bodyPr>
          <a:lstStyle/>
          <a:p>
            <a:pPr indent="-285750" lvl="1" marL="742950" rtl="0" algn="l">
              <a:lnSpc>
                <a:spcPct val="80000"/>
              </a:lnSpc>
              <a:spcBef>
                <a:spcPts val="0"/>
              </a:spcBef>
              <a:spcAft>
                <a:spcPts val="0"/>
              </a:spcAft>
              <a:buSzPts val="1332"/>
              <a:buChar char="►"/>
            </a:pPr>
            <a:r>
              <a:rPr lang="en-US" sz="1665">
                <a:solidFill>
                  <a:schemeClr val="lt1"/>
                </a:solidFill>
              </a:rPr>
              <a:t>Although the command-line interfaces are fine for simple operations, many users will need more sophisticated client applications, with customization and integration.</a:t>
            </a:r>
            <a:endParaRPr/>
          </a:p>
          <a:p>
            <a:pPr indent="-285750" lvl="1" marL="742950" rtl="0" algn="l">
              <a:lnSpc>
                <a:spcPct val="80000"/>
              </a:lnSpc>
              <a:spcBef>
                <a:spcPts val="1000"/>
              </a:spcBef>
              <a:spcAft>
                <a:spcPts val="0"/>
              </a:spcAft>
              <a:buSzPts val="1332"/>
              <a:buChar char="►"/>
            </a:pPr>
            <a:r>
              <a:rPr lang="en-US" sz="1665">
                <a:solidFill>
                  <a:schemeClr val="lt1"/>
                </a:solidFill>
              </a:rPr>
              <a:t>Application developers can construct HTTP requests and parse HTTP responses using their programming language’s HTTP library.</a:t>
            </a:r>
            <a:endParaRPr/>
          </a:p>
          <a:p>
            <a:pPr indent="-285750" lvl="1" marL="742950" rtl="0" algn="l">
              <a:lnSpc>
                <a:spcPct val="80000"/>
              </a:lnSpc>
              <a:spcBef>
                <a:spcPts val="1000"/>
              </a:spcBef>
              <a:spcAft>
                <a:spcPts val="0"/>
              </a:spcAft>
              <a:buSzPts val="1332"/>
              <a:buChar char="►"/>
            </a:pPr>
            <a:r>
              <a:rPr lang="en-US" sz="1665">
                <a:solidFill>
                  <a:schemeClr val="lt1"/>
                </a:solidFill>
              </a:rPr>
              <a:t>The may choose to use open source Swift libraries to abstract away the details of the HTTP interface.</a:t>
            </a:r>
            <a:endParaRPr/>
          </a:p>
          <a:p>
            <a:pPr indent="-285750" lvl="1" marL="742950" rtl="0" algn="l">
              <a:lnSpc>
                <a:spcPct val="80000"/>
              </a:lnSpc>
              <a:spcBef>
                <a:spcPts val="1000"/>
              </a:spcBef>
              <a:spcAft>
                <a:spcPts val="0"/>
              </a:spcAft>
              <a:buSzPts val="1332"/>
              <a:buChar char="►"/>
            </a:pPr>
            <a:r>
              <a:rPr lang="en-US" sz="1665">
                <a:solidFill>
                  <a:schemeClr val="lt1"/>
                </a:solidFill>
              </a:rPr>
              <a:t>Open source client libraries for Swift are available for most modern programming languages, including:</a:t>
            </a:r>
            <a:endParaRPr/>
          </a:p>
          <a:p>
            <a:pPr indent="-228600" lvl="2" marL="1143000" rtl="0" algn="l">
              <a:lnSpc>
                <a:spcPct val="80000"/>
              </a:lnSpc>
              <a:spcBef>
                <a:spcPts val="1000"/>
              </a:spcBef>
              <a:spcAft>
                <a:spcPts val="0"/>
              </a:spcAft>
              <a:buSzPts val="1184"/>
              <a:buFont typeface="Noto Sans Symbols"/>
              <a:buChar char="⮚"/>
            </a:pPr>
            <a:r>
              <a:rPr lang="en-US" sz="1480">
                <a:solidFill>
                  <a:schemeClr val="lt1"/>
                </a:solidFill>
              </a:rPr>
              <a:t>Python</a:t>
            </a:r>
            <a:endParaRPr/>
          </a:p>
          <a:p>
            <a:pPr indent="-228600" lvl="2" marL="1143000" rtl="0" algn="l">
              <a:lnSpc>
                <a:spcPct val="80000"/>
              </a:lnSpc>
              <a:spcBef>
                <a:spcPts val="1000"/>
              </a:spcBef>
              <a:spcAft>
                <a:spcPts val="0"/>
              </a:spcAft>
              <a:buSzPts val="1184"/>
              <a:buFont typeface="Noto Sans Symbols"/>
              <a:buChar char="⮚"/>
            </a:pPr>
            <a:r>
              <a:rPr lang="en-US" sz="1480">
                <a:solidFill>
                  <a:schemeClr val="lt1"/>
                </a:solidFill>
              </a:rPr>
              <a:t>Ruby</a:t>
            </a:r>
            <a:endParaRPr/>
          </a:p>
          <a:p>
            <a:pPr indent="-228600" lvl="2" marL="1143000" rtl="0" algn="l">
              <a:lnSpc>
                <a:spcPct val="80000"/>
              </a:lnSpc>
              <a:spcBef>
                <a:spcPts val="1000"/>
              </a:spcBef>
              <a:spcAft>
                <a:spcPts val="0"/>
              </a:spcAft>
              <a:buSzPts val="1184"/>
              <a:buFont typeface="Noto Sans Symbols"/>
              <a:buChar char="⮚"/>
            </a:pPr>
            <a:r>
              <a:rPr lang="en-US" sz="1480">
                <a:solidFill>
                  <a:schemeClr val="lt1"/>
                </a:solidFill>
              </a:rPr>
              <a:t>Java</a:t>
            </a:r>
            <a:endParaRPr/>
          </a:p>
          <a:p>
            <a:pPr indent="-228600" lvl="2" marL="1143000" rtl="0" algn="l">
              <a:lnSpc>
                <a:spcPct val="80000"/>
              </a:lnSpc>
              <a:spcBef>
                <a:spcPts val="1000"/>
              </a:spcBef>
              <a:spcAft>
                <a:spcPts val="0"/>
              </a:spcAft>
              <a:buSzPts val="1184"/>
              <a:buFont typeface="Noto Sans Symbols"/>
              <a:buChar char="⮚"/>
            </a:pPr>
            <a:r>
              <a:rPr lang="en-US" sz="1480">
                <a:solidFill>
                  <a:schemeClr val="lt1"/>
                </a:solidFill>
              </a:rPr>
              <a:t>PHP</a:t>
            </a:r>
            <a:endParaRPr/>
          </a:p>
          <a:p>
            <a:pPr indent="-228600" lvl="2" marL="1143000" rtl="0" algn="l">
              <a:lnSpc>
                <a:spcPct val="80000"/>
              </a:lnSpc>
              <a:spcBef>
                <a:spcPts val="1000"/>
              </a:spcBef>
              <a:spcAft>
                <a:spcPts val="0"/>
              </a:spcAft>
              <a:buSzPts val="1184"/>
              <a:buFont typeface="Noto Sans Symbols"/>
              <a:buChar char="⮚"/>
            </a:pPr>
            <a:r>
              <a:rPr lang="en-US" sz="1480">
                <a:solidFill>
                  <a:schemeClr val="lt1"/>
                </a:solidFill>
              </a:rPr>
              <a:t>C#</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74"/>
          <p:cNvSpPr txBox="1"/>
          <p:nvPr>
            <p:ph type="title"/>
          </p:nvPr>
        </p:nvSpPr>
        <p:spPr>
          <a:xfrm>
            <a:off x="677334" y="609600"/>
            <a:ext cx="8596668" cy="1320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4320"/>
              <a:buFont typeface="Trebuchet MS"/>
              <a:buNone/>
            </a:pPr>
            <a:r>
              <a:rPr lang="en-US" sz="4320"/>
              <a:t>SWIFT API</a:t>
            </a:r>
            <a:br>
              <a:rPr lang="en-US" sz="4320"/>
            </a:br>
            <a:r>
              <a:rPr lang="en-US" sz="3240">
                <a:solidFill>
                  <a:schemeClr val="accent4"/>
                </a:solidFill>
              </a:rPr>
              <a:t>Storage URL</a:t>
            </a:r>
            <a:endParaRPr sz="3240"/>
          </a:p>
        </p:txBody>
      </p:sp>
      <p:sp>
        <p:nvSpPr>
          <p:cNvPr id="614" name="Google Shape;614;p74"/>
          <p:cNvSpPr txBox="1"/>
          <p:nvPr>
            <p:ph idx="1" type="body"/>
          </p:nvPr>
        </p:nvSpPr>
        <p:spPr>
          <a:xfrm>
            <a:off x="677334" y="2160589"/>
            <a:ext cx="8596668" cy="4087811"/>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1332"/>
              <a:buChar char="►"/>
            </a:pPr>
            <a:r>
              <a:rPr lang="en-US" sz="1665"/>
              <a:t>The storage URL has two roles to play.</a:t>
            </a:r>
            <a:endParaRPr/>
          </a:p>
          <a:p>
            <a:pPr indent="-285750" lvl="1" marL="742950" rtl="0" algn="l">
              <a:lnSpc>
                <a:spcPct val="90000"/>
              </a:lnSpc>
              <a:spcBef>
                <a:spcPts val="1000"/>
              </a:spcBef>
              <a:spcAft>
                <a:spcPts val="0"/>
              </a:spcAft>
              <a:buSzPts val="1184"/>
              <a:buFont typeface="Noto Sans Symbols"/>
              <a:buChar char="⮚"/>
            </a:pPr>
            <a:r>
              <a:rPr lang="en-US" sz="1480"/>
              <a:t>It is How the request gets to the cluster.</a:t>
            </a:r>
            <a:endParaRPr/>
          </a:p>
          <a:p>
            <a:pPr indent="-285750" lvl="1" marL="742950" rtl="0" algn="l">
              <a:lnSpc>
                <a:spcPct val="90000"/>
              </a:lnSpc>
              <a:spcBef>
                <a:spcPts val="1000"/>
              </a:spcBef>
              <a:spcAft>
                <a:spcPts val="0"/>
              </a:spcAft>
              <a:buSzPts val="1184"/>
              <a:buFont typeface="Noto Sans Symbols"/>
              <a:buChar char="⮚"/>
            </a:pPr>
            <a:r>
              <a:rPr lang="en-US" sz="1480"/>
              <a:t>It indicates where in the cluster the request is supposed to take place.</a:t>
            </a:r>
            <a:endParaRPr/>
          </a:p>
          <a:p>
            <a:pPr indent="-342900" lvl="0" marL="342900" rtl="0" algn="l">
              <a:lnSpc>
                <a:spcPct val="90000"/>
              </a:lnSpc>
              <a:spcBef>
                <a:spcPts val="1000"/>
              </a:spcBef>
              <a:spcAft>
                <a:spcPts val="0"/>
              </a:spcAft>
              <a:buSzPts val="1332"/>
              <a:buChar char="►"/>
            </a:pPr>
            <a:r>
              <a:rPr lang="en-US" sz="1665"/>
              <a:t>The format for a storage URL for an object in a Swift cluster might look like this: </a:t>
            </a:r>
            <a:endParaRPr/>
          </a:p>
          <a:p>
            <a:pPr indent="0" lvl="0" marL="0" rtl="0" algn="l">
              <a:lnSpc>
                <a:spcPct val="90000"/>
              </a:lnSpc>
              <a:spcBef>
                <a:spcPts val="1000"/>
              </a:spcBef>
              <a:spcAft>
                <a:spcPts val="0"/>
              </a:spcAft>
              <a:buSzPts val="1332"/>
              <a:buNone/>
            </a:pPr>
            <a:r>
              <a:rPr lang="en-US" sz="1665">
                <a:solidFill>
                  <a:srgbClr val="F0D576"/>
                </a:solidFill>
              </a:rPr>
              <a:t>	</a:t>
            </a:r>
            <a:r>
              <a:rPr lang="en-US" sz="1665" u="sng">
                <a:solidFill>
                  <a:srgbClr val="F0D576"/>
                </a:solidFill>
                <a:hlinkClick r:id="rId3">
                  <a:extLst>
                    <a:ext uri="{A12FA001-AC4F-418D-AE19-62706E023703}">
                      <ahyp:hlinkClr val="tx"/>
                    </a:ext>
                  </a:extLst>
                </a:hlinkClick>
              </a:rPr>
              <a:t>http://swift.example.com/v1/account/container/object</a:t>
            </a:r>
            <a:r>
              <a:rPr lang="en-US" sz="1665">
                <a:solidFill>
                  <a:srgbClr val="F0D576"/>
                </a:solidFill>
              </a:rPr>
              <a:t> </a:t>
            </a:r>
            <a:endParaRPr/>
          </a:p>
          <a:p>
            <a:pPr indent="-342900" lvl="0" marL="342900" rtl="0" algn="l">
              <a:lnSpc>
                <a:spcPct val="90000"/>
              </a:lnSpc>
              <a:spcBef>
                <a:spcPts val="1000"/>
              </a:spcBef>
              <a:spcAft>
                <a:spcPts val="0"/>
              </a:spcAft>
              <a:buSzPts val="1332"/>
              <a:buChar char="►"/>
            </a:pPr>
            <a:r>
              <a:rPr lang="en-US" sz="1665"/>
              <a:t>“swift.example.com/v1” is the cluster location.</a:t>
            </a:r>
            <a:endParaRPr/>
          </a:p>
          <a:p>
            <a:pPr indent="-342900" lvl="0" marL="342900" rtl="0" algn="l">
              <a:lnSpc>
                <a:spcPct val="90000"/>
              </a:lnSpc>
              <a:spcBef>
                <a:spcPts val="1000"/>
              </a:spcBef>
              <a:spcAft>
                <a:spcPts val="0"/>
              </a:spcAft>
              <a:buSzPts val="1332"/>
              <a:buChar char="►"/>
            </a:pPr>
            <a:r>
              <a:rPr lang="en-US" sz="1665"/>
              <a:t>“/account/container/object” is the storage location.</a:t>
            </a:r>
            <a:endParaRPr/>
          </a:p>
          <a:p>
            <a:pPr indent="-342900" lvl="0" marL="342900" rtl="0" algn="l">
              <a:lnSpc>
                <a:spcPct val="90000"/>
              </a:lnSpc>
              <a:spcBef>
                <a:spcPts val="1000"/>
              </a:spcBef>
              <a:spcAft>
                <a:spcPts val="0"/>
              </a:spcAft>
              <a:buSzPts val="1332"/>
              <a:buChar char="►"/>
            </a:pPr>
            <a:r>
              <a:rPr lang="en-US" sz="1665"/>
              <a:t>The storage location might be one of the three formats, depending on which resource you are trying to reach with your request – </a:t>
            </a:r>
            <a:endParaRPr/>
          </a:p>
          <a:p>
            <a:pPr indent="-285750" lvl="1" marL="742950" rtl="0" algn="l">
              <a:lnSpc>
                <a:spcPct val="90000"/>
              </a:lnSpc>
              <a:spcBef>
                <a:spcPts val="1000"/>
              </a:spcBef>
              <a:spcAft>
                <a:spcPts val="0"/>
              </a:spcAft>
              <a:buSzPts val="1184"/>
              <a:buFont typeface="Noto Sans Symbols"/>
              <a:buChar char="⮚"/>
            </a:pPr>
            <a:r>
              <a:rPr lang="en-US" sz="1480"/>
              <a:t>Account: /account</a:t>
            </a:r>
            <a:endParaRPr/>
          </a:p>
          <a:p>
            <a:pPr indent="-285750" lvl="1" marL="742950" rtl="0" algn="l">
              <a:lnSpc>
                <a:spcPct val="90000"/>
              </a:lnSpc>
              <a:spcBef>
                <a:spcPts val="1000"/>
              </a:spcBef>
              <a:spcAft>
                <a:spcPts val="0"/>
              </a:spcAft>
              <a:buSzPts val="1184"/>
              <a:buFont typeface="Noto Sans Symbols"/>
              <a:buChar char="⮚"/>
            </a:pPr>
            <a:r>
              <a:rPr lang="en-US" sz="1480"/>
              <a:t>Container: /account/container</a:t>
            </a:r>
            <a:endParaRPr/>
          </a:p>
          <a:p>
            <a:pPr indent="-285750" lvl="1" marL="742950" rtl="0" algn="l">
              <a:lnSpc>
                <a:spcPct val="90000"/>
              </a:lnSpc>
              <a:spcBef>
                <a:spcPts val="1000"/>
              </a:spcBef>
              <a:spcAft>
                <a:spcPts val="0"/>
              </a:spcAft>
              <a:buSzPts val="1184"/>
              <a:buFont typeface="Noto Sans Symbols"/>
              <a:buChar char="⮚"/>
            </a:pPr>
            <a:r>
              <a:rPr lang="en-US" sz="1480"/>
              <a:t>Object: /account/container/object</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75"/>
          <p:cNvSpPr txBox="1"/>
          <p:nvPr>
            <p:ph type="title"/>
          </p:nvPr>
        </p:nvSpPr>
        <p:spPr>
          <a:xfrm>
            <a:off x="863767" y="1443715"/>
            <a:ext cx="8596668" cy="3589923"/>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Clr>
                <a:schemeClr val="lt1"/>
              </a:buClr>
              <a:buSzPts val="2800"/>
              <a:buFont typeface="Trebuchet MS"/>
              <a:buNone/>
            </a:pPr>
            <a:r>
              <a:rPr lang="en-US" sz="2800">
                <a:solidFill>
                  <a:schemeClr val="lt1"/>
                </a:solidFill>
              </a:rPr>
              <a:t>Intesur Ahmed – 18101685</a:t>
            </a:r>
            <a:br>
              <a:rPr lang="en-US" sz="2800">
                <a:solidFill>
                  <a:schemeClr val="lt1"/>
                </a:solidFill>
              </a:rPr>
            </a:br>
            <a:r>
              <a:rPr lang="en-US" sz="2800">
                <a:solidFill>
                  <a:schemeClr val="lt1"/>
                </a:solidFill>
              </a:rPr>
              <a:t>Galib Abdunnoor – 20141037</a:t>
            </a:r>
            <a:br>
              <a:rPr lang="en-US" sz="2800">
                <a:solidFill>
                  <a:schemeClr val="lt1"/>
                </a:solidFill>
              </a:rPr>
            </a:br>
            <a:r>
              <a:rPr lang="en-US" sz="2800">
                <a:solidFill>
                  <a:schemeClr val="lt1"/>
                </a:solidFill>
              </a:rPr>
              <a:t>Priata Nowshin – 20141035</a:t>
            </a:r>
            <a:br>
              <a:rPr lang="en-US" sz="2800">
                <a:solidFill>
                  <a:schemeClr val="lt1"/>
                </a:solidFill>
              </a:rPr>
            </a:br>
            <a:r>
              <a:rPr lang="en-US" sz="2800">
                <a:solidFill>
                  <a:schemeClr val="lt1"/>
                </a:solidFill>
              </a:rPr>
              <a:t>Shahriar Rumi Dipto – 20141036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76"/>
          <p:cNvSpPr txBox="1"/>
          <p:nvPr>
            <p:ph idx="1" type="body"/>
          </p:nvPr>
        </p:nvSpPr>
        <p:spPr>
          <a:xfrm>
            <a:off x="677334" y="266330"/>
            <a:ext cx="8596668" cy="619661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036"/>
              <a:buNone/>
            </a:pPr>
            <a:r>
              <a:rPr lang="en-US" sz="1295">
                <a:solidFill>
                  <a:schemeClr val="lt1"/>
                </a:solidFill>
              </a:rPr>
              <a:t>References – </a:t>
            </a:r>
            <a:endParaRPr/>
          </a:p>
          <a:p>
            <a:pPr indent="-228600" lvl="0" marL="228600" rtl="0" algn="l">
              <a:spcBef>
                <a:spcPts val="1000"/>
              </a:spcBef>
              <a:spcAft>
                <a:spcPts val="0"/>
              </a:spcAft>
              <a:buSzPts val="1036"/>
              <a:buAutoNum type="arabicPeriod"/>
            </a:pPr>
            <a:r>
              <a:rPr lang="en-US" sz="1295">
                <a:solidFill>
                  <a:schemeClr val="lt1"/>
                </a:solidFill>
              </a:rPr>
              <a:t>   Book - OpenStack Swift: Using, Administering, and Developing for Swift Object Storage Book by Joe Arnold</a:t>
            </a:r>
            <a:endParaRPr/>
          </a:p>
          <a:p>
            <a:pPr indent="-228600" lvl="0" marL="228600" rtl="0" algn="l">
              <a:spcBef>
                <a:spcPts val="1000"/>
              </a:spcBef>
              <a:spcAft>
                <a:spcPts val="0"/>
              </a:spcAft>
              <a:buSzPts val="1036"/>
              <a:buFont typeface="Noto Sans Symbols"/>
              <a:buAutoNum type="arabicPeriod"/>
            </a:pPr>
            <a:r>
              <a:rPr lang="en-US" sz="1295">
                <a:solidFill>
                  <a:schemeClr val="lt1"/>
                </a:solidFill>
              </a:rPr>
              <a:t>   Slide –https://docs.google.com/presentation/d/1zFwSiN6GxCoCrmxgW5I7Fy42SLeeJfjU/edit#slide=id.g810f9195d0_0_0</a:t>
            </a:r>
            <a:endParaRPr/>
          </a:p>
          <a:p>
            <a:pPr indent="-228600" lvl="0" marL="228600" rtl="0" algn="l">
              <a:spcBef>
                <a:spcPts val="1000"/>
              </a:spcBef>
              <a:spcAft>
                <a:spcPts val="0"/>
              </a:spcAft>
              <a:buSzPts val="1036"/>
              <a:buAutoNum type="arabicPeriod"/>
            </a:pPr>
            <a:r>
              <a:rPr lang="en-US" sz="1295" u="sng">
                <a:solidFill>
                  <a:schemeClr val="lt1"/>
                </a:solidFill>
                <a:hlinkClick r:id="rId3">
                  <a:extLst>
                    <a:ext uri="{A12FA001-AC4F-418D-AE19-62706E023703}">
                      <ahyp:hlinkClr val="tx"/>
                    </a:ext>
                  </a:extLst>
                </a:hlinkClick>
              </a:rPr>
              <a:t>https://youtu.be/Ly2aerlXcn4</a:t>
            </a:r>
            <a:endParaRPr sz="1295">
              <a:solidFill>
                <a:schemeClr val="lt1"/>
              </a:solidFill>
            </a:endParaRPr>
          </a:p>
          <a:p>
            <a:pPr indent="-342900" lvl="0" marL="342900" rtl="0" algn="l">
              <a:spcBef>
                <a:spcPts val="1000"/>
              </a:spcBef>
              <a:spcAft>
                <a:spcPts val="0"/>
              </a:spcAft>
              <a:buSzPts val="1036"/>
              <a:buAutoNum type="arabicPeriod"/>
            </a:pPr>
            <a:r>
              <a:rPr lang="en-US" sz="1295" u="sng">
                <a:solidFill>
                  <a:schemeClr val="lt1"/>
                </a:solidFill>
                <a:hlinkClick r:id="rId4">
                  <a:extLst>
                    <a:ext uri="{A12FA001-AC4F-418D-AE19-62706E023703}">
                      <ahyp:hlinkClr val="tx"/>
                    </a:ext>
                  </a:extLst>
                </a:hlinkClick>
              </a:rPr>
              <a:t>https://www.alyseo.com/wp-content/uploads/2014/12/SB-Coraid_SoftwareDefinedStorage.pdf</a:t>
            </a:r>
            <a:endParaRPr sz="1295">
              <a:solidFill>
                <a:schemeClr val="lt1"/>
              </a:solidFill>
            </a:endParaRPr>
          </a:p>
          <a:p>
            <a:pPr indent="-342900" lvl="0" marL="342900" rtl="0" algn="l">
              <a:spcBef>
                <a:spcPts val="1000"/>
              </a:spcBef>
              <a:spcAft>
                <a:spcPts val="0"/>
              </a:spcAft>
              <a:buSzPts val="1036"/>
              <a:buAutoNum type="arabicPeriod"/>
            </a:pPr>
            <a:r>
              <a:rPr lang="en-US" sz="1295" u="sng">
                <a:solidFill>
                  <a:schemeClr val="lt1"/>
                </a:solidFill>
                <a:hlinkClick r:id="rId5">
                  <a:extLst>
                    <a:ext uri="{A12FA001-AC4F-418D-AE19-62706E023703}">
                      <ahyp:hlinkClr val="tx"/>
                    </a:ext>
                  </a:extLst>
                </a:hlinkClick>
              </a:rPr>
              <a:t>https://www.redhat.com/en/topics/data-storage/software-defined-storage</a:t>
            </a:r>
            <a:endParaRPr sz="1295">
              <a:solidFill>
                <a:schemeClr val="lt1"/>
              </a:solidFill>
            </a:endParaRPr>
          </a:p>
          <a:p>
            <a:pPr indent="-342900" lvl="0" marL="342900" rtl="0" algn="l">
              <a:spcBef>
                <a:spcPts val="1000"/>
              </a:spcBef>
              <a:spcAft>
                <a:spcPts val="0"/>
              </a:spcAft>
              <a:buSzPts val="1036"/>
              <a:buAutoNum type="arabicPeriod"/>
            </a:pPr>
            <a:r>
              <a:rPr lang="en-US" sz="1295" u="sng">
                <a:solidFill>
                  <a:schemeClr val="lt1"/>
                </a:solidFill>
                <a:hlinkClick r:id="rId6">
                  <a:extLst>
                    <a:ext uri="{A12FA001-AC4F-418D-AE19-62706E023703}">
                      <ahyp:hlinkClr val="tx"/>
                    </a:ext>
                  </a:extLst>
                </a:hlinkClick>
              </a:rPr>
              <a:t>https://www.swiftstack.com/product/open-source/openstack-swift</a:t>
            </a:r>
            <a:endParaRPr sz="1295">
              <a:solidFill>
                <a:schemeClr val="lt1"/>
              </a:solidFill>
            </a:endParaRPr>
          </a:p>
          <a:p>
            <a:pPr indent="-342900" lvl="0" marL="342900" rtl="0" algn="l">
              <a:spcBef>
                <a:spcPts val="1000"/>
              </a:spcBef>
              <a:spcAft>
                <a:spcPts val="0"/>
              </a:spcAft>
              <a:buSzPts val="1036"/>
              <a:buAutoNum type="arabicPeriod"/>
            </a:pPr>
            <a:r>
              <a:rPr lang="en-US" sz="1295" u="sng">
                <a:solidFill>
                  <a:schemeClr val="lt1"/>
                </a:solidFill>
                <a:hlinkClick r:id="rId7">
                  <a:extLst>
                    <a:ext uri="{A12FA001-AC4F-418D-AE19-62706E023703}">
                      <ahyp:hlinkClr val="tx"/>
                    </a:ext>
                  </a:extLst>
                </a:hlinkClick>
              </a:rPr>
              <a:t>https://insujang.github.io/2020-08-30/introduction-to-ceph/</a:t>
            </a:r>
            <a:endParaRPr sz="1295">
              <a:solidFill>
                <a:schemeClr val="lt1"/>
              </a:solidFill>
            </a:endParaRPr>
          </a:p>
          <a:p>
            <a:pPr indent="-342900" lvl="0" marL="342900" rtl="0" algn="l">
              <a:spcBef>
                <a:spcPts val="1000"/>
              </a:spcBef>
              <a:spcAft>
                <a:spcPts val="0"/>
              </a:spcAft>
              <a:buSzPts val="1036"/>
              <a:buAutoNum type="arabicPeriod"/>
            </a:pPr>
            <a:r>
              <a:rPr lang="en-US" sz="1295" u="sng">
                <a:solidFill>
                  <a:schemeClr val="lt1"/>
                </a:solidFill>
                <a:hlinkClick r:id="rId8">
                  <a:extLst>
                    <a:ext uri="{A12FA001-AC4F-418D-AE19-62706E023703}">
                      <ahyp:hlinkClr val="tx"/>
                    </a:ext>
                  </a:extLst>
                </a:hlinkClick>
              </a:rPr>
              <a:t>https://zach-gollwitzer.medium.com/file-nas-vs-block-san-vs-object-cloud-storage-c021d81fa3ff</a:t>
            </a:r>
            <a:endParaRPr sz="1295">
              <a:solidFill>
                <a:schemeClr val="lt1"/>
              </a:solidFill>
            </a:endParaRPr>
          </a:p>
          <a:p>
            <a:pPr indent="-342900" lvl="0" marL="342900" rtl="0" algn="l">
              <a:spcBef>
                <a:spcPts val="1000"/>
              </a:spcBef>
              <a:spcAft>
                <a:spcPts val="0"/>
              </a:spcAft>
              <a:buSzPts val="1036"/>
              <a:buAutoNum type="arabicPeriod"/>
            </a:pPr>
            <a:r>
              <a:rPr lang="en-US" sz="1295" u="sng">
                <a:solidFill>
                  <a:schemeClr val="lt1"/>
                </a:solidFill>
                <a:hlinkClick r:id="rId9">
                  <a:extLst>
                    <a:ext uri="{A12FA001-AC4F-418D-AE19-62706E023703}">
                      <ahyp:hlinkClr val="tx"/>
                    </a:ext>
                  </a:extLst>
                </a:hlinkClick>
              </a:rPr>
              <a:t>https://developer.rackspace.com/docs/cloud-files/v1/</a:t>
            </a:r>
            <a:endParaRPr sz="1295">
              <a:solidFill>
                <a:schemeClr val="lt1"/>
              </a:solidFill>
            </a:endParaRPr>
          </a:p>
          <a:p>
            <a:pPr indent="-342900" lvl="0" marL="342900" rtl="0" algn="l">
              <a:spcBef>
                <a:spcPts val="1000"/>
              </a:spcBef>
              <a:spcAft>
                <a:spcPts val="0"/>
              </a:spcAft>
              <a:buSzPts val="1036"/>
              <a:buAutoNum type="arabicPeriod"/>
            </a:pPr>
            <a:r>
              <a:rPr lang="en-US" sz="1295" u="sng">
                <a:solidFill>
                  <a:schemeClr val="lt1"/>
                </a:solidFill>
                <a:hlinkClick r:id="rId10">
                  <a:extLst>
                    <a:ext uri="{A12FA001-AC4F-418D-AE19-62706E023703}">
                      <ahyp:hlinkClr val="tx"/>
                    </a:ext>
                  </a:extLst>
                </a:hlinkClick>
              </a:rPr>
              <a:t>https://docs.openstack.org/swift/latest/admin/objectstorage-components.html</a:t>
            </a:r>
            <a:endParaRPr sz="1295">
              <a:solidFill>
                <a:schemeClr val="lt1"/>
              </a:solidFill>
            </a:endParaRPr>
          </a:p>
          <a:p>
            <a:pPr indent="-342900" lvl="0" marL="342900" rtl="0" algn="l">
              <a:spcBef>
                <a:spcPts val="1000"/>
              </a:spcBef>
              <a:spcAft>
                <a:spcPts val="0"/>
              </a:spcAft>
              <a:buSzPts val="1036"/>
              <a:buAutoNum type="arabicPeriod"/>
            </a:pPr>
            <a:r>
              <a:rPr lang="en-US" sz="1295" u="sng">
                <a:solidFill>
                  <a:schemeClr val="lt1"/>
                </a:solidFill>
                <a:hlinkClick r:id="rId11">
                  <a:extLst>
                    <a:ext uri="{A12FA001-AC4F-418D-AE19-62706E023703}">
                      <ahyp:hlinkClr val="tx"/>
                    </a:ext>
                  </a:extLst>
                </a:hlinkClick>
              </a:rPr>
              <a:t>https://www.swiftstack.com/docs/introduction/openstack_swift.html#container-and-object-updaters</a:t>
            </a:r>
            <a:endParaRPr sz="1295">
              <a:solidFill>
                <a:schemeClr val="lt1"/>
              </a:solidFill>
            </a:endParaRPr>
          </a:p>
          <a:p>
            <a:pPr indent="-342900" lvl="0" marL="342900" rtl="0" algn="l">
              <a:spcBef>
                <a:spcPts val="1000"/>
              </a:spcBef>
              <a:spcAft>
                <a:spcPts val="0"/>
              </a:spcAft>
              <a:buSzPts val="1036"/>
              <a:buAutoNum type="arabicPeriod"/>
            </a:pPr>
            <a:r>
              <a:rPr lang="en-US" sz="1295" u="sng">
                <a:solidFill>
                  <a:schemeClr val="lt1"/>
                </a:solidFill>
                <a:hlinkClick r:id="rId12">
                  <a:extLst>
                    <a:ext uri="{A12FA001-AC4F-418D-AE19-62706E023703}">
                      <ahyp:hlinkClr val="tx"/>
                    </a:ext>
                  </a:extLst>
                </a:hlinkClick>
              </a:rPr>
              <a:t>https://docs.openstack.org/swift/latest/overview_architecture.html</a:t>
            </a:r>
            <a:endParaRPr sz="1295">
              <a:solidFill>
                <a:schemeClr val="lt1"/>
              </a:solidFill>
            </a:endParaRPr>
          </a:p>
          <a:p>
            <a:pPr indent="-342900" lvl="0" marL="342900" rtl="0" algn="l">
              <a:spcBef>
                <a:spcPts val="1000"/>
              </a:spcBef>
              <a:spcAft>
                <a:spcPts val="0"/>
              </a:spcAft>
              <a:buSzPts val="1036"/>
              <a:buAutoNum type="arabicPeriod"/>
            </a:pPr>
            <a:r>
              <a:rPr lang="en-US" sz="1295" u="sng">
                <a:solidFill>
                  <a:schemeClr val="lt1"/>
                </a:solidFill>
                <a:hlinkClick r:id="rId13">
                  <a:extLst>
                    <a:ext uri="{A12FA001-AC4F-418D-AE19-62706E023703}">
                      <ahyp:hlinkClr val="tx"/>
                    </a:ext>
                  </a:extLst>
                </a:hlinkClick>
              </a:rPr>
              <a:t>https://searchapparchitecture.techtarget.com/definition/RESTful-API</a:t>
            </a:r>
            <a:endParaRPr sz="1295">
              <a:solidFill>
                <a:schemeClr val="lt1"/>
              </a:solidFill>
            </a:endParaRPr>
          </a:p>
          <a:p>
            <a:pPr indent="-342900" lvl="0" marL="342900" rtl="0" algn="l">
              <a:spcBef>
                <a:spcPts val="1000"/>
              </a:spcBef>
              <a:spcAft>
                <a:spcPts val="0"/>
              </a:spcAft>
              <a:buSzPts val="1036"/>
              <a:buAutoNum type="arabicPeriod"/>
            </a:pPr>
            <a:r>
              <a:rPr lang="en-US" sz="1295" u="sng">
                <a:solidFill>
                  <a:schemeClr val="lt1"/>
                </a:solidFill>
                <a:hlinkClick r:id="rId14">
                  <a:extLst>
                    <a:ext uri="{A12FA001-AC4F-418D-AE19-62706E023703}">
                      <ahyp:hlinkClr val="tx"/>
                    </a:ext>
                  </a:extLst>
                </a:hlinkClick>
              </a:rPr>
              <a:t>https://docs.openstack.org/api-ref/object-store/?expanded=list-activated-capabilities-detail,create-container-detail,create-or-replace-object-detail#</a:t>
            </a:r>
            <a:endParaRPr sz="1295">
              <a:solidFill>
                <a:schemeClr val="lt1"/>
              </a:solidFill>
            </a:endParaRPr>
          </a:p>
          <a:p>
            <a:pPr indent="-342900" lvl="0" marL="342900" rtl="0" algn="l">
              <a:spcBef>
                <a:spcPts val="1000"/>
              </a:spcBef>
              <a:spcAft>
                <a:spcPts val="0"/>
              </a:spcAft>
              <a:buSzPts val="1036"/>
              <a:buAutoNum type="arabicPeriod"/>
            </a:pPr>
            <a:r>
              <a:rPr lang="en-US" sz="1295" u="sng">
                <a:solidFill>
                  <a:schemeClr val="lt1"/>
                </a:solidFill>
                <a:hlinkClick r:id="rId15">
                  <a:extLst>
                    <a:ext uri="{A12FA001-AC4F-418D-AE19-62706E023703}">
                      <ahyp:hlinkClr val="tx"/>
                    </a:ext>
                  </a:extLst>
                </a:hlinkClick>
              </a:rPr>
              <a:t>https://docs.openstack.org/swift/latest/api/object_api_v1_overview.html</a:t>
            </a:r>
            <a:endParaRPr sz="1295">
              <a:solidFill>
                <a:schemeClr val="lt1"/>
              </a:solidFill>
            </a:endParaRPr>
          </a:p>
          <a:p>
            <a:pPr indent="-342900" lvl="0" marL="342900" rtl="0" algn="l">
              <a:spcBef>
                <a:spcPts val="1000"/>
              </a:spcBef>
              <a:spcAft>
                <a:spcPts val="0"/>
              </a:spcAft>
              <a:buSzPts val="1036"/>
              <a:buAutoNum type="arabicPeriod"/>
            </a:pPr>
            <a:r>
              <a:rPr lang="en-US" sz="1295" u="sng">
                <a:solidFill>
                  <a:schemeClr val="lt1"/>
                </a:solidFill>
                <a:hlinkClick r:id="rId16">
                  <a:extLst>
                    <a:ext uri="{A12FA001-AC4F-418D-AE19-62706E023703}">
                      <ahyp:hlinkClr val="tx"/>
                    </a:ext>
                  </a:extLst>
                </a:hlinkClick>
              </a:rPr>
              <a:t>https://www.swiftstack.com/docs/introduction/openstack_swift.html</a:t>
            </a:r>
            <a:endParaRPr sz="1295">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4000"/>
              <a:buFont typeface="Trebuchet MS"/>
              <a:buNone/>
            </a:pPr>
            <a:r>
              <a:rPr lang="en-US" sz="4000"/>
              <a:t>SDS</a:t>
            </a:r>
            <a:endParaRPr/>
          </a:p>
        </p:txBody>
      </p:sp>
      <p:sp>
        <p:nvSpPr>
          <p:cNvPr id="188" name="Google Shape;188;p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solidFill>
                  <a:schemeClr val="lt1"/>
                </a:solidFill>
                <a:latin typeface="Trebuchet MS"/>
                <a:ea typeface="Trebuchet MS"/>
                <a:cs typeface="Trebuchet MS"/>
                <a:sym typeface="Trebuchet MS"/>
              </a:rPr>
              <a:t>SDS places responsibility for the system in the software.</a:t>
            </a:r>
            <a:endParaRPr/>
          </a:p>
          <a:p>
            <a:pPr indent="-342900" lvl="0" marL="342900" rtl="0" algn="l">
              <a:spcBef>
                <a:spcPts val="1000"/>
              </a:spcBef>
              <a:spcAft>
                <a:spcPts val="0"/>
              </a:spcAft>
              <a:buSzPts val="1440"/>
              <a:buChar char="►"/>
            </a:pPr>
            <a:r>
              <a:rPr lang="en-US">
                <a:solidFill>
                  <a:schemeClr val="lt1"/>
                </a:solidFill>
                <a:latin typeface="Trebuchet MS"/>
                <a:ea typeface="Trebuchet MS"/>
                <a:cs typeface="Trebuchet MS"/>
                <a:sym typeface="Trebuchet MS"/>
              </a:rPr>
              <a:t>It works through the failures.</a:t>
            </a:r>
            <a:endParaRPr/>
          </a:p>
          <a:p>
            <a:pPr indent="-342900" lvl="0" marL="342900" rtl="0" algn="l">
              <a:spcBef>
                <a:spcPts val="1000"/>
              </a:spcBef>
              <a:spcAft>
                <a:spcPts val="0"/>
              </a:spcAft>
              <a:buSzPts val="1440"/>
              <a:buChar char="►"/>
            </a:pPr>
            <a:r>
              <a:rPr lang="en-US">
                <a:solidFill>
                  <a:schemeClr val="lt1"/>
                </a:solidFill>
                <a:latin typeface="Trebuchet MS"/>
                <a:ea typeface="Trebuchet MS"/>
                <a:cs typeface="Trebuchet MS"/>
                <a:sym typeface="Trebuchet MS"/>
              </a:rPr>
              <a:t>It feeds data into a cloud.</a:t>
            </a:r>
            <a:endParaRPr/>
          </a:p>
          <a:p>
            <a:pPr indent="-342900" lvl="0" marL="342900" rtl="0" algn="l">
              <a:spcBef>
                <a:spcPts val="1000"/>
              </a:spcBef>
              <a:spcAft>
                <a:spcPts val="0"/>
              </a:spcAft>
              <a:buSzPts val="1440"/>
              <a:buChar char="►"/>
            </a:pPr>
            <a:r>
              <a:rPr lang="en-US">
                <a:solidFill>
                  <a:schemeClr val="lt1"/>
                </a:solidFill>
                <a:latin typeface="Trebuchet MS"/>
                <a:ea typeface="Trebuchet MS"/>
                <a:cs typeface="Trebuchet MS"/>
                <a:sym typeface="Trebuchet MS"/>
              </a:rPr>
              <a:t>It works within a cloud environment to provide unified storage.</a:t>
            </a:r>
            <a:endParaRPr/>
          </a:p>
          <a:p>
            <a:pPr indent="-342900" lvl="0" marL="342900" rtl="0" algn="l">
              <a:spcBef>
                <a:spcPts val="1000"/>
              </a:spcBef>
              <a:spcAft>
                <a:spcPts val="0"/>
              </a:spcAft>
              <a:buSzPts val="1440"/>
              <a:buChar char="►"/>
            </a:pPr>
            <a:r>
              <a:rPr lang="en-US">
                <a:solidFill>
                  <a:schemeClr val="lt1"/>
                </a:solidFill>
                <a:latin typeface="Trebuchet MS"/>
                <a:ea typeface="Trebuchet MS"/>
                <a:cs typeface="Trebuchet MS"/>
                <a:sym typeface="Trebuchet MS"/>
              </a:rPr>
              <a:t>It has networked access, management and automation software that allows to quickly scale and provide metered service.</a:t>
            </a:r>
            <a:endParaRPr/>
          </a:p>
          <a:p>
            <a:pPr indent="0" lvl="0" marL="0" rtl="0" algn="l">
              <a:spcBef>
                <a:spcPts val="1000"/>
              </a:spcBef>
              <a:spcAft>
                <a:spcPts val="0"/>
              </a:spcAft>
              <a:buSzPts val="1440"/>
              <a:buNone/>
            </a:pPr>
            <a:r>
              <a:rPr lang="en-US">
                <a:solidFill>
                  <a:schemeClr val="lt1"/>
                </a:solidFill>
                <a:latin typeface="Trebuchet MS"/>
                <a:ea typeface="Trebuchet MS"/>
                <a:cs typeface="Trebuchet MS"/>
                <a:sym typeface="Trebuchet MS"/>
              </a:rPr>
              <a:t>Some Software defined storage vendors:</a:t>
            </a:r>
            <a:endParaRPr/>
          </a:p>
          <a:p>
            <a:pPr indent="-342900" lvl="0" marL="342900" rtl="0" algn="l">
              <a:spcBef>
                <a:spcPts val="1000"/>
              </a:spcBef>
              <a:spcAft>
                <a:spcPts val="0"/>
              </a:spcAft>
              <a:buSzPts val="1440"/>
              <a:buChar char="►"/>
            </a:pPr>
            <a:r>
              <a:rPr lang="en-US">
                <a:solidFill>
                  <a:schemeClr val="lt1"/>
                </a:solidFill>
                <a:latin typeface="Trebuchet MS"/>
                <a:ea typeface="Trebuchet MS"/>
                <a:cs typeface="Trebuchet MS"/>
                <a:sym typeface="Trebuchet MS"/>
              </a:rPr>
              <a:t>Nexenta</a:t>
            </a:r>
            <a:endParaRPr>
              <a:solidFill>
                <a:schemeClr val="lt1"/>
              </a:solidFill>
              <a:latin typeface="Trebuchet MS"/>
              <a:ea typeface="Trebuchet MS"/>
              <a:cs typeface="Trebuchet MS"/>
              <a:sym typeface="Trebuchet MS"/>
            </a:endParaRPr>
          </a:p>
          <a:p>
            <a:pPr indent="-342900" lvl="0" marL="342900" rtl="0" algn="l">
              <a:spcBef>
                <a:spcPts val="1000"/>
              </a:spcBef>
              <a:spcAft>
                <a:spcPts val="0"/>
              </a:spcAft>
              <a:buSzPts val="1440"/>
              <a:buChar char="►"/>
            </a:pPr>
            <a:r>
              <a:rPr lang="en-US">
                <a:solidFill>
                  <a:schemeClr val="lt1"/>
                </a:solidFill>
                <a:latin typeface="Trebuchet MS"/>
                <a:ea typeface="Trebuchet MS"/>
                <a:cs typeface="Trebuchet MS"/>
                <a:sym typeface="Trebuchet MS"/>
              </a:rPr>
              <a:t>Nutanix</a:t>
            </a:r>
            <a:endParaRPr>
              <a:solidFill>
                <a:schemeClr val="lt1"/>
              </a:solidFill>
              <a:latin typeface="Trebuchet MS"/>
              <a:ea typeface="Trebuchet MS"/>
              <a:cs typeface="Trebuchet MS"/>
              <a:sym typeface="Trebuchet MS"/>
            </a:endParaRPr>
          </a:p>
          <a:p>
            <a:pPr indent="-342900" lvl="0" marL="342900" rtl="0" algn="l">
              <a:spcBef>
                <a:spcPts val="1000"/>
              </a:spcBef>
              <a:spcAft>
                <a:spcPts val="0"/>
              </a:spcAft>
              <a:buSzPts val="1440"/>
              <a:buChar char="►"/>
            </a:pPr>
            <a:r>
              <a:rPr lang="en-US">
                <a:solidFill>
                  <a:schemeClr val="lt1"/>
                </a:solidFill>
                <a:latin typeface="Trebuchet MS"/>
                <a:ea typeface="Trebuchet MS"/>
                <a:cs typeface="Trebuchet MS"/>
                <a:sym typeface="Trebuchet MS"/>
              </a:rPr>
              <a:t>Scality                             </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4000"/>
              <a:buFont typeface="Times New Roman"/>
              <a:buNone/>
            </a:pPr>
            <a:r>
              <a:rPr b="1" lang="en-US" sz="4000">
                <a:latin typeface="Times New Roman"/>
                <a:ea typeface="Times New Roman"/>
                <a:cs typeface="Times New Roman"/>
                <a:sym typeface="Times New Roman"/>
              </a:rPr>
              <a:t>Software Defined Storage Environment</a:t>
            </a:r>
            <a:endParaRPr sz="4000"/>
          </a:p>
        </p:txBody>
      </p:sp>
      <p:sp>
        <p:nvSpPr>
          <p:cNvPr id="194" name="Google Shape;194;p9"/>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solidFill>
                  <a:schemeClr val="lt1"/>
                </a:solidFill>
              </a:rPr>
              <a:t>Flexible </a:t>
            </a:r>
            <a:endParaRPr/>
          </a:p>
          <a:p>
            <a:pPr indent="-342900" lvl="0" marL="342900" rtl="0" algn="l">
              <a:spcBef>
                <a:spcPts val="1000"/>
              </a:spcBef>
              <a:spcAft>
                <a:spcPts val="0"/>
              </a:spcAft>
              <a:buSzPts val="1440"/>
              <a:buChar char="►"/>
            </a:pPr>
            <a:r>
              <a:rPr lang="en-US">
                <a:solidFill>
                  <a:schemeClr val="lt1"/>
                </a:solidFill>
              </a:rPr>
              <a:t>Cost effective</a:t>
            </a:r>
            <a:endParaRPr/>
          </a:p>
          <a:p>
            <a:pPr indent="-342900" lvl="0" marL="342900" rtl="0" algn="l">
              <a:spcBef>
                <a:spcPts val="1000"/>
              </a:spcBef>
              <a:spcAft>
                <a:spcPts val="0"/>
              </a:spcAft>
              <a:buSzPts val="1440"/>
              <a:buChar char="►"/>
            </a:pPr>
            <a:r>
              <a:rPr lang="en-US">
                <a:solidFill>
                  <a:schemeClr val="lt1"/>
                </a:solidFill>
              </a:rPr>
              <a:t> High performance</a:t>
            </a:r>
            <a:endParaRPr/>
          </a:p>
          <a:p>
            <a:pPr indent="-342900" lvl="0" marL="342900" rtl="0" algn="l">
              <a:spcBef>
                <a:spcPts val="1000"/>
              </a:spcBef>
              <a:spcAft>
                <a:spcPts val="0"/>
              </a:spcAft>
              <a:buSzPts val="1440"/>
              <a:buChar char="►"/>
            </a:pPr>
            <a:r>
              <a:rPr lang="en-US">
                <a:solidFill>
                  <a:schemeClr val="lt1"/>
                </a:solidFill>
              </a:rPr>
              <a:t>Highly Available </a:t>
            </a:r>
            <a:endParaRPr/>
          </a:p>
          <a:p>
            <a:pPr indent="-342900" lvl="0" marL="342900" rtl="0" algn="l">
              <a:spcBef>
                <a:spcPts val="1000"/>
              </a:spcBef>
              <a:spcAft>
                <a:spcPts val="0"/>
              </a:spcAft>
              <a:buSzPts val="1440"/>
              <a:buChar char="►"/>
            </a:pPr>
            <a:r>
              <a:rPr lang="en-US">
                <a:solidFill>
                  <a:schemeClr val="lt1"/>
                </a:solidFill>
              </a:rPr>
              <a:t>Massive scalable</a:t>
            </a:r>
            <a:endParaRPr/>
          </a:p>
          <a:p>
            <a:pPr indent="0" lvl="0" marL="0" rtl="0" algn="l">
              <a:spcBef>
                <a:spcPts val="1000"/>
              </a:spcBef>
              <a:spcAft>
                <a:spcPts val="0"/>
              </a:spcAft>
              <a:buSzPts val="1440"/>
              <a:buNone/>
            </a:pPr>
            <a:r>
              <a:rPr lang="en-US">
                <a:solidFill>
                  <a:schemeClr val="lt1"/>
                </a:solidFill>
              </a:rPr>
              <a:t>Which keeps up with the growth of the business required storage</a:t>
            </a:r>
            <a:endParaRPr/>
          </a:p>
          <a:p>
            <a:pPr indent="0" lvl="0" marL="0" rtl="0" algn="l">
              <a:spcBef>
                <a:spcPts val="1000"/>
              </a:spcBef>
              <a:spcAft>
                <a:spcPts val="0"/>
              </a:spcAft>
              <a:buSzPts val="1440"/>
              <a:buNone/>
            </a:pPr>
            <a:r>
              <a:rPr b="1" lang="en-US">
                <a:solidFill>
                  <a:schemeClr val="accent1"/>
                </a:solidFill>
              </a:rPr>
              <a:t>Software Defined Storage reduces</a:t>
            </a:r>
            <a:endParaRPr>
              <a:solidFill>
                <a:schemeClr val="accent1"/>
              </a:solidFill>
            </a:endParaRPr>
          </a:p>
          <a:p>
            <a:pPr indent="-342900" lvl="0" marL="342900" rtl="0" algn="l">
              <a:spcBef>
                <a:spcPts val="1000"/>
              </a:spcBef>
              <a:spcAft>
                <a:spcPts val="0"/>
              </a:spcAft>
              <a:buSzPts val="1440"/>
              <a:buChar char="►"/>
            </a:pPr>
            <a:r>
              <a:rPr lang="en-US">
                <a:solidFill>
                  <a:schemeClr val="lt1"/>
                </a:solidFill>
              </a:rPr>
              <a:t>Cost</a:t>
            </a:r>
            <a:endParaRPr/>
          </a:p>
          <a:p>
            <a:pPr indent="-342900" lvl="0" marL="342900" rtl="0" algn="l">
              <a:spcBef>
                <a:spcPts val="1000"/>
              </a:spcBef>
              <a:spcAft>
                <a:spcPts val="0"/>
              </a:spcAft>
              <a:buSzPts val="1440"/>
              <a:buChar char="►"/>
            </a:pPr>
            <a:r>
              <a:rPr lang="en-US">
                <a:solidFill>
                  <a:schemeClr val="lt1"/>
                </a:solidFill>
              </a:rPr>
              <a:t>Management overhead</a:t>
            </a:r>
            <a:endParaRPr/>
          </a:p>
        </p:txBody>
      </p:sp>
      <p:sp>
        <p:nvSpPr>
          <p:cNvPr id="195" name="Google Shape;195;p9"/>
          <p:cNvSpPr txBox="1"/>
          <p:nvPr>
            <p:ph idx="2" type="body"/>
          </p:nvPr>
        </p:nvSpPr>
        <p:spPr>
          <a:xfrm>
            <a:off x="5958114" y="4874986"/>
            <a:ext cx="4947557" cy="177981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US">
                <a:solidFill>
                  <a:schemeClr val="accent1"/>
                </a:solidFill>
              </a:rPr>
              <a:t>Without compromising</a:t>
            </a:r>
            <a:endParaRPr>
              <a:solidFill>
                <a:schemeClr val="accent1"/>
              </a:solidFill>
            </a:endParaRPr>
          </a:p>
          <a:p>
            <a:pPr indent="-342900" lvl="0" marL="342900" rtl="0" algn="l">
              <a:spcBef>
                <a:spcPts val="1000"/>
              </a:spcBef>
              <a:spcAft>
                <a:spcPts val="0"/>
              </a:spcAft>
              <a:buSzPts val="1440"/>
              <a:buChar char="►"/>
            </a:pPr>
            <a:r>
              <a:rPr lang="en-US">
                <a:solidFill>
                  <a:schemeClr val="lt1"/>
                </a:solidFill>
              </a:rPr>
              <a:t>Flexibility</a:t>
            </a:r>
            <a:endParaRPr/>
          </a:p>
          <a:p>
            <a:pPr indent="-342900" lvl="0" marL="342900" rtl="0" algn="l">
              <a:spcBef>
                <a:spcPts val="1000"/>
              </a:spcBef>
              <a:spcAft>
                <a:spcPts val="0"/>
              </a:spcAft>
              <a:buSzPts val="1440"/>
              <a:buChar char="►"/>
            </a:pPr>
            <a:r>
              <a:rPr lang="en-US">
                <a:solidFill>
                  <a:schemeClr val="lt1"/>
                </a:solidFill>
              </a:rPr>
              <a:t>Scalability</a:t>
            </a:r>
            <a:endParaRPr/>
          </a:p>
          <a:p>
            <a:pPr indent="-342900" lvl="0" marL="342900" rtl="0" algn="l">
              <a:spcBef>
                <a:spcPts val="1000"/>
              </a:spcBef>
              <a:spcAft>
                <a:spcPts val="0"/>
              </a:spcAft>
              <a:buSzPts val="1440"/>
              <a:buChar char="►"/>
            </a:pPr>
            <a:r>
              <a:rPr lang="en-US">
                <a:solidFill>
                  <a:schemeClr val="lt1"/>
                </a:solidFill>
              </a:rPr>
              <a:t>Reliability</a:t>
            </a:r>
            <a:endParaRPr/>
          </a:p>
          <a:p>
            <a:pPr indent="-251459" lvl="0" marL="342900" rtl="0" algn="l">
              <a:spcBef>
                <a:spcPts val="1000"/>
              </a:spcBef>
              <a:spcAft>
                <a:spcPts val="0"/>
              </a:spcAft>
              <a:buSzPts val="144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2020-12-24T14:29:26Z</dcterms:created>
  <dc:creator>DIPTO</dc:creator>
</cp:coreProperties>
</file>