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jfUBkxdbi8WRXmoMpj8Lp2CiWf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33E003-CE44-4733-B393-CE44BE028249}">
  <a:tblStyle styleId="{5B33E003-CE44-4733-B393-CE44BE02824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280bc3b98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b280bc3b98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280bc3b98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b280bc3b98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280bc3b98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b280bc3b98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280bc3b98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b280bc3b98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280bc3b98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b280bc3b98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280bc3b98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b280bc3b98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280bc3b98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b280bc3b98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280bc3b98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b280bc3b98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280bc3b9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b280bc3b9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280bc3b9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b280bc3b9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280bc3b98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b280bc3b98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280bc3b98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b280bc3b98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280bc3b98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b280bc3b98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280bc3b9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b280bc3b9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80bc3b98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b280bc3b98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280bc3b98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b280bc3b98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280bc3b98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b280bc3b98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80bc3b98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b280bc3b98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280bc3b98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b280bc3b98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280bc3b98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b280bc3b98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280bc3b98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b280bc3b98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280bc3b98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b280bc3b98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www.openstack.or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1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b280bc3b98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5" cy="64839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b280bc3b98_0_170"/>
          <p:cNvSpPr txBox="1"/>
          <p:nvPr>
            <p:ph type="title"/>
          </p:nvPr>
        </p:nvSpPr>
        <p:spPr>
          <a:xfrm>
            <a:off x="969700" y="645275"/>
            <a:ext cx="10515600" cy="27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7600"/>
              <a:t>CSE491</a:t>
            </a:r>
            <a:endParaRPr i="1" sz="7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i="1" sz="4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4500"/>
              <a:t>Lecture- 14</a:t>
            </a:r>
            <a:endParaRPr i="1" sz="4500"/>
          </a:p>
        </p:txBody>
      </p:sp>
      <p:sp>
        <p:nvSpPr>
          <p:cNvPr id="90" name="Google Shape;90;gb280bc3b98_0_170"/>
          <p:cNvSpPr txBox="1"/>
          <p:nvPr>
            <p:ph idx="4294967295" type="subTitle"/>
          </p:nvPr>
        </p:nvSpPr>
        <p:spPr>
          <a:xfrm>
            <a:off x="1239700" y="3738325"/>
            <a:ext cx="10245600" cy="17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1" lang="en-US" sz="7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OpenStack Components</a:t>
            </a:r>
            <a:endParaRPr b="0" i="1" sz="7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5000" u="sng">
                <a:solidFill>
                  <a:schemeClr val="hlink"/>
                </a:solidFill>
                <a:hlinkClick r:id="rId4"/>
              </a:rPr>
              <a:t>https://www.openstack.org/</a:t>
            </a:r>
            <a:endParaRPr i="1" sz="5000"/>
          </a:p>
        </p:txBody>
      </p:sp>
      <p:sp>
        <p:nvSpPr>
          <p:cNvPr id="91" name="Google Shape;91;gb280bc3b98_0_17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b280bc3b98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5" cy="64839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b280bc3b98_0_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Nova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(Compute Domain)</a:t>
            </a:r>
            <a:endParaRPr/>
          </a:p>
        </p:txBody>
      </p:sp>
      <p:sp>
        <p:nvSpPr>
          <p:cNvPr id="165" name="Google Shape;165;gb280bc3b98_0_54"/>
          <p:cNvSpPr txBox="1"/>
          <p:nvPr>
            <p:ph idx="4294967295" type="subTitle"/>
          </p:nvPr>
        </p:nvSpPr>
        <p:spPr>
          <a:xfrm>
            <a:off x="1345276" y="2194561"/>
            <a:ext cx="9501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b280bc3b98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819625"/>
            <a:ext cx="10008375" cy="45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b280bc3b98_0_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b280bc3b98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5" cy="64839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b280bc3b98_0_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Nova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(Compute Domain)</a:t>
            </a:r>
            <a:endParaRPr/>
          </a:p>
        </p:txBody>
      </p:sp>
      <p:sp>
        <p:nvSpPr>
          <p:cNvPr id="174" name="Google Shape;174;gb280bc3b98_0_48"/>
          <p:cNvSpPr txBox="1"/>
          <p:nvPr>
            <p:ph idx="4294967295" type="subTitle"/>
          </p:nvPr>
        </p:nvSpPr>
        <p:spPr>
          <a:xfrm>
            <a:off x="1345350" y="1911500"/>
            <a:ext cx="9501300" cy="4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user makes a request, the Nova API connects to the message broker system first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message broker system then forwards the request to the scheduler where the jobs are waiting to be executed one by one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processing the job, the scheduler then sends it to the compute domain via the broker system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message broker is also connected to the network via Neutron API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b280bc3b98_0_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b280bc3b98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5" cy="64839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b280bc3b98_0_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Neutron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(Networking Service)</a:t>
            </a:r>
            <a:endParaRPr/>
          </a:p>
        </p:txBody>
      </p:sp>
      <p:sp>
        <p:nvSpPr>
          <p:cNvPr id="182" name="Google Shape;182;gb280bc3b98_0_42"/>
          <p:cNvSpPr txBox="1"/>
          <p:nvPr>
            <p:ph idx="4294967295" type="subTitle"/>
          </p:nvPr>
        </p:nvSpPr>
        <p:spPr>
          <a:xfrm>
            <a:off x="1345351" y="2194561"/>
            <a:ext cx="9501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Networking component of the OpenStack system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Delivers Networking-as-a-service to the users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upon Keystone for authentication and authorization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users to create their own public or private networks and subnets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b280bc3b98_0_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b280bc3b98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5" cy="6483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b280bc3b98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Neutron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(Networking Service)</a:t>
            </a:r>
            <a:endParaRPr/>
          </a:p>
        </p:txBody>
      </p:sp>
      <p:pic>
        <p:nvPicPr>
          <p:cNvPr id="190" name="Google Shape;190;gb280bc3b98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7200" y="1819150"/>
            <a:ext cx="9784725" cy="48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b280bc3b98_0_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b280bc3b98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5" cy="64839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b280bc3b98_0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Neutron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(Networking Service)</a:t>
            </a:r>
            <a:endParaRPr/>
          </a:p>
        </p:txBody>
      </p:sp>
      <p:sp>
        <p:nvSpPr>
          <p:cNvPr id="198" name="Google Shape;198;gb280bc3b98_0_36"/>
          <p:cNvSpPr txBox="1"/>
          <p:nvPr>
            <p:ph idx="4294967295" type="subTitle"/>
          </p:nvPr>
        </p:nvSpPr>
        <p:spPr>
          <a:xfrm>
            <a:off x="1345275" y="2194550"/>
            <a:ext cx="9501300" cy="31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Hosts or the virtual machines are connected to the gateway device through an access switch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host manages the authorization and authentication services via keystone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Connects these hosts to all the available OpenStack services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b280bc3b98_0_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b280bc3b98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5" cy="64839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b280bc3b98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Swift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(Object Storage)</a:t>
            </a:r>
            <a:endParaRPr/>
          </a:p>
        </p:txBody>
      </p:sp>
      <p:sp>
        <p:nvSpPr>
          <p:cNvPr id="206" name="Google Shape;206;gb280bc3b98_0_24"/>
          <p:cNvSpPr txBox="1"/>
          <p:nvPr>
            <p:ph idx="4294967295" type="subTitle"/>
          </p:nvPr>
        </p:nvSpPr>
        <p:spPr>
          <a:xfrm>
            <a:off x="1345275" y="2194549"/>
            <a:ext cx="9501300" cy="3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Widely available, distributed, and consisted object storage service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store all kinds of files and disk images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is stored as objects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stored securely and is easily retrievable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by different organizations such as OVH, Wikipedia, Comcast 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b280bc3b98_0_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b280bc3b98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5" cy="64839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b280bc3b98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Swift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(Object Storage)</a:t>
            </a:r>
            <a:endParaRPr/>
          </a:p>
        </p:txBody>
      </p:sp>
      <p:sp>
        <p:nvSpPr>
          <p:cNvPr id="214" name="Google Shape;214;gb280bc3b98_0_18"/>
          <p:cNvSpPr txBox="1"/>
          <p:nvPr>
            <p:ph idx="4294967295" type="subTitle"/>
          </p:nvPr>
        </p:nvSpPr>
        <p:spPr>
          <a:xfrm>
            <a:off x="1345276" y="2194561"/>
            <a:ext cx="9501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gb280bc3b98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25" y="1690825"/>
            <a:ext cx="10515601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b280bc3b98_0_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b280bc3b98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5" cy="6483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b280bc3b98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Swift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(Object Storage)</a:t>
            </a:r>
            <a:endParaRPr/>
          </a:p>
        </p:txBody>
      </p:sp>
      <p:sp>
        <p:nvSpPr>
          <p:cNvPr id="223" name="Google Shape;223;gb280bc3b98_0_12"/>
          <p:cNvSpPr txBox="1"/>
          <p:nvPr>
            <p:ph idx="4294967295" type="subTitle"/>
          </p:nvPr>
        </p:nvSpPr>
        <p:spPr>
          <a:xfrm>
            <a:off x="1345350" y="1981800"/>
            <a:ext cx="95013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architecture includes a proxy, which then includes the accounts, containers, and objects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account with the help of account database stores the information of the users.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takes help of Keystone to validate access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a user is validated, they can access their containers to store objects.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b280bc3b98_0_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b280bc3b98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5" cy="64839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b280bc3b98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Swift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(Object Storage)</a:t>
            </a:r>
            <a:endParaRPr/>
          </a:p>
        </p:txBody>
      </p:sp>
      <p:sp>
        <p:nvSpPr>
          <p:cNvPr id="231" name="Google Shape;231;gb280bc3b98_0_6"/>
          <p:cNvSpPr txBox="1"/>
          <p:nvPr>
            <p:ph idx="4294967295" type="subTitle"/>
          </p:nvPr>
        </p:nvSpPr>
        <p:spPr>
          <a:xfrm>
            <a:off x="1345276" y="2194561"/>
            <a:ext cx="9501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 database keeps track of the the objects via their metadata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is a storage server where the objects are actually stored 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can be retrieved, stored, and deleted from the object server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b280bc3b98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b280bc3b98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5" cy="64839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b280bc3b98_0_1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Cinder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(Block Storage System)</a:t>
            </a:r>
            <a:endParaRPr/>
          </a:p>
        </p:txBody>
      </p:sp>
      <p:sp>
        <p:nvSpPr>
          <p:cNvPr id="239" name="Google Shape;239;gb280bc3b98_0_116"/>
          <p:cNvSpPr txBox="1"/>
          <p:nvPr>
            <p:ph idx="4294967295" type="subTitle"/>
          </p:nvPr>
        </p:nvSpPr>
        <p:spPr>
          <a:xfrm>
            <a:off x="1345275" y="2194548"/>
            <a:ext cx="9501300" cy="4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the users with persistent block storage services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Swift acts like a hard drive of a system, Cinder acts like the pluggable external hard disk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management in here is done by the user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one instance can be attached with each instance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b280bc3b98_0_1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6" cy="64839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 of OpenStack architecture</a:t>
            </a:r>
            <a:endParaRPr/>
          </a:p>
        </p:txBody>
      </p:sp>
      <p:sp>
        <p:nvSpPr>
          <p:cNvPr id="98" name="Google Shape;98;p1"/>
          <p:cNvSpPr txBox="1"/>
          <p:nvPr>
            <p:ph idx="4294967295" type="subTitle"/>
          </p:nvPr>
        </p:nvSpPr>
        <p:spPr>
          <a:xfrm>
            <a:off x="1345350" y="1690694"/>
            <a:ext cx="95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 of eleven dedicated components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of these components are dedicated for different OpenStack services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9" name="Google Shape;99;p1"/>
          <p:cNvGraphicFramePr/>
          <p:nvPr/>
        </p:nvGraphicFramePr>
        <p:xfrm>
          <a:off x="952500" y="327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{5B33E003-CE44-4733-B393-CE44BE028249}</a:tableStyleId>
              </a:tblPr>
              <a:tblGrid>
                <a:gridCol w="3573875"/>
                <a:gridCol w="3284125"/>
                <a:gridCol w="3429000"/>
              </a:tblGrid>
              <a:tr h="616450">
                <a:tc>
                  <a:txBody>
                    <a:bodyPr/>
                    <a:lstStyle/>
                    <a:p>
                      <a:pPr indent="-3683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/>
                        <a:buAutoNum type="arabicPeriod"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Keystone(Authorization &amp; Authentication)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Glance(Instance launch)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Nova(Compute domain)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   Neutron(Networking)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Swift(Object Storage)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Cinder(Block storage)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    Horizon(Dashboard)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 Ceilometer(Telemetry)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 Heat(orchestration)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  Trove(Database) 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 Marconi(Messaging)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b280bc3b98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5" cy="64839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b280bc3b98_0_1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Cinder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(Block Storage System)</a:t>
            </a:r>
            <a:endParaRPr/>
          </a:p>
        </p:txBody>
      </p:sp>
      <p:sp>
        <p:nvSpPr>
          <p:cNvPr id="247" name="Google Shape;247;gb280bc3b98_0_122"/>
          <p:cNvSpPr txBox="1"/>
          <p:nvPr>
            <p:ph idx="4294967295" type="subTitle"/>
          </p:nvPr>
        </p:nvSpPr>
        <p:spPr>
          <a:xfrm>
            <a:off x="1345276" y="2194561"/>
            <a:ext cx="9501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b280bc3b98_0_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425" y="1690825"/>
            <a:ext cx="10725150" cy="51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b280bc3b98_0_1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gb280bc3b98_0_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5" cy="6483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b280bc3b98_0_1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Cinder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(Block Storage System)</a:t>
            </a:r>
            <a:endParaRPr/>
          </a:p>
        </p:txBody>
      </p:sp>
      <p:sp>
        <p:nvSpPr>
          <p:cNvPr id="256" name="Google Shape;256;gb280bc3b98_0_128"/>
          <p:cNvSpPr txBox="1"/>
          <p:nvPr>
            <p:ph idx="4294967295" type="subTitle"/>
          </p:nvPr>
        </p:nvSpPr>
        <p:spPr>
          <a:xfrm>
            <a:off x="1443750" y="2194550"/>
            <a:ext cx="93045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Cinder API is connected to a queue which is then connected to a scheduler and the volume service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sends the user request to the queue who then forwards it to the scheduler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Scheduler then routes them to the Cinder volume 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 the volume stores the object and gives the metadata to the database to keep track of them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b280bc3b98_0_1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gb280bc3b9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5" cy="6483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b280bc3b98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Dashboard (Horizon)</a:t>
            </a:r>
            <a:endParaRPr/>
          </a:p>
        </p:txBody>
      </p:sp>
      <p:sp>
        <p:nvSpPr>
          <p:cNvPr id="264" name="Google Shape;264;gb280bc3b98_0_0"/>
          <p:cNvSpPr txBox="1"/>
          <p:nvPr>
            <p:ph idx="4294967295" type="subTitle"/>
          </p:nvPr>
        </p:nvSpPr>
        <p:spPr>
          <a:xfrm>
            <a:off x="1345276" y="2194561"/>
            <a:ext cx="9501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Shows the summary of projects  and resources utilized.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dashboard depends on the role of the user that logs in.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Dashboard service provides the Project, Admin, and Settings default dashboards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Interfaces with other products and management tools.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b280bc3b98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6" cy="64839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"/>
          <p:cNvSpPr txBox="1"/>
          <p:nvPr>
            <p:ph type="title"/>
          </p:nvPr>
        </p:nvSpPr>
        <p:spPr>
          <a:xfrm>
            <a:off x="669575" y="0"/>
            <a:ext cx="105156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Dashboard (Horizon) UI</a:t>
            </a:r>
            <a:endParaRPr/>
          </a:p>
        </p:txBody>
      </p:sp>
      <p:pic>
        <p:nvPicPr>
          <p:cNvPr id="272" name="Google Shape;272;p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6700" y="824450"/>
            <a:ext cx="9631200" cy="60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6" cy="64839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Dashboard (Horizon) Cont.</a:t>
            </a:r>
            <a:endParaRPr/>
          </a:p>
        </p:txBody>
      </p:sp>
      <p:sp>
        <p:nvSpPr>
          <p:cNvPr id="280" name="Google Shape;280;p3"/>
          <p:cNvSpPr txBox="1"/>
          <p:nvPr>
            <p:ph idx="1" type="body"/>
          </p:nvPr>
        </p:nvSpPr>
        <p:spPr>
          <a:xfrm>
            <a:off x="838200" y="2399758"/>
            <a:ext cx="10217727" cy="2828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Instances can be created ,lunched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Networking tropology can be created and added to instances.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Images can be viewed and maintained from the Dashboard.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Router can also be managed from the Dashboard.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1" name="Google Shape;281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6" cy="64839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"/>
          <p:cNvSpPr txBox="1"/>
          <p:nvPr>
            <p:ph type="title"/>
          </p:nvPr>
        </p:nvSpPr>
        <p:spPr>
          <a:xfrm>
            <a:off x="463450" y="159025"/>
            <a:ext cx="105156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Dashboard (Horizon) </a:t>
            </a:r>
            <a:endParaRPr/>
          </a:p>
        </p:txBody>
      </p:sp>
      <p:pic>
        <p:nvPicPr>
          <p:cNvPr id="288" name="Google Shape;288;p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8325" y="1257401"/>
            <a:ext cx="7363800" cy="48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6" cy="64839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OpenStack Telemetry (ceilometer)</a:t>
            </a:r>
            <a:endParaRPr/>
          </a:p>
        </p:txBody>
      </p:sp>
      <p:sp>
        <p:nvSpPr>
          <p:cNvPr id="296" name="Google Shape;296;p5"/>
          <p:cNvSpPr txBox="1"/>
          <p:nvPr>
            <p:ph idx="1" type="body"/>
          </p:nvPr>
        </p:nvSpPr>
        <p:spPr>
          <a:xfrm>
            <a:off x="1255222" y="2058382"/>
            <a:ext cx="10098577" cy="3053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Provides users with the usage data information.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By using the usage data  of Cloud Services decides the billing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collect data from notifications sent from other components.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Api –server, central agent, data store service and collector agent can be deployed.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97" name="Google Shape;297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6" cy="64839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OpenStack Telemetry (ceilometer)Cont.</a:t>
            </a:r>
            <a:endParaRPr/>
          </a:p>
        </p:txBody>
      </p:sp>
      <p:sp>
        <p:nvSpPr>
          <p:cNvPr id="304" name="Google Shape;304;p6"/>
          <p:cNvSpPr txBox="1"/>
          <p:nvPr>
            <p:ph idx="2" type="body"/>
          </p:nvPr>
        </p:nvSpPr>
        <p:spPr>
          <a:xfrm>
            <a:off x="1529542" y="2061557"/>
            <a:ext cx="9824258" cy="3998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Purpose of telemetry service metering,rating,billing</a:t>
            </a:r>
            <a:r>
              <a:rPr lang="en-US" sz="24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Components are polling,notification,collector.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Support kafka driver for external purposes.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types of stores in database Event and Metric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Event- includes start of an instance, volume attached to an instance etc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Metric- includes Cpu usage, memory usage etc.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05" name="Google Shape;305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6" cy="64839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OpenStack Telemetry (ceilometer)</a:t>
            </a:r>
            <a:endParaRPr/>
          </a:p>
        </p:txBody>
      </p:sp>
      <p:pic>
        <p:nvPicPr>
          <p:cNvPr id="312" name="Google Shape;312;p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000738"/>
            <a:ext cx="10515600" cy="400111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6" cy="648393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OpenStack Orchestration (heat)</a:t>
            </a:r>
            <a:endParaRPr/>
          </a:p>
        </p:txBody>
      </p:sp>
      <p:sp>
        <p:nvSpPr>
          <p:cNvPr id="320" name="Google Shape;320;p8"/>
          <p:cNvSpPr txBox="1"/>
          <p:nvPr>
            <p:ph idx="1" type="body"/>
          </p:nvPr>
        </p:nvSpPr>
        <p:spPr>
          <a:xfrm>
            <a:off x="838200" y="1825625"/>
            <a:ext cx="10515600" cy="4217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Used to organize multiple composite cloud application.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Offers access to all OpenStack core services with a single modular templates as well as capabilities.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this component Stack, Templates, Resources and Events can be controlled.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Provides templates.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Templates are modular and resource –oriented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1" name="Google Shape;321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b280bc3b98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5" cy="64839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b280bc3b98_0_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Keystone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(Authentication &amp; Authorization)</a:t>
            </a:r>
            <a:endParaRPr/>
          </a:p>
        </p:txBody>
      </p:sp>
      <p:sp>
        <p:nvSpPr>
          <p:cNvPr id="107" name="Google Shape;107;gb280bc3b98_0_90"/>
          <p:cNvSpPr txBox="1"/>
          <p:nvPr>
            <p:ph idx="4294967295" type="subTitle"/>
          </p:nvPr>
        </p:nvSpPr>
        <p:spPr>
          <a:xfrm>
            <a:off x="1345276" y="2194561"/>
            <a:ext cx="9501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 service of OpenStack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clients with authentication, service discovery, and distributed multi-tenant authorization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with token, policy, catalog, and assignment services.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b280bc3b98_0_9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1687" y="6151238"/>
            <a:ext cx="770313" cy="706762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OpenStack Orchestration (heat) Cont.</a:t>
            </a:r>
            <a:endParaRPr/>
          </a:p>
        </p:txBody>
      </p:sp>
      <p:sp>
        <p:nvSpPr>
          <p:cNvPr id="328" name="Google Shape;328;p9"/>
          <p:cNvSpPr txBox="1"/>
          <p:nvPr>
            <p:ph idx="1" type="body"/>
          </p:nvPr>
        </p:nvSpPr>
        <p:spPr>
          <a:xfrm>
            <a:off x="838200" y="2099945"/>
            <a:ext cx="10515600" cy="3137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Templates can be recursively defined and reused.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Resources can be auto scaled.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Allows custom resources.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Manages the life cycle of an application.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Heat orchestration purpose is to reduce IT cost.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9" name="Google Shape;329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6" cy="648393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OpenStack Orchestration (heat) Cont.</a:t>
            </a:r>
            <a:endParaRPr/>
          </a:p>
        </p:txBody>
      </p:sp>
      <p:pic>
        <p:nvPicPr>
          <p:cNvPr id="336" name="Google Shape;336;p1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1139" y="1825625"/>
            <a:ext cx="578972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6" cy="64839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OpenStack Database (Trove)</a:t>
            </a:r>
            <a:endParaRPr/>
          </a:p>
        </p:txBody>
      </p:sp>
      <p:sp>
        <p:nvSpPr>
          <p:cNvPr id="344" name="Google Shape;344;p11"/>
          <p:cNvSpPr txBox="1"/>
          <p:nvPr>
            <p:ph idx="1" type="body"/>
          </p:nvPr>
        </p:nvSpPr>
        <p:spPr>
          <a:xfrm>
            <a:off x="838200" y="1825625"/>
            <a:ext cx="10515600" cy="3943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Database Service for OpenStack.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Designed entirely on OpenStack.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work with Data stores, version, instances and databases.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Contains api, task manager and a guest agent.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User / Database management</a:t>
            </a:r>
            <a:endParaRPr/>
          </a:p>
        </p:txBody>
      </p:sp>
      <p:sp>
        <p:nvSpPr>
          <p:cNvPr id="345" name="Google Shape;345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6" cy="64839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OpenStack Database (Trove) Cont.</a:t>
            </a:r>
            <a:endParaRPr/>
          </a:p>
        </p:txBody>
      </p:sp>
      <p:sp>
        <p:nvSpPr>
          <p:cNvPr id="352" name="Google Shape;352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Cloud users and administrators can manage multiple database instances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Focuses on resource isolation while automating complex administrative tasks.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Involves continuous health monitoring for database instances.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53" name="Google Shape;353;p1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1979788"/>
            <a:ext cx="5181600" cy="404301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6" cy="64839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OpenStack Database (Trove) Cont.</a:t>
            </a:r>
            <a:endParaRPr/>
          </a:p>
        </p:txBody>
      </p:sp>
      <p:pic>
        <p:nvPicPr>
          <p:cNvPr id="361" name="Google Shape;361;p1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8136" y="1825625"/>
            <a:ext cx="5795727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6" cy="648393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Messaging as a Service (Marconi)</a:t>
            </a:r>
            <a:endParaRPr/>
          </a:p>
        </p:txBody>
      </p:sp>
      <p:sp>
        <p:nvSpPr>
          <p:cNvPr id="369" name="Google Shape;36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Queuing as a Service: queues, message, claims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HTTP driven , mostly RESTful API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Marconi is a new OpenStack project that aim to provide applications running on OpenStack cloud an open Simple Queue Service and Simple Notification Service.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Uses a modular architecture and supports unified publish subscribers and job queuing semantics.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Users can customize it to their need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70" name="Google Shape;370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gb280bc3b98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5" cy="64839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b280bc3b98_0_96"/>
          <p:cNvSpPr txBox="1"/>
          <p:nvPr>
            <p:ph idx="4294967295" type="subTitle"/>
          </p:nvPr>
        </p:nvSpPr>
        <p:spPr>
          <a:xfrm>
            <a:off x="2484625" y="2018700"/>
            <a:ext cx="74055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Acknowledged to</a:t>
            </a:r>
            <a:endParaRPr b="0" i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Fatema Ahsan Meem- 17101480</a:t>
            </a:r>
            <a:endParaRPr b="0" i="1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 Rafid Mushfique- 17101167</a:t>
            </a:r>
            <a:endParaRPr b="0" i="1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b280bc3b98_0_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b280bc3b98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5" cy="64839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b280bc3b98_0_7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Keystone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(Authentication &amp; Authorization)</a:t>
            </a:r>
            <a:endParaRPr/>
          </a:p>
        </p:txBody>
      </p:sp>
      <p:sp>
        <p:nvSpPr>
          <p:cNvPr id="115" name="Google Shape;115;gb280bc3b98_0_78"/>
          <p:cNvSpPr txBox="1"/>
          <p:nvPr>
            <p:ph idx="4294967295" type="subTitle"/>
          </p:nvPr>
        </p:nvSpPr>
        <p:spPr>
          <a:xfrm>
            <a:off x="1345276" y="2194561"/>
            <a:ext cx="9501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b280bc3b98_0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725" y="1812725"/>
            <a:ext cx="10058400" cy="50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b280bc3b98_0_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b280bc3b98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5" cy="64839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b280bc3b98_0_10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Keystone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(Authentication &amp; Authorization)</a:t>
            </a:r>
            <a:endParaRPr/>
          </a:p>
        </p:txBody>
      </p:sp>
      <p:sp>
        <p:nvSpPr>
          <p:cNvPr id="124" name="Google Shape;124;gb280bc3b98_0_103"/>
          <p:cNvSpPr txBox="1"/>
          <p:nvPr>
            <p:ph idx="4294967295" type="subTitle"/>
          </p:nvPr>
        </p:nvSpPr>
        <p:spPr>
          <a:xfrm>
            <a:off x="1345350" y="2192800"/>
            <a:ext cx="9501300" cy="3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the token service generates a token whenever an account is signed in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catalog service allows discovery of different service for the clients to avail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service checks if a user is authorized to to perform any action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service overviews the roles of the users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b280bc3b98_0_1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b280bc3b98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5" cy="64839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b280bc3b98_0_8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Glance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(Instance Launch)</a:t>
            </a:r>
            <a:endParaRPr/>
          </a:p>
        </p:txBody>
      </p:sp>
      <p:sp>
        <p:nvSpPr>
          <p:cNvPr id="132" name="Google Shape;132;gb280bc3b98_0_84"/>
          <p:cNvSpPr txBox="1"/>
          <p:nvPr>
            <p:ph idx="4294967295" type="subTitle"/>
          </p:nvPr>
        </p:nvSpPr>
        <p:spPr>
          <a:xfrm>
            <a:off x="1345276" y="2194561"/>
            <a:ext cx="9501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Char char="•"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the  user with the service of uploading and discovering data assets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only disk images and metadata definition can be stored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with a restful API to store and retrieve disk images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b280bc3b98_0_8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b280bc3b98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5" cy="64839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b280bc3b98_0_72"/>
          <p:cNvSpPr txBox="1"/>
          <p:nvPr>
            <p:ph type="title"/>
          </p:nvPr>
        </p:nvSpPr>
        <p:spPr>
          <a:xfrm>
            <a:off x="838200" y="365125"/>
            <a:ext cx="105156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/>
              <a:t>Glance</a:t>
            </a:r>
            <a:endParaRPr sz="3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/>
              <a:t>(Instance Launch)</a:t>
            </a:r>
            <a:endParaRPr sz="3800"/>
          </a:p>
        </p:txBody>
      </p:sp>
      <p:sp>
        <p:nvSpPr>
          <p:cNvPr id="140" name="Google Shape;140;gb280bc3b98_0_72"/>
          <p:cNvSpPr txBox="1"/>
          <p:nvPr>
            <p:ph idx="4294967295" type="subTitle"/>
          </p:nvPr>
        </p:nvSpPr>
        <p:spPr>
          <a:xfrm>
            <a:off x="1345276" y="2194561"/>
            <a:ext cx="9501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b280bc3b98_0_72"/>
          <p:cNvPicPr preferRelativeResize="0"/>
          <p:nvPr/>
        </p:nvPicPr>
        <p:blipFill rotWithShape="1">
          <a:blip r:embed="rId4">
            <a:alphaModFix/>
          </a:blip>
          <a:srcRect b="-6760" l="0" r="0" t="6759"/>
          <a:stretch/>
        </p:blipFill>
        <p:spPr>
          <a:xfrm>
            <a:off x="1546400" y="1715025"/>
            <a:ext cx="9400626" cy="50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b280bc3b98_0_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b280bc3b98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5" cy="64839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b280bc3b98_0_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Glance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(Instance Launch)</a:t>
            </a:r>
            <a:endParaRPr/>
          </a:p>
        </p:txBody>
      </p:sp>
      <p:sp>
        <p:nvSpPr>
          <p:cNvPr id="149" name="Google Shape;149;gb280bc3b98_0_66"/>
          <p:cNvSpPr txBox="1"/>
          <p:nvPr>
            <p:ph idx="4294967295" type="subTitle"/>
          </p:nvPr>
        </p:nvSpPr>
        <p:spPr>
          <a:xfrm>
            <a:off x="1345275" y="2194549"/>
            <a:ext cx="9501300" cy="3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connects through the Glance API to the registry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registry contains each entry of the disk images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metadata is stored in the database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API also connects to different filesystems, the relational database, the object storage system(Swift), and the S3.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b280bc3b98_0_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b280bc3b98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304" y="6209606"/>
            <a:ext cx="706695" cy="648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b280bc3b98_0_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Nova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(Compute Domain)</a:t>
            </a:r>
            <a:endParaRPr/>
          </a:p>
        </p:txBody>
      </p:sp>
      <p:sp>
        <p:nvSpPr>
          <p:cNvPr id="157" name="Google Shape;157;gb280bc3b98_0_60"/>
          <p:cNvSpPr txBox="1"/>
          <p:nvPr>
            <p:ph idx="4294967295" type="subTitle"/>
          </p:nvPr>
        </p:nvSpPr>
        <p:spPr>
          <a:xfrm>
            <a:off x="1345276" y="2194561"/>
            <a:ext cx="9501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where all the processing take place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 to provide a way to provision virtual machines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 tolerant, recoverable and provides API compatibility to different systems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on a messaging architecture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b280bc3b98_0_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2020-12-24T15:54:34Z</dcterms:created>
  <dc:creator>Rafid</dc:creator>
</cp:coreProperties>
</file>