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 id="2147483672" r:id="rId6"/>
    <p:sldMasterId id="2147483684" r:id="rId7"/>
    <p:sldMasterId id="214748369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jaryBX4OQz1EScZ+vRDlCFmHld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5C9CC3-1B98-4915-908D-7BE365D0E3AC}">
  <a:tblStyle styleId="{DE5C9CC3-1B98-4915-908D-7BE365D0E3A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20" Type="http://schemas.openxmlformats.org/officeDocument/2006/relationships/slide" Target="slides/slide11.xml"/><Relationship Id="rId42" Type="http://schemas.openxmlformats.org/officeDocument/2006/relationships/slide" Target="slides/slide33.xml"/><Relationship Id="rId41" Type="http://schemas.openxmlformats.org/officeDocument/2006/relationships/slide" Target="slides/slide32.xml"/><Relationship Id="rId22" Type="http://schemas.openxmlformats.org/officeDocument/2006/relationships/slide" Target="slides/slide13.xml"/><Relationship Id="rId44" Type="http://customschemas.google.com/relationships/presentationmetadata" Target="metadata"/><Relationship Id="rId21" Type="http://schemas.openxmlformats.org/officeDocument/2006/relationships/slide" Target="slides/slide12.xml"/><Relationship Id="rId43" Type="http://schemas.openxmlformats.org/officeDocument/2006/relationships/slide" Target="slides/slide34.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schemas.openxmlformats.org/officeDocument/2006/relationships/slide" Target="slides/slide30.xml"/><Relationship Id="rId16" Type="http://schemas.openxmlformats.org/officeDocument/2006/relationships/slide" Target="slides/slide7.xml"/><Relationship Id="rId38" Type="http://schemas.openxmlformats.org/officeDocument/2006/relationships/slide" Target="slides/slide29.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 name="Google Shape;93;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2" name="Shape 102"/>
        <p:cNvGrpSpPr/>
        <p:nvPr/>
      </p:nvGrpSpPr>
      <p:grpSpPr>
        <a:xfrm>
          <a:off x="0" y="0"/>
          <a:ext cx="0" cy="0"/>
          <a:chOff x="0" y="0"/>
          <a:chExt cx="0" cy="0"/>
        </a:xfrm>
      </p:grpSpPr>
      <p:sp>
        <p:nvSpPr>
          <p:cNvPr id="103" name="Google Shape;10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 name="Shape 109"/>
        <p:cNvGrpSpPr/>
        <p:nvPr/>
      </p:nvGrpSpPr>
      <p:grpSpPr>
        <a:xfrm>
          <a:off x="0" y="0"/>
          <a:ext cx="0" cy="0"/>
          <a:chOff x="0" y="0"/>
          <a:chExt cx="0" cy="0"/>
        </a:xfrm>
      </p:grpSpPr>
      <p:sp>
        <p:nvSpPr>
          <p:cNvPr id="110" name="Google Shape;110;p5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5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2" name="Google Shape;11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5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5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5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5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5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5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5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5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5" name="Shape 165"/>
        <p:cNvGrpSpPr/>
        <p:nvPr/>
      </p:nvGrpSpPr>
      <p:grpSpPr>
        <a:xfrm>
          <a:off x="0" y="0"/>
          <a:ext cx="0" cy="0"/>
          <a:chOff x="0" y="0"/>
          <a:chExt cx="0" cy="0"/>
        </a:xfrm>
      </p:grpSpPr>
      <p:sp>
        <p:nvSpPr>
          <p:cNvPr id="166" name="Google Shape;166;p60"/>
          <p:cNvSpPr txBox="1"/>
          <p:nvPr>
            <p:ph type="ctr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60"/>
          <p:cNvSpPr txBox="1"/>
          <p:nvPr>
            <p:ph idx="1" type="subTitle"/>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8" name="Google Shape;168;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1" name="Shape 171"/>
        <p:cNvGrpSpPr/>
        <p:nvPr/>
      </p:nvGrpSpPr>
      <p:grpSpPr>
        <a:xfrm>
          <a:off x="0" y="0"/>
          <a:ext cx="0" cy="0"/>
          <a:chOff x="0" y="0"/>
          <a:chExt cx="0" cy="0"/>
        </a:xfrm>
      </p:grpSpPr>
      <p:sp>
        <p:nvSpPr>
          <p:cNvPr id="172" name="Google Shape;172;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4" name="Google Shape;174;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7" name="Shape 177"/>
        <p:cNvGrpSpPr/>
        <p:nvPr/>
      </p:nvGrpSpPr>
      <p:grpSpPr>
        <a:xfrm>
          <a:off x="0" y="0"/>
          <a:ext cx="0" cy="0"/>
          <a:chOff x="0" y="0"/>
          <a:chExt cx="0" cy="0"/>
        </a:xfrm>
      </p:grpSpPr>
      <p:sp>
        <p:nvSpPr>
          <p:cNvPr id="178" name="Google Shape;178;p6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62"/>
          <p:cNvSpPr txBox="1"/>
          <p:nvPr>
            <p:ph idx="1" type="body"/>
          </p:nvPr>
        </p:nvSpPr>
        <p:spPr>
          <a:xfrm>
            <a:off x="457200" y="1600200"/>
            <a:ext cx="8229600" cy="4525963"/>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80" name="Google Shape;180;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6" name="Google Shape;186;p63"/>
          <p:cNvSpPr txBox="1"/>
          <p:nvPr>
            <p:ph idx="2"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7" name="Google Shape;187;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64"/>
          <p:cNvSpPr txBox="1"/>
          <p:nvPr>
            <p:ph idx="1" type="body"/>
          </p:nvPr>
        </p:nvSpPr>
        <p:spPr>
          <a:xfrm>
            <a:off x="457200" y="1600200"/>
            <a:ext cx="8229600" cy="4525963"/>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93" name="Google Shape;193;p64"/>
          <p:cNvSpPr txBox="1"/>
          <p:nvPr>
            <p:ph idx="2"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94" name="Google Shape;194;p64"/>
          <p:cNvSpPr txBox="1"/>
          <p:nvPr>
            <p:ph idx="3" type="body"/>
          </p:nvPr>
        </p:nvSpPr>
        <p:spPr>
          <a:xfrm>
            <a:off x="457200" y="1600200"/>
            <a:ext cx="8229600" cy="4525963"/>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95" name="Google Shape;195;p64"/>
          <p:cNvSpPr txBox="1"/>
          <p:nvPr>
            <p:ph idx="4"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96" name="Google Shape;196;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 name="Shape 204"/>
        <p:cNvGrpSpPr/>
        <p:nvPr/>
      </p:nvGrpSpPr>
      <p:grpSpPr>
        <a:xfrm>
          <a:off x="0" y="0"/>
          <a:ext cx="0" cy="0"/>
          <a:chOff x="0" y="0"/>
          <a:chExt cx="0" cy="0"/>
        </a:xfrm>
      </p:grpSpPr>
      <p:sp>
        <p:nvSpPr>
          <p:cNvPr id="205" name="Google Shape;205;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8" name="Shape 208"/>
        <p:cNvGrpSpPr/>
        <p:nvPr/>
      </p:nvGrpSpPr>
      <p:grpSpPr>
        <a:xfrm>
          <a:off x="0" y="0"/>
          <a:ext cx="0" cy="0"/>
          <a:chOff x="0" y="0"/>
          <a:chExt cx="0" cy="0"/>
        </a:xfrm>
      </p:grpSpPr>
      <p:sp>
        <p:nvSpPr>
          <p:cNvPr id="209" name="Google Shape;209;p67"/>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11" name="Google Shape;211;p67"/>
          <p:cNvSpPr txBox="1"/>
          <p:nvPr>
            <p:ph idx="2"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12" name="Google Shape;212;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5" name="Shape 215"/>
        <p:cNvGrpSpPr/>
        <p:nvPr/>
      </p:nvGrpSpPr>
      <p:grpSpPr>
        <a:xfrm>
          <a:off x="0" y="0"/>
          <a:ext cx="0" cy="0"/>
          <a:chOff x="0" y="0"/>
          <a:chExt cx="0" cy="0"/>
        </a:xfrm>
      </p:grpSpPr>
      <p:sp>
        <p:nvSpPr>
          <p:cNvPr id="216" name="Google Shape;216;p6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68"/>
          <p:cNvSpPr/>
          <p:nvPr>
            <p:ph idx="2" type="pic"/>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18" name="Google Shape;218;p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19" name="Google Shape;219;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6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70"/>
          <p:cNvSpPr txBox="1"/>
          <p:nvPr>
            <p:ph type="title"/>
          </p:nvPr>
        </p:nvSpPr>
        <p:spPr>
          <a:xfrm rot="5400000">
            <a:off x="4000500" y="-3268662"/>
            <a:ext cx="1143000" cy="82296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7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1" name="Google Shape;231;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0" name="Shape 240"/>
        <p:cNvGrpSpPr/>
        <p:nvPr/>
      </p:nvGrpSpPr>
      <p:grpSpPr>
        <a:xfrm>
          <a:off x="0" y="0"/>
          <a:ext cx="0" cy="0"/>
          <a:chOff x="0" y="0"/>
          <a:chExt cx="0" cy="0"/>
        </a:xfrm>
      </p:grpSpPr>
      <p:sp>
        <p:nvSpPr>
          <p:cNvPr id="241" name="Google Shape;241;p7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7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3" name="Google Shape;243;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6" name="Shape 246"/>
        <p:cNvGrpSpPr/>
        <p:nvPr/>
      </p:nvGrpSpPr>
      <p:grpSpPr>
        <a:xfrm>
          <a:off x="0" y="0"/>
          <a:ext cx="0" cy="0"/>
          <a:chOff x="0" y="0"/>
          <a:chExt cx="0" cy="0"/>
        </a:xfrm>
      </p:grpSpPr>
      <p:sp>
        <p:nvSpPr>
          <p:cNvPr id="247" name="Google Shape;247;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2" name="Shape 252"/>
        <p:cNvGrpSpPr/>
        <p:nvPr/>
      </p:nvGrpSpPr>
      <p:grpSpPr>
        <a:xfrm>
          <a:off x="0" y="0"/>
          <a:ext cx="0" cy="0"/>
          <a:chOff x="0" y="0"/>
          <a:chExt cx="0" cy="0"/>
        </a:xfrm>
      </p:grpSpPr>
      <p:sp>
        <p:nvSpPr>
          <p:cNvPr id="253" name="Google Shape;253;p7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7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5" name="Google Shape;255;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8" name="Shape 258"/>
        <p:cNvGrpSpPr/>
        <p:nvPr/>
      </p:nvGrpSpPr>
      <p:grpSpPr>
        <a:xfrm>
          <a:off x="0" y="0"/>
          <a:ext cx="0" cy="0"/>
          <a:chOff x="0" y="0"/>
          <a:chExt cx="0" cy="0"/>
        </a:xfrm>
      </p:grpSpPr>
      <p:sp>
        <p:nvSpPr>
          <p:cNvPr id="259" name="Google Shape;259;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7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1" name="Google Shape;261;p7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2" name="Google Shape;262;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5" name="Shape 265"/>
        <p:cNvGrpSpPr/>
        <p:nvPr/>
      </p:nvGrpSpPr>
      <p:grpSpPr>
        <a:xfrm>
          <a:off x="0" y="0"/>
          <a:ext cx="0" cy="0"/>
          <a:chOff x="0" y="0"/>
          <a:chExt cx="0" cy="0"/>
        </a:xfrm>
      </p:grpSpPr>
      <p:sp>
        <p:nvSpPr>
          <p:cNvPr id="266" name="Google Shape;266;p7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7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8" name="Google Shape;268;p7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9" name="Google Shape;269;p7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0" name="Google Shape;270;p7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1" name="Google Shape;271;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4" name="Shape 274"/>
        <p:cNvGrpSpPr/>
        <p:nvPr/>
      </p:nvGrpSpPr>
      <p:grpSpPr>
        <a:xfrm>
          <a:off x="0" y="0"/>
          <a:ext cx="0" cy="0"/>
          <a:chOff x="0" y="0"/>
          <a:chExt cx="0" cy="0"/>
        </a:xfrm>
      </p:grpSpPr>
      <p:sp>
        <p:nvSpPr>
          <p:cNvPr id="275" name="Google Shape;275;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9" name="Shape 279"/>
        <p:cNvGrpSpPr/>
        <p:nvPr/>
      </p:nvGrpSpPr>
      <p:grpSpPr>
        <a:xfrm>
          <a:off x="0" y="0"/>
          <a:ext cx="0" cy="0"/>
          <a:chOff x="0" y="0"/>
          <a:chExt cx="0" cy="0"/>
        </a:xfrm>
      </p:grpSpPr>
      <p:sp>
        <p:nvSpPr>
          <p:cNvPr id="280" name="Google Shape;280;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3" name="Shape 283"/>
        <p:cNvGrpSpPr/>
        <p:nvPr/>
      </p:nvGrpSpPr>
      <p:grpSpPr>
        <a:xfrm>
          <a:off x="0" y="0"/>
          <a:ext cx="0" cy="0"/>
          <a:chOff x="0" y="0"/>
          <a:chExt cx="0" cy="0"/>
        </a:xfrm>
      </p:grpSpPr>
      <p:sp>
        <p:nvSpPr>
          <p:cNvPr id="284" name="Google Shape;284;p7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7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86" name="Google Shape;286;p7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7" name="Google Shape;287;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0" name="Shape 290"/>
        <p:cNvGrpSpPr/>
        <p:nvPr/>
      </p:nvGrpSpPr>
      <p:grpSpPr>
        <a:xfrm>
          <a:off x="0" y="0"/>
          <a:ext cx="0" cy="0"/>
          <a:chOff x="0" y="0"/>
          <a:chExt cx="0" cy="0"/>
        </a:xfrm>
      </p:grpSpPr>
      <p:sp>
        <p:nvSpPr>
          <p:cNvPr id="291" name="Google Shape;291;p8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2" name="Google Shape;292;p8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93" name="Google Shape;293;p8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4" name="Google Shape;294;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7" name="Shape 297"/>
        <p:cNvGrpSpPr/>
        <p:nvPr/>
      </p:nvGrpSpPr>
      <p:grpSpPr>
        <a:xfrm>
          <a:off x="0" y="0"/>
          <a:ext cx="0" cy="0"/>
          <a:chOff x="0" y="0"/>
          <a:chExt cx="0" cy="0"/>
        </a:xfrm>
      </p:grpSpPr>
      <p:sp>
        <p:nvSpPr>
          <p:cNvPr id="298" name="Google Shape;298;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8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0" name="Google Shape;300;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3" name="Shape 303"/>
        <p:cNvGrpSpPr/>
        <p:nvPr/>
      </p:nvGrpSpPr>
      <p:grpSpPr>
        <a:xfrm>
          <a:off x="0" y="0"/>
          <a:ext cx="0" cy="0"/>
          <a:chOff x="0" y="0"/>
          <a:chExt cx="0" cy="0"/>
        </a:xfrm>
      </p:grpSpPr>
      <p:sp>
        <p:nvSpPr>
          <p:cNvPr id="304" name="Google Shape;304;p8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5" name="Google Shape;305;p8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6" name="Google Shape;306;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5" name="Shape 315"/>
        <p:cNvGrpSpPr/>
        <p:nvPr/>
      </p:nvGrpSpPr>
      <p:grpSpPr>
        <a:xfrm>
          <a:off x="0" y="0"/>
          <a:ext cx="0" cy="0"/>
          <a:chOff x="0" y="0"/>
          <a:chExt cx="0" cy="0"/>
        </a:xfrm>
      </p:grpSpPr>
      <p:sp>
        <p:nvSpPr>
          <p:cNvPr id="316" name="Google Shape;316;p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7" name="Google Shape;317;p8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8" name="Google Shape;318;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9" name="Google Shape;319;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1" name="Shape 321"/>
        <p:cNvGrpSpPr/>
        <p:nvPr/>
      </p:nvGrpSpPr>
      <p:grpSpPr>
        <a:xfrm>
          <a:off x="0" y="0"/>
          <a:ext cx="0" cy="0"/>
          <a:chOff x="0" y="0"/>
          <a:chExt cx="0" cy="0"/>
        </a:xfrm>
      </p:grpSpPr>
      <p:sp>
        <p:nvSpPr>
          <p:cNvPr id="322" name="Google Shape;322;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3" name="Google Shape;323;p8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4" name="Google Shape;324;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7" name="Shape 327"/>
        <p:cNvGrpSpPr/>
        <p:nvPr/>
      </p:nvGrpSpPr>
      <p:grpSpPr>
        <a:xfrm>
          <a:off x="0" y="0"/>
          <a:ext cx="0" cy="0"/>
          <a:chOff x="0" y="0"/>
          <a:chExt cx="0" cy="0"/>
        </a:xfrm>
      </p:grpSpPr>
      <p:sp>
        <p:nvSpPr>
          <p:cNvPr id="328" name="Google Shape;328;p8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8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0" name="Google Shape;330;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3" name="Shape 333"/>
        <p:cNvGrpSpPr/>
        <p:nvPr/>
      </p:nvGrpSpPr>
      <p:grpSpPr>
        <a:xfrm>
          <a:off x="0" y="0"/>
          <a:ext cx="0" cy="0"/>
          <a:chOff x="0" y="0"/>
          <a:chExt cx="0" cy="0"/>
        </a:xfrm>
      </p:grpSpPr>
      <p:sp>
        <p:nvSpPr>
          <p:cNvPr id="334" name="Google Shape;334;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5" name="Google Shape;335;p8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6" name="Google Shape;336;p8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7" name="Google Shape;337;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8" name="Google Shape;338;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0" name="Shape 340"/>
        <p:cNvGrpSpPr/>
        <p:nvPr/>
      </p:nvGrpSpPr>
      <p:grpSpPr>
        <a:xfrm>
          <a:off x="0" y="0"/>
          <a:ext cx="0" cy="0"/>
          <a:chOff x="0" y="0"/>
          <a:chExt cx="0" cy="0"/>
        </a:xfrm>
      </p:grpSpPr>
      <p:sp>
        <p:nvSpPr>
          <p:cNvPr id="341" name="Google Shape;341;p8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2" name="Google Shape;342;p8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3" name="Google Shape;343;p8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4" name="Google Shape;344;p8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5" name="Google Shape;345;p8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6" name="Google Shape;346;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9" name="Shape 349"/>
        <p:cNvGrpSpPr/>
        <p:nvPr/>
      </p:nvGrpSpPr>
      <p:grpSpPr>
        <a:xfrm>
          <a:off x="0" y="0"/>
          <a:ext cx="0" cy="0"/>
          <a:chOff x="0" y="0"/>
          <a:chExt cx="0" cy="0"/>
        </a:xfrm>
      </p:grpSpPr>
      <p:sp>
        <p:nvSpPr>
          <p:cNvPr id="350" name="Google Shape;350;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1" name="Google Shape;351;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2" name="Google Shape;352;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3" name="Google Shape;353;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4" name="Shape 354"/>
        <p:cNvGrpSpPr/>
        <p:nvPr/>
      </p:nvGrpSpPr>
      <p:grpSpPr>
        <a:xfrm>
          <a:off x="0" y="0"/>
          <a:ext cx="0" cy="0"/>
          <a:chOff x="0" y="0"/>
          <a:chExt cx="0" cy="0"/>
        </a:xfrm>
      </p:grpSpPr>
      <p:sp>
        <p:nvSpPr>
          <p:cNvPr id="355" name="Google Shape;355;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6" name="Google Shape;356;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7" name="Google Shape;357;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58" name="Shape 358"/>
        <p:cNvGrpSpPr/>
        <p:nvPr/>
      </p:nvGrpSpPr>
      <p:grpSpPr>
        <a:xfrm>
          <a:off x="0" y="0"/>
          <a:ext cx="0" cy="0"/>
          <a:chOff x="0" y="0"/>
          <a:chExt cx="0" cy="0"/>
        </a:xfrm>
      </p:grpSpPr>
      <p:sp>
        <p:nvSpPr>
          <p:cNvPr id="359" name="Google Shape;359;p9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0" name="Google Shape;360;p9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61" name="Google Shape;361;p9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62" name="Google Shape;362;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3" name="Google Shape;363;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5" name="Shape 365"/>
        <p:cNvGrpSpPr/>
        <p:nvPr/>
      </p:nvGrpSpPr>
      <p:grpSpPr>
        <a:xfrm>
          <a:off x="0" y="0"/>
          <a:ext cx="0" cy="0"/>
          <a:chOff x="0" y="0"/>
          <a:chExt cx="0" cy="0"/>
        </a:xfrm>
      </p:grpSpPr>
      <p:sp>
        <p:nvSpPr>
          <p:cNvPr id="366" name="Google Shape;366;p9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7" name="Google Shape;367;p9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68" name="Google Shape;368;p9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69" name="Google Shape;369;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0" name="Google Shape;370;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1" name="Google Shape;371;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2" name="Shape 372"/>
        <p:cNvGrpSpPr/>
        <p:nvPr/>
      </p:nvGrpSpPr>
      <p:grpSpPr>
        <a:xfrm>
          <a:off x="0" y="0"/>
          <a:ext cx="0" cy="0"/>
          <a:chOff x="0" y="0"/>
          <a:chExt cx="0" cy="0"/>
        </a:xfrm>
      </p:grpSpPr>
      <p:sp>
        <p:nvSpPr>
          <p:cNvPr id="373" name="Google Shape;373;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4" name="Google Shape;374;p9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5" name="Google Shape;375;p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6" name="Google Shape;376;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7" name="Google Shape;377;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78" name="Shape 378"/>
        <p:cNvGrpSpPr/>
        <p:nvPr/>
      </p:nvGrpSpPr>
      <p:grpSpPr>
        <a:xfrm>
          <a:off x="0" y="0"/>
          <a:ext cx="0" cy="0"/>
          <a:chOff x="0" y="0"/>
          <a:chExt cx="0" cy="0"/>
        </a:xfrm>
      </p:grpSpPr>
      <p:sp>
        <p:nvSpPr>
          <p:cNvPr id="379" name="Google Shape;379;p9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0" name="Google Shape;380;p9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 name="Google Shape;381;p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2" name="Google Shape;382;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3" name="Google Shape;383;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5.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2.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1" name="Google Shape;161;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2" name="Google Shape;162;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3" name="Google Shape;163;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4" name="Google Shape;164;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6" name="Google Shape;236;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7" name="Google Shape;237;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8" name="Google Shape;238;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9" name="Google Shape;239;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1" name="Google Shape;311;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2" name="Google Shape;312;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3" name="Google Shape;313;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4" name="Google Shape;314;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2.jpg"/><Relationship Id="rId5"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1.jp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jp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8.jpg"/><Relationship Id="rId4" Type="http://schemas.openxmlformats.org/officeDocument/2006/relationships/image" Target="../media/image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32F3E"/>
              </a:buClr>
              <a:buSzPts val="5400"/>
              <a:buFont typeface="Arial"/>
              <a:buNone/>
            </a:pPr>
            <a:r>
              <a:rPr b="0" i="0" lang="en-US" sz="5400">
                <a:solidFill>
                  <a:srgbClr val="232F3E"/>
                </a:solidFill>
                <a:latin typeface="Arial"/>
                <a:ea typeface="Arial"/>
                <a:cs typeface="Arial"/>
                <a:sym typeface="Arial"/>
              </a:rPr>
              <a:t>		What is Caching?</a:t>
            </a:r>
            <a:endParaRPr/>
          </a:p>
        </p:txBody>
      </p:sp>
      <p:sp>
        <p:nvSpPr>
          <p:cNvPr id="389" name="Google Shape;389;p1"/>
          <p:cNvSpPr txBox="1"/>
          <p:nvPr>
            <p:ph idx="1" type="subTitle"/>
          </p:nvPr>
        </p:nvSpPr>
        <p:spPr>
          <a:xfrm>
            <a:off x="1524000" y="2139193"/>
            <a:ext cx="9144000" cy="41836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In computing, a cache is a high-speed data storage layer which stores a subset of data, typically transient in nature, so that future requests for that data are served up faster than is possible by accessing the data’s primary storage location. Caching allows you to efficiently reuse previously retrieved or computed data.</a:t>
            </a:r>
            <a:endParaRPr/>
          </a:p>
          <a:p>
            <a:pPr indent="0" lvl="0" marL="0" rtl="0" algn="l">
              <a:lnSpc>
                <a:spcPct val="90000"/>
              </a:lnSpc>
              <a:spcBef>
                <a:spcPts val="1000"/>
              </a:spcBef>
              <a:spcAft>
                <a:spcPts val="0"/>
              </a:spcAft>
              <a:buClr>
                <a:schemeClr val="dk1"/>
              </a:buClr>
              <a:buSzPts val="1800"/>
              <a:buNone/>
            </a:pPr>
            <a:r>
              <a:rPr lang="en-US" sz="1800"/>
              <a:t>So the key points are: </a:t>
            </a:r>
            <a:endParaRPr/>
          </a:p>
          <a:p>
            <a:pPr indent="-285750" lvl="0" marL="285750" rtl="0" algn="l">
              <a:lnSpc>
                <a:spcPct val="90000"/>
              </a:lnSpc>
              <a:spcBef>
                <a:spcPts val="1000"/>
              </a:spcBef>
              <a:spcAft>
                <a:spcPts val="0"/>
              </a:spcAft>
              <a:buClr>
                <a:schemeClr val="dk1"/>
              </a:buClr>
              <a:buSzPts val="1800"/>
              <a:buFont typeface="Arial"/>
              <a:buChar char="•"/>
            </a:pPr>
            <a:r>
              <a:rPr lang="en-US" sz="1800"/>
              <a:t>Reuse of previously retrieved data</a:t>
            </a:r>
            <a:endParaRPr/>
          </a:p>
          <a:p>
            <a:pPr indent="-285750" lvl="0" marL="285750" rtl="0" algn="l">
              <a:lnSpc>
                <a:spcPct val="90000"/>
              </a:lnSpc>
              <a:spcBef>
                <a:spcPts val="1000"/>
              </a:spcBef>
              <a:spcAft>
                <a:spcPts val="0"/>
              </a:spcAft>
              <a:buClr>
                <a:schemeClr val="dk1"/>
              </a:buClr>
              <a:buSzPts val="1800"/>
              <a:buFont typeface="Arial"/>
              <a:buChar char="•"/>
            </a:pPr>
            <a:r>
              <a:rPr lang="en-US" sz="1800"/>
              <a:t>Faster access</a:t>
            </a:r>
            <a:endParaRPr/>
          </a:p>
          <a:p>
            <a:pPr indent="-285750" lvl="0" marL="285750" rtl="0" algn="l">
              <a:lnSpc>
                <a:spcPct val="90000"/>
              </a:lnSpc>
              <a:spcBef>
                <a:spcPts val="1000"/>
              </a:spcBef>
              <a:spcAft>
                <a:spcPts val="0"/>
              </a:spcAft>
              <a:buClr>
                <a:schemeClr val="dk1"/>
              </a:buClr>
              <a:buSzPts val="1800"/>
              <a:buFont typeface="Arial"/>
              <a:buChar char="•"/>
            </a:pPr>
            <a:r>
              <a:rPr lang="en-US" sz="1800"/>
              <a:t>Prevents recalling database again and again</a:t>
            </a:r>
            <a:endParaRPr/>
          </a:p>
        </p:txBody>
      </p:sp>
      <p:pic>
        <p:nvPicPr>
          <p:cNvPr id="390" name="Google Shape;390;p1"/>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391" name="Google Shape;3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0"/>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How much costly is Memcache?</a:t>
            </a:r>
            <a:endParaRPr/>
          </a:p>
        </p:txBody>
      </p:sp>
      <p:sp>
        <p:nvSpPr>
          <p:cNvPr id="463" name="Google Shape;463;p10"/>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The answer is Zero(0).</a:t>
            </a:r>
            <a:br>
              <a:rPr lang="en-US"/>
            </a:br>
            <a:br>
              <a:rPr lang="en-US"/>
            </a:br>
            <a:r>
              <a:rPr lang="en-US"/>
              <a:t>Memcache is absolutely free. </a:t>
            </a:r>
            <a:br>
              <a:rPr lang="en-US"/>
            </a:br>
            <a:r>
              <a:rPr lang="en-US"/>
              <a:t>For the database query we have to pay for it. </a:t>
            </a:r>
            <a:br>
              <a:rPr lang="en-US"/>
            </a:br>
            <a:r>
              <a:rPr lang="en-US"/>
              <a:t>For the API calls, we have to pay for it. </a:t>
            </a:r>
            <a:endParaRPr/>
          </a:p>
          <a:p>
            <a:pPr indent="0" lvl="0" marL="0" rtl="0" algn="l">
              <a:lnSpc>
                <a:spcPct val="90000"/>
              </a:lnSpc>
              <a:spcBef>
                <a:spcPts val="1000"/>
              </a:spcBef>
              <a:spcAft>
                <a:spcPts val="0"/>
              </a:spcAft>
              <a:buClr>
                <a:schemeClr val="dk1"/>
              </a:buClr>
              <a:buSzPts val="2400"/>
              <a:buNone/>
            </a:pPr>
            <a:r>
              <a:rPr lang="en-US"/>
              <a:t>If the 90% of the requests can be handled by Memcached and there is no need to go to the datastore or no need to call the APIs, that could be a huge save for our applications.</a:t>
            </a:r>
            <a:endParaRPr/>
          </a:p>
        </p:txBody>
      </p:sp>
      <p:pic>
        <p:nvPicPr>
          <p:cNvPr id="464" name="Google Shape;464;p10"/>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465" name="Google Shape;4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1"/>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Some use cases</a:t>
            </a:r>
            <a:endParaRPr/>
          </a:p>
        </p:txBody>
      </p:sp>
      <p:pic>
        <p:nvPicPr>
          <p:cNvPr id="471" name="Google Shape;471;p11"/>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pic>
        <p:nvPicPr>
          <p:cNvPr id="472" name="Google Shape;472;p11"/>
          <p:cNvPicPr preferRelativeResize="0"/>
          <p:nvPr/>
        </p:nvPicPr>
        <p:blipFill rotWithShape="1">
          <a:blip r:embed="rId4">
            <a:alphaModFix/>
          </a:blip>
          <a:srcRect b="0" l="0" r="0" t="0"/>
          <a:stretch/>
        </p:blipFill>
        <p:spPr>
          <a:xfrm>
            <a:off x="7520281" y="1577129"/>
            <a:ext cx="3542920" cy="4395831"/>
          </a:xfrm>
          <a:prstGeom prst="rect">
            <a:avLst/>
          </a:prstGeom>
          <a:noFill/>
          <a:ln>
            <a:noFill/>
          </a:ln>
        </p:spPr>
      </p:pic>
      <p:sp>
        <p:nvSpPr>
          <p:cNvPr id="473" name="Google Shape;473;p11"/>
          <p:cNvSpPr txBox="1"/>
          <p:nvPr/>
        </p:nvSpPr>
        <p:spPr>
          <a:xfrm>
            <a:off x="595619" y="1577130"/>
            <a:ext cx="6400800"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Anything what is more expensive to fetch from elsewhere, and has sufficient hit rate, can be placed in Memcached</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Web Apps that require extremely fast reads</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Temporary data storage </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Global data store for your application data</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Session data (ROR) </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Extremely fast writes of any application data (that will be committed to an actual data store later) </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Memcached is not a storage engine but a caching system</a:t>
            </a:r>
            <a:endParaRPr/>
          </a:p>
        </p:txBody>
      </p:sp>
      <p:sp>
        <p:nvSpPr>
          <p:cNvPr id="474" name="Google Shape;4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2"/>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How to use Memcache?</a:t>
            </a:r>
            <a:endParaRPr/>
          </a:p>
        </p:txBody>
      </p:sp>
      <p:sp>
        <p:nvSpPr>
          <p:cNvPr id="480" name="Google Shape;480;p12"/>
          <p:cNvSpPr txBox="1"/>
          <p:nvPr>
            <p:ph idx="1" type="subTitle"/>
          </p:nvPr>
        </p:nvSpPr>
        <p:spPr>
          <a:xfrm>
            <a:off x="1524000" y="1513179"/>
            <a:ext cx="9767582" cy="48096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Memcashe APIs</a:t>
            </a:r>
            <a:endParaRPr/>
          </a:p>
          <a:p>
            <a:pPr indent="-285750" lvl="0" marL="285750" rtl="0" algn="l">
              <a:lnSpc>
                <a:spcPct val="90000"/>
              </a:lnSpc>
              <a:spcBef>
                <a:spcPts val="1000"/>
              </a:spcBef>
              <a:spcAft>
                <a:spcPts val="0"/>
              </a:spcAft>
              <a:buClr>
                <a:schemeClr val="dk1"/>
              </a:buClr>
              <a:buSzPts val="1800"/>
              <a:buFont typeface="Arial"/>
              <a:buChar char="•"/>
            </a:pPr>
            <a:r>
              <a:rPr lang="en-US" sz="1800"/>
              <a:t>Java</a:t>
            </a:r>
            <a:br>
              <a:rPr lang="en-US" sz="1800"/>
            </a:br>
            <a:r>
              <a:rPr lang="en-US" sz="1800"/>
              <a:t>- JCache APIs</a:t>
            </a:r>
            <a:br>
              <a:rPr lang="en-US" sz="1800"/>
            </a:br>
            <a:r>
              <a:rPr lang="en-US" sz="1800"/>
              <a:t>- GAE Low-Level Memcache APIs</a:t>
            </a:r>
            <a:br>
              <a:rPr lang="en-US" sz="1800"/>
            </a:br>
            <a:r>
              <a:rPr lang="en-US" sz="1800"/>
              <a:t>- Objectify for Datastore</a:t>
            </a:r>
            <a:endParaRPr/>
          </a:p>
          <a:p>
            <a:pPr indent="-285750" lvl="0" marL="285750" rtl="0" algn="l">
              <a:lnSpc>
                <a:spcPct val="90000"/>
              </a:lnSpc>
              <a:spcBef>
                <a:spcPts val="1000"/>
              </a:spcBef>
              <a:spcAft>
                <a:spcPts val="0"/>
              </a:spcAft>
              <a:buClr>
                <a:schemeClr val="dk1"/>
              </a:buClr>
              <a:buSzPts val="1800"/>
              <a:buFont typeface="Arial"/>
              <a:buChar char="•"/>
            </a:pPr>
            <a:r>
              <a:rPr lang="en-US" sz="1800"/>
              <a:t>Python</a:t>
            </a:r>
            <a:br>
              <a:rPr lang="en-US" sz="1800"/>
            </a:br>
            <a:r>
              <a:rPr lang="en-US" sz="1800"/>
              <a:t>- google.appengine.api.memcache module</a:t>
            </a:r>
            <a:br>
              <a:rPr lang="en-US" sz="1800"/>
            </a:br>
            <a:r>
              <a:rPr lang="en-US" sz="1800"/>
              <a:t>- ndb for Database</a:t>
            </a:r>
            <a:endParaRPr sz="1600"/>
          </a:p>
        </p:txBody>
      </p:sp>
      <p:pic>
        <p:nvPicPr>
          <p:cNvPr id="481" name="Google Shape;481;p12"/>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pic>
        <p:nvPicPr>
          <p:cNvPr id="482" name="Google Shape;482;p12"/>
          <p:cNvPicPr preferRelativeResize="0"/>
          <p:nvPr/>
        </p:nvPicPr>
        <p:blipFill rotWithShape="1">
          <a:blip r:embed="rId4">
            <a:alphaModFix/>
          </a:blip>
          <a:srcRect b="0" l="0" r="0" t="0"/>
          <a:stretch/>
        </p:blipFill>
        <p:spPr>
          <a:xfrm>
            <a:off x="6472868" y="1317071"/>
            <a:ext cx="4195132" cy="2499920"/>
          </a:xfrm>
          <a:prstGeom prst="rect">
            <a:avLst/>
          </a:prstGeom>
          <a:noFill/>
          <a:ln>
            <a:noFill/>
          </a:ln>
        </p:spPr>
      </p:pic>
      <p:pic>
        <p:nvPicPr>
          <p:cNvPr id="483" name="Google Shape;483;p12"/>
          <p:cNvPicPr preferRelativeResize="0"/>
          <p:nvPr/>
        </p:nvPicPr>
        <p:blipFill rotWithShape="1">
          <a:blip r:embed="rId5">
            <a:alphaModFix/>
          </a:blip>
          <a:srcRect b="0" l="0" r="0" t="0"/>
          <a:stretch/>
        </p:blipFill>
        <p:spPr>
          <a:xfrm>
            <a:off x="6287230" y="3918023"/>
            <a:ext cx="4566407" cy="2507302"/>
          </a:xfrm>
          <a:prstGeom prst="rect">
            <a:avLst/>
          </a:prstGeom>
          <a:noFill/>
          <a:ln>
            <a:noFill/>
          </a:ln>
        </p:spPr>
      </p:pic>
      <p:sp>
        <p:nvSpPr>
          <p:cNvPr id="484" name="Google Shape;48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13"/>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Memcached Server Info</a:t>
            </a:r>
            <a:endParaRPr/>
          </a:p>
        </p:txBody>
      </p:sp>
      <p:sp>
        <p:nvSpPr>
          <p:cNvPr id="490" name="Google Shape;490;p13"/>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Arial"/>
              <a:buChar char="•"/>
            </a:pPr>
            <a:r>
              <a:rPr lang="en-US"/>
              <a:t>Memcache server accepts read / write TCP connections through a standalone app or daemon. </a:t>
            </a:r>
            <a:endParaRPr/>
          </a:p>
          <a:p>
            <a:pPr indent="-342900" lvl="0" marL="342900" rtl="0" algn="l">
              <a:lnSpc>
                <a:spcPct val="90000"/>
              </a:lnSpc>
              <a:spcBef>
                <a:spcPts val="1000"/>
              </a:spcBef>
              <a:spcAft>
                <a:spcPts val="0"/>
              </a:spcAft>
              <a:buClr>
                <a:schemeClr val="dk1"/>
              </a:buClr>
              <a:buSzPts val="2400"/>
              <a:buFont typeface="Arial"/>
              <a:buChar char="•"/>
            </a:pPr>
            <a:r>
              <a:rPr lang="en-US"/>
              <a:t>Clients connect on specific ports to read / write </a:t>
            </a:r>
            <a:endParaRPr/>
          </a:p>
          <a:p>
            <a:pPr indent="-342900" lvl="0" marL="342900" rtl="0" algn="l">
              <a:lnSpc>
                <a:spcPct val="90000"/>
              </a:lnSpc>
              <a:spcBef>
                <a:spcPts val="1000"/>
              </a:spcBef>
              <a:spcAft>
                <a:spcPts val="0"/>
              </a:spcAft>
              <a:buClr>
                <a:schemeClr val="dk1"/>
              </a:buClr>
              <a:buSzPts val="2400"/>
              <a:buFont typeface="Arial"/>
              <a:buChar char="•"/>
            </a:pPr>
            <a:r>
              <a:rPr lang="en-US"/>
              <a:t>We can allocate a fixed memory for memcached to use. </a:t>
            </a:r>
            <a:endParaRPr/>
          </a:p>
          <a:p>
            <a:pPr indent="-342900" lvl="0" marL="342900" rtl="0" algn="l">
              <a:lnSpc>
                <a:spcPct val="90000"/>
              </a:lnSpc>
              <a:spcBef>
                <a:spcPts val="1000"/>
              </a:spcBef>
              <a:spcAft>
                <a:spcPts val="0"/>
              </a:spcAft>
              <a:buClr>
                <a:schemeClr val="dk1"/>
              </a:buClr>
              <a:buSzPts val="2400"/>
              <a:buFont typeface="Arial"/>
              <a:buChar char="•"/>
            </a:pPr>
            <a:r>
              <a:rPr lang="en-US"/>
              <a:t>Memcached stores data in the RAM (of course!) </a:t>
            </a:r>
            <a:endParaRPr/>
          </a:p>
          <a:p>
            <a:pPr indent="-342900" lvl="0" marL="342900" rtl="0" algn="l">
              <a:lnSpc>
                <a:spcPct val="90000"/>
              </a:lnSpc>
              <a:spcBef>
                <a:spcPts val="1000"/>
              </a:spcBef>
              <a:spcAft>
                <a:spcPts val="0"/>
              </a:spcAft>
              <a:buClr>
                <a:schemeClr val="dk1"/>
              </a:buClr>
              <a:buSzPts val="2400"/>
              <a:buFont typeface="Arial"/>
              <a:buChar char="•"/>
            </a:pPr>
            <a:r>
              <a:rPr lang="en-US"/>
              <a:t>Memcached uses libevent and scales pretty well (theoritical limit 200,000)</a:t>
            </a:r>
            <a:endParaRPr/>
          </a:p>
        </p:txBody>
      </p:sp>
      <p:pic>
        <p:nvPicPr>
          <p:cNvPr id="491" name="Google Shape;491;p13"/>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492" name="Google Shape;49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4"/>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Some Memcache Commands</a:t>
            </a:r>
            <a:endParaRPr/>
          </a:p>
        </p:txBody>
      </p:sp>
      <p:sp>
        <p:nvSpPr>
          <p:cNvPr id="498" name="Google Shape;498;p14"/>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Storage Commands</a:t>
            </a:r>
            <a:endParaRPr/>
          </a:p>
          <a:p>
            <a:pPr indent="-215900" lvl="0" marL="342900" rtl="0" algn="l">
              <a:lnSpc>
                <a:spcPct val="90000"/>
              </a:lnSpc>
              <a:spcBef>
                <a:spcPts val="1000"/>
              </a:spcBef>
              <a:spcAft>
                <a:spcPts val="0"/>
              </a:spcAft>
              <a:buClr>
                <a:schemeClr val="dk1"/>
              </a:buClr>
              <a:buSzPts val="2000"/>
              <a:buFont typeface="Arial"/>
              <a:buNone/>
            </a:pPr>
            <a:r>
              <a:t/>
            </a:r>
            <a:endParaRPr sz="2000"/>
          </a:p>
          <a:p>
            <a:pPr indent="-342900" lvl="0" marL="342900" rtl="0" algn="l">
              <a:lnSpc>
                <a:spcPct val="90000"/>
              </a:lnSpc>
              <a:spcBef>
                <a:spcPts val="1000"/>
              </a:spcBef>
              <a:spcAft>
                <a:spcPts val="0"/>
              </a:spcAft>
              <a:buClr>
                <a:schemeClr val="dk1"/>
              </a:buClr>
              <a:buSzPts val="2000"/>
              <a:buFont typeface="Arial"/>
              <a:buChar char="•"/>
            </a:pPr>
            <a:r>
              <a:rPr lang="en-US" sz="2000"/>
              <a:t>Set – Most common command to store data. It can also overwrite existing data.</a:t>
            </a:r>
            <a:endParaRPr/>
          </a:p>
          <a:p>
            <a:pPr indent="-342900" lvl="0" marL="342900" rtl="0" algn="l">
              <a:lnSpc>
                <a:spcPct val="90000"/>
              </a:lnSpc>
              <a:spcBef>
                <a:spcPts val="1000"/>
              </a:spcBef>
              <a:spcAft>
                <a:spcPts val="0"/>
              </a:spcAft>
              <a:buClr>
                <a:schemeClr val="dk1"/>
              </a:buClr>
              <a:buSzPts val="2000"/>
              <a:buFont typeface="Arial"/>
              <a:buChar char="•"/>
            </a:pPr>
            <a:r>
              <a:rPr lang="en-US" sz="2000"/>
              <a:t>Add – Stores only current data if no data exists</a:t>
            </a:r>
            <a:endParaRPr/>
          </a:p>
          <a:p>
            <a:pPr indent="-342900" lvl="0" marL="342900" rtl="0" algn="l">
              <a:lnSpc>
                <a:spcPct val="90000"/>
              </a:lnSpc>
              <a:spcBef>
                <a:spcPts val="1000"/>
              </a:spcBef>
              <a:spcAft>
                <a:spcPts val="0"/>
              </a:spcAft>
              <a:buClr>
                <a:schemeClr val="dk1"/>
              </a:buClr>
              <a:buSzPts val="2000"/>
              <a:buFont typeface="Arial"/>
              <a:buChar char="•"/>
            </a:pPr>
            <a:r>
              <a:rPr lang="en-US" sz="2000"/>
              <a:t>Replace – If there is any existing data then it is used to replace that and store.</a:t>
            </a:r>
            <a:endParaRPr/>
          </a:p>
          <a:p>
            <a:pPr indent="-342900" lvl="0" marL="342900" rtl="0" algn="l">
              <a:lnSpc>
                <a:spcPct val="90000"/>
              </a:lnSpc>
              <a:spcBef>
                <a:spcPts val="1000"/>
              </a:spcBef>
              <a:spcAft>
                <a:spcPts val="0"/>
              </a:spcAft>
              <a:buClr>
                <a:schemeClr val="dk1"/>
              </a:buClr>
              <a:buSzPts val="2000"/>
              <a:buFont typeface="Arial"/>
              <a:buChar char="•"/>
            </a:pPr>
            <a:r>
              <a:rPr lang="en-US" sz="2000"/>
              <a:t>Append – adds data after the last byte in an existing item.</a:t>
            </a:r>
            <a:endParaRPr/>
          </a:p>
          <a:p>
            <a:pPr indent="-342900" lvl="0" marL="342900" rtl="0" algn="l">
              <a:lnSpc>
                <a:spcPct val="90000"/>
              </a:lnSpc>
              <a:spcBef>
                <a:spcPts val="1000"/>
              </a:spcBef>
              <a:spcAft>
                <a:spcPts val="0"/>
              </a:spcAft>
              <a:buClr>
                <a:schemeClr val="dk1"/>
              </a:buClr>
              <a:buSzPts val="2000"/>
              <a:buFont typeface="Arial"/>
              <a:buChar char="•"/>
            </a:pPr>
            <a:r>
              <a:rPr lang="en-US" sz="2000"/>
              <a:t>Prepend – same as append but adds data before a byte.</a:t>
            </a:r>
            <a:endParaRPr/>
          </a:p>
          <a:p>
            <a:pPr indent="-342900" lvl="0" marL="342900" rtl="0" algn="l">
              <a:lnSpc>
                <a:spcPct val="90000"/>
              </a:lnSpc>
              <a:spcBef>
                <a:spcPts val="1000"/>
              </a:spcBef>
              <a:spcAft>
                <a:spcPts val="0"/>
              </a:spcAft>
              <a:buClr>
                <a:schemeClr val="dk1"/>
              </a:buClr>
              <a:buSzPts val="2000"/>
              <a:buFont typeface="Arial"/>
              <a:buChar char="•"/>
            </a:pPr>
            <a:r>
              <a:rPr lang="en-US" sz="2000"/>
              <a:t>Cas – check and set or compare and swap. An operation to store data only if no one else has updated the data.</a:t>
            </a:r>
            <a:endParaRPr/>
          </a:p>
          <a:p>
            <a:pPr indent="-190500" lvl="0" marL="342900" rtl="0" algn="l">
              <a:lnSpc>
                <a:spcPct val="90000"/>
              </a:lnSpc>
              <a:spcBef>
                <a:spcPts val="1000"/>
              </a:spcBef>
              <a:spcAft>
                <a:spcPts val="0"/>
              </a:spcAft>
              <a:buClr>
                <a:schemeClr val="dk1"/>
              </a:buClr>
              <a:buSzPts val="2400"/>
              <a:buFont typeface="Arial"/>
              <a:buNone/>
            </a:pPr>
            <a:r>
              <a:t/>
            </a:r>
            <a:endParaRPr/>
          </a:p>
        </p:txBody>
      </p:sp>
      <p:pic>
        <p:nvPicPr>
          <p:cNvPr id="499" name="Google Shape;499;p14"/>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500" name="Google Shape;50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5"/>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770"/>
              <a:buFont typeface="Calibri"/>
              <a:buNone/>
            </a:pPr>
            <a:r>
              <a:rPr lang="en-US" sz="4770"/>
              <a:t>Some Memcache Commands(ctd..)</a:t>
            </a:r>
            <a:endParaRPr sz="5400"/>
          </a:p>
        </p:txBody>
      </p:sp>
      <p:sp>
        <p:nvSpPr>
          <p:cNvPr id="506" name="Google Shape;506;p15"/>
          <p:cNvSpPr txBox="1"/>
          <p:nvPr>
            <p:ph idx="1" type="subTitle"/>
          </p:nvPr>
        </p:nvSpPr>
        <p:spPr>
          <a:xfrm>
            <a:off x="1339442" y="1317071"/>
            <a:ext cx="9144000" cy="51560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Retrieval Commands</a:t>
            </a:r>
            <a:endParaRPr/>
          </a:p>
          <a:p>
            <a:pPr indent="-342900" lvl="0" marL="342900" rtl="0" algn="l">
              <a:lnSpc>
                <a:spcPct val="90000"/>
              </a:lnSpc>
              <a:spcBef>
                <a:spcPts val="1000"/>
              </a:spcBef>
              <a:spcAft>
                <a:spcPts val="0"/>
              </a:spcAft>
              <a:buClr>
                <a:schemeClr val="dk1"/>
              </a:buClr>
              <a:buSzPts val="1800"/>
              <a:buFont typeface="Arial"/>
              <a:buChar char="•"/>
            </a:pPr>
            <a:r>
              <a:rPr lang="en-US" sz="1800"/>
              <a:t>Get – command for retrieving data. Takes one or more keys and returns all found items</a:t>
            </a:r>
            <a:endParaRPr/>
          </a:p>
          <a:p>
            <a:pPr indent="-342900" lvl="0" marL="342900" rtl="0" algn="l">
              <a:lnSpc>
                <a:spcPct val="90000"/>
              </a:lnSpc>
              <a:spcBef>
                <a:spcPts val="1000"/>
              </a:spcBef>
              <a:spcAft>
                <a:spcPts val="0"/>
              </a:spcAft>
              <a:buClr>
                <a:schemeClr val="dk1"/>
              </a:buClr>
              <a:buSzPts val="1800"/>
              <a:buFont typeface="Arial"/>
              <a:buChar char="•"/>
            </a:pPr>
            <a:r>
              <a:rPr lang="en-US" sz="1800"/>
              <a:t>Gets – an alternative get command for using with cas. Returns a CAS identifier with the item.</a:t>
            </a:r>
            <a:endParaRPr/>
          </a:p>
          <a:p>
            <a:pPr indent="-342900" lvl="0" marL="342900" rtl="0" algn="l">
              <a:lnSpc>
                <a:spcPct val="90000"/>
              </a:lnSpc>
              <a:spcBef>
                <a:spcPts val="1000"/>
              </a:spcBef>
              <a:spcAft>
                <a:spcPts val="0"/>
              </a:spcAft>
              <a:buClr>
                <a:schemeClr val="dk1"/>
              </a:buClr>
              <a:buSzPts val="1800"/>
              <a:buFont typeface="Arial"/>
              <a:buChar char="•"/>
            </a:pPr>
            <a:r>
              <a:rPr lang="en-US" sz="1800"/>
              <a:t>Delete- removes an item from the cache if it exists.</a:t>
            </a:r>
            <a:endParaRPr/>
          </a:p>
          <a:p>
            <a:pPr indent="-342900" lvl="0" marL="342900" rtl="0" algn="l">
              <a:lnSpc>
                <a:spcPct val="90000"/>
              </a:lnSpc>
              <a:spcBef>
                <a:spcPts val="1000"/>
              </a:spcBef>
              <a:spcAft>
                <a:spcPts val="0"/>
              </a:spcAft>
              <a:buClr>
                <a:schemeClr val="dk1"/>
              </a:buClr>
              <a:buSzPts val="1800"/>
              <a:buFont typeface="Arial"/>
              <a:buChar char="•"/>
            </a:pPr>
            <a:r>
              <a:rPr lang="en-US" sz="1800"/>
              <a:t>Incr/decr – increment and decrement. If an item stored is the string representation of a 64bit integer, we may run incr or decr commands to modify that number using only positive value.</a:t>
            </a:r>
            <a:endParaRPr/>
          </a:p>
          <a:p>
            <a:pPr indent="-342900" lvl="0" marL="342900" rtl="0" algn="l">
              <a:lnSpc>
                <a:spcPct val="90000"/>
              </a:lnSpc>
              <a:spcBef>
                <a:spcPts val="1000"/>
              </a:spcBef>
              <a:spcAft>
                <a:spcPts val="0"/>
              </a:spcAft>
              <a:buClr>
                <a:schemeClr val="dk1"/>
              </a:buClr>
              <a:buSzPts val="1800"/>
              <a:buFont typeface="Arial"/>
              <a:buChar char="•"/>
            </a:pPr>
            <a:r>
              <a:rPr lang="en-US" sz="1800"/>
              <a:t>Stats – stats is a basic command</a:t>
            </a:r>
            <a:endParaRPr/>
          </a:p>
          <a:p>
            <a:pPr indent="-342900" lvl="0" marL="342900" rtl="0" algn="l">
              <a:lnSpc>
                <a:spcPct val="90000"/>
              </a:lnSpc>
              <a:spcBef>
                <a:spcPts val="1000"/>
              </a:spcBef>
              <a:spcAft>
                <a:spcPts val="0"/>
              </a:spcAft>
              <a:buClr>
                <a:schemeClr val="dk1"/>
              </a:buClr>
              <a:buSzPts val="1800"/>
              <a:buFont typeface="Arial"/>
              <a:buChar char="•"/>
            </a:pPr>
            <a:r>
              <a:rPr lang="en-US" sz="1800"/>
              <a:t>Stats item – returns some information about item stored in Memcached. </a:t>
            </a:r>
            <a:endParaRPr/>
          </a:p>
          <a:p>
            <a:pPr indent="-342900" lvl="0" marL="342900" rtl="0" algn="l">
              <a:lnSpc>
                <a:spcPct val="90000"/>
              </a:lnSpc>
              <a:spcBef>
                <a:spcPts val="1000"/>
              </a:spcBef>
              <a:spcAft>
                <a:spcPts val="0"/>
              </a:spcAft>
              <a:buClr>
                <a:schemeClr val="dk1"/>
              </a:buClr>
              <a:buSzPts val="1800"/>
              <a:buFont typeface="Arial"/>
              <a:buChar char="•"/>
            </a:pPr>
            <a:r>
              <a:rPr lang="en-US" sz="1800"/>
              <a:t>Stats slabs – returns more information from Memcached rather than counting of particular items.</a:t>
            </a:r>
            <a:endParaRPr/>
          </a:p>
          <a:p>
            <a:pPr indent="-342900" lvl="0" marL="342900" rtl="0" algn="l">
              <a:lnSpc>
                <a:spcPct val="90000"/>
              </a:lnSpc>
              <a:spcBef>
                <a:spcPts val="1000"/>
              </a:spcBef>
              <a:spcAft>
                <a:spcPts val="0"/>
              </a:spcAft>
              <a:buClr>
                <a:schemeClr val="dk1"/>
              </a:buClr>
              <a:buSzPts val="1800"/>
              <a:buFont typeface="Arial"/>
              <a:buChar char="•"/>
            </a:pPr>
            <a:r>
              <a:rPr lang="en-US" sz="1800"/>
              <a:t>Stats sizes - A special command that shows us how items would be distributed if slabs were broken into 32byte buckets instead of our current number of slabs. Useful for determining how efficient our slab sizing is.</a:t>
            </a:r>
            <a:endParaRPr/>
          </a:p>
          <a:p>
            <a:pPr indent="-342900" lvl="0" marL="342900" rtl="0" algn="l">
              <a:lnSpc>
                <a:spcPct val="90000"/>
              </a:lnSpc>
              <a:spcBef>
                <a:spcPts val="1000"/>
              </a:spcBef>
              <a:spcAft>
                <a:spcPts val="0"/>
              </a:spcAft>
              <a:buClr>
                <a:schemeClr val="dk1"/>
              </a:buClr>
              <a:buSzPts val="1800"/>
              <a:buFont typeface="Arial"/>
              <a:buChar char="•"/>
            </a:pPr>
            <a:r>
              <a:rPr lang="en-US" sz="1800"/>
              <a:t>Flush_all – invalidate all existing cache items</a:t>
            </a:r>
            <a:endParaRPr/>
          </a:p>
          <a:p>
            <a:pPr indent="-215900" lvl="0" marL="342900" rtl="0" algn="l">
              <a:lnSpc>
                <a:spcPct val="90000"/>
              </a:lnSpc>
              <a:spcBef>
                <a:spcPts val="1000"/>
              </a:spcBef>
              <a:spcAft>
                <a:spcPts val="0"/>
              </a:spcAft>
              <a:buClr>
                <a:schemeClr val="dk1"/>
              </a:buClr>
              <a:buSzPts val="2000"/>
              <a:buFont typeface="Arial"/>
              <a:buNone/>
            </a:pPr>
            <a:r>
              <a:t/>
            </a:r>
            <a:endParaRPr sz="2000"/>
          </a:p>
        </p:txBody>
      </p:sp>
      <p:pic>
        <p:nvPicPr>
          <p:cNvPr id="507" name="Google Shape;507;p15"/>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508" name="Google Shape;50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16"/>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Limitations of Memcached</a:t>
            </a:r>
            <a:endParaRPr/>
          </a:p>
        </p:txBody>
      </p:sp>
      <p:sp>
        <p:nvSpPr>
          <p:cNvPr id="514" name="Google Shape;514;p16"/>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Font typeface="Arial"/>
              <a:buChar char="•"/>
            </a:pPr>
            <a:r>
              <a:rPr lang="en-US" sz="2000"/>
              <a:t>It is a limited resource</a:t>
            </a:r>
            <a:endParaRPr/>
          </a:p>
          <a:p>
            <a:pPr indent="-342900" lvl="0" marL="342900" rtl="0" algn="l">
              <a:lnSpc>
                <a:spcPct val="90000"/>
              </a:lnSpc>
              <a:spcBef>
                <a:spcPts val="1000"/>
              </a:spcBef>
              <a:spcAft>
                <a:spcPts val="0"/>
              </a:spcAft>
              <a:buClr>
                <a:schemeClr val="dk1"/>
              </a:buClr>
              <a:buSzPts val="2000"/>
              <a:buFont typeface="Arial"/>
              <a:buChar char="•"/>
            </a:pPr>
            <a:r>
              <a:rPr lang="en-US" sz="2000"/>
              <a:t>We can not put everything of database in the memcache</a:t>
            </a:r>
            <a:endParaRPr/>
          </a:p>
          <a:p>
            <a:pPr indent="-342900" lvl="0" marL="342900" rtl="0" algn="l">
              <a:lnSpc>
                <a:spcPct val="90000"/>
              </a:lnSpc>
              <a:spcBef>
                <a:spcPts val="1000"/>
              </a:spcBef>
              <a:spcAft>
                <a:spcPts val="0"/>
              </a:spcAft>
              <a:buClr>
                <a:schemeClr val="dk1"/>
              </a:buClr>
              <a:buSzPts val="2000"/>
              <a:buFont typeface="Arial"/>
              <a:buChar char="•"/>
            </a:pPr>
            <a:r>
              <a:rPr lang="en-US" sz="2000"/>
              <a:t>We only have to put what is useful and necessary.</a:t>
            </a:r>
            <a:endParaRPr/>
          </a:p>
          <a:p>
            <a:pPr indent="-342900" lvl="0" marL="342900" rtl="0" algn="l">
              <a:lnSpc>
                <a:spcPct val="90000"/>
              </a:lnSpc>
              <a:spcBef>
                <a:spcPts val="1000"/>
              </a:spcBef>
              <a:spcAft>
                <a:spcPts val="0"/>
              </a:spcAft>
              <a:buClr>
                <a:schemeClr val="dk1"/>
              </a:buClr>
              <a:buSzPts val="2000"/>
              <a:buFont typeface="Arial"/>
              <a:buChar char="•"/>
            </a:pPr>
            <a:r>
              <a:rPr lang="en-US" sz="2000"/>
              <a:t>We cannot use a partitioned table for data queried or stored through the Memcached interface.</a:t>
            </a:r>
            <a:endParaRPr/>
          </a:p>
          <a:p>
            <a:pPr indent="-342900" lvl="0" marL="342900" rtl="0" algn="l">
              <a:lnSpc>
                <a:spcPct val="90000"/>
              </a:lnSpc>
              <a:spcBef>
                <a:spcPts val="1000"/>
              </a:spcBef>
              <a:spcAft>
                <a:spcPts val="0"/>
              </a:spcAft>
              <a:buClr>
                <a:schemeClr val="dk1"/>
              </a:buClr>
              <a:buSzPts val="2000"/>
              <a:buFont typeface="Arial"/>
              <a:buChar char="•"/>
            </a:pPr>
            <a:r>
              <a:rPr lang="en-US" sz="2000"/>
              <a:t>All fields mapped with memcache has to be varchar.</a:t>
            </a:r>
            <a:endParaRPr/>
          </a:p>
          <a:p>
            <a:pPr indent="-342900" lvl="0" marL="342900" rtl="0" algn="l">
              <a:lnSpc>
                <a:spcPct val="90000"/>
              </a:lnSpc>
              <a:spcBef>
                <a:spcPts val="1000"/>
              </a:spcBef>
              <a:spcAft>
                <a:spcPts val="0"/>
              </a:spcAft>
              <a:buClr>
                <a:schemeClr val="dk1"/>
              </a:buClr>
              <a:buSzPts val="2000"/>
              <a:buFont typeface="Arial"/>
              <a:buChar char="•"/>
            </a:pPr>
            <a:r>
              <a:rPr lang="en-US" sz="2000"/>
              <a:t>Complex queries can not be performed using memcache plugin.</a:t>
            </a:r>
            <a:endParaRPr/>
          </a:p>
          <a:p>
            <a:pPr indent="-342900" lvl="0" marL="342900" rtl="0" algn="l">
              <a:lnSpc>
                <a:spcPct val="90000"/>
              </a:lnSpc>
              <a:spcBef>
                <a:spcPts val="1000"/>
              </a:spcBef>
              <a:spcAft>
                <a:spcPts val="0"/>
              </a:spcAft>
              <a:buClr>
                <a:schemeClr val="dk1"/>
              </a:buClr>
              <a:buSzPts val="2000"/>
              <a:buFont typeface="Arial"/>
              <a:buChar char="•"/>
            </a:pPr>
            <a:r>
              <a:rPr lang="en-US" sz="2000"/>
              <a:t>Aggregation operation can not be performed through memcache plugin.</a:t>
            </a:r>
            <a:endParaRPr/>
          </a:p>
          <a:p>
            <a:pPr indent="-342900" lvl="0" marL="342900" rtl="0" algn="l">
              <a:lnSpc>
                <a:spcPct val="90000"/>
              </a:lnSpc>
              <a:spcBef>
                <a:spcPts val="1000"/>
              </a:spcBef>
              <a:spcAft>
                <a:spcPts val="0"/>
              </a:spcAft>
              <a:buClr>
                <a:schemeClr val="dk1"/>
              </a:buClr>
              <a:buSzPts val="2000"/>
              <a:buFont typeface="Arial"/>
              <a:buChar char="•"/>
            </a:pPr>
            <a:r>
              <a:rPr lang="en-US" sz="2000"/>
              <a:t>Security Concerns</a:t>
            </a:r>
            <a:br>
              <a:rPr lang="en-US" sz="2000"/>
            </a:br>
            <a:r>
              <a:rPr lang="en-US" sz="2000"/>
              <a:t>- In February 2018 cloudflare reported that misconfigured Memcached server were used to launch DDoS attacks in large scale. Though it was mitigated in memcashed version 1.5.6 disabling UDP protocol. </a:t>
            </a:r>
            <a:endParaRPr/>
          </a:p>
        </p:txBody>
      </p:sp>
      <p:pic>
        <p:nvPicPr>
          <p:cNvPr id="515" name="Google Shape;515;p16"/>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516" name="Google Shape;5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17"/>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What is Redis??</a:t>
            </a:r>
            <a:endParaRPr/>
          </a:p>
        </p:txBody>
      </p:sp>
      <p:sp>
        <p:nvSpPr>
          <p:cNvPr id="522" name="Google Shape;522;p17"/>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Noto Sans Symbols"/>
              <a:buChar char="⮚"/>
            </a:pPr>
            <a:r>
              <a:rPr lang="en-US"/>
              <a:t>Redis is an open source in-memory data structure store.</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It is also a</a:t>
            </a:r>
            <a:r>
              <a:rPr b="1" lang="en-US">
                <a:solidFill>
                  <a:srgbClr val="C00000"/>
                </a:solidFill>
              </a:rPr>
              <a:t> Key Value</a:t>
            </a:r>
            <a:r>
              <a:rPr lang="en-US"/>
              <a:t> data structure store.</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Redis can be used as Database, Caching or Message-Broker.</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Redis is written in C.</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Redis provides data structures such as strings, hashes, lists, sets, sorted sets with range queries, bitmaps, hyperloglogs, geospatial indexes, and streams.</a:t>
            </a:r>
            <a:endParaRPr/>
          </a:p>
          <a:p>
            <a:pPr indent="0" lvl="0" marL="0" rtl="0" algn="l">
              <a:lnSpc>
                <a:spcPct val="90000"/>
              </a:lnSpc>
              <a:spcBef>
                <a:spcPts val="1000"/>
              </a:spcBef>
              <a:spcAft>
                <a:spcPts val="0"/>
              </a:spcAft>
              <a:buClr>
                <a:schemeClr val="dk1"/>
              </a:buClr>
              <a:buSzPts val="2400"/>
              <a:buFont typeface="Noto Sans Symbols"/>
              <a:buNone/>
            </a:pPr>
            <a:r>
              <a:t/>
            </a:r>
            <a:endParaRPr/>
          </a:p>
          <a:p>
            <a:pPr indent="-190500" lvl="0" marL="342900" rtl="0" algn="ctr">
              <a:lnSpc>
                <a:spcPct val="90000"/>
              </a:lnSpc>
              <a:spcBef>
                <a:spcPts val="1000"/>
              </a:spcBef>
              <a:spcAft>
                <a:spcPts val="0"/>
              </a:spcAft>
              <a:buClr>
                <a:schemeClr val="dk1"/>
              </a:buClr>
              <a:buSzPts val="2400"/>
              <a:buFont typeface="Noto Sans Symbols"/>
              <a:buNone/>
            </a:pPr>
            <a:r>
              <a:t/>
            </a:r>
            <a:endParaRPr/>
          </a:p>
          <a:p>
            <a:pPr indent="-190500" lvl="0" marL="342900" rtl="0" algn="ctr">
              <a:lnSpc>
                <a:spcPct val="90000"/>
              </a:lnSpc>
              <a:spcBef>
                <a:spcPts val="1000"/>
              </a:spcBef>
              <a:spcAft>
                <a:spcPts val="0"/>
              </a:spcAft>
              <a:buClr>
                <a:schemeClr val="dk1"/>
              </a:buClr>
              <a:buSzPts val="2400"/>
              <a:buFont typeface="Noto Sans Symbols"/>
              <a:buNone/>
            </a:pPr>
            <a:r>
              <a:t/>
            </a:r>
            <a:endParaRPr/>
          </a:p>
          <a:p>
            <a:pPr indent="-190500" lvl="0" marL="342900" rtl="0" algn="ctr">
              <a:lnSpc>
                <a:spcPct val="90000"/>
              </a:lnSpc>
              <a:spcBef>
                <a:spcPts val="1000"/>
              </a:spcBef>
              <a:spcAft>
                <a:spcPts val="0"/>
              </a:spcAft>
              <a:buClr>
                <a:schemeClr val="dk1"/>
              </a:buClr>
              <a:buSzPts val="2400"/>
              <a:buFont typeface="Noto Sans Symbols"/>
              <a:buNone/>
            </a:pPr>
            <a:r>
              <a:t/>
            </a:r>
            <a:endParaRPr/>
          </a:p>
        </p:txBody>
      </p:sp>
      <p:pic>
        <p:nvPicPr>
          <p:cNvPr id="523" name="Google Shape;523;p17"/>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524" name="Google Shape;52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8"/>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Benefits of Redis</a:t>
            </a:r>
            <a:endParaRPr/>
          </a:p>
        </p:txBody>
      </p:sp>
      <p:sp>
        <p:nvSpPr>
          <p:cNvPr id="530" name="Google Shape;530;p18"/>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Noto Sans Symbols"/>
              <a:buChar char="⮚"/>
            </a:pPr>
            <a:r>
              <a:rPr lang="en-US"/>
              <a:t>Redis is Fast. Beacuse it is an in-memory data-structure.</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It is open source an also well documented.</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Structure is very simple.</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No schemas and column names unlike SQL.</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Supports multiple data structures.</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Supports automatic operation on data types.</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Replication and Persistance.</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High availability and scability.</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Extensibility.</a:t>
            </a:r>
            <a:endParaRPr/>
          </a:p>
          <a:p>
            <a:pPr indent="0" lvl="0" marL="0" rtl="0" algn="l">
              <a:lnSpc>
                <a:spcPct val="90000"/>
              </a:lnSpc>
              <a:spcBef>
                <a:spcPts val="1000"/>
              </a:spcBef>
              <a:spcAft>
                <a:spcPts val="0"/>
              </a:spcAft>
              <a:buClr>
                <a:schemeClr val="dk1"/>
              </a:buClr>
              <a:buSzPts val="2400"/>
              <a:buFont typeface="Noto Sans Symbols"/>
              <a:buNone/>
            </a:pPr>
            <a:r>
              <a:t/>
            </a:r>
            <a:endParaRPr/>
          </a:p>
          <a:p>
            <a:pPr indent="-190500" lvl="0" marL="342900" rtl="0" algn="l">
              <a:lnSpc>
                <a:spcPct val="90000"/>
              </a:lnSpc>
              <a:spcBef>
                <a:spcPts val="1000"/>
              </a:spcBef>
              <a:spcAft>
                <a:spcPts val="0"/>
              </a:spcAft>
              <a:buClr>
                <a:schemeClr val="dk1"/>
              </a:buClr>
              <a:buSzPts val="2400"/>
              <a:buFont typeface="Noto Sans Symbols"/>
              <a:buNone/>
            </a:pPr>
            <a:r>
              <a:t/>
            </a:r>
            <a:endParaRPr/>
          </a:p>
          <a:p>
            <a:pPr indent="-190500" lvl="0" marL="342900" rtl="0" algn="l">
              <a:lnSpc>
                <a:spcPct val="90000"/>
              </a:lnSpc>
              <a:spcBef>
                <a:spcPts val="1000"/>
              </a:spcBef>
              <a:spcAft>
                <a:spcPts val="0"/>
              </a:spcAft>
              <a:buClr>
                <a:schemeClr val="dk1"/>
              </a:buClr>
              <a:buSzPts val="2400"/>
              <a:buFont typeface="Noto Sans Symbols"/>
              <a:buNone/>
            </a:pPr>
            <a:r>
              <a:t/>
            </a:r>
            <a:endParaRPr/>
          </a:p>
          <a:p>
            <a:pPr indent="-190500" lvl="0" marL="342900" rtl="0" algn="l">
              <a:lnSpc>
                <a:spcPct val="90000"/>
              </a:lnSpc>
              <a:spcBef>
                <a:spcPts val="1000"/>
              </a:spcBef>
              <a:spcAft>
                <a:spcPts val="0"/>
              </a:spcAft>
              <a:buClr>
                <a:schemeClr val="dk1"/>
              </a:buClr>
              <a:buSzPts val="2400"/>
              <a:buFont typeface="Noto Sans Symbols"/>
              <a:buNone/>
            </a:pPr>
            <a:r>
              <a:t/>
            </a:r>
            <a:endParaRPr/>
          </a:p>
          <a:p>
            <a:pPr indent="-190500" lvl="0" marL="342900" rtl="0" algn="l">
              <a:lnSpc>
                <a:spcPct val="90000"/>
              </a:lnSpc>
              <a:spcBef>
                <a:spcPts val="1000"/>
              </a:spcBef>
              <a:spcAft>
                <a:spcPts val="0"/>
              </a:spcAft>
              <a:buClr>
                <a:schemeClr val="dk1"/>
              </a:buClr>
              <a:buSzPts val="2400"/>
              <a:buFont typeface="Noto Sans Symbols"/>
              <a:buNone/>
            </a:pPr>
            <a:r>
              <a:t/>
            </a:r>
            <a:endParaRPr/>
          </a:p>
        </p:txBody>
      </p:sp>
      <p:pic>
        <p:nvPicPr>
          <p:cNvPr id="531" name="Google Shape;531;p18"/>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532" name="Google Shape;5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Redis &amp; Security </a:t>
            </a:r>
            <a:endParaRPr/>
          </a:p>
        </p:txBody>
      </p:sp>
      <p:sp>
        <p:nvSpPr>
          <p:cNvPr id="538" name="Google Shape;53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Designed to be accessed by trusted cilents</a:t>
            </a:r>
            <a:endParaRPr/>
          </a:p>
          <a:p>
            <a:pPr indent="-228600" lvl="0" marL="228600" rtl="0" algn="l">
              <a:lnSpc>
                <a:spcPct val="90000"/>
              </a:lnSpc>
              <a:spcBef>
                <a:spcPts val="1000"/>
              </a:spcBef>
              <a:spcAft>
                <a:spcPts val="0"/>
              </a:spcAft>
              <a:buClr>
                <a:schemeClr val="dk1"/>
              </a:buClr>
              <a:buSzPts val="2800"/>
              <a:buChar char="•"/>
            </a:pPr>
            <a:r>
              <a:rPr lang="en-US"/>
              <a:t>Do not allow external access / internet exposure</a:t>
            </a:r>
            <a:endParaRPr/>
          </a:p>
          <a:p>
            <a:pPr indent="-228600" lvl="0" marL="228600" rtl="0" algn="l">
              <a:lnSpc>
                <a:spcPct val="90000"/>
              </a:lnSpc>
              <a:spcBef>
                <a:spcPts val="1000"/>
              </a:spcBef>
              <a:spcAft>
                <a:spcPts val="0"/>
              </a:spcAft>
              <a:buClr>
                <a:schemeClr val="dk1"/>
              </a:buClr>
              <a:buSzPts val="2800"/>
              <a:buChar char="•"/>
            </a:pPr>
            <a:r>
              <a:rPr lang="en-US"/>
              <a:t>Simple authentication can be setup</a:t>
            </a:r>
            <a:endParaRPr/>
          </a:p>
          <a:p>
            <a:pPr indent="-228600" lvl="0" marL="228600" rtl="0" algn="l">
              <a:lnSpc>
                <a:spcPct val="90000"/>
              </a:lnSpc>
              <a:spcBef>
                <a:spcPts val="1000"/>
              </a:spcBef>
              <a:spcAft>
                <a:spcPts val="0"/>
              </a:spcAft>
              <a:buClr>
                <a:schemeClr val="dk1"/>
              </a:buClr>
              <a:buSzPts val="2800"/>
              <a:buChar char="•"/>
            </a:pPr>
            <a:r>
              <a:rPr lang="en-US"/>
              <a:t>Can be restrcited to certain interfaces</a:t>
            </a:r>
            <a:endParaRPr/>
          </a:p>
          <a:p>
            <a:pPr indent="-228600" lvl="0" marL="228600" rtl="0" algn="l">
              <a:lnSpc>
                <a:spcPct val="90000"/>
              </a:lnSpc>
              <a:spcBef>
                <a:spcPts val="1000"/>
              </a:spcBef>
              <a:spcAft>
                <a:spcPts val="0"/>
              </a:spcAft>
              <a:buClr>
                <a:schemeClr val="dk1"/>
              </a:buClr>
              <a:buSzPts val="2800"/>
              <a:buChar char="•"/>
            </a:pPr>
            <a:r>
              <a:rPr lang="en-US"/>
              <a:t>Data encryption not supported</a:t>
            </a:r>
            <a:endParaRPr/>
          </a:p>
        </p:txBody>
      </p:sp>
      <p:pic>
        <p:nvPicPr>
          <p:cNvPr id="539" name="Google Shape;539;p19"/>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540" name="Google Shape;54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What's the Benefit of Cache?</a:t>
            </a:r>
            <a:endParaRPr/>
          </a:p>
        </p:txBody>
      </p:sp>
      <p:sp>
        <p:nvSpPr>
          <p:cNvPr id="397" name="Google Shape;397;p2"/>
          <p:cNvSpPr txBox="1"/>
          <p:nvPr>
            <p:ph idx="1" type="subTitle"/>
          </p:nvPr>
        </p:nvSpPr>
        <p:spPr>
          <a:xfrm>
            <a:off x="1524000" y="1686187"/>
            <a:ext cx="9144000" cy="46366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Caching reduces the latency and contention of handling large volumes of concurrent requests to a data store. As data volume and the number of users increase, the greater the benefits of caching become. Caching is most effective when a client repeatedly reads data that is immutable or that changes infrequently.</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For example, let’s think about an Online Toy Store named XY Toy Store. If someone browses the website again and again it needs more CPU power and bandwidth. </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But with caching enabled for a given user volume we can get away with just 20% of the hardware originally needed and half the external network bandwidth.  So if I originally needed 10 CPUs and 8Mbit internet link I can now run on 2 CPUs and a 4Mbit internet link. </a:t>
            </a:r>
            <a:endParaRPr/>
          </a:p>
        </p:txBody>
      </p:sp>
      <p:pic>
        <p:nvPicPr>
          <p:cNvPr id="398" name="Google Shape;398;p2"/>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399" name="Google Shape;39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0"/>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Who are using Redis?? </a:t>
            </a:r>
            <a:endParaRPr/>
          </a:p>
        </p:txBody>
      </p:sp>
      <p:sp>
        <p:nvSpPr>
          <p:cNvPr id="546" name="Google Shape;546;p20"/>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Noto Sans Symbols"/>
              <a:buChar char="❖"/>
            </a:pPr>
            <a:r>
              <a:rPr lang="en-US"/>
              <a:t>Twitter</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Weibo</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GitHub</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Pinterest</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Snapchat</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Stackoverflow</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Flickr</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Digg</a:t>
            </a:r>
            <a:endParaRPr/>
          </a:p>
        </p:txBody>
      </p:sp>
      <p:pic>
        <p:nvPicPr>
          <p:cNvPr id="547" name="Google Shape;547;p20"/>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548" name="Google Shape;5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21"/>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Redis UseCase</a:t>
            </a:r>
            <a:endParaRPr/>
          </a:p>
        </p:txBody>
      </p:sp>
      <p:sp>
        <p:nvSpPr>
          <p:cNvPr id="554" name="Google Shape;554;p21"/>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Noto Sans Symbols"/>
              <a:buChar char="⮚"/>
            </a:pPr>
            <a:r>
              <a:rPr lang="en-US"/>
              <a:t>Caching</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Chat,messaging and queues</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Gaming leaderboard</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Real-time analytics</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Session store</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High IO workloads</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Geospatial</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Machine Learning</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Pub /Sub</a:t>
            </a:r>
            <a:endParaRPr/>
          </a:p>
        </p:txBody>
      </p:sp>
      <p:pic>
        <p:nvPicPr>
          <p:cNvPr id="555" name="Google Shape;555;p21"/>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556" name="Google Shape;55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2"/>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Redis Supported Languages </a:t>
            </a:r>
            <a:endParaRPr/>
          </a:p>
        </p:txBody>
      </p:sp>
      <p:sp>
        <p:nvSpPr>
          <p:cNvPr id="562" name="Google Shape;562;p22"/>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Noto Sans Symbols"/>
              <a:buChar char="❖"/>
            </a:pPr>
            <a:r>
              <a:rPr lang="en-US"/>
              <a:t>Python</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Java</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Ruby</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PHP</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Perl</a:t>
            </a:r>
            <a:endParaRPr/>
          </a:p>
        </p:txBody>
      </p:sp>
      <p:pic>
        <p:nvPicPr>
          <p:cNvPr id="563" name="Google Shape;563;p22"/>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564" name="Google Shape;5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3"/>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Redis vs Memcached  </a:t>
            </a:r>
            <a:endParaRPr/>
          </a:p>
        </p:txBody>
      </p:sp>
      <p:sp>
        <p:nvSpPr>
          <p:cNvPr id="570" name="Google Shape;570;p23"/>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571" name="Google Shape;571;p23"/>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graphicFrame>
        <p:nvGraphicFramePr>
          <p:cNvPr id="572" name="Google Shape;572;p23"/>
          <p:cNvGraphicFramePr/>
          <p:nvPr/>
        </p:nvGraphicFramePr>
        <p:xfrm>
          <a:off x="1828800" y="2476500"/>
          <a:ext cx="3000000" cy="3000000"/>
        </p:xfrm>
        <a:graphic>
          <a:graphicData uri="http://schemas.openxmlformats.org/drawingml/2006/table">
            <a:tbl>
              <a:tblPr bandRow="1" firstRow="1">
                <a:noFill/>
                <a:tableStyleId>{DE5C9CC3-1B98-4915-908D-7BE365D0E3AC}</a:tableStyleId>
              </a:tblPr>
              <a:tblGrid>
                <a:gridCol w="4266575"/>
                <a:gridCol w="4266575"/>
              </a:tblGrid>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Redis</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MemCached</a:t>
                      </a:r>
                      <a:endParaRPr/>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1. An open cource in memory data structure store. used as database, cache and message broker.</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1. An open source and free distributed memory object caching.</a:t>
                      </a:r>
                      <a:endParaRPr/>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2. Easy to use.</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2. Not easy to use.</a:t>
                      </a:r>
                      <a:endParaRPr/>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3. Can handle persistent data</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3. Can not handle persistent data.</a:t>
                      </a:r>
                      <a:endParaRPr/>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4. Supports string , hashes, lists, sets. sorted sets, bitmaps, and many more.</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4. Supports strings ans integers only.</a:t>
                      </a:r>
                      <a:endParaRPr/>
                    </a:p>
                  </a:txBody>
                  <a:tcPr marT="45725" marB="45725" marR="91450" marL="91450"/>
                </a:tc>
              </a:tr>
            </a:tbl>
          </a:graphicData>
        </a:graphic>
      </p:graphicFrame>
      <p:sp>
        <p:nvSpPr>
          <p:cNvPr id="573" name="Google Shape;5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24"/>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br>
              <a:rPr lang="en-US" sz="5400"/>
            </a:br>
            <a:br>
              <a:rPr lang="en-US" sz="5400"/>
            </a:br>
            <a:br>
              <a:rPr lang="en-US" sz="5400"/>
            </a:br>
            <a:r>
              <a:rPr lang="en-US" sz="5400"/>
              <a:t>Redis Features</a:t>
            </a:r>
            <a:endParaRPr/>
          </a:p>
        </p:txBody>
      </p:sp>
      <p:sp>
        <p:nvSpPr>
          <p:cNvPr id="579" name="Google Shape;579;p24"/>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Versatile Data Structure</a:t>
            </a:r>
            <a:endParaRPr/>
          </a:p>
          <a:p>
            <a:pPr indent="0" lvl="0" marL="0" rtl="0" algn="l">
              <a:lnSpc>
                <a:spcPct val="90000"/>
              </a:lnSpc>
              <a:spcBef>
                <a:spcPts val="1000"/>
              </a:spcBef>
              <a:spcAft>
                <a:spcPts val="0"/>
              </a:spcAft>
              <a:buClr>
                <a:schemeClr val="dk1"/>
              </a:buClr>
              <a:buSzPts val="2400"/>
              <a:buNone/>
            </a:pPr>
            <a:r>
              <a:rPr lang="en-US"/>
              <a:t>Lua Scripting</a:t>
            </a:r>
            <a:endParaRPr/>
          </a:p>
          <a:p>
            <a:pPr indent="0" lvl="0" marL="0" rtl="0" algn="l">
              <a:lnSpc>
                <a:spcPct val="90000"/>
              </a:lnSpc>
              <a:spcBef>
                <a:spcPts val="1000"/>
              </a:spcBef>
              <a:spcAft>
                <a:spcPts val="0"/>
              </a:spcAft>
              <a:buClr>
                <a:schemeClr val="dk1"/>
              </a:buClr>
              <a:buSzPts val="2400"/>
              <a:buNone/>
            </a:pPr>
            <a:r>
              <a:rPr lang="en-US"/>
              <a:t>Transaction</a:t>
            </a:r>
            <a:endParaRPr/>
          </a:p>
          <a:p>
            <a:pPr indent="0" lvl="0" marL="0" rtl="0" algn="l">
              <a:lnSpc>
                <a:spcPct val="90000"/>
              </a:lnSpc>
              <a:spcBef>
                <a:spcPts val="1000"/>
              </a:spcBef>
              <a:spcAft>
                <a:spcPts val="0"/>
              </a:spcAft>
              <a:buClr>
                <a:schemeClr val="dk1"/>
              </a:buClr>
              <a:buSzPts val="2400"/>
              <a:buNone/>
            </a:pPr>
            <a:r>
              <a:rPr lang="en-US"/>
              <a:t>On-disk Persistence</a:t>
            </a:r>
            <a:endParaRPr/>
          </a:p>
          <a:p>
            <a:pPr indent="0" lvl="0" marL="0" rtl="0" algn="l">
              <a:lnSpc>
                <a:spcPct val="90000"/>
              </a:lnSpc>
              <a:spcBef>
                <a:spcPts val="1000"/>
              </a:spcBef>
              <a:spcAft>
                <a:spcPts val="0"/>
              </a:spcAft>
              <a:buClr>
                <a:schemeClr val="dk1"/>
              </a:buClr>
              <a:buSzPts val="2400"/>
              <a:buNone/>
            </a:pPr>
            <a:r>
              <a:rPr lang="en-US"/>
              <a:t>Replication</a:t>
            </a:r>
            <a:endParaRPr/>
          </a:p>
          <a:p>
            <a:pPr indent="0" lvl="0" marL="0" rtl="0" algn="l">
              <a:lnSpc>
                <a:spcPct val="90000"/>
              </a:lnSpc>
              <a:spcBef>
                <a:spcPts val="1000"/>
              </a:spcBef>
              <a:spcAft>
                <a:spcPts val="0"/>
              </a:spcAft>
              <a:buClr>
                <a:schemeClr val="dk1"/>
              </a:buClr>
              <a:buSzPts val="2400"/>
              <a:buNone/>
            </a:pPr>
            <a:r>
              <a:rPr lang="en-US"/>
              <a:t>Automatic Partioning with Redis Cluster</a:t>
            </a:r>
            <a:endParaRPr/>
          </a:p>
          <a:p>
            <a:pPr indent="0" lvl="0" marL="0" rtl="0" algn="l">
              <a:lnSpc>
                <a:spcPct val="90000"/>
              </a:lnSpc>
              <a:spcBef>
                <a:spcPts val="1000"/>
              </a:spcBef>
              <a:spcAft>
                <a:spcPts val="0"/>
              </a:spcAft>
              <a:buClr>
                <a:schemeClr val="dk1"/>
              </a:buClr>
              <a:buSzPts val="2400"/>
              <a:buNone/>
            </a:pPr>
            <a:r>
              <a:rPr lang="en-US"/>
              <a:t>Automatic Failover</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p:txBody>
      </p:sp>
      <p:pic>
        <p:nvPicPr>
          <p:cNvPr id="580" name="Google Shape;580;p24"/>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581" name="Google Shape;58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Redis Architecture</a:t>
            </a:r>
            <a:endParaRPr/>
          </a:p>
        </p:txBody>
      </p:sp>
      <p:sp>
        <p:nvSpPr>
          <p:cNvPr id="587" name="Google Shape;587;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solidFill>
                  <a:schemeClr val="dk1"/>
                </a:solidFill>
              </a:rPr>
              <a:t>Redis architecture</a:t>
            </a:r>
            <a:r>
              <a:rPr lang="en-US" sz="2400">
                <a:solidFill>
                  <a:schemeClr val="dk1"/>
                </a:solidFill>
              </a:rPr>
              <a:t> </a:t>
            </a:r>
            <a:r>
              <a:rPr lang="en-US">
                <a:solidFill>
                  <a:schemeClr val="dk1"/>
                </a:solidFill>
              </a:rPr>
              <a:t>contains two main processes: Redis client and Redis Server.</a:t>
            </a:r>
            <a:endParaRPr/>
          </a:p>
          <a:p>
            <a:pPr indent="0" lvl="0" marL="0" rtl="0" algn="l">
              <a:lnSpc>
                <a:spcPct val="90000"/>
              </a:lnSpc>
              <a:spcBef>
                <a:spcPts val="1000"/>
              </a:spcBef>
              <a:spcAft>
                <a:spcPts val="0"/>
              </a:spcAft>
              <a:buClr>
                <a:schemeClr val="dk1"/>
              </a:buClr>
              <a:buSzPts val="2800"/>
              <a:buNone/>
            </a:pPr>
            <a:r>
              <a:t/>
            </a:r>
            <a:endParaRPr>
              <a:solidFill>
                <a:schemeClr val="dk1"/>
              </a:solidFill>
            </a:endParaRPr>
          </a:p>
        </p:txBody>
      </p:sp>
      <p:pic>
        <p:nvPicPr>
          <p:cNvPr descr="redis-client-server" id="588" name="Google Shape;588;p25"/>
          <p:cNvPicPr preferRelativeResize="0"/>
          <p:nvPr>
            <p:ph idx="2" type="body"/>
          </p:nvPr>
        </p:nvPicPr>
        <p:blipFill rotWithShape="1">
          <a:blip r:embed="rId3">
            <a:alphaModFix/>
          </a:blip>
          <a:srcRect b="0" l="0" r="0" t="0"/>
          <a:stretch/>
        </p:blipFill>
        <p:spPr>
          <a:xfrm>
            <a:off x="4972685" y="2677795"/>
            <a:ext cx="6381115" cy="3670935"/>
          </a:xfrm>
          <a:prstGeom prst="rect">
            <a:avLst/>
          </a:prstGeom>
          <a:noFill/>
          <a:ln>
            <a:noFill/>
          </a:ln>
        </p:spPr>
      </p:pic>
      <p:pic>
        <p:nvPicPr>
          <p:cNvPr id="589" name="Google Shape;589;p25"/>
          <p:cNvPicPr preferRelativeResize="0"/>
          <p:nvPr/>
        </p:nvPicPr>
        <p:blipFill rotWithShape="1">
          <a:blip r:embed="rId4">
            <a:alphaModFix/>
          </a:blip>
          <a:srcRect b="0" l="0" r="0" t="0"/>
          <a:stretch/>
        </p:blipFill>
        <p:spPr>
          <a:xfrm>
            <a:off x="11063201" y="5729201"/>
            <a:ext cx="1128799" cy="1128799"/>
          </a:xfrm>
          <a:prstGeom prst="rect">
            <a:avLst/>
          </a:prstGeom>
          <a:noFill/>
          <a:ln>
            <a:noFill/>
          </a:ln>
        </p:spPr>
      </p:pic>
      <p:sp>
        <p:nvSpPr>
          <p:cNvPr id="590" name="Google Shape;59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6"/>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 Redis Persistence</a:t>
            </a:r>
            <a:endParaRPr/>
          </a:p>
        </p:txBody>
      </p:sp>
      <p:sp>
        <p:nvSpPr>
          <p:cNvPr id="596" name="Google Shape;596;p26"/>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00"/>
              <a:buNone/>
            </a:pPr>
            <a:r>
              <a:rPr lang="en-US"/>
              <a:t>Redis provides two differnet types of mechanism to deal with persistence.</a:t>
            </a:r>
            <a:endParaRPr/>
          </a:p>
          <a:p>
            <a:pPr indent="0" lvl="0" marL="0" rtl="0" algn="l">
              <a:lnSpc>
                <a:spcPct val="80000"/>
              </a:lnSpc>
              <a:spcBef>
                <a:spcPts val="1000"/>
              </a:spcBef>
              <a:spcAft>
                <a:spcPts val="0"/>
              </a:spcAft>
              <a:buClr>
                <a:schemeClr val="dk1"/>
              </a:buClr>
              <a:buSzPts val="2400"/>
              <a:buNone/>
            </a:pPr>
            <a:r>
              <a:rPr lang="en-US"/>
              <a:t>Those are:</a:t>
            </a:r>
            <a:endParaRPr/>
          </a:p>
          <a:p>
            <a:pPr indent="0" lvl="0" marL="0" rtl="0" algn="l">
              <a:lnSpc>
                <a:spcPct val="80000"/>
              </a:lnSpc>
              <a:spcBef>
                <a:spcPts val="1000"/>
              </a:spcBef>
              <a:spcAft>
                <a:spcPts val="0"/>
              </a:spcAft>
              <a:buClr>
                <a:schemeClr val="dk1"/>
              </a:buClr>
              <a:buSzPts val="2400"/>
              <a:buNone/>
            </a:pPr>
            <a:r>
              <a:t/>
            </a:r>
            <a:endParaRPr/>
          </a:p>
          <a:p>
            <a:pPr indent="-342900" lvl="0" marL="342900" rtl="0" algn="l">
              <a:lnSpc>
                <a:spcPct val="80000"/>
              </a:lnSpc>
              <a:spcBef>
                <a:spcPts val="1000"/>
              </a:spcBef>
              <a:spcAft>
                <a:spcPts val="0"/>
              </a:spcAft>
              <a:buClr>
                <a:schemeClr val="dk1"/>
              </a:buClr>
              <a:buSzPts val="2400"/>
              <a:buFont typeface="Noto Sans Symbols"/>
              <a:buChar char="❑"/>
            </a:pPr>
            <a:r>
              <a:rPr lang="en-US"/>
              <a:t>Redis Database Snapshot(RDB)</a:t>
            </a:r>
            <a:endParaRPr/>
          </a:p>
          <a:p>
            <a:pPr indent="0" lvl="0" marL="0" rtl="0" algn="l">
              <a:lnSpc>
                <a:spcPct val="80000"/>
              </a:lnSpc>
              <a:spcBef>
                <a:spcPts val="1000"/>
              </a:spcBef>
              <a:spcAft>
                <a:spcPts val="0"/>
              </a:spcAft>
              <a:buClr>
                <a:schemeClr val="dk1"/>
              </a:buClr>
              <a:buSzPts val="2400"/>
              <a:buFont typeface="Arial"/>
              <a:buNone/>
            </a:pPr>
            <a:r>
              <a:rPr lang="en-US"/>
              <a:t>     Perfoms  point-in-time snapshots of a dataset at specified intervals.   </a:t>
            </a:r>
            <a:endParaRPr/>
          </a:p>
          <a:p>
            <a:pPr indent="0" lvl="0" marL="0" rtl="0" algn="l">
              <a:lnSpc>
                <a:spcPct val="80000"/>
              </a:lnSpc>
              <a:spcBef>
                <a:spcPts val="1000"/>
              </a:spcBef>
              <a:spcAft>
                <a:spcPts val="0"/>
              </a:spcAft>
              <a:buClr>
                <a:schemeClr val="dk1"/>
              </a:buClr>
              <a:buSzPts val="2400"/>
              <a:buFont typeface="Noto Sans Symbols"/>
              <a:buNone/>
            </a:pPr>
            <a:r>
              <a:rPr lang="en-US"/>
              <a:t>     </a:t>
            </a:r>
            <a:endParaRPr/>
          </a:p>
          <a:p>
            <a:pPr indent="-342900" lvl="0" marL="342900" rtl="0" algn="l">
              <a:lnSpc>
                <a:spcPct val="80000"/>
              </a:lnSpc>
              <a:spcBef>
                <a:spcPts val="1000"/>
              </a:spcBef>
              <a:spcAft>
                <a:spcPts val="0"/>
              </a:spcAft>
              <a:buClr>
                <a:schemeClr val="dk1"/>
              </a:buClr>
              <a:buSzPts val="2400"/>
              <a:buFont typeface="Noto Sans Symbols"/>
              <a:buChar char="❑"/>
            </a:pPr>
            <a:r>
              <a:rPr lang="en-US"/>
              <a:t>Append of files (AOF)</a:t>
            </a:r>
            <a:endParaRPr/>
          </a:p>
          <a:p>
            <a:pPr indent="0" lvl="0" marL="0" rtl="0" algn="l">
              <a:lnSpc>
                <a:spcPct val="80000"/>
              </a:lnSpc>
              <a:spcBef>
                <a:spcPts val="1000"/>
              </a:spcBef>
              <a:spcAft>
                <a:spcPts val="0"/>
              </a:spcAft>
              <a:buClr>
                <a:schemeClr val="dk1"/>
              </a:buClr>
              <a:buSzPts val="2400"/>
              <a:buFont typeface="Noto Sans Symbols"/>
              <a:buNone/>
            </a:pPr>
            <a:r>
              <a:rPr lang="en-US"/>
              <a:t>      AOF persistence logs every write operation received by th server</a:t>
            </a:r>
            <a:endParaRPr/>
          </a:p>
          <a:p>
            <a:pPr indent="0" lvl="0" marL="0" rtl="0" algn="l">
              <a:lnSpc>
                <a:spcPct val="80000"/>
              </a:lnSpc>
              <a:spcBef>
                <a:spcPts val="1000"/>
              </a:spcBef>
              <a:spcAft>
                <a:spcPts val="0"/>
              </a:spcAft>
              <a:buClr>
                <a:schemeClr val="dk1"/>
              </a:buClr>
              <a:buSzPts val="2400"/>
              <a:buFont typeface="Noto Sans Symbols"/>
              <a:buNone/>
            </a:pPr>
            <a:r>
              <a:rPr lang="en-US"/>
              <a:t>It is possible to combine AOF and RDB.</a:t>
            </a:r>
            <a:endParaRPr/>
          </a:p>
          <a:p>
            <a:pPr indent="0" lvl="0" marL="0" rtl="0" algn="l">
              <a:lnSpc>
                <a:spcPct val="80000"/>
              </a:lnSpc>
              <a:spcBef>
                <a:spcPts val="1000"/>
              </a:spcBef>
              <a:spcAft>
                <a:spcPts val="0"/>
              </a:spcAft>
              <a:buClr>
                <a:schemeClr val="dk1"/>
              </a:buClr>
              <a:buSzPts val="2400"/>
              <a:buFont typeface="Noto Sans Symbols"/>
              <a:buNone/>
            </a:pPr>
            <a:r>
              <a:rPr lang="en-US"/>
              <a:t>       </a:t>
            </a:r>
            <a:endParaRPr/>
          </a:p>
          <a:p>
            <a:pPr indent="0" lvl="0" marL="0" rtl="0" algn="l">
              <a:lnSpc>
                <a:spcPct val="80000"/>
              </a:lnSpc>
              <a:spcBef>
                <a:spcPts val="1000"/>
              </a:spcBef>
              <a:spcAft>
                <a:spcPts val="0"/>
              </a:spcAft>
              <a:buClr>
                <a:schemeClr val="dk1"/>
              </a:buClr>
              <a:buSzPts val="2400"/>
              <a:buFont typeface="Noto Sans Symbols"/>
              <a:buNone/>
            </a:pPr>
            <a:r>
              <a:t/>
            </a:r>
            <a:endParaRPr/>
          </a:p>
        </p:txBody>
      </p:sp>
      <p:pic>
        <p:nvPicPr>
          <p:cNvPr id="597" name="Google Shape;597;p26"/>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598" name="Google Shape;59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27"/>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RDB</a:t>
            </a:r>
            <a:endParaRPr/>
          </a:p>
        </p:txBody>
      </p:sp>
      <p:sp>
        <p:nvSpPr>
          <p:cNvPr id="604" name="Google Shape;604;p27"/>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Advantage OF RDB:</a:t>
            </a:r>
            <a:endParaRPr/>
          </a:p>
          <a:p>
            <a:pPr indent="0" lvl="0" marL="0" rtl="0" algn="l">
              <a:lnSpc>
                <a:spcPct val="90000"/>
              </a:lnSpc>
              <a:spcBef>
                <a:spcPts val="1000"/>
              </a:spcBef>
              <a:spcAft>
                <a:spcPts val="0"/>
              </a:spcAft>
              <a:buClr>
                <a:schemeClr val="dk1"/>
              </a:buClr>
              <a:buSzPts val="2400"/>
              <a:buNone/>
            </a:pPr>
            <a:r>
              <a:rPr lang="en-US"/>
              <a:t>Single file</a:t>
            </a:r>
            <a:endParaRPr/>
          </a:p>
          <a:p>
            <a:pPr indent="0" lvl="0" marL="0" rtl="0" algn="l">
              <a:lnSpc>
                <a:spcPct val="90000"/>
              </a:lnSpc>
              <a:spcBef>
                <a:spcPts val="1000"/>
              </a:spcBef>
              <a:spcAft>
                <a:spcPts val="0"/>
              </a:spcAft>
              <a:buClr>
                <a:schemeClr val="dk1"/>
              </a:buClr>
              <a:buSzPts val="2400"/>
              <a:buNone/>
            </a:pPr>
            <a:r>
              <a:rPr lang="en-US"/>
              <a:t>Point to time</a:t>
            </a:r>
            <a:endParaRPr/>
          </a:p>
          <a:p>
            <a:pPr indent="0" lvl="0" marL="0" rtl="0" algn="l">
              <a:lnSpc>
                <a:spcPct val="90000"/>
              </a:lnSpc>
              <a:spcBef>
                <a:spcPts val="1000"/>
              </a:spcBef>
              <a:spcAft>
                <a:spcPts val="0"/>
              </a:spcAft>
              <a:buClr>
                <a:schemeClr val="dk1"/>
              </a:buClr>
              <a:buSzPts val="2400"/>
              <a:buNone/>
            </a:pPr>
            <a:r>
              <a:rPr lang="en-US"/>
              <a:t> Suited well for backups</a:t>
            </a:r>
            <a:endParaRPr/>
          </a:p>
          <a:p>
            <a:pPr indent="0" lvl="0" marL="0" rtl="0" algn="l">
              <a:lnSpc>
                <a:spcPct val="90000"/>
              </a:lnSpc>
              <a:spcBef>
                <a:spcPts val="1000"/>
              </a:spcBef>
              <a:spcAft>
                <a:spcPts val="0"/>
              </a:spcAft>
              <a:buClr>
                <a:schemeClr val="dk1"/>
              </a:buClr>
              <a:buSzPts val="2400"/>
              <a:buNone/>
            </a:pPr>
            <a:r>
              <a:rPr lang="en-US"/>
              <a:t> Good Performance</a:t>
            </a:r>
            <a:endParaRPr/>
          </a:p>
          <a:p>
            <a:pPr indent="0" lvl="0" marL="0" rtl="0" algn="l">
              <a:lnSpc>
                <a:spcPct val="90000"/>
              </a:lnSpc>
              <a:spcBef>
                <a:spcPts val="1000"/>
              </a:spcBef>
              <a:spcAft>
                <a:spcPts val="0"/>
              </a:spcAft>
              <a:buClr>
                <a:schemeClr val="dk1"/>
              </a:buClr>
              <a:buSzPts val="2400"/>
              <a:buNone/>
            </a:pPr>
            <a:r>
              <a:rPr lang="en-US"/>
              <a:t>Disadvantage of RDB:</a:t>
            </a:r>
            <a:endParaRPr/>
          </a:p>
          <a:p>
            <a:pPr indent="0" lvl="0" marL="0" rtl="0" algn="l">
              <a:lnSpc>
                <a:spcPct val="90000"/>
              </a:lnSpc>
              <a:spcBef>
                <a:spcPts val="1000"/>
              </a:spcBef>
              <a:spcAft>
                <a:spcPts val="0"/>
              </a:spcAft>
              <a:buClr>
                <a:schemeClr val="dk1"/>
              </a:buClr>
              <a:buSzPts val="2400"/>
              <a:buNone/>
            </a:pPr>
            <a:r>
              <a:rPr lang="en-US"/>
              <a:t> Not good when Redis stops wroking</a:t>
            </a:r>
            <a:endParaRPr/>
          </a:p>
          <a:p>
            <a:pPr indent="0" lvl="0" marL="0" rtl="0" algn="l">
              <a:lnSpc>
                <a:spcPct val="90000"/>
              </a:lnSpc>
              <a:spcBef>
                <a:spcPts val="1000"/>
              </a:spcBef>
              <a:spcAft>
                <a:spcPts val="0"/>
              </a:spcAft>
              <a:buClr>
                <a:schemeClr val="dk1"/>
              </a:buClr>
              <a:buSzPts val="2400"/>
              <a:buNone/>
            </a:pPr>
            <a:r>
              <a:rPr lang="en-US"/>
              <a:t> Needs to fork very often in order to persist on disk using a child process</a:t>
            </a:r>
            <a:endParaRPr/>
          </a:p>
          <a:p>
            <a:pPr indent="0" lvl="0" marL="0" rtl="0" algn="l">
              <a:lnSpc>
                <a:spcPct val="90000"/>
              </a:lnSpc>
              <a:spcBef>
                <a:spcPts val="1000"/>
              </a:spcBef>
              <a:spcAft>
                <a:spcPts val="0"/>
              </a:spcAft>
              <a:buClr>
                <a:schemeClr val="dk1"/>
              </a:buClr>
              <a:buSzPts val="2400"/>
              <a:buNone/>
            </a:pPr>
            <a:r>
              <a:rPr lang="en-US"/>
              <a:t> Can loose data for up to several minutes.</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p:txBody>
      </p:sp>
      <p:pic>
        <p:nvPicPr>
          <p:cNvPr id="605" name="Google Shape;605;p27"/>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606" name="Google Shape;60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28"/>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AOF</a:t>
            </a:r>
            <a:endParaRPr/>
          </a:p>
        </p:txBody>
      </p:sp>
      <p:sp>
        <p:nvSpPr>
          <p:cNvPr id="612" name="Google Shape;612;p28"/>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Advanatges of AOF</a:t>
            </a:r>
            <a:endParaRPr/>
          </a:p>
          <a:p>
            <a:pPr indent="0" lvl="0" marL="0" rtl="0" algn="l">
              <a:lnSpc>
                <a:spcPct val="90000"/>
              </a:lnSpc>
              <a:spcBef>
                <a:spcPts val="1000"/>
              </a:spcBef>
              <a:spcAft>
                <a:spcPts val="0"/>
              </a:spcAft>
              <a:buClr>
                <a:schemeClr val="dk1"/>
              </a:buClr>
              <a:buSzPts val="2400"/>
              <a:buNone/>
            </a:pPr>
            <a:r>
              <a:rPr lang="en-US"/>
              <a:t> Have different fsynce policies.</a:t>
            </a:r>
            <a:endParaRPr/>
          </a:p>
          <a:p>
            <a:pPr indent="0" lvl="0" marL="0" rtl="0" algn="l">
              <a:lnSpc>
                <a:spcPct val="90000"/>
              </a:lnSpc>
              <a:spcBef>
                <a:spcPts val="1000"/>
              </a:spcBef>
              <a:spcAft>
                <a:spcPts val="0"/>
              </a:spcAft>
              <a:buClr>
                <a:schemeClr val="dk1"/>
              </a:buClr>
              <a:buSzPts val="2400"/>
              <a:buNone/>
            </a:pPr>
            <a:r>
              <a:rPr lang="en-US"/>
              <a:t> It is an append only log.</a:t>
            </a:r>
            <a:endParaRPr/>
          </a:p>
          <a:p>
            <a:pPr indent="0" lvl="0" marL="0" rtl="0" algn="l">
              <a:lnSpc>
                <a:spcPct val="90000"/>
              </a:lnSpc>
              <a:spcBef>
                <a:spcPts val="1000"/>
              </a:spcBef>
              <a:spcAft>
                <a:spcPts val="0"/>
              </a:spcAft>
              <a:buClr>
                <a:schemeClr val="dk1"/>
              </a:buClr>
              <a:buSzPts val="2400"/>
              <a:buNone/>
            </a:pPr>
            <a:r>
              <a:rPr lang="en-US"/>
              <a:t> Provides auto rewrite in background feature for Redis</a:t>
            </a:r>
            <a:endParaRPr/>
          </a:p>
          <a:p>
            <a:pPr indent="0" lvl="0" marL="0" rtl="0" algn="l">
              <a:lnSpc>
                <a:spcPct val="90000"/>
              </a:lnSpc>
              <a:spcBef>
                <a:spcPts val="1000"/>
              </a:spcBef>
              <a:spcAft>
                <a:spcPts val="0"/>
              </a:spcAft>
              <a:buClr>
                <a:schemeClr val="dk1"/>
              </a:buClr>
              <a:buSzPts val="2400"/>
              <a:buNone/>
            </a:pPr>
            <a:r>
              <a:rPr lang="en-US"/>
              <a:t> Contains a log for all the operations</a:t>
            </a:r>
            <a:endParaRPr/>
          </a:p>
          <a:p>
            <a:pPr indent="0" lvl="0" marL="0" rtl="0" algn="l">
              <a:lnSpc>
                <a:spcPct val="90000"/>
              </a:lnSpc>
              <a:spcBef>
                <a:spcPts val="1000"/>
              </a:spcBef>
              <a:spcAft>
                <a:spcPts val="0"/>
              </a:spcAft>
              <a:buClr>
                <a:schemeClr val="dk1"/>
              </a:buClr>
              <a:buSzPts val="2400"/>
              <a:buNone/>
            </a:pPr>
            <a:r>
              <a:rPr lang="en-US"/>
              <a:t>lose data for 2 second only</a:t>
            </a:r>
            <a:endParaRPr/>
          </a:p>
          <a:p>
            <a:pPr indent="0" lvl="0" marL="0" rtl="0" algn="l">
              <a:lnSpc>
                <a:spcPct val="90000"/>
              </a:lnSpc>
              <a:spcBef>
                <a:spcPts val="1000"/>
              </a:spcBef>
              <a:spcAft>
                <a:spcPts val="0"/>
              </a:spcAft>
              <a:buClr>
                <a:schemeClr val="dk1"/>
              </a:buClr>
              <a:buSzPts val="2400"/>
              <a:buNone/>
            </a:pPr>
            <a:r>
              <a:rPr lang="en-US"/>
              <a:t>Disadvantage of AOF</a:t>
            </a:r>
            <a:endParaRPr/>
          </a:p>
          <a:p>
            <a:pPr indent="0" lvl="0" marL="0" rtl="0" algn="l">
              <a:lnSpc>
                <a:spcPct val="90000"/>
              </a:lnSpc>
              <a:spcBef>
                <a:spcPts val="1000"/>
              </a:spcBef>
              <a:spcAft>
                <a:spcPts val="0"/>
              </a:spcAft>
              <a:buClr>
                <a:schemeClr val="dk1"/>
              </a:buClr>
              <a:buSzPts val="2400"/>
              <a:buNone/>
            </a:pPr>
            <a:r>
              <a:rPr lang="en-US"/>
              <a:t>Files are Bigger</a:t>
            </a:r>
            <a:endParaRPr/>
          </a:p>
          <a:p>
            <a:pPr indent="0" lvl="0" marL="0" rtl="0" algn="l">
              <a:lnSpc>
                <a:spcPct val="90000"/>
              </a:lnSpc>
              <a:spcBef>
                <a:spcPts val="1000"/>
              </a:spcBef>
              <a:spcAft>
                <a:spcPts val="0"/>
              </a:spcAft>
              <a:buClr>
                <a:schemeClr val="dk1"/>
              </a:buClr>
              <a:buSzPts val="2400"/>
              <a:buNone/>
            </a:pPr>
            <a:r>
              <a:rPr lang="en-US"/>
              <a:t> Has more bugs</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p:txBody>
      </p:sp>
      <p:pic>
        <p:nvPicPr>
          <p:cNvPr id="613" name="Google Shape;613;p28"/>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614" name="Google Shape;6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9"/>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Redis Replication</a:t>
            </a:r>
            <a:endParaRPr/>
          </a:p>
        </p:txBody>
      </p:sp>
      <p:sp>
        <p:nvSpPr>
          <p:cNvPr id="620" name="Google Shape;620;p29"/>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pic>
        <p:nvPicPr>
          <p:cNvPr id="621" name="Google Shape;621;p29"/>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pic>
        <p:nvPicPr>
          <p:cNvPr descr="redis-replication" id="622" name="Google Shape;622;p29"/>
          <p:cNvPicPr preferRelativeResize="0"/>
          <p:nvPr/>
        </p:nvPicPr>
        <p:blipFill rotWithShape="1">
          <a:blip r:embed="rId4">
            <a:alphaModFix/>
          </a:blip>
          <a:srcRect b="0" l="0" r="0" t="0"/>
          <a:stretch/>
        </p:blipFill>
        <p:spPr>
          <a:xfrm>
            <a:off x="1136650" y="1316990"/>
            <a:ext cx="9918700" cy="4855210"/>
          </a:xfrm>
          <a:prstGeom prst="rect">
            <a:avLst/>
          </a:prstGeom>
          <a:noFill/>
          <a:ln>
            <a:noFill/>
          </a:ln>
        </p:spPr>
      </p:pic>
      <p:sp>
        <p:nvSpPr>
          <p:cNvPr id="623" name="Google Shape;62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b="1" lang="en-US" sz="3200"/>
              <a:t>Top 10 Open Source Caching Tools for Linux in 2020</a:t>
            </a:r>
            <a:endParaRPr/>
          </a:p>
        </p:txBody>
      </p:sp>
      <p:sp>
        <p:nvSpPr>
          <p:cNvPr id="405" name="Google Shape;405;p3"/>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Calibri"/>
              <a:buAutoNum type="arabicPeriod"/>
            </a:pPr>
            <a:r>
              <a:rPr lang="en-US"/>
              <a:t>Redis </a:t>
            </a:r>
            <a:endParaRPr/>
          </a:p>
          <a:p>
            <a:pPr indent="-342900" lvl="0" marL="342900" rtl="0" algn="l">
              <a:lnSpc>
                <a:spcPct val="90000"/>
              </a:lnSpc>
              <a:spcBef>
                <a:spcPts val="1000"/>
              </a:spcBef>
              <a:spcAft>
                <a:spcPts val="0"/>
              </a:spcAft>
              <a:buClr>
                <a:schemeClr val="dk1"/>
              </a:buClr>
              <a:buSzPts val="2400"/>
              <a:buFont typeface="Calibri"/>
              <a:buAutoNum type="arabicPeriod"/>
            </a:pPr>
            <a:r>
              <a:rPr lang="en-US"/>
              <a:t>Memcached</a:t>
            </a:r>
            <a:endParaRPr/>
          </a:p>
          <a:p>
            <a:pPr indent="-342900" lvl="0" marL="342900" rtl="0" algn="l">
              <a:lnSpc>
                <a:spcPct val="90000"/>
              </a:lnSpc>
              <a:spcBef>
                <a:spcPts val="1000"/>
              </a:spcBef>
              <a:spcAft>
                <a:spcPts val="0"/>
              </a:spcAft>
              <a:buClr>
                <a:schemeClr val="dk1"/>
              </a:buClr>
              <a:buSzPts val="2400"/>
              <a:buFont typeface="Calibri"/>
              <a:buAutoNum type="arabicPeriod"/>
            </a:pPr>
            <a:r>
              <a:rPr lang="en-US"/>
              <a:t>Apache Ignite</a:t>
            </a:r>
            <a:endParaRPr/>
          </a:p>
          <a:p>
            <a:pPr indent="-342900" lvl="0" marL="342900" rtl="0" algn="l">
              <a:lnSpc>
                <a:spcPct val="90000"/>
              </a:lnSpc>
              <a:spcBef>
                <a:spcPts val="1000"/>
              </a:spcBef>
              <a:spcAft>
                <a:spcPts val="0"/>
              </a:spcAft>
              <a:buClr>
                <a:schemeClr val="dk1"/>
              </a:buClr>
              <a:buSzPts val="2400"/>
              <a:buFont typeface="Calibri"/>
              <a:buAutoNum type="arabicPeriod"/>
            </a:pPr>
            <a:r>
              <a:rPr lang="en-US"/>
              <a:t>Couchbase Server</a:t>
            </a:r>
            <a:endParaRPr/>
          </a:p>
          <a:p>
            <a:pPr indent="-342900" lvl="0" marL="342900" rtl="0" algn="l">
              <a:lnSpc>
                <a:spcPct val="90000"/>
              </a:lnSpc>
              <a:spcBef>
                <a:spcPts val="1000"/>
              </a:spcBef>
              <a:spcAft>
                <a:spcPts val="0"/>
              </a:spcAft>
              <a:buClr>
                <a:schemeClr val="dk1"/>
              </a:buClr>
              <a:buSzPts val="2400"/>
              <a:buFont typeface="Calibri"/>
              <a:buAutoNum type="arabicPeriod"/>
            </a:pPr>
            <a:r>
              <a:rPr lang="en-US"/>
              <a:t>Hazelcast IMDG</a:t>
            </a:r>
            <a:endParaRPr/>
          </a:p>
          <a:p>
            <a:pPr indent="-342900" lvl="0" marL="342900" rtl="0" algn="l">
              <a:lnSpc>
                <a:spcPct val="90000"/>
              </a:lnSpc>
              <a:spcBef>
                <a:spcPts val="1000"/>
              </a:spcBef>
              <a:spcAft>
                <a:spcPts val="0"/>
              </a:spcAft>
              <a:buClr>
                <a:schemeClr val="dk1"/>
              </a:buClr>
              <a:buSzPts val="2400"/>
              <a:buFont typeface="Calibri"/>
              <a:buAutoNum type="arabicPeriod"/>
            </a:pPr>
            <a:r>
              <a:rPr lang="en-US"/>
              <a:t>Mcrouter</a:t>
            </a:r>
            <a:endParaRPr/>
          </a:p>
          <a:p>
            <a:pPr indent="-342900" lvl="0" marL="342900" rtl="0" algn="l">
              <a:lnSpc>
                <a:spcPct val="90000"/>
              </a:lnSpc>
              <a:spcBef>
                <a:spcPts val="1000"/>
              </a:spcBef>
              <a:spcAft>
                <a:spcPts val="0"/>
              </a:spcAft>
              <a:buClr>
                <a:schemeClr val="dk1"/>
              </a:buClr>
              <a:buSzPts val="2400"/>
              <a:buFont typeface="Calibri"/>
              <a:buAutoNum type="arabicPeriod"/>
            </a:pPr>
            <a:r>
              <a:rPr lang="en-US"/>
              <a:t>Varnish Cache</a:t>
            </a:r>
            <a:endParaRPr/>
          </a:p>
          <a:p>
            <a:pPr indent="-342900" lvl="0" marL="342900" rtl="0" algn="l">
              <a:lnSpc>
                <a:spcPct val="90000"/>
              </a:lnSpc>
              <a:spcBef>
                <a:spcPts val="1000"/>
              </a:spcBef>
              <a:spcAft>
                <a:spcPts val="0"/>
              </a:spcAft>
              <a:buClr>
                <a:schemeClr val="dk1"/>
              </a:buClr>
              <a:buSzPts val="2400"/>
              <a:buFont typeface="Calibri"/>
              <a:buAutoNum type="arabicPeriod"/>
            </a:pPr>
            <a:r>
              <a:rPr lang="en-US"/>
              <a:t>Squid Caching Proxy</a:t>
            </a:r>
            <a:endParaRPr/>
          </a:p>
          <a:p>
            <a:pPr indent="-342900" lvl="0" marL="342900" rtl="0" algn="l">
              <a:lnSpc>
                <a:spcPct val="90000"/>
              </a:lnSpc>
              <a:spcBef>
                <a:spcPts val="1000"/>
              </a:spcBef>
              <a:spcAft>
                <a:spcPts val="0"/>
              </a:spcAft>
              <a:buClr>
                <a:schemeClr val="dk1"/>
              </a:buClr>
              <a:buSzPts val="2400"/>
              <a:buFont typeface="Calibri"/>
              <a:buAutoNum type="arabicPeriod"/>
            </a:pPr>
            <a:r>
              <a:rPr lang="en-US"/>
              <a:t>NGINX</a:t>
            </a:r>
            <a:endParaRPr/>
          </a:p>
          <a:p>
            <a:pPr indent="-342900" lvl="0" marL="342900" rtl="0" algn="l">
              <a:lnSpc>
                <a:spcPct val="90000"/>
              </a:lnSpc>
              <a:spcBef>
                <a:spcPts val="1000"/>
              </a:spcBef>
              <a:spcAft>
                <a:spcPts val="0"/>
              </a:spcAft>
              <a:buClr>
                <a:schemeClr val="dk1"/>
              </a:buClr>
              <a:buSzPts val="2400"/>
              <a:buFont typeface="Calibri"/>
              <a:buAutoNum type="arabicPeriod"/>
            </a:pPr>
            <a:r>
              <a:rPr lang="en-US"/>
              <a:t> Apache Traffic Server</a:t>
            </a:r>
            <a:endParaRPr/>
          </a:p>
        </p:txBody>
      </p:sp>
      <p:pic>
        <p:nvPicPr>
          <p:cNvPr id="406" name="Google Shape;406;p3"/>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407" name="Google Shape;40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Redis Cluster</a:t>
            </a:r>
            <a:endParaRPr/>
          </a:p>
        </p:txBody>
      </p:sp>
      <p:pic>
        <p:nvPicPr>
          <p:cNvPr descr="redis-cluster" id="629" name="Google Shape;629;p30"/>
          <p:cNvPicPr preferRelativeResize="0"/>
          <p:nvPr>
            <p:ph idx="1" type="body"/>
          </p:nvPr>
        </p:nvPicPr>
        <p:blipFill rotWithShape="1">
          <a:blip r:embed="rId3">
            <a:alphaModFix/>
          </a:blip>
          <a:srcRect b="0" l="0" r="0" t="0"/>
          <a:stretch/>
        </p:blipFill>
        <p:spPr>
          <a:xfrm>
            <a:off x="2867660" y="1825625"/>
            <a:ext cx="6455410" cy="4351655"/>
          </a:xfrm>
          <a:prstGeom prst="rect">
            <a:avLst/>
          </a:prstGeom>
          <a:noFill/>
          <a:ln>
            <a:noFill/>
          </a:ln>
        </p:spPr>
      </p:pic>
      <p:pic>
        <p:nvPicPr>
          <p:cNvPr id="630" name="Google Shape;630;p30"/>
          <p:cNvPicPr preferRelativeResize="0"/>
          <p:nvPr/>
        </p:nvPicPr>
        <p:blipFill rotWithShape="1">
          <a:blip r:embed="rId4">
            <a:alphaModFix/>
          </a:blip>
          <a:srcRect b="0" l="0" r="0" t="0"/>
          <a:stretch/>
        </p:blipFill>
        <p:spPr>
          <a:xfrm>
            <a:off x="11049000" y="5715000"/>
            <a:ext cx="1143000" cy="1143000"/>
          </a:xfrm>
          <a:prstGeom prst="rect">
            <a:avLst/>
          </a:prstGeom>
          <a:noFill/>
          <a:ln>
            <a:noFill/>
          </a:ln>
        </p:spPr>
      </p:pic>
      <p:sp>
        <p:nvSpPr>
          <p:cNvPr id="631" name="Google Shape;63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1"/>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Azure Cach for Redis</a:t>
            </a:r>
            <a:endParaRPr sz="5400"/>
          </a:p>
        </p:txBody>
      </p:sp>
      <p:sp>
        <p:nvSpPr>
          <p:cNvPr id="637" name="Google Shape;637;p31"/>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Noto Sans Symbols"/>
              <a:buChar char="□"/>
            </a:pPr>
            <a:r>
              <a:rPr lang="en-US"/>
              <a:t>What is Azure Cach for redis?</a:t>
            </a:r>
            <a:endParaRPr/>
          </a:p>
          <a:p>
            <a:pPr indent="0" lvl="0" marL="0" rtl="0" algn="l">
              <a:lnSpc>
                <a:spcPct val="90000"/>
              </a:lnSpc>
              <a:spcBef>
                <a:spcPts val="1000"/>
              </a:spcBef>
              <a:spcAft>
                <a:spcPts val="0"/>
              </a:spcAft>
              <a:buClr>
                <a:schemeClr val="dk1"/>
              </a:buClr>
              <a:buSzPts val="2400"/>
              <a:buNone/>
            </a:pPr>
            <a:r>
              <a:rPr lang="en-US"/>
              <a:t> Azure cach for redis is a secure data cach and message broker service hosted by Microsoft.</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It is a Platform as a Service</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It Provide high throughput and low latency</a:t>
            </a:r>
            <a:endParaRPr/>
          </a:p>
          <a:p>
            <a:pPr indent="0" lvl="0" marL="0" rtl="0" algn="l">
              <a:lnSpc>
                <a:spcPct val="90000"/>
              </a:lnSpc>
              <a:spcBef>
                <a:spcPts val="1000"/>
              </a:spcBef>
              <a:spcAft>
                <a:spcPts val="0"/>
              </a:spcAft>
              <a:buClr>
                <a:schemeClr val="dk1"/>
              </a:buClr>
              <a:buSzPts val="2400"/>
              <a:buNone/>
            </a:pPr>
            <a:r>
              <a:t/>
            </a:r>
            <a:endParaRPr/>
          </a:p>
        </p:txBody>
      </p:sp>
      <p:pic>
        <p:nvPicPr>
          <p:cNvPr id="638" name="Google Shape;638;p31"/>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639" name="Google Shape;63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2"/>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Scenarios Supported by Azure </a:t>
            </a:r>
            <a:endParaRPr/>
          </a:p>
        </p:txBody>
      </p:sp>
      <p:sp>
        <p:nvSpPr>
          <p:cNvPr id="645" name="Google Shape;645;p32"/>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Noto Sans Symbols"/>
              <a:buChar char="❑"/>
            </a:pPr>
            <a:r>
              <a:rPr lang="en-US"/>
              <a:t>An in-memory data store</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A distriburted non-relational database</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A message broker</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A configuration or discovery server</a:t>
            </a:r>
            <a:endParaRPr/>
          </a:p>
        </p:txBody>
      </p:sp>
      <p:pic>
        <p:nvPicPr>
          <p:cNvPr id="646" name="Google Shape;646;p32"/>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647" name="Google Shape;64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3"/>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Azure Cache Features</a:t>
            </a:r>
            <a:endParaRPr/>
          </a:p>
        </p:txBody>
      </p:sp>
      <p:sp>
        <p:nvSpPr>
          <p:cNvPr id="653" name="Google Shape;653;p33"/>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Noto Sans Symbols"/>
              <a:buChar char="❑"/>
            </a:pPr>
            <a:r>
              <a:rPr lang="en-US"/>
              <a:t>Dedicated virtual machine per cache.</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Sizes: 256MB, 1GB, 2.8GB, 6GB, 13GB, 26GB, 53GB.</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Available in all Azure region.</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It provides secure and dedicated Redis server instances and full Redis API compatibility.</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Azure is accessible to any application within or outside of Azure.</a:t>
            </a:r>
            <a:endParaRPr/>
          </a:p>
          <a:p>
            <a:pPr indent="0" lvl="0" marL="0" rtl="0" algn="l">
              <a:lnSpc>
                <a:spcPct val="90000"/>
              </a:lnSpc>
              <a:spcBef>
                <a:spcPts val="1000"/>
              </a:spcBef>
              <a:spcAft>
                <a:spcPts val="0"/>
              </a:spcAft>
              <a:buClr>
                <a:schemeClr val="dk1"/>
              </a:buClr>
              <a:buSzPts val="2400"/>
              <a:buFont typeface="Noto Sans Symbols"/>
              <a:buNone/>
            </a:pPr>
            <a:r>
              <a:t/>
            </a:r>
            <a:endParaRPr/>
          </a:p>
          <a:p>
            <a:pPr indent="-190500" lvl="0" marL="342900" rtl="0" algn="l">
              <a:lnSpc>
                <a:spcPct val="90000"/>
              </a:lnSpc>
              <a:spcBef>
                <a:spcPts val="1000"/>
              </a:spcBef>
              <a:spcAft>
                <a:spcPts val="0"/>
              </a:spcAft>
              <a:buClr>
                <a:schemeClr val="dk1"/>
              </a:buClr>
              <a:buSzPts val="2400"/>
              <a:buFont typeface="Noto Sans Symbols"/>
              <a:buNone/>
            </a:pPr>
            <a:r>
              <a:t/>
            </a:r>
            <a:endParaRPr/>
          </a:p>
        </p:txBody>
      </p:sp>
      <p:pic>
        <p:nvPicPr>
          <p:cNvPr id="654" name="Google Shape;654;p33"/>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655" name="Google Shape;65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4"/>
          <p:cNvSpPr txBox="1"/>
          <p:nvPr>
            <p:ph idx="1" type="body"/>
          </p:nvPr>
        </p:nvSpPr>
        <p:spPr>
          <a:xfrm>
            <a:off x="2492750" y="1630175"/>
            <a:ext cx="7543800" cy="3803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t/>
            </a:r>
            <a:endParaRPr/>
          </a:p>
          <a:p>
            <a:pPr indent="457200" lvl="0" marL="1371600" rtl="0" algn="l">
              <a:lnSpc>
                <a:spcPct val="90000"/>
              </a:lnSpc>
              <a:spcBef>
                <a:spcPts val="1000"/>
              </a:spcBef>
              <a:spcAft>
                <a:spcPts val="0"/>
              </a:spcAft>
              <a:buClr>
                <a:schemeClr val="dk1"/>
              </a:buClr>
              <a:buSzPts val="2800"/>
              <a:buNone/>
            </a:pPr>
            <a:r>
              <a:rPr lang="en-US"/>
              <a:t>Acknowledge to</a:t>
            </a:r>
            <a:endParaRPr/>
          </a:p>
          <a:p>
            <a:pPr indent="0" lvl="0" marL="0" rtl="0" algn="ctr">
              <a:lnSpc>
                <a:spcPct val="90000"/>
              </a:lnSpc>
              <a:spcBef>
                <a:spcPts val="1000"/>
              </a:spcBef>
              <a:spcAft>
                <a:spcPts val="0"/>
              </a:spcAft>
              <a:buClr>
                <a:schemeClr val="dk1"/>
              </a:buClr>
              <a:buSzPts val="2800"/>
              <a:buNone/>
            </a:pPr>
            <a:r>
              <a:rPr lang="en-US" sz="2500"/>
              <a:t>Mushfikunnabi Nijhum – 17101142</a:t>
            </a:r>
            <a:endParaRPr sz="2500"/>
          </a:p>
          <a:p>
            <a:pPr indent="0" lvl="0" marL="0" rtl="0" algn="ctr">
              <a:lnSpc>
                <a:spcPct val="90000"/>
              </a:lnSpc>
              <a:spcBef>
                <a:spcPts val="1000"/>
              </a:spcBef>
              <a:spcAft>
                <a:spcPts val="0"/>
              </a:spcAft>
              <a:buClr>
                <a:schemeClr val="dk1"/>
              </a:buClr>
              <a:buSzPts val="2800"/>
              <a:buNone/>
            </a:pPr>
            <a:r>
              <a:rPr lang="en-US" sz="2500"/>
              <a:t>Tasnim Alam – 17101265</a:t>
            </a:r>
            <a:endParaRPr sz="2500"/>
          </a:p>
        </p:txBody>
      </p:sp>
      <p:pic>
        <p:nvPicPr>
          <p:cNvPr id="661" name="Google Shape;661;p34"/>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662" name="Google Shape;66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What is Memcache?</a:t>
            </a:r>
            <a:endParaRPr/>
          </a:p>
        </p:txBody>
      </p:sp>
      <p:sp>
        <p:nvSpPr>
          <p:cNvPr id="413" name="Google Shape;413;p4"/>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Arial"/>
              <a:buChar char="•"/>
            </a:pPr>
            <a:r>
              <a:rPr lang="en-US"/>
              <a:t>Simple in-memory caching system</a:t>
            </a:r>
            <a:endParaRPr/>
          </a:p>
          <a:p>
            <a:pPr indent="-342900" lvl="0" marL="342900" rtl="0" algn="l">
              <a:lnSpc>
                <a:spcPct val="90000"/>
              </a:lnSpc>
              <a:spcBef>
                <a:spcPts val="1000"/>
              </a:spcBef>
              <a:spcAft>
                <a:spcPts val="0"/>
              </a:spcAft>
              <a:buClr>
                <a:schemeClr val="dk1"/>
              </a:buClr>
              <a:buSzPts val="2400"/>
              <a:buFont typeface="Arial"/>
              <a:buChar char="•"/>
            </a:pPr>
            <a:r>
              <a:rPr lang="en-US"/>
              <a:t>Can be used as a temporary in-memory data store</a:t>
            </a:r>
            <a:endParaRPr/>
          </a:p>
          <a:p>
            <a:pPr indent="-342900" lvl="0" marL="342900" rtl="0" algn="l">
              <a:lnSpc>
                <a:spcPct val="90000"/>
              </a:lnSpc>
              <a:spcBef>
                <a:spcPts val="1000"/>
              </a:spcBef>
              <a:spcAft>
                <a:spcPts val="0"/>
              </a:spcAft>
              <a:buClr>
                <a:schemeClr val="dk1"/>
              </a:buClr>
              <a:buSzPts val="2400"/>
              <a:buFont typeface="Arial"/>
              <a:buChar char="•"/>
            </a:pPr>
            <a:r>
              <a:rPr lang="en-US"/>
              <a:t>Stores data in-memory only</a:t>
            </a:r>
            <a:endParaRPr/>
          </a:p>
          <a:p>
            <a:pPr indent="-342900" lvl="0" marL="342900" rtl="0" algn="l">
              <a:lnSpc>
                <a:spcPct val="90000"/>
              </a:lnSpc>
              <a:spcBef>
                <a:spcPts val="1000"/>
              </a:spcBef>
              <a:spcAft>
                <a:spcPts val="0"/>
              </a:spcAft>
              <a:buClr>
                <a:schemeClr val="dk1"/>
              </a:buClr>
              <a:buSzPts val="2400"/>
              <a:buFont typeface="Arial"/>
              <a:buChar char="•"/>
            </a:pPr>
            <a:r>
              <a:rPr lang="en-US"/>
              <a:t>Excellent read performance</a:t>
            </a:r>
            <a:endParaRPr/>
          </a:p>
          <a:p>
            <a:pPr indent="-342900" lvl="0" marL="342900" rtl="0" algn="l">
              <a:lnSpc>
                <a:spcPct val="90000"/>
              </a:lnSpc>
              <a:spcBef>
                <a:spcPts val="1000"/>
              </a:spcBef>
              <a:spcAft>
                <a:spcPts val="0"/>
              </a:spcAft>
              <a:buClr>
                <a:schemeClr val="dk1"/>
              </a:buClr>
              <a:buSzPts val="2400"/>
              <a:buFont typeface="Arial"/>
              <a:buChar char="•"/>
            </a:pPr>
            <a:r>
              <a:rPr lang="en-US"/>
              <a:t>Great write performance</a:t>
            </a:r>
            <a:endParaRPr/>
          </a:p>
          <a:p>
            <a:pPr indent="-342900" lvl="0" marL="342900" rtl="0" algn="l">
              <a:lnSpc>
                <a:spcPct val="90000"/>
              </a:lnSpc>
              <a:spcBef>
                <a:spcPts val="1000"/>
              </a:spcBef>
              <a:spcAft>
                <a:spcPts val="0"/>
              </a:spcAft>
              <a:buClr>
                <a:schemeClr val="dk1"/>
              </a:buClr>
              <a:buSzPts val="2400"/>
              <a:buFont typeface="Arial"/>
              <a:buChar char="•"/>
            </a:pPr>
            <a:r>
              <a:rPr lang="en-US"/>
              <a:t>Data distribution between multiple servers</a:t>
            </a:r>
            <a:endParaRPr/>
          </a:p>
          <a:p>
            <a:pPr indent="-342900" lvl="0" marL="342900" rtl="0" algn="l">
              <a:lnSpc>
                <a:spcPct val="90000"/>
              </a:lnSpc>
              <a:spcBef>
                <a:spcPts val="1000"/>
              </a:spcBef>
              <a:spcAft>
                <a:spcPts val="0"/>
              </a:spcAft>
              <a:buClr>
                <a:schemeClr val="dk1"/>
              </a:buClr>
              <a:buSzPts val="2400"/>
              <a:buFont typeface="Arial"/>
              <a:buChar char="•"/>
            </a:pPr>
            <a:r>
              <a:rPr lang="en-US"/>
              <a:t>API available for most languages</a:t>
            </a:r>
            <a:endParaRPr/>
          </a:p>
        </p:txBody>
      </p:sp>
      <p:pic>
        <p:nvPicPr>
          <p:cNvPr id="414" name="Google Shape;414;p4"/>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415" name="Google Shape;41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5"/>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pic>
        <p:nvPicPr>
          <p:cNvPr id="421" name="Google Shape;421;p5"/>
          <p:cNvPicPr preferRelativeResize="0"/>
          <p:nvPr/>
        </p:nvPicPr>
        <p:blipFill rotWithShape="1">
          <a:blip r:embed="rId4">
            <a:alphaModFix/>
          </a:blip>
          <a:srcRect b="0" l="0" r="0" t="0"/>
          <a:stretch/>
        </p:blipFill>
        <p:spPr>
          <a:xfrm>
            <a:off x="2486856" y="610099"/>
            <a:ext cx="6480975" cy="3334963"/>
          </a:xfrm>
          <a:prstGeom prst="rect">
            <a:avLst/>
          </a:prstGeom>
          <a:noFill/>
          <a:ln>
            <a:noFill/>
          </a:ln>
        </p:spPr>
      </p:pic>
      <p:sp>
        <p:nvSpPr>
          <p:cNvPr id="422" name="Google Shape;422;p5"/>
          <p:cNvSpPr txBox="1"/>
          <p:nvPr/>
        </p:nvSpPr>
        <p:spPr>
          <a:xfrm>
            <a:off x="1619075" y="4244829"/>
            <a:ext cx="847288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Memcached can store any object</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•Simple String</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•Hash </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•Other</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•Strings can be read / written among heterogenous systems.</a:t>
            </a:r>
            <a:endParaRPr/>
          </a:p>
        </p:txBody>
      </p:sp>
      <p:sp>
        <p:nvSpPr>
          <p:cNvPr id="423" name="Google Shape;42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
          <p:cNvSpPr txBox="1"/>
          <p:nvPr>
            <p:ph idx="1" type="subTitle"/>
          </p:nvPr>
        </p:nvSpPr>
        <p:spPr>
          <a:xfrm>
            <a:off x="1493240" y="4496499"/>
            <a:ext cx="9174760" cy="12327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20"/>
              <a:buNone/>
            </a:pPr>
            <a:r>
              <a:rPr lang="en-US" sz="2220"/>
              <a:t>This is an example structure of Memcached. Any of the clients can contact one of the Memcached servers to request a given key. Each client is configured to talk to all of the servers shown in the above diagram. </a:t>
            </a:r>
            <a:endParaRPr/>
          </a:p>
        </p:txBody>
      </p:sp>
      <p:pic>
        <p:nvPicPr>
          <p:cNvPr id="429" name="Google Shape;429;p6"/>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pic>
        <p:nvPicPr>
          <p:cNvPr id="430" name="Google Shape;430;p6"/>
          <p:cNvPicPr preferRelativeResize="0"/>
          <p:nvPr/>
        </p:nvPicPr>
        <p:blipFill rotWithShape="1">
          <a:blip r:embed="rId4">
            <a:alphaModFix/>
          </a:blip>
          <a:srcRect b="0" l="0" r="0" t="0"/>
          <a:stretch/>
        </p:blipFill>
        <p:spPr>
          <a:xfrm>
            <a:off x="2887691" y="919513"/>
            <a:ext cx="6181725" cy="3429000"/>
          </a:xfrm>
          <a:prstGeom prst="rect">
            <a:avLst/>
          </a:prstGeom>
          <a:noFill/>
          <a:ln>
            <a:noFill/>
          </a:ln>
        </p:spPr>
      </p:pic>
      <p:sp>
        <p:nvSpPr>
          <p:cNvPr id="431" name="Google Shape;43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8"/>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Why do we use Memcache?</a:t>
            </a:r>
            <a:endParaRPr/>
          </a:p>
        </p:txBody>
      </p:sp>
      <p:sp>
        <p:nvSpPr>
          <p:cNvPr id="437" name="Google Shape;437;p8"/>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Arial"/>
              <a:buChar char="•"/>
            </a:pPr>
            <a:r>
              <a:rPr lang="en-US"/>
              <a:t>Improve application Performance</a:t>
            </a:r>
            <a:endParaRPr/>
          </a:p>
          <a:p>
            <a:pPr indent="-342900" lvl="0" marL="342900" rtl="0" algn="l">
              <a:lnSpc>
                <a:spcPct val="90000"/>
              </a:lnSpc>
              <a:spcBef>
                <a:spcPts val="1000"/>
              </a:spcBef>
              <a:spcAft>
                <a:spcPts val="0"/>
              </a:spcAft>
              <a:buClr>
                <a:schemeClr val="dk1"/>
              </a:buClr>
              <a:buSzPts val="2400"/>
              <a:buFont typeface="Arial"/>
              <a:buChar char="•"/>
            </a:pPr>
            <a:r>
              <a:rPr lang="en-US"/>
              <a:t>Reduce application cost </a:t>
            </a:r>
            <a:endParaRPr/>
          </a:p>
        </p:txBody>
      </p:sp>
      <p:pic>
        <p:nvPicPr>
          <p:cNvPr id="438" name="Google Shape;438;p8"/>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pic>
        <p:nvPicPr>
          <p:cNvPr id="439" name="Google Shape;439;p8"/>
          <p:cNvPicPr preferRelativeResize="0"/>
          <p:nvPr/>
        </p:nvPicPr>
        <p:blipFill rotWithShape="1">
          <a:blip r:embed="rId4">
            <a:alphaModFix/>
          </a:blip>
          <a:srcRect b="0" l="0" r="0" t="0"/>
          <a:stretch/>
        </p:blipFill>
        <p:spPr>
          <a:xfrm>
            <a:off x="2859685" y="1984448"/>
            <a:ext cx="7143750" cy="3867150"/>
          </a:xfrm>
          <a:prstGeom prst="rect">
            <a:avLst/>
          </a:prstGeom>
          <a:noFill/>
          <a:ln>
            <a:noFill/>
          </a:ln>
        </p:spPr>
      </p:pic>
      <p:sp>
        <p:nvSpPr>
          <p:cNvPr id="440" name="Google Shape;44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What do we use Memcache for?</a:t>
            </a:r>
            <a:endParaRPr/>
          </a:p>
        </p:txBody>
      </p:sp>
      <p:sp>
        <p:nvSpPr>
          <p:cNvPr id="446" name="Google Shape;446;p7"/>
          <p:cNvSpPr txBox="1"/>
          <p:nvPr>
            <p:ph idx="1" type="subTitle"/>
          </p:nvPr>
        </p:nvSpPr>
        <p:spPr>
          <a:xfrm>
            <a:off x="1524000" y="1513179"/>
            <a:ext cx="9144000" cy="4809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Arial"/>
              <a:buChar char="•"/>
            </a:pPr>
            <a:r>
              <a:rPr lang="en-US"/>
              <a:t>Caching</a:t>
            </a:r>
            <a:br>
              <a:rPr lang="en-US"/>
            </a:br>
            <a:r>
              <a:rPr lang="en-US"/>
              <a:t>- Datastore query results</a:t>
            </a:r>
            <a:br>
              <a:rPr lang="en-US"/>
            </a:br>
            <a:r>
              <a:rPr lang="en-US"/>
              <a:t>- User authentication token and session data</a:t>
            </a:r>
            <a:br>
              <a:rPr lang="en-US"/>
            </a:br>
            <a:r>
              <a:rPr lang="en-US"/>
              <a:t>- APIs call or other computation results.</a:t>
            </a:r>
            <a:endParaRPr/>
          </a:p>
          <a:p>
            <a:pPr indent="-342900" lvl="0" marL="342900" rtl="0" algn="l">
              <a:lnSpc>
                <a:spcPct val="90000"/>
              </a:lnSpc>
              <a:spcBef>
                <a:spcPts val="1000"/>
              </a:spcBef>
              <a:spcAft>
                <a:spcPts val="0"/>
              </a:spcAft>
              <a:buClr>
                <a:schemeClr val="dk1"/>
              </a:buClr>
              <a:buSzPts val="2400"/>
              <a:buFont typeface="Arial"/>
              <a:buChar char="•"/>
            </a:pPr>
            <a:r>
              <a:rPr lang="en-US"/>
              <a:t>Sharing data cross app interfaces</a:t>
            </a:r>
            <a:endParaRPr/>
          </a:p>
        </p:txBody>
      </p:sp>
      <p:pic>
        <p:nvPicPr>
          <p:cNvPr id="447" name="Google Shape;447;p7"/>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sp>
        <p:nvSpPr>
          <p:cNvPr id="448" name="Google Shape;4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9"/>
          <p:cNvSpPr txBox="1"/>
          <p:nvPr>
            <p:ph type="ctrTitle"/>
          </p:nvPr>
        </p:nvSpPr>
        <p:spPr>
          <a:xfrm>
            <a:off x="1524000" y="535133"/>
            <a:ext cx="9144000" cy="7819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 </a:t>
            </a:r>
            <a:endParaRPr/>
          </a:p>
        </p:txBody>
      </p:sp>
      <p:pic>
        <p:nvPicPr>
          <p:cNvPr id="454" name="Google Shape;454;p9"/>
          <p:cNvPicPr preferRelativeResize="0"/>
          <p:nvPr/>
        </p:nvPicPr>
        <p:blipFill rotWithShape="1">
          <a:blip r:embed="rId3">
            <a:alphaModFix/>
          </a:blip>
          <a:srcRect b="0" l="0" r="0" t="0"/>
          <a:stretch/>
        </p:blipFill>
        <p:spPr>
          <a:xfrm>
            <a:off x="11063201" y="5729201"/>
            <a:ext cx="1128799" cy="1128799"/>
          </a:xfrm>
          <a:prstGeom prst="rect">
            <a:avLst/>
          </a:prstGeom>
          <a:noFill/>
          <a:ln>
            <a:noFill/>
          </a:ln>
        </p:spPr>
      </p:pic>
      <p:pic>
        <p:nvPicPr>
          <p:cNvPr id="455" name="Google Shape;455;p9"/>
          <p:cNvPicPr preferRelativeResize="0"/>
          <p:nvPr/>
        </p:nvPicPr>
        <p:blipFill rotWithShape="1">
          <a:blip r:embed="rId4">
            <a:alphaModFix/>
          </a:blip>
          <a:srcRect b="0" l="0" r="0" t="0"/>
          <a:stretch/>
        </p:blipFill>
        <p:spPr>
          <a:xfrm>
            <a:off x="2021747" y="632487"/>
            <a:ext cx="8148506" cy="4478907"/>
          </a:xfrm>
          <a:prstGeom prst="rect">
            <a:avLst/>
          </a:prstGeom>
          <a:noFill/>
          <a:ln>
            <a:noFill/>
          </a:ln>
        </p:spPr>
      </p:pic>
      <p:sp>
        <p:nvSpPr>
          <p:cNvPr id="456" name="Google Shape;456;p9"/>
          <p:cNvSpPr txBox="1"/>
          <p:nvPr/>
        </p:nvSpPr>
        <p:spPr>
          <a:xfrm>
            <a:off x="2021747" y="5275860"/>
            <a:ext cx="68789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Memcache is 10 times faster than datastore. Datastore took 100 ms to retrieve data and Memcache took less than 10 ms in average. </a:t>
            </a:r>
            <a:endParaRPr/>
          </a:p>
        </p:txBody>
      </p:sp>
      <p:sp>
        <p:nvSpPr>
          <p:cNvPr id="457" name="Google Shape;4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2020-12-22T20:08:07Z</dcterms:created>
</cp:coreProperties>
</file>