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gsHWWZS0BW+BynkOuy/Pk+9MYH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7"/>
          <p:cNvGrpSpPr/>
          <p:nvPr/>
        </p:nvGrpSpPr>
        <p:grpSpPr>
          <a:xfrm>
            <a:off x="830392" y="1191256"/>
            <a:ext cx="745763" cy="45826"/>
            <a:chOff x="4580561" y="2589004"/>
            <a:chExt cx="1064464" cy="25200"/>
          </a:xfrm>
        </p:grpSpPr>
        <p:sp>
          <p:nvSpPr>
            <p:cNvPr id="12" name="Google Shape;12;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3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7"/>
          <p:cNvPicPr preferRelativeResize="0"/>
          <p:nvPr/>
        </p:nvPicPr>
        <p:blipFill rotWithShape="1">
          <a:blip r:embed="rId2">
            <a:alphaModFix/>
          </a:blip>
          <a:srcRect b="0" l="0" r="0" t="0"/>
          <a:stretch/>
        </p:blipFill>
        <p:spPr>
          <a:xfrm>
            <a:off x="7938200" y="3975450"/>
            <a:ext cx="873051" cy="8010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6"/>
          <p:cNvGrpSpPr/>
          <p:nvPr/>
        </p:nvGrpSpPr>
        <p:grpSpPr>
          <a:xfrm>
            <a:off x="830392" y="4169130"/>
            <a:ext cx="745763" cy="45826"/>
            <a:chOff x="4580561" y="2589004"/>
            <a:chExt cx="1064464" cy="25200"/>
          </a:xfrm>
        </p:grpSpPr>
        <p:sp>
          <p:nvSpPr>
            <p:cNvPr id="77" name="Google Shape;77;p4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4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38"/>
          <p:cNvGrpSpPr/>
          <p:nvPr/>
        </p:nvGrpSpPr>
        <p:grpSpPr>
          <a:xfrm>
            <a:off x="830392" y="1191256"/>
            <a:ext cx="745763" cy="45826"/>
            <a:chOff x="4580561" y="2589004"/>
            <a:chExt cx="1064464" cy="25200"/>
          </a:xfrm>
        </p:grpSpPr>
        <p:sp>
          <p:nvSpPr>
            <p:cNvPr id="21" name="Google Shape;21;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4" name="Google Shape;24;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38"/>
          <p:cNvPicPr preferRelativeResize="0"/>
          <p:nvPr/>
        </p:nvPicPr>
        <p:blipFill rotWithShape="1">
          <a:blip r:embed="rId2">
            <a:alphaModFix/>
          </a:blip>
          <a:srcRect b="0" l="0" r="0" t="0"/>
          <a:stretch/>
        </p:blipFill>
        <p:spPr>
          <a:xfrm>
            <a:off x="7938200" y="3975450"/>
            <a:ext cx="873051" cy="8010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39"/>
          <p:cNvGrpSpPr/>
          <p:nvPr/>
        </p:nvGrpSpPr>
        <p:grpSpPr>
          <a:xfrm>
            <a:off x="830392" y="1191256"/>
            <a:ext cx="745763" cy="45826"/>
            <a:chOff x="4580561" y="2589004"/>
            <a:chExt cx="1064464" cy="25200"/>
          </a:xfrm>
        </p:grpSpPr>
        <p:sp>
          <p:nvSpPr>
            <p:cNvPr id="29" name="Google Shape;29;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4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0"/>
          <p:cNvGrpSpPr/>
          <p:nvPr/>
        </p:nvGrpSpPr>
        <p:grpSpPr>
          <a:xfrm>
            <a:off x="830392" y="1191256"/>
            <a:ext cx="745763" cy="45826"/>
            <a:chOff x="4580561" y="2589004"/>
            <a:chExt cx="1064464" cy="25200"/>
          </a:xfrm>
        </p:grpSpPr>
        <p:sp>
          <p:nvSpPr>
            <p:cNvPr id="36" name="Google Shape;36;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4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9" name="Google Shape;39;p4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4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1" name="Google Shape;4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41"/>
          <p:cNvGrpSpPr/>
          <p:nvPr/>
        </p:nvGrpSpPr>
        <p:grpSpPr>
          <a:xfrm>
            <a:off x="830392" y="1191256"/>
            <a:ext cx="745763" cy="45826"/>
            <a:chOff x="4580561" y="2589004"/>
            <a:chExt cx="1064464" cy="25200"/>
          </a:xfrm>
        </p:grpSpPr>
        <p:sp>
          <p:nvSpPr>
            <p:cNvPr id="45" name="Google Shape;45;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42"/>
          <p:cNvGrpSpPr/>
          <p:nvPr/>
        </p:nvGrpSpPr>
        <p:grpSpPr>
          <a:xfrm>
            <a:off x="830392" y="1191256"/>
            <a:ext cx="745763" cy="45826"/>
            <a:chOff x="4580561" y="2589004"/>
            <a:chExt cx="1064464" cy="25200"/>
          </a:xfrm>
        </p:grpSpPr>
        <p:sp>
          <p:nvSpPr>
            <p:cNvPr id="52" name="Google Shape;52;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4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43"/>
          <p:cNvGrpSpPr/>
          <p:nvPr/>
        </p:nvGrpSpPr>
        <p:grpSpPr>
          <a:xfrm>
            <a:off x="830392" y="4169130"/>
            <a:ext cx="745763" cy="45826"/>
            <a:chOff x="4580561" y="2589004"/>
            <a:chExt cx="1064464" cy="25200"/>
          </a:xfrm>
        </p:grpSpPr>
        <p:sp>
          <p:nvSpPr>
            <p:cNvPr id="59" name="Google Shape;59;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4"/>
          <p:cNvGrpSpPr/>
          <p:nvPr/>
        </p:nvGrpSpPr>
        <p:grpSpPr>
          <a:xfrm>
            <a:off x="830392" y="1191256"/>
            <a:ext cx="745763" cy="45826"/>
            <a:chOff x="4580561" y="2589004"/>
            <a:chExt cx="1064464" cy="25200"/>
          </a:xfrm>
        </p:grpSpPr>
        <p:sp>
          <p:nvSpPr>
            <p:cNvPr id="66" name="Google Shape;66;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4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4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4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4" name="Google Shape;74;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38.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bms.url/user:key/" TargetMode="Externa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4294967295" type="title"/>
          </p:nvPr>
        </p:nvSpPr>
        <p:spPr>
          <a:xfrm>
            <a:off x="727650" y="1330000"/>
            <a:ext cx="7688700" cy="103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a:t>RDBMS for Cloud Computing</a:t>
            </a:r>
            <a:endParaRPr/>
          </a:p>
        </p:txBody>
      </p:sp>
      <p:sp>
        <p:nvSpPr>
          <p:cNvPr id="89" name="Google Shape;89;p1"/>
          <p:cNvSpPr txBox="1"/>
          <p:nvPr/>
        </p:nvSpPr>
        <p:spPr>
          <a:xfrm>
            <a:off x="4435450" y="3038300"/>
            <a:ext cx="3345600" cy="167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r">
              <a:lnSpc>
                <a:spcPct val="15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Jannatun Noor, </a:t>
            </a:r>
            <a:r>
              <a:rPr b="0" i="0" lang="en" sz="1400" u="none" cap="none" strike="noStrike">
                <a:solidFill>
                  <a:srgbClr val="000000"/>
                </a:solidFill>
                <a:latin typeface="Lato"/>
                <a:ea typeface="Lato"/>
                <a:cs typeface="Lato"/>
                <a:sym typeface="Lato"/>
              </a:rPr>
              <a:t>Lecturer</a:t>
            </a:r>
            <a:endParaRPr b="0" i="0" sz="1400" u="none" cap="none" strike="noStrike">
              <a:solidFill>
                <a:srgbClr val="000000"/>
              </a:solidFill>
              <a:latin typeface="Lato"/>
              <a:ea typeface="Lato"/>
              <a:cs typeface="Lato"/>
              <a:sym typeface="Lato"/>
            </a:endParaRPr>
          </a:p>
          <a:p>
            <a:pPr indent="0" lvl="0" marL="0" marR="0" rtl="0" algn="r">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BRAC University</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DISADVANTAGES OF RDBMS</a:t>
            </a:r>
            <a:endParaRPr/>
          </a:p>
        </p:txBody>
      </p:sp>
      <p:sp>
        <p:nvSpPr>
          <p:cNvPr id="166" name="Google Shape;166;p10"/>
          <p:cNvSpPr txBox="1"/>
          <p:nvPr>
            <p:ph idx="1" type="body"/>
          </p:nvPr>
        </p:nvSpPr>
        <p:spPr>
          <a:xfrm>
            <a:off x="729450" y="2002675"/>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Software is expensive</a:t>
            </a:r>
            <a:endParaRPr b="1" sz="1900"/>
          </a:p>
          <a:p>
            <a:pPr indent="-349250" lvl="0" marL="457200" rtl="0" algn="l">
              <a:lnSpc>
                <a:spcPct val="150000"/>
              </a:lnSpc>
              <a:spcBef>
                <a:spcPts val="0"/>
              </a:spcBef>
              <a:spcAft>
                <a:spcPts val="0"/>
              </a:spcAft>
              <a:buSzPts val="1900"/>
              <a:buChar char="●"/>
            </a:pPr>
            <a:r>
              <a:rPr b="1" lang="en" sz="1900"/>
              <a:t>Requires skilled knowledge to implement</a:t>
            </a:r>
            <a:endParaRPr b="1" sz="1900"/>
          </a:p>
          <a:p>
            <a:pPr indent="-349250" lvl="0" marL="457200" rtl="0" algn="l">
              <a:lnSpc>
                <a:spcPct val="150000"/>
              </a:lnSpc>
              <a:spcBef>
                <a:spcPts val="0"/>
              </a:spcBef>
              <a:spcAft>
                <a:spcPts val="0"/>
              </a:spcAft>
              <a:buSzPts val="1900"/>
              <a:buChar char="●"/>
            </a:pPr>
            <a:r>
              <a:rPr b="1" lang="en" sz="1900"/>
              <a:t>Difficult to recover if data is lost</a:t>
            </a:r>
            <a:endParaRPr b="1" sz="1900"/>
          </a:p>
          <a:p>
            <a:pPr indent="-349250" lvl="0" marL="457200" rtl="0" algn="l">
              <a:lnSpc>
                <a:spcPct val="150000"/>
              </a:lnSpc>
              <a:spcBef>
                <a:spcPts val="0"/>
              </a:spcBef>
              <a:spcAft>
                <a:spcPts val="0"/>
              </a:spcAft>
              <a:buSzPts val="1900"/>
              <a:buChar char="●"/>
            </a:pPr>
            <a:r>
              <a:rPr b="1" lang="en" sz="1900"/>
              <a:t>Difficult to represent complex data type</a:t>
            </a:r>
            <a:endParaRPr b="1" sz="1900"/>
          </a:p>
          <a:p>
            <a:pPr indent="-349250" lvl="0" marL="457200" rtl="0" algn="l">
              <a:lnSpc>
                <a:spcPct val="150000"/>
              </a:lnSpc>
              <a:spcBef>
                <a:spcPts val="0"/>
              </a:spcBef>
              <a:spcAft>
                <a:spcPts val="0"/>
              </a:spcAft>
              <a:buSzPts val="1900"/>
              <a:buChar char="●"/>
            </a:pPr>
            <a:r>
              <a:rPr b="1" lang="en" sz="1900"/>
              <a:t>Certain applications are slower processing</a:t>
            </a:r>
            <a:endParaRPr b="1" sz="1900"/>
          </a:p>
        </p:txBody>
      </p:sp>
      <p:sp>
        <p:nvSpPr>
          <p:cNvPr id="167" name="Google Shape;167;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8" name="Google Shape;168;p10"/>
          <p:cNvPicPr preferRelativeResize="0"/>
          <p:nvPr/>
        </p:nvPicPr>
        <p:blipFill rotWithShape="1">
          <a:blip r:embed="rId3">
            <a:alphaModFix amt="5000"/>
          </a:blip>
          <a:srcRect b="0" l="0" r="0" t="0"/>
          <a:stretch/>
        </p:blipFill>
        <p:spPr>
          <a:xfrm>
            <a:off x="6510575" y="2275525"/>
            <a:ext cx="1563750" cy="156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NON-RDBMS?</a:t>
            </a:r>
            <a:endParaRPr/>
          </a:p>
        </p:txBody>
      </p:sp>
      <p:sp>
        <p:nvSpPr>
          <p:cNvPr id="174" name="Google Shape;174;p11"/>
          <p:cNvSpPr txBox="1"/>
          <p:nvPr>
            <p:ph idx="1" type="body"/>
          </p:nvPr>
        </p:nvSpPr>
        <p:spPr>
          <a:xfrm>
            <a:off x="729450" y="197892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1700"/>
              <a:t>Non-relational databases often called NoSQL databases</a:t>
            </a:r>
            <a:endParaRPr b="1" sz="1700"/>
          </a:p>
          <a:p>
            <a:pPr indent="-336550" lvl="0" marL="457200" rtl="0" algn="l">
              <a:lnSpc>
                <a:spcPct val="200000"/>
              </a:lnSpc>
              <a:spcBef>
                <a:spcPts val="0"/>
              </a:spcBef>
              <a:spcAft>
                <a:spcPts val="0"/>
              </a:spcAft>
              <a:buSzPts val="1700"/>
              <a:buChar char="●"/>
            </a:pPr>
            <a:r>
              <a:rPr b="1" lang="en" sz="1700"/>
              <a:t>Stores data in a non-tabular form</a:t>
            </a:r>
            <a:endParaRPr b="1" sz="1700"/>
          </a:p>
          <a:p>
            <a:pPr indent="-336550" lvl="0" marL="457200" rtl="0" algn="l">
              <a:lnSpc>
                <a:spcPct val="200000"/>
              </a:lnSpc>
              <a:spcBef>
                <a:spcPts val="0"/>
              </a:spcBef>
              <a:spcAft>
                <a:spcPts val="0"/>
              </a:spcAft>
              <a:buSzPts val="1700"/>
              <a:buChar char="●"/>
            </a:pPr>
            <a:r>
              <a:rPr b="1" lang="en" sz="1700"/>
              <a:t>Used in large quantities of complex and diverse data organization</a:t>
            </a:r>
            <a:endParaRPr b="1" sz="1700"/>
          </a:p>
          <a:p>
            <a:pPr indent="-336550" lvl="0" marL="457200" rtl="0" algn="l">
              <a:lnSpc>
                <a:spcPct val="200000"/>
              </a:lnSpc>
              <a:spcBef>
                <a:spcPts val="0"/>
              </a:spcBef>
              <a:spcAft>
                <a:spcPts val="0"/>
              </a:spcAft>
              <a:buSzPts val="1700"/>
              <a:buChar char="●"/>
            </a:pPr>
            <a:r>
              <a:rPr b="1" lang="en" sz="1700"/>
              <a:t>Performs faster because a query doesn’t have to view several tables</a:t>
            </a:r>
            <a:endParaRPr b="1" sz="1700"/>
          </a:p>
        </p:txBody>
      </p:sp>
      <p:sp>
        <p:nvSpPr>
          <p:cNvPr id="175" name="Google Shape;175;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Examples of NON-RDBMS</a:t>
            </a:r>
            <a:endParaRPr/>
          </a:p>
        </p:txBody>
      </p:sp>
      <p:sp>
        <p:nvSpPr>
          <p:cNvPr id="181" name="Google Shape;181;p12"/>
          <p:cNvSpPr txBox="1"/>
          <p:nvPr>
            <p:ph idx="1" type="body"/>
          </p:nvPr>
        </p:nvSpPr>
        <p:spPr>
          <a:xfrm>
            <a:off x="729450" y="2078875"/>
            <a:ext cx="7688700" cy="2655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b="1" lang="en" sz="1700"/>
              <a:t>MongoDB</a:t>
            </a:r>
            <a:endParaRPr b="1" sz="1700"/>
          </a:p>
          <a:p>
            <a:pPr indent="-336550" lvl="0" marL="457200" rtl="0" algn="l">
              <a:lnSpc>
                <a:spcPct val="150000"/>
              </a:lnSpc>
              <a:spcBef>
                <a:spcPts val="0"/>
              </a:spcBef>
              <a:spcAft>
                <a:spcPts val="0"/>
              </a:spcAft>
              <a:buSzPts val="1700"/>
              <a:buAutoNum type="arabicPeriod"/>
            </a:pPr>
            <a:r>
              <a:rPr b="1" lang="en" sz="1700"/>
              <a:t>Amazon DocumentDB</a:t>
            </a:r>
            <a:endParaRPr b="1" sz="1700"/>
          </a:p>
          <a:p>
            <a:pPr indent="-336550" lvl="0" marL="457200" rtl="0" algn="l">
              <a:lnSpc>
                <a:spcPct val="150000"/>
              </a:lnSpc>
              <a:spcBef>
                <a:spcPts val="0"/>
              </a:spcBef>
              <a:spcAft>
                <a:spcPts val="0"/>
              </a:spcAft>
              <a:buSzPts val="1700"/>
              <a:buAutoNum type="arabicPeriod"/>
            </a:pPr>
            <a:r>
              <a:rPr b="1" lang="en" sz="1700"/>
              <a:t>Apache Cassandra</a:t>
            </a:r>
            <a:endParaRPr b="1" sz="1700"/>
          </a:p>
          <a:p>
            <a:pPr indent="-336550" lvl="0" marL="457200" rtl="0" algn="l">
              <a:lnSpc>
                <a:spcPct val="150000"/>
              </a:lnSpc>
              <a:spcBef>
                <a:spcPts val="0"/>
              </a:spcBef>
              <a:spcAft>
                <a:spcPts val="0"/>
              </a:spcAft>
              <a:buSzPts val="1700"/>
              <a:buAutoNum type="arabicPeriod"/>
            </a:pPr>
            <a:r>
              <a:rPr b="1" lang="en" sz="1700"/>
              <a:t>Redis</a:t>
            </a:r>
            <a:endParaRPr b="1" sz="1700"/>
          </a:p>
          <a:p>
            <a:pPr indent="-336550" lvl="0" marL="457200" rtl="0" algn="l">
              <a:lnSpc>
                <a:spcPct val="150000"/>
              </a:lnSpc>
              <a:spcBef>
                <a:spcPts val="0"/>
              </a:spcBef>
              <a:spcAft>
                <a:spcPts val="0"/>
              </a:spcAft>
              <a:buSzPts val="1700"/>
              <a:buAutoNum type="arabicPeriod"/>
            </a:pPr>
            <a:r>
              <a:rPr b="1" lang="en" sz="1700"/>
              <a:t>Apache CouchDB</a:t>
            </a:r>
            <a:endParaRPr b="1" sz="1700"/>
          </a:p>
        </p:txBody>
      </p:sp>
      <p:sp>
        <p:nvSpPr>
          <p:cNvPr id="182" name="Google Shape;182;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3" name="Google Shape;183;p12"/>
          <p:cNvPicPr preferRelativeResize="0"/>
          <p:nvPr/>
        </p:nvPicPr>
        <p:blipFill rotWithShape="1">
          <a:blip r:embed="rId3">
            <a:alphaModFix/>
          </a:blip>
          <a:srcRect b="0" l="0" r="0" t="0"/>
          <a:stretch/>
        </p:blipFill>
        <p:spPr>
          <a:xfrm>
            <a:off x="4464450" y="2383675"/>
            <a:ext cx="1457830" cy="393599"/>
          </a:xfrm>
          <a:prstGeom prst="rect">
            <a:avLst/>
          </a:prstGeom>
          <a:noFill/>
          <a:ln>
            <a:noFill/>
          </a:ln>
        </p:spPr>
      </p:pic>
      <p:pic>
        <p:nvPicPr>
          <p:cNvPr id="184" name="Google Shape;184;p12"/>
          <p:cNvPicPr preferRelativeResize="0"/>
          <p:nvPr/>
        </p:nvPicPr>
        <p:blipFill rotWithShape="1">
          <a:blip r:embed="rId4">
            <a:alphaModFix/>
          </a:blip>
          <a:srcRect b="0" l="0" r="0" t="0"/>
          <a:stretch/>
        </p:blipFill>
        <p:spPr>
          <a:xfrm>
            <a:off x="5898775" y="2270800"/>
            <a:ext cx="1141525" cy="759107"/>
          </a:xfrm>
          <a:prstGeom prst="rect">
            <a:avLst/>
          </a:prstGeom>
          <a:noFill/>
          <a:ln>
            <a:noFill/>
          </a:ln>
        </p:spPr>
      </p:pic>
      <p:pic>
        <p:nvPicPr>
          <p:cNvPr id="185" name="Google Shape;185;p12"/>
          <p:cNvPicPr preferRelativeResize="0"/>
          <p:nvPr/>
        </p:nvPicPr>
        <p:blipFill rotWithShape="1">
          <a:blip r:embed="rId5">
            <a:alphaModFix/>
          </a:blip>
          <a:srcRect b="0" l="0" r="0" t="0"/>
          <a:stretch/>
        </p:blipFill>
        <p:spPr>
          <a:xfrm>
            <a:off x="7288325" y="2323900"/>
            <a:ext cx="1053726" cy="706000"/>
          </a:xfrm>
          <a:prstGeom prst="rect">
            <a:avLst/>
          </a:prstGeom>
          <a:noFill/>
          <a:ln>
            <a:noFill/>
          </a:ln>
        </p:spPr>
      </p:pic>
      <p:pic>
        <p:nvPicPr>
          <p:cNvPr id="186" name="Google Shape;186;p12"/>
          <p:cNvPicPr preferRelativeResize="0"/>
          <p:nvPr/>
        </p:nvPicPr>
        <p:blipFill rotWithShape="1">
          <a:blip r:embed="rId6">
            <a:alphaModFix/>
          </a:blip>
          <a:srcRect b="28480" l="0" r="0" t="-28480"/>
          <a:stretch/>
        </p:blipFill>
        <p:spPr>
          <a:xfrm>
            <a:off x="4355975" y="3014375"/>
            <a:ext cx="1496475" cy="500075"/>
          </a:xfrm>
          <a:prstGeom prst="rect">
            <a:avLst/>
          </a:prstGeom>
          <a:noFill/>
          <a:ln>
            <a:noFill/>
          </a:ln>
        </p:spPr>
      </p:pic>
      <p:pic>
        <p:nvPicPr>
          <p:cNvPr id="187" name="Google Shape;187;p12"/>
          <p:cNvPicPr preferRelativeResize="0"/>
          <p:nvPr/>
        </p:nvPicPr>
        <p:blipFill rotWithShape="1">
          <a:blip r:embed="rId7">
            <a:alphaModFix/>
          </a:blip>
          <a:srcRect b="0" l="0" r="0" t="0"/>
          <a:stretch/>
        </p:blipFill>
        <p:spPr>
          <a:xfrm>
            <a:off x="6083050" y="3014375"/>
            <a:ext cx="848150" cy="954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DIFFERENCE BETWEEN RDBMS AND NON-RDBMS</a:t>
            </a:r>
            <a:endParaRPr sz="2400"/>
          </a:p>
        </p:txBody>
      </p:sp>
      <p:sp>
        <p:nvSpPr>
          <p:cNvPr id="193" name="Google Shape;193;p13"/>
          <p:cNvSpPr txBox="1"/>
          <p:nvPr>
            <p:ph idx="1" type="body"/>
          </p:nvPr>
        </p:nvSpPr>
        <p:spPr>
          <a:xfrm>
            <a:off x="921150" y="1929950"/>
            <a:ext cx="3696300" cy="2671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sz="1400"/>
              <a:t>Data uses Schemas</a:t>
            </a:r>
            <a:endParaRPr sz="1400"/>
          </a:p>
          <a:p>
            <a:pPr indent="-317500" lvl="0" marL="457200" rtl="0" algn="l">
              <a:lnSpc>
                <a:spcPct val="150000"/>
              </a:lnSpc>
              <a:spcBef>
                <a:spcPts val="0"/>
              </a:spcBef>
              <a:spcAft>
                <a:spcPts val="0"/>
              </a:spcAft>
              <a:buSzPts val="1400"/>
              <a:buAutoNum type="arabicPeriod"/>
            </a:pPr>
            <a:r>
              <a:rPr lang="en" sz="1400"/>
              <a:t>Have relations</a:t>
            </a:r>
            <a:endParaRPr sz="1400"/>
          </a:p>
          <a:p>
            <a:pPr indent="-317500" lvl="0" marL="457200" rtl="0" algn="l">
              <a:lnSpc>
                <a:spcPct val="150000"/>
              </a:lnSpc>
              <a:spcBef>
                <a:spcPts val="0"/>
              </a:spcBef>
              <a:spcAft>
                <a:spcPts val="0"/>
              </a:spcAft>
              <a:buSzPts val="1400"/>
              <a:buAutoNum type="arabicPeriod"/>
            </a:pPr>
            <a:r>
              <a:rPr lang="en" sz="1400"/>
              <a:t>Data is distributed across multiple tables</a:t>
            </a:r>
            <a:endParaRPr sz="1400"/>
          </a:p>
          <a:p>
            <a:pPr indent="-317500" lvl="0" marL="457200" rtl="0" algn="l">
              <a:lnSpc>
                <a:spcPct val="150000"/>
              </a:lnSpc>
              <a:spcBef>
                <a:spcPts val="0"/>
              </a:spcBef>
              <a:spcAft>
                <a:spcPts val="0"/>
              </a:spcAft>
              <a:buSzPts val="1400"/>
              <a:buAutoNum type="arabicPeriod"/>
            </a:pPr>
            <a:r>
              <a:rPr lang="en" sz="1400"/>
              <a:t>Horizontal scaling is impossible, vertical scaling is possible</a:t>
            </a:r>
            <a:endParaRPr sz="1400"/>
          </a:p>
          <a:p>
            <a:pPr indent="-317500" lvl="0" marL="457200" rtl="0" algn="l">
              <a:lnSpc>
                <a:spcPct val="150000"/>
              </a:lnSpc>
              <a:spcBef>
                <a:spcPts val="0"/>
              </a:spcBef>
              <a:spcAft>
                <a:spcPts val="0"/>
              </a:spcAft>
              <a:buSzPts val="1400"/>
              <a:buAutoNum type="arabicPeriod"/>
            </a:pPr>
            <a:r>
              <a:rPr lang="en" sz="1400"/>
              <a:t>Limitations for lots of read and write queries per second</a:t>
            </a:r>
            <a:endParaRPr sz="1400"/>
          </a:p>
        </p:txBody>
      </p:sp>
      <p:sp>
        <p:nvSpPr>
          <p:cNvPr id="194" name="Google Shape;194;p13"/>
          <p:cNvSpPr txBox="1"/>
          <p:nvPr>
            <p:ph idx="1" type="body"/>
          </p:nvPr>
        </p:nvSpPr>
        <p:spPr>
          <a:xfrm>
            <a:off x="4498975" y="1929950"/>
            <a:ext cx="37782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sz="1400"/>
              <a:t>Schema-less</a:t>
            </a:r>
            <a:endParaRPr sz="1400"/>
          </a:p>
          <a:p>
            <a:pPr indent="-317500" lvl="0" marL="457200" rtl="0" algn="l">
              <a:lnSpc>
                <a:spcPct val="150000"/>
              </a:lnSpc>
              <a:spcBef>
                <a:spcPts val="0"/>
              </a:spcBef>
              <a:spcAft>
                <a:spcPts val="0"/>
              </a:spcAft>
              <a:buSzPts val="1400"/>
              <a:buAutoNum type="arabicPeriod"/>
            </a:pPr>
            <a:r>
              <a:rPr lang="en" sz="1400"/>
              <a:t>No (or very few) Relations</a:t>
            </a:r>
            <a:endParaRPr sz="1400"/>
          </a:p>
          <a:p>
            <a:pPr indent="-317500" lvl="0" marL="457200" rtl="0" algn="l">
              <a:lnSpc>
                <a:spcPct val="150000"/>
              </a:lnSpc>
              <a:spcBef>
                <a:spcPts val="0"/>
              </a:spcBef>
              <a:spcAft>
                <a:spcPts val="0"/>
              </a:spcAft>
              <a:buSzPts val="1400"/>
              <a:buAutoNum type="arabicPeriod"/>
            </a:pPr>
            <a:r>
              <a:rPr lang="en" sz="1400"/>
              <a:t>Data is typically merged /nested in a few collections</a:t>
            </a:r>
            <a:endParaRPr sz="1400"/>
          </a:p>
          <a:p>
            <a:pPr indent="-317500" lvl="0" marL="457200" rtl="0" algn="l">
              <a:lnSpc>
                <a:spcPct val="150000"/>
              </a:lnSpc>
              <a:spcBef>
                <a:spcPts val="0"/>
              </a:spcBef>
              <a:spcAft>
                <a:spcPts val="0"/>
              </a:spcAft>
              <a:buSzPts val="1400"/>
              <a:buAutoNum type="arabicPeriod"/>
            </a:pPr>
            <a:r>
              <a:rPr lang="en" sz="1400"/>
              <a:t>Both horizontal and vertical scaling is possible</a:t>
            </a:r>
            <a:endParaRPr sz="1400"/>
          </a:p>
          <a:p>
            <a:pPr indent="-317500" lvl="0" marL="457200" rtl="0" algn="l">
              <a:lnSpc>
                <a:spcPct val="150000"/>
              </a:lnSpc>
              <a:spcBef>
                <a:spcPts val="0"/>
              </a:spcBef>
              <a:spcAft>
                <a:spcPts val="0"/>
              </a:spcAft>
              <a:buSzPts val="1400"/>
              <a:buAutoNum type="arabicPeriod"/>
            </a:pPr>
            <a:r>
              <a:rPr lang="en" sz="1400"/>
              <a:t>Great performance for mass read and write</a:t>
            </a:r>
            <a:endParaRPr sz="1500"/>
          </a:p>
        </p:txBody>
      </p:sp>
      <p:sp>
        <p:nvSpPr>
          <p:cNvPr id="195" name="Google Shape;19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CLOUD COMPUTING?</a:t>
            </a:r>
            <a:endParaRPr/>
          </a:p>
        </p:txBody>
      </p:sp>
      <p:sp>
        <p:nvSpPr>
          <p:cNvPr id="201" name="Google Shape;20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Cloud For Database" id="202" name="Google Shape;202;p14"/>
          <p:cNvPicPr preferRelativeResize="0"/>
          <p:nvPr/>
        </p:nvPicPr>
        <p:blipFill rotWithShape="1">
          <a:blip r:embed="rId3">
            <a:alphaModFix amt="6000"/>
          </a:blip>
          <a:srcRect b="0" l="0" r="0" t="0"/>
          <a:stretch/>
        </p:blipFill>
        <p:spPr>
          <a:xfrm>
            <a:off x="5656750" y="792550"/>
            <a:ext cx="3182275" cy="2217925"/>
          </a:xfrm>
          <a:prstGeom prst="rect">
            <a:avLst/>
          </a:prstGeom>
          <a:noFill/>
          <a:ln>
            <a:noFill/>
          </a:ln>
        </p:spPr>
      </p:pic>
      <p:sp>
        <p:nvSpPr>
          <p:cNvPr id="203" name="Google Shape;203;p14"/>
          <p:cNvSpPr txBox="1"/>
          <p:nvPr>
            <p:ph idx="1" type="body"/>
          </p:nvPr>
        </p:nvSpPr>
        <p:spPr>
          <a:xfrm>
            <a:off x="729450" y="2078875"/>
            <a:ext cx="7688700" cy="25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en" sz="1400"/>
              <a:t>Cloud computing is the delivery of different services through the Internet. These resources include tools and applications like data storage, servers, databases, networking, and software</a:t>
            </a:r>
            <a:endParaRPr sz="1400"/>
          </a:p>
          <a:p>
            <a:pPr indent="0" lvl="0" marL="0" rtl="0" algn="l">
              <a:lnSpc>
                <a:spcPct val="150000"/>
              </a:lnSpc>
              <a:spcBef>
                <a:spcPts val="1600"/>
              </a:spcBef>
              <a:spcAft>
                <a:spcPts val="0"/>
              </a:spcAft>
              <a:buSzPts val="1300"/>
              <a:buNone/>
            </a:pPr>
            <a:r>
              <a:rPr lang="en" sz="1400"/>
              <a:t>Types of Cloud Services</a:t>
            </a:r>
            <a:endParaRPr sz="1400"/>
          </a:p>
          <a:p>
            <a:pPr indent="-317500" lvl="0" marL="457200" rtl="0" algn="l">
              <a:lnSpc>
                <a:spcPct val="150000"/>
              </a:lnSpc>
              <a:spcBef>
                <a:spcPts val="1600"/>
              </a:spcBef>
              <a:spcAft>
                <a:spcPts val="0"/>
              </a:spcAft>
              <a:buSzPts val="1400"/>
              <a:buChar char="●"/>
            </a:pPr>
            <a:r>
              <a:rPr lang="en" sz="1400"/>
              <a:t>Email</a:t>
            </a:r>
            <a:endParaRPr sz="1400"/>
          </a:p>
          <a:p>
            <a:pPr indent="-317500" lvl="0" marL="457200" rtl="0" algn="l">
              <a:lnSpc>
                <a:spcPct val="150000"/>
              </a:lnSpc>
              <a:spcBef>
                <a:spcPts val="0"/>
              </a:spcBef>
              <a:spcAft>
                <a:spcPts val="0"/>
              </a:spcAft>
              <a:buSzPts val="1400"/>
              <a:buChar char="●"/>
            </a:pPr>
            <a:r>
              <a:rPr lang="en" sz="1400"/>
              <a:t>Storage, backup, and data retrieval</a:t>
            </a:r>
            <a:endParaRPr sz="1400"/>
          </a:p>
          <a:p>
            <a:pPr indent="-317500" lvl="0" marL="457200" rtl="0" algn="l">
              <a:lnSpc>
                <a:spcPct val="150000"/>
              </a:lnSpc>
              <a:spcBef>
                <a:spcPts val="0"/>
              </a:spcBef>
              <a:spcAft>
                <a:spcPts val="0"/>
              </a:spcAft>
              <a:buSzPts val="1400"/>
              <a:buChar char="●"/>
            </a:pPr>
            <a:r>
              <a:rPr lang="en" sz="1400"/>
              <a:t>Creating and testing apps</a:t>
            </a:r>
            <a:endParaRPr sz="1400"/>
          </a:p>
        </p:txBody>
      </p:sp>
      <p:sp>
        <p:nvSpPr>
          <p:cNvPr id="204" name="Google Shape;204;p14"/>
          <p:cNvSpPr txBox="1"/>
          <p:nvPr/>
        </p:nvSpPr>
        <p:spPr>
          <a:xfrm>
            <a:off x="4205900" y="3459250"/>
            <a:ext cx="3331800" cy="1290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accent1"/>
              </a:buClr>
              <a:buSzPts val="1400"/>
              <a:buFont typeface="Lato"/>
              <a:buChar char="●"/>
            </a:pPr>
            <a:r>
              <a:rPr b="0" i="0" lang="en" sz="1400" u="none" cap="none" strike="noStrike">
                <a:solidFill>
                  <a:schemeClr val="accent1"/>
                </a:solidFill>
                <a:latin typeface="Lato"/>
                <a:ea typeface="Lato"/>
                <a:cs typeface="Lato"/>
                <a:sym typeface="Lato"/>
              </a:rPr>
              <a:t>Analyzing data</a:t>
            </a:r>
            <a:endParaRPr b="0" i="0" sz="1400" u="none" cap="none" strike="noStrike">
              <a:solidFill>
                <a:schemeClr val="accent1"/>
              </a:solidFill>
              <a:latin typeface="Lato"/>
              <a:ea typeface="Lato"/>
              <a:cs typeface="Lato"/>
              <a:sym typeface="Lato"/>
            </a:endParaRPr>
          </a:p>
          <a:p>
            <a:pPr indent="-317500" lvl="0" marL="457200" marR="0" rtl="0" algn="l">
              <a:lnSpc>
                <a:spcPct val="150000"/>
              </a:lnSpc>
              <a:spcBef>
                <a:spcPts val="0"/>
              </a:spcBef>
              <a:spcAft>
                <a:spcPts val="0"/>
              </a:spcAft>
              <a:buClr>
                <a:schemeClr val="accent1"/>
              </a:buClr>
              <a:buSzPts val="1400"/>
              <a:buFont typeface="Lato"/>
              <a:buChar char="●"/>
            </a:pPr>
            <a:r>
              <a:rPr b="0" i="0" lang="en" sz="1400" u="none" cap="none" strike="noStrike">
                <a:solidFill>
                  <a:schemeClr val="accent1"/>
                </a:solidFill>
                <a:latin typeface="Lato"/>
                <a:ea typeface="Lato"/>
                <a:cs typeface="Lato"/>
                <a:sym typeface="Lato"/>
              </a:rPr>
              <a:t>Audio and video streaming</a:t>
            </a:r>
            <a:endParaRPr b="0" i="0" sz="1400" u="none" cap="none" strike="noStrike">
              <a:solidFill>
                <a:schemeClr val="accent1"/>
              </a:solidFill>
              <a:latin typeface="Lato"/>
              <a:ea typeface="Lato"/>
              <a:cs typeface="Lato"/>
              <a:sym typeface="Lato"/>
            </a:endParaRPr>
          </a:p>
          <a:p>
            <a:pPr indent="-317500" lvl="0" marL="457200" marR="0" rtl="0" algn="l">
              <a:lnSpc>
                <a:spcPct val="150000"/>
              </a:lnSpc>
              <a:spcBef>
                <a:spcPts val="0"/>
              </a:spcBef>
              <a:spcAft>
                <a:spcPts val="0"/>
              </a:spcAft>
              <a:buClr>
                <a:schemeClr val="accent1"/>
              </a:buClr>
              <a:buSzPts val="1400"/>
              <a:buFont typeface="Lato"/>
              <a:buChar char="●"/>
            </a:pPr>
            <a:r>
              <a:rPr b="0" i="0" lang="en" sz="1400" u="none" cap="none" strike="noStrike">
                <a:solidFill>
                  <a:schemeClr val="accent1"/>
                </a:solidFill>
                <a:latin typeface="Lato"/>
                <a:ea typeface="Lato"/>
                <a:cs typeface="Lato"/>
                <a:sym typeface="Lato"/>
              </a:rPr>
              <a:t>Delivering software on demand</a:t>
            </a:r>
            <a:endParaRPr b="0" i="0" sz="1400" u="none" cap="none" strike="noStrike">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idx="1" type="body"/>
          </p:nvPr>
        </p:nvSpPr>
        <p:spPr>
          <a:xfrm>
            <a:off x="688075" y="2054400"/>
            <a:ext cx="7688700" cy="2261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Performance</a:t>
            </a:r>
            <a:endParaRPr b="1" sz="1800"/>
          </a:p>
          <a:p>
            <a:pPr indent="-342900" lvl="0" marL="457200" rtl="0" algn="l">
              <a:lnSpc>
                <a:spcPct val="150000"/>
              </a:lnSpc>
              <a:spcBef>
                <a:spcPts val="0"/>
              </a:spcBef>
              <a:spcAft>
                <a:spcPts val="0"/>
              </a:spcAft>
              <a:buSzPts val="1800"/>
              <a:buChar char="●"/>
            </a:pPr>
            <a:r>
              <a:rPr b="1" lang="en" sz="1800"/>
              <a:t>Maintenance</a:t>
            </a:r>
            <a:endParaRPr b="1" sz="1800"/>
          </a:p>
          <a:p>
            <a:pPr indent="-342900" lvl="0" marL="457200" rtl="0" algn="l">
              <a:lnSpc>
                <a:spcPct val="150000"/>
              </a:lnSpc>
              <a:spcBef>
                <a:spcPts val="0"/>
              </a:spcBef>
              <a:spcAft>
                <a:spcPts val="0"/>
              </a:spcAft>
              <a:buSzPts val="1800"/>
              <a:buChar char="●"/>
            </a:pPr>
            <a:r>
              <a:rPr b="1" lang="en" sz="1800"/>
              <a:t>Reliability</a:t>
            </a:r>
            <a:endParaRPr b="1" sz="1800"/>
          </a:p>
          <a:p>
            <a:pPr indent="-342900" lvl="0" marL="457200" rtl="0" algn="l">
              <a:lnSpc>
                <a:spcPct val="150000"/>
              </a:lnSpc>
              <a:spcBef>
                <a:spcPts val="0"/>
              </a:spcBef>
              <a:spcAft>
                <a:spcPts val="0"/>
              </a:spcAft>
              <a:buSzPts val="1800"/>
              <a:buChar char="●"/>
            </a:pPr>
            <a:r>
              <a:rPr b="1" lang="en" sz="1800"/>
              <a:t>File Sharing</a:t>
            </a:r>
            <a:endParaRPr b="1" sz="1800"/>
          </a:p>
          <a:p>
            <a:pPr indent="-342900" lvl="0" marL="457200" rtl="0" algn="l">
              <a:lnSpc>
                <a:spcPct val="150000"/>
              </a:lnSpc>
              <a:spcBef>
                <a:spcPts val="0"/>
              </a:spcBef>
              <a:spcAft>
                <a:spcPts val="0"/>
              </a:spcAft>
              <a:buSzPts val="1800"/>
              <a:buChar char="●"/>
            </a:pPr>
            <a:r>
              <a:rPr b="1" lang="en" sz="1800"/>
              <a:t>Security</a:t>
            </a:r>
            <a:endParaRPr b="1" sz="1800"/>
          </a:p>
        </p:txBody>
      </p:sp>
      <p:sp>
        <p:nvSpPr>
          <p:cNvPr id="210" name="Google Shape;210;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1" name="Google Shape;211;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DIFFERENCE BETWEEN CLOUD &amp; PHYSICAL DATABASE</a:t>
            </a:r>
            <a:endParaRPr sz="2200"/>
          </a:p>
        </p:txBody>
      </p:sp>
      <p:pic>
        <p:nvPicPr>
          <p:cNvPr descr="Gauge Dashboard Speedometer Odometer Speed Svg Png Icon Free Download  (#537792) - OnlineWebFonts.COM" id="212" name="Google Shape;212;p15"/>
          <p:cNvPicPr preferRelativeResize="0"/>
          <p:nvPr/>
        </p:nvPicPr>
        <p:blipFill rotWithShape="1">
          <a:blip r:embed="rId3">
            <a:alphaModFix/>
          </a:blip>
          <a:srcRect b="0" l="0" r="0" t="0"/>
          <a:stretch/>
        </p:blipFill>
        <p:spPr>
          <a:xfrm>
            <a:off x="4294975" y="2172575"/>
            <a:ext cx="798650" cy="739724"/>
          </a:xfrm>
          <a:prstGeom prst="rect">
            <a:avLst/>
          </a:prstGeom>
          <a:noFill/>
          <a:ln>
            <a:noFill/>
          </a:ln>
        </p:spPr>
      </p:pic>
      <p:pic>
        <p:nvPicPr>
          <p:cNvPr descr="Maintenance Icon, Transparent Maintenance.PNG Images &amp; Vector - FreeIconsPNG" id="213" name="Google Shape;213;p15"/>
          <p:cNvPicPr preferRelativeResize="0"/>
          <p:nvPr/>
        </p:nvPicPr>
        <p:blipFill rotWithShape="1">
          <a:blip r:embed="rId4">
            <a:alphaModFix/>
          </a:blip>
          <a:srcRect b="0" l="0" r="0" t="0"/>
          <a:stretch/>
        </p:blipFill>
        <p:spPr>
          <a:xfrm>
            <a:off x="5590425" y="2054388"/>
            <a:ext cx="931875" cy="931875"/>
          </a:xfrm>
          <a:prstGeom prst="rect">
            <a:avLst/>
          </a:prstGeom>
          <a:noFill/>
          <a:ln>
            <a:noFill/>
          </a:ln>
        </p:spPr>
      </p:pic>
      <p:pic>
        <p:nvPicPr>
          <p:cNvPr id="214" name="Google Shape;214;p15"/>
          <p:cNvPicPr preferRelativeResize="0"/>
          <p:nvPr/>
        </p:nvPicPr>
        <p:blipFill rotWithShape="1">
          <a:blip r:embed="rId5">
            <a:alphaModFix/>
          </a:blip>
          <a:srcRect b="0" l="0" r="0" t="0"/>
          <a:stretch/>
        </p:blipFill>
        <p:spPr>
          <a:xfrm>
            <a:off x="6745800" y="2132850"/>
            <a:ext cx="834626" cy="834626"/>
          </a:xfrm>
          <a:prstGeom prst="rect">
            <a:avLst/>
          </a:prstGeom>
          <a:noFill/>
          <a:ln>
            <a:noFill/>
          </a:ln>
        </p:spPr>
      </p:pic>
      <p:pic>
        <p:nvPicPr>
          <p:cNvPr id="215" name="Google Shape;215;p15"/>
          <p:cNvPicPr preferRelativeResize="0"/>
          <p:nvPr/>
        </p:nvPicPr>
        <p:blipFill rotWithShape="1">
          <a:blip r:embed="rId6">
            <a:alphaModFix/>
          </a:blip>
          <a:srcRect b="0" l="0" r="0" t="0"/>
          <a:stretch/>
        </p:blipFill>
        <p:spPr>
          <a:xfrm>
            <a:off x="4334475" y="3231025"/>
            <a:ext cx="798652" cy="798652"/>
          </a:xfrm>
          <a:prstGeom prst="rect">
            <a:avLst/>
          </a:prstGeom>
          <a:noFill/>
          <a:ln>
            <a:noFill/>
          </a:ln>
        </p:spPr>
      </p:pic>
      <p:pic>
        <p:nvPicPr>
          <p:cNvPr id="216" name="Google Shape;216;p15"/>
          <p:cNvPicPr preferRelativeResize="0"/>
          <p:nvPr/>
        </p:nvPicPr>
        <p:blipFill rotWithShape="1">
          <a:blip r:embed="rId7">
            <a:alphaModFix/>
          </a:blip>
          <a:srcRect b="0" l="0" r="0" t="0"/>
          <a:stretch/>
        </p:blipFill>
        <p:spPr>
          <a:xfrm>
            <a:off x="5686500" y="3260487"/>
            <a:ext cx="739725" cy="73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DBaaS?</a:t>
            </a:r>
            <a:endParaRPr/>
          </a:p>
        </p:txBody>
      </p:sp>
      <p:sp>
        <p:nvSpPr>
          <p:cNvPr id="222" name="Google Shape;222;p16"/>
          <p:cNvSpPr txBox="1"/>
          <p:nvPr>
            <p:ph idx="1" type="body"/>
          </p:nvPr>
        </p:nvSpPr>
        <p:spPr>
          <a:xfrm>
            <a:off x="266450" y="1994650"/>
            <a:ext cx="6603900" cy="2591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300"/>
              <a:buNone/>
            </a:pPr>
            <a:r>
              <a:rPr lang="en" sz="1400"/>
              <a:t>A cloud database is a database service built and accessed through a cloud platform. It serves many of the same functions as a traditional database with the added flexibility of cloud computing. Users install software on a cloud infrastructure to implement the database.</a:t>
            </a:r>
            <a:endParaRPr sz="1400"/>
          </a:p>
          <a:p>
            <a:pPr indent="-311150" lvl="0" marL="914400" rtl="0" algn="l">
              <a:lnSpc>
                <a:spcPct val="150000"/>
              </a:lnSpc>
              <a:spcBef>
                <a:spcPts val="1800"/>
              </a:spcBef>
              <a:spcAft>
                <a:spcPts val="0"/>
              </a:spcAft>
              <a:buSzPts val="1300"/>
              <a:buChar char="●"/>
            </a:pPr>
            <a:r>
              <a:rPr b="1" lang="en" sz="1700">
                <a:solidFill>
                  <a:srgbClr val="262626"/>
                </a:solidFill>
                <a:highlight>
                  <a:srgbClr val="FFFFFF"/>
                </a:highlight>
                <a:latin typeface="Arial"/>
                <a:ea typeface="Arial"/>
                <a:cs typeface="Arial"/>
                <a:sym typeface="Arial"/>
              </a:rPr>
              <a:t>How to choose a DBaaS</a:t>
            </a:r>
            <a:endParaRPr b="1" sz="1700">
              <a:solidFill>
                <a:srgbClr val="262626"/>
              </a:solidFill>
              <a:highlight>
                <a:srgbClr val="FFFFFF"/>
              </a:highlight>
              <a:latin typeface="Arial"/>
              <a:ea typeface="Arial"/>
              <a:cs typeface="Arial"/>
              <a:sym typeface="Arial"/>
            </a:endParaRPr>
          </a:p>
          <a:p>
            <a:pPr indent="-311150" lvl="0" marL="914400" rtl="0" algn="l">
              <a:lnSpc>
                <a:spcPct val="125000"/>
              </a:lnSpc>
              <a:spcBef>
                <a:spcPts val="0"/>
              </a:spcBef>
              <a:spcAft>
                <a:spcPts val="0"/>
              </a:spcAft>
              <a:buSzPts val="1300"/>
              <a:buChar char="●"/>
            </a:pPr>
            <a:r>
              <a:rPr b="1" lang="en" sz="1700">
                <a:solidFill>
                  <a:srgbClr val="262626"/>
                </a:solidFill>
                <a:highlight>
                  <a:srgbClr val="FFFFFF"/>
                </a:highlight>
                <a:latin typeface="Arial"/>
                <a:ea typeface="Arial"/>
                <a:cs typeface="Arial"/>
                <a:sym typeface="Arial"/>
              </a:rPr>
              <a:t>Management tools</a:t>
            </a:r>
            <a:endParaRPr/>
          </a:p>
        </p:txBody>
      </p:sp>
      <p:sp>
        <p:nvSpPr>
          <p:cNvPr id="223" name="Google Shape;223;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4" name="Google Shape;224;p16"/>
          <p:cNvPicPr preferRelativeResize="0"/>
          <p:nvPr/>
        </p:nvPicPr>
        <p:blipFill rotWithShape="1">
          <a:blip r:embed="rId3">
            <a:alphaModFix/>
          </a:blip>
          <a:srcRect b="0" l="0" r="0" t="0"/>
          <a:stretch/>
        </p:blipFill>
        <p:spPr>
          <a:xfrm>
            <a:off x="6806025" y="2208317"/>
            <a:ext cx="1770550" cy="134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30" name="Google Shape;230;p17"/>
          <p:cNvPicPr preferRelativeResize="0"/>
          <p:nvPr/>
        </p:nvPicPr>
        <p:blipFill rotWithShape="1">
          <a:blip r:embed="rId3">
            <a:alphaModFix/>
          </a:blip>
          <a:srcRect b="13439" l="2537" r="2792" t="2618"/>
          <a:stretch/>
        </p:blipFill>
        <p:spPr>
          <a:xfrm>
            <a:off x="953025" y="1806125"/>
            <a:ext cx="3028125" cy="2992775"/>
          </a:xfrm>
          <a:prstGeom prst="rect">
            <a:avLst/>
          </a:prstGeom>
          <a:noFill/>
          <a:ln>
            <a:noFill/>
          </a:ln>
        </p:spPr>
      </p:pic>
      <p:pic>
        <p:nvPicPr>
          <p:cNvPr id="231" name="Google Shape;231;p17"/>
          <p:cNvPicPr preferRelativeResize="0"/>
          <p:nvPr/>
        </p:nvPicPr>
        <p:blipFill rotWithShape="1">
          <a:blip r:embed="rId4">
            <a:alphaModFix/>
          </a:blip>
          <a:srcRect b="15391" l="1841" r="3227" t="2071"/>
          <a:stretch/>
        </p:blipFill>
        <p:spPr>
          <a:xfrm>
            <a:off x="4728600" y="1840663"/>
            <a:ext cx="2892225" cy="2834200"/>
          </a:xfrm>
          <a:prstGeom prst="rect">
            <a:avLst/>
          </a:prstGeom>
          <a:noFill/>
          <a:ln>
            <a:noFill/>
          </a:ln>
        </p:spPr>
      </p:pic>
      <p:sp>
        <p:nvSpPr>
          <p:cNvPr id="232" name="Google Shape;232;p17"/>
          <p:cNvSpPr txBox="1"/>
          <p:nvPr/>
        </p:nvSpPr>
        <p:spPr>
          <a:xfrm>
            <a:off x="1017675" y="4595725"/>
            <a:ext cx="3000000" cy="757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600"/>
              </a:spcAft>
              <a:buClr>
                <a:srgbClr val="000000"/>
              </a:buClr>
              <a:buSzPts val="1700"/>
              <a:buFont typeface="Arial"/>
              <a:buNone/>
            </a:pPr>
            <a:r>
              <a:rPr b="1" i="0" lang="en" sz="1700" u="none" cap="none" strike="noStrike">
                <a:solidFill>
                  <a:schemeClr val="accent1"/>
                </a:solidFill>
                <a:latin typeface="Lato"/>
                <a:ea typeface="Lato"/>
                <a:cs typeface="Lato"/>
                <a:sym typeface="Lato"/>
              </a:rPr>
              <a:t>Traditional database</a:t>
            </a:r>
            <a:endParaRPr b="0" i="0" sz="1400" u="none" cap="none" strike="noStrike">
              <a:solidFill>
                <a:srgbClr val="000000"/>
              </a:solidFill>
              <a:latin typeface="Arial"/>
              <a:ea typeface="Arial"/>
              <a:cs typeface="Arial"/>
              <a:sym typeface="Arial"/>
            </a:endParaRPr>
          </a:p>
        </p:txBody>
      </p:sp>
      <p:sp>
        <p:nvSpPr>
          <p:cNvPr id="233" name="Google Shape;233;p17"/>
          <p:cNvSpPr txBox="1"/>
          <p:nvPr/>
        </p:nvSpPr>
        <p:spPr>
          <a:xfrm>
            <a:off x="5865250" y="4595725"/>
            <a:ext cx="14304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700"/>
              <a:buFont typeface="Arial"/>
              <a:buNone/>
            </a:pPr>
            <a:r>
              <a:rPr b="1" i="0" lang="en" sz="1700" u="none" cap="none" strike="noStrike">
                <a:solidFill>
                  <a:schemeClr val="accent1"/>
                </a:solidFill>
                <a:latin typeface="Lato"/>
                <a:ea typeface="Lato"/>
                <a:cs typeface="Lato"/>
                <a:sym typeface="Lato"/>
              </a:rPr>
              <a:t>DBaaS</a:t>
            </a:r>
            <a:endParaRPr b="1" i="0" sz="1700" u="none" cap="none" strike="noStrike">
              <a:solidFill>
                <a:schemeClr val="accent1"/>
              </a:solidFill>
              <a:latin typeface="Lato"/>
              <a:ea typeface="Lato"/>
              <a:cs typeface="Lato"/>
              <a:sym typeface="Lato"/>
            </a:endParaRPr>
          </a:p>
        </p:txBody>
      </p:sp>
      <p:sp>
        <p:nvSpPr>
          <p:cNvPr id="234" name="Google Shape;234;p17"/>
          <p:cNvSpPr txBox="1"/>
          <p:nvPr>
            <p:ph type="title"/>
          </p:nvPr>
        </p:nvSpPr>
        <p:spPr>
          <a:xfrm>
            <a:off x="818950" y="1270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CLOUD DATABASE ARCHITECTURE</a:t>
            </a:r>
            <a:endParaRPr sz="2400"/>
          </a:p>
          <a:p>
            <a:pPr indent="0" lvl="0" marL="0" rtl="0" algn="l">
              <a:lnSpc>
                <a:spcPct val="100000"/>
              </a:lnSpc>
              <a:spcBef>
                <a:spcPts val="0"/>
              </a:spcBef>
              <a:spcAft>
                <a:spcPts val="0"/>
              </a:spcAft>
              <a:buSzPts val="2600"/>
              <a:buNone/>
            </a:pPr>
            <a:r>
              <a:t/>
            </a:r>
            <a:endParaRPr sz="2400"/>
          </a:p>
          <a:p>
            <a:pPr indent="0" lvl="0" marL="0" rtl="0" algn="l">
              <a:lnSpc>
                <a:spcPct val="100000"/>
              </a:lnSpc>
              <a:spcBef>
                <a:spcPts val="0"/>
              </a:spcBef>
              <a:spcAft>
                <a:spcPts val="0"/>
              </a:spcAft>
              <a:buSzPts val="26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100"/>
              <a:t>DIFFERENCE BETWEEN TRADITIONAL &amp; CLOUD DATABASE</a:t>
            </a:r>
            <a:endParaRPr sz="2100"/>
          </a:p>
        </p:txBody>
      </p:sp>
      <p:sp>
        <p:nvSpPr>
          <p:cNvPr id="240" name="Google Shape;240;p18"/>
          <p:cNvSpPr txBox="1"/>
          <p:nvPr>
            <p:ph idx="1" type="body"/>
          </p:nvPr>
        </p:nvSpPr>
        <p:spPr>
          <a:xfrm>
            <a:off x="921150" y="1929950"/>
            <a:ext cx="3696300" cy="2671500"/>
          </a:xfrm>
          <a:prstGeom prst="rect">
            <a:avLst/>
          </a:prstGeom>
          <a:noFill/>
          <a:ln>
            <a:noFill/>
          </a:ln>
        </p:spPr>
        <p:txBody>
          <a:bodyPr anchorCtr="0" anchor="t" bIns="91425" lIns="91425" spcFirstLastPara="1" rIns="91425" wrap="square" tIns="91425">
            <a:noAutofit/>
          </a:bodyPr>
          <a:lstStyle/>
          <a:p>
            <a:pPr indent="-317500" lvl="0" marL="457200" rtl="0" algn="l">
              <a:lnSpc>
                <a:spcPct val="170000"/>
              </a:lnSpc>
              <a:spcBef>
                <a:spcPts val="0"/>
              </a:spcBef>
              <a:spcAft>
                <a:spcPts val="0"/>
              </a:spcAft>
              <a:buSzPts val="1400"/>
              <a:buAutoNum type="arabicPeriod"/>
            </a:pPr>
            <a:r>
              <a:rPr lang="en" sz="1400"/>
              <a:t>Reliable and private</a:t>
            </a:r>
            <a:endParaRPr sz="1400"/>
          </a:p>
          <a:p>
            <a:pPr indent="-317500" lvl="0" marL="457200" rtl="0" algn="l">
              <a:lnSpc>
                <a:spcPct val="170000"/>
              </a:lnSpc>
              <a:spcBef>
                <a:spcPts val="0"/>
              </a:spcBef>
              <a:spcAft>
                <a:spcPts val="0"/>
              </a:spcAft>
              <a:buSzPts val="1400"/>
              <a:buAutoNum type="arabicPeriod"/>
            </a:pPr>
            <a:r>
              <a:rPr lang="en" sz="1400"/>
              <a:t>Limited scalability</a:t>
            </a:r>
            <a:endParaRPr sz="1400"/>
          </a:p>
          <a:p>
            <a:pPr indent="-317500" lvl="0" marL="457200" rtl="0" algn="l">
              <a:lnSpc>
                <a:spcPct val="170000"/>
              </a:lnSpc>
              <a:spcBef>
                <a:spcPts val="0"/>
              </a:spcBef>
              <a:spcAft>
                <a:spcPts val="0"/>
              </a:spcAft>
              <a:buSzPts val="1400"/>
              <a:buAutoNum type="arabicPeriod"/>
            </a:pPr>
            <a:r>
              <a:rPr lang="en" sz="1400"/>
              <a:t>Faster but might fail</a:t>
            </a:r>
            <a:endParaRPr sz="1400"/>
          </a:p>
          <a:p>
            <a:pPr indent="-317500" lvl="0" marL="457200" rtl="0" algn="l">
              <a:lnSpc>
                <a:spcPct val="170000"/>
              </a:lnSpc>
              <a:spcBef>
                <a:spcPts val="0"/>
              </a:spcBef>
              <a:spcAft>
                <a:spcPts val="0"/>
              </a:spcAft>
              <a:buSzPts val="1400"/>
              <a:buAutoNum type="arabicPeriod"/>
            </a:pPr>
            <a:r>
              <a:rPr lang="en" sz="1400"/>
              <a:t>Deployment takes time</a:t>
            </a:r>
            <a:endParaRPr sz="1400"/>
          </a:p>
          <a:p>
            <a:pPr indent="-317500" lvl="0" marL="457200" rtl="0" algn="l">
              <a:lnSpc>
                <a:spcPct val="170000"/>
              </a:lnSpc>
              <a:spcBef>
                <a:spcPts val="0"/>
              </a:spcBef>
              <a:spcAft>
                <a:spcPts val="0"/>
              </a:spcAft>
              <a:buSzPts val="1400"/>
              <a:buAutoNum type="arabicPeriod"/>
            </a:pPr>
            <a:r>
              <a:rPr lang="en" sz="1400"/>
              <a:t>Cost effective and high maintenance</a:t>
            </a:r>
            <a:endParaRPr sz="1400"/>
          </a:p>
          <a:p>
            <a:pPr indent="-317500" lvl="0" marL="457200" rtl="0" algn="l">
              <a:lnSpc>
                <a:spcPct val="170000"/>
              </a:lnSpc>
              <a:spcBef>
                <a:spcPts val="0"/>
              </a:spcBef>
              <a:spcAft>
                <a:spcPts val="0"/>
              </a:spcAft>
              <a:buSzPts val="1400"/>
              <a:buAutoNum type="arabicPeriod"/>
            </a:pPr>
            <a:r>
              <a:rPr lang="en" sz="1400"/>
              <a:t>Secured and controlled </a:t>
            </a:r>
            <a:endParaRPr sz="1400"/>
          </a:p>
        </p:txBody>
      </p:sp>
      <p:sp>
        <p:nvSpPr>
          <p:cNvPr id="241" name="Google Shape;241;p18"/>
          <p:cNvSpPr txBox="1"/>
          <p:nvPr>
            <p:ph idx="1" type="body"/>
          </p:nvPr>
        </p:nvSpPr>
        <p:spPr>
          <a:xfrm>
            <a:off x="4346575" y="1929950"/>
            <a:ext cx="42456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70000"/>
              </a:lnSpc>
              <a:spcBef>
                <a:spcPts val="0"/>
              </a:spcBef>
              <a:spcAft>
                <a:spcPts val="0"/>
              </a:spcAft>
              <a:buSzPts val="1400"/>
              <a:buAutoNum type="arabicPeriod"/>
            </a:pPr>
            <a:r>
              <a:rPr lang="en" sz="1400"/>
              <a:t>Reliable but not necessarily private</a:t>
            </a:r>
            <a:endParaRPr sz="1400"/>
          </a:p>
          <a:p>
            <a:pPr indent="-317500" lvl="0" marL="457200" rtl="0" algn="l">
              <a:lnSpc>
                <a:spcPct val="170000"/>
              </a:lnSpc>
              <a:spcBef>
                <a:spcPts val="0"/>
              </a:spcBef>
              <a:spcAft>
                <a:spcPts val="0"/>
              </a:spcAft>
              <a:buSzPts val="1400"/>
              <a:buAutoNum type="arabicPeriod"/>
            </a:pPr>
            <a:r>
              <a:rPr lang="en" sz="1400"/>
              <a:t>Unlimited scalability</a:t>
            </a:r>
            <a:endParaRPr sz="1400"/>
          </a:p>
          <a:p>
            <a:pPr indent="-317500" lvl="0" marL="457200" rtl="0" algn="l">
              <a:lnSpc>
                <a:spcPct val="170000"/>
              </a:lnSpc>
              <a:spcBef>
                <a:spcPts val="0"/>
              </a:spcBef>
              <a:spcAft>
                <a:spcPts val="0"/>
              </a:spcAft>
              <a:buSzPts val="1400"/>
              <a:buAutoNum type="arabicPeriod"/>
            </a:pPr>
            <a:r>
              <a:rPr lang="en" sz="1400"/>
              <a:t>Faster and will be always up</a:t>
            </a:r>
            <a:endParaRPr sz="1400"/>
          </a:p>
          <a:p>
            <a:pPr indent="-317500" lvl="0" marL="457200" rtl="0" algn="l">
              <a:lnSpc>
                <a:spcPct val="170000"/>
              </a:lnSpc>
              <a:spcBef>
                <a:spcPts val="0"/>
              </a:spcBef>
              <a:spcAft>
                <a:spcPts val="0"/>
              </a:spcAft>
              <a:buSzPts val="1400"/>
              <a:buAutoNum type="arabicPeriod"/>
            </a:pPr>
            <a:r>
              <a:rPr lang="en" sz="1400"/>
              <a:t>Deployment takes no time</a:t>
            </a:r>
            <a:endParaRPr sz="1400"/>
          </a:p>
          <a:p>
            <a:pPr indent="-317500" lvl="0" marL="457200" rtl="0" algn="l">
              <a:lnSpc>
                <a:spcPct val="170000"/>
              </a:lnSpc>
              <a:spcBef>
                <a:spcPts val="0"/>
              </a:spcBef>
              <a:spcAft>
                <a:spcPts val="0"/>
              </a:spcAft>
              <a:buSzPts val="1400"/>
              <a:buAutoNum type="arabicPeriod"/>
            </a:pPr>
            <a:r>
              <a:rPr lang="en" sz="1400"/>
              <a:t>Pay only for what we use and no maintenance</a:t>
            </a:r>
            <a:endParaRPr sz="1400"/>
          </a:p>
          <a:p>
            <a:pPr indent="-317500" lvl="0" marL="457200" rtl="0" algn="l">
              <a:lnSpc>
                <a:spcPct val="170000"/>
              </a:lnSpc>
              <a:spcBef>
                <a:spcPts val="0"/>
              </a:spcBef>
              <a:spcAft>
                <a:spcPts val="0"/>
              </a:spcAft>
              <a:buSzPts val="1400"/>
              <a:buAutoNum type="arabicPeriod"/>
            </a:pPr>
            <a:r>
              <a:rPr lang="en" sz="1400"/>
              <a:t>Security depends provider</a:t>
            </a:r>
            <a:endParaRPr sz="1400"/>
          </a:p>
        </p:txBody>
      </p:sp>
      <p:sp>
        <p:nvSpPr>
          <p:cNvPr id="242" name="Google Shape;24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9"/>
          <p:cNvPicPr preferRelativeResize="0"/>
          <p:nvPr/>
        </p:nvPicPr>
        <p:blipFill rotWithShape="1">
          <a:blip r:embed="rId3">
            <a:alphaModFix amt="16000"/>
          </a:blip>
          <a:srcRect b="0" l="0" r="0" t="0"/>
          <a:stretch/>
        </p:blipFill>
        <p:spPr>
          <a:xfrm>
            <a:off x="4817350" y="215350"/>
            <a:ext cx="3937550" cy="3937550"/>
          </a:xfrm>
          <a:prstGeom prst="rect">
            <a:avLst/>
          </a:prstGeom>
          <a:noFill/>
          <a:ln>
            <a:noFill/>
          </a:ln>
        </p:spPr>
      </p:pic>
      <p:sp>
        <p:nvSpPr>
          <p:cNvPr id="248" name="Google Shape;248;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RDBMS in DBaaS</a:t>
            </a:r>
            <a:endParaRPr/>
          </a:p>
        </p:txBody>
      </p:sp>
      <p:sp>
        <p:nvSpPr>
          <p:cNvPr id="249" name="Google Shape;249;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Became popular with the rise of Cloud Computing</a:t>
            </a:r>
            <a:endParaRPr b="1" sz="1700"/>
          </a:p>
          <a:p>
            <a:pPr indent="-336550" lvl="0" marL="457200" rtl="0" algn="l">
              <a:lnSpc>
                <a:spcPct val="150000"/>
              </a:lnSpc>
              <a:spcBef>
                <a:spcPts val="0"/>
              </a:spcBef>
              <a:spcAft>
                <a:spcPts val="0"/>
              </a:spcAft>
              <a:buSzPts val="1700"/>
              <a:buChar char="●"/>
            </a:pPr>
            <a:r>
              <a:rPr b="1" lang="en" sz="1700"/>
              <a:t>Can be considered as SaaS</a:t>
            </a:r>
            <a:endParaRPr b="1" sz="1700"/>
          </a:p>
          <a:p>
            <a:pPr indent="-336550" lvl="0" marL="457200" rtl="0" algn="l">
              <a:lnSpc>
                <a:spcPct val="150000"/>
              </a:lnSpc>
              <a:spcBef>
                <a:spcPts val="0"/>
              </a:spcBef>
              <a:spcAft>
                <a:spcPts val="0"/>
              </a:spcAft>
              <a:buSzPts val="1700"/>
              <a:buChar char="●"/>
            </a:pPr>
            <a:r>
              <a:rPr b="1" lang="en" sz="1700"/>
              <a:t>Provides a layer in between the service and the client</a:t>
            </a:r>
            <a:endParaRPr b="1" sz="1700"/>
          </a:p>
          <a:p>
            <a:pPr indent="-336550" lvl="0" marL="457200" rtl="0" algn="l">
              <a:lnSpc>
                <a:spcPct val="150000"/>
              </a:lnSpc>
              <a:spcBef>
                <a:spcPts val="0"/>
              </a:spcBef>
              <a:spcAft>
                <a:spcPts val="0"/>
              </a:spcAft>
              <a:buSzPts val="1700"/>
              <a:buChar char="●"/>
            </a:pPr>
            <a:r>
              <a:rPr b="1" lang="en" sz="1700"/>
              <a:t>The layer consists of both the security and user friendly interfacing</a:t>
            </a:r>
            <a:endParaRPr b="1" sz="1700"/>
          </a:p>
          <a:p>
            <a:pPr indent="-336550" lvl="0" marL="457200" rtl="0" algn="l">
              <a:lnSpc>
                <a:spcPct val="150000"/>
              </a:lnSpc>
              <a:spcBef>
                <a:spcPts val="0"/>
              </a:spcBef>
              <a:spcAft>
                <a:spcPts val="0"/>
              </a:spcAft>
              <a:buSzPts val="1700"/>
              <a:buChar char="●"/>
            </a:pPr>
            <a:r>
              <a:rPr b="1" lang="en" sz="1700"/>
              <a:t>API handles it all</a:t>
            </a:r>
            <a:endParaRPr b="1" sz="1700"/>
          </a:p>
        </p:txBody>
      </p:sp>
      <p:sp>
        <p:nvSpPr>
          <p:cNvPr id="250" name="Google Shape;250;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DATABASE?</a:t>
            </a:r>
            <a:endParaRPr/>
          </a:p>
        </p:txBody>
      </p:sp>
      <p:sp>
        <p:nvSpPr>
          <p:cNvPr id="95" name="Google Shape;95;p2"/>
          <p:cNvSpPr txBox="1"/>
          <p:nvPr>
            <p:ph idx="1" type="body"/>
          </p:nvPr>
        </p:nvSpPr>
        <p:spPr>
          <a:xfrm>
            <a:off x="769225" y="18777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t>A database is a collection of related data which represents some aspect of the real world</a:t>
            </a:r>
            <a:endParaRPr sz="1500"/>
          </a:p>
          <a:p>
            <a:pPr indent="0" lvl="0" marL="0" rtl="0" algn="l">
              <a:lnSpc>
                <a:spcPct val="100000"/>
              </a:lnSpc>
              <a:spcBef>
                <a:spcPts val="1600"/>
              </a:spcBef>
              <a:spcAft>
                <a:spcPts val="0"/>
              </a:spcAft>
              <a:buSzPts val="1300"/>
              <a:buNone/>
            </a:pPr>
            <a:r>
              <a:rPr b="1" lang="en" sz="1500"/>
              <a:t>Example -</a:t>
            </a:r>
            <a:endParaRPr b="1" sz="1500"/>
          </a:p>
          <a:p>
            <a:pPr indent="-323850" lvl="0" marL="457200" rtl="0" algn="l">
              <a:lnSpc>
                <a:spcPct val="150000"/>
              </a:lnSpc>
              <a:spcBef>
                <a:spcPts val="1600"/>
              </a:spcBef>
              <a:spcAft>
                <a:spcPts val="0"/>
              </a:spcAft>
              <a:buSzPts val="1500"/>
              <a:buChar char="●"/>
            </a:pPr>
            <a:r>
              <a:rPr b="1" lang="en" sz="1500"/>
              <a:t>Telephone directory</a:t>
            </a:r>
            <a:endParaRPr b="1" sz="1500"/>
          </a:p>
          <a:p>
            <a:pPr indent="-323850" lvl="0" marL="457200" rtl="0" algn="l">
              <a:lnSpc>
                <a:spcPct val="150000"/>
              </a:lnSpc>
              <a:spcBef>
                <a:spcPts val="0"/>
              </a:spcBef>
              <a:spcAft>
                <a:spcPts val="0"/>
              </a:spcAft>
              <a:buSzPts val="1500"/>
              <a:buChar char="●"/>
            </a:pPr>
            <a:r>
              <a:rPr b="1" lang="en" sz="1500"/>
              <a:t>Classroom attendance sheet</a:t>
            </a:r>
            <a:endParaRPr b="1" sz="1500"/>
          </a:p>
          <a:p>
            <a:pPr indent="-323850" lvl="0" marL="457200" rtl="0" algn="l">
              <a:lnSpc>
                <a:spcPct val="150000"/>
              </a:lnSpc>
              <a:spcBef>
                <a:spcPts val="0"/>
              </a:spcBef>
              <a:spcAft>
                <a:spcPts val="0"/>
              </a:spcAft>
              <a:buSzPts val="1500"/>
              <a:buChar char="●"/>
            </a:pPr>
            <a:r>
              <a:rPr b="1" lang="en" sz="1500"/>
              <a:t>BRTA vehicle registration records</a:t>
            </a:r>
            <a:endParaRPr b="1" sz="1500"/>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7" name="Google Shape;97;p2"/>
          <p:cNvSpPr txBox="1"/>
          <p:nvPr/>
        </p:nvSpPr>
        <p:spPr>
          <a:xfrm>
            <a:off x="4677175" y="3111150"/>
            <a:ext cx="1900200" cy="9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 name="Google Shape;98;p2"/>
          <p:cNvSpPr txBox="1"/>
          <p:nvPr/>
        </p:nvSpPr>
        <p:spPr>
          <a:xfrm>
            <a:off x="4258575" y="2786450"/>
            <a:ext cx="3821100" cy="1336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accent1"/>
              </a:buClr>
              <a:buSzPts val="1500"/>
              <a:buFont typeface="Lato"/>
              <a:buChar char="●"/>
            </a:pPr>
            <a:r>
              <a:rPr b="1" i="0" lang="en" sz="1500" u="none" cap="none" strike="noStrike">
                <a:solidFill>
                  <a:schemeClr val="accent1"/>
                </a:solidFill>
                <a:latin typeface="Lato"/>
                <a:ea typeface="Lato"/>
                <a:cs typeface="Lato"/>
                <a:sym typeface="Lato"/>
              </a:rPr>
              <a:t>Banking records</a:t>
            </a:r>
            <a:endParaRPr b="1" i="0" sz="1500" u="none" cap="none" strike="noStrike">
              <a:solidFill>
                <a:schemeClr val="accent1"/>
              </a:solidFill>
              <a:latin typeface="Lato"/>
              <a:ea typeface="Lato"/>
              <a:cs typeface="Lato"/>
              <a:sym typeface="Lato"/>
            </a:endParaRPr>
          </a:p>
          <a:p>
            <a:pPr indent="-323850" lvl="0" marL="457200" marR="0" rtl="0" algn="l">
              <a:lnSpc>
                <a:spcPct val="150000"/>
              </a:lnSpc>
              <a:spcBef>
                <a:spcPts val="0"/>
              </a:spcBef>
              <a:spcAft>
                <a:spcPts val="0"/>
              </a:spcAft>
              <a:buClr>
                <a:schemeClr val="accent1"/>
              </a:buClr>
              <a:buSzPts val="1500"/>
              <a:buFont typeface="Lato"/>
              <a:buChar char="●"/>
            </a:pPr>
            <a:r>
              <a:rPr b="1" i="0" lang="en" sz="1500" u="none" cap="none" strike="noStrike">
                <a:solidFill>
                  <a:schemeClr val="accent1"/>
                </a:solidFill>
                <a:latin typeface="Lato"/>
                <a:ea typeface="Lato"/>
                <a:cs typeface="Lato"/>
                <a:sym typeface="Lato"/>
              </a:rPr>
              <a:t>University registration and grades</a:t>
            </a:r>
            <a:endParaRPr b="1" i="0" sz="1500" u="none" cap="none" strike="noStrike">
              <a:solidFill>
                <a:schemeClr val="accent1"/>
              </a:solidFill>
              <a:latin typeface="Lato"/>
              <a:ea typeface="Lato"/>
              <a:cs typeface="Lato"/>
              <a:sym typeface="Lato"/>
            </a:endParaRPr>
          </a:p>
          <a:p>
            <a:pPr indent="-323850" lvl="0" marL="457200" marR="0" rtl="0" algn="l">
              <a:lnSpc>
                <a:spcPct val="150000"/>
              </a:lnSpc>
              <a:spcBef>
                <a:spcPts val="0"/>
              </a:spcBef>
              <a:spcAft>
                <a:spcPts val="0"/>
              </a:spcAft>
              <a:buClr>
                <a:schemeClr val="accent1"/>
              </a:buClr>
              <a:buSzPts val="1500"/>
              <a:buFont typeface="Lato"/>
              <a:buChar char="●"/>
            </a:pPr>
            <a:r>
              <a:rPr b="1" i="0" lang="en" sz="1500" u="none" cap="none" strike="noStrike">
                <a:solidFill>
                  <a:schemeClr val="accent1"/>
                </a:solidFill>
                <a:latin typeface="Lato"/>
                <a:ea typeface="Lato"/>
                <a:cs typeface="Lato"/>
                <a:sym typeface="Lato"/>
              </a:rPr>
              <a:t>Reservations and schedules</a:t>
            </a:r>
            <a:endParaRPr b="0" i="0" sz="1500" u="none" cap="none" strike="noStrike">
              <a:solidFill>
                <a:srgbClr val="000000"/>
              </a:solidFill>
              <a:latin typeface="Lato"/>
              <a:ea typeface="Lato"/>
              <a:cs typeface="Lato"/>
              <a:sym typeface="Lato"/>
            </a:endParaRPr>
          </a:p>
        </p:txBody>
      </p:sp>
      <p:pic>
        <p:nvPicPr>
          <p:cNvPr id="99" name="Google Shape;99;p2"/>
          <p:cNvPicPr preferRelativeResize="0"/>
          <p:nvPr/>
        </p:nvPicPr>
        <p:blipFill rotWithShape="1">
          <a:blip r:embed="rId3">
            <a:alphaModFix amt="6000"/>
          </a:blip>
          <a:srcRect b="0" l="0" r="0" t="0"/>
          <a:stretch/>
        </p:blipFill>
        <p:spPr>
          <a:xfrm>
            <a:off x="6431144" y="659775"/>
            <a:ext cx="2451376" cy="2451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PHYSICAL RDBMS INTERFACE</a:t>
            </a:r>
            <a:endParaRPr/>
          </a:p>
        </p:txBody>
      </p:sp>
      <p:sp>
        <p:nvSpPr>
          <p:cNvPr id="256" name="Google Shape;256;p20"/>
          <p:cNvSpPr txBox="1"/>
          <p:nvPr>
            <p:ph idx="1" type="body"/>
          </p:nvPr>
        </p:nvSpPr>
        <p:spPr>
          <a:xfrm>
            <a:off x="3672925" y="2078875"/>
            <a:ext cx="47451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The terminal to rule them all</a:t>
            </a:r>
            <a:endParaRPr b="1" sz="1700"/>
          </a:p>
          <a:p>
            <a:pPr indent="0" lvl="0" marL="0" rtl="0" algn="ctr">
              <a:lnSpc>
                <a:spcPct val="115000"/>
              </a:lnSpc>
              <a:spcBef>
                <a:spcPts val="1600"/>
              </a:spcBef>
              <a:spcAft>
                <a:spcPts val="0"/>
              </a:spcAft>
              <a:buSzPts val="1300"/>
              <a:buNone/>
            </a:pPr>
            <a:r>
              <a:rPr b="1" lang="en" sz="1700">
                <a:solidFill>
                  <a:srgbClr val="0000FF"/>
                </a:solidFill>
                <a:highlight>
                  <a:srgbClr val="FFFFFF"/>
                </a:highlight>
              </a:rPr>
              <a:t>SELECT </a:t>
            </a:r>
            <a:r>
              <a:rPr b="1" lang="en" sz="1700">
                <a:solidFill>
                  <a:schemeClr val="dk1"/>
                </a:solidFill>
                <a:highlight>
                  <a:srgbClr val="FFFFFF"/>
                </a:highlight>
              </a:rPr>
              <a:t>column_name(s)</a:t>
            </a:r>
            <a:r>
              <a:rPr b="1" lang="en" sz="1700">
                <a:highlight>
                  <a:srgbClr val="FFFFFF"/>
                </a:highlight>
              </a:rPr>
              <a:t> </a:t>
            </a:r>
            <a:r>
              <a:rPr b="1" lang="en" sz="1700">
                <a:solidFill>
                  <a:srgbClr val="0000FF"/>
                </a:solidFill>
                <a:highlight>
                  <a:srgbClr val="FFFFFF"/>
                </a:highlight>
              </a:rPr>
              <a:t>FROM </a:t>
            </a:r>
            <a:r>
              <a:rPr b="1" lang="en" sz="1700">
                <a:solidFill>
                  <a:schemeClr val="dk1"/>
                </a:solidFill>
                <a:highlight>
                  <a:srgbClr val="FFFFFF"/>
                </a:highlight>
              </a:rPr>
              <a:t>table_name</a:t>
            </a:r>
            <a:endParaRPr b="1" sz="1700">
              <a:solidFill>
                <a:schemeClr val="dk1"/>
              </a:solidFill>
              <a:highlight>
                <a:srgbClr val="FFFFFF"/>
              </a:highlight>
            </a:endParaRPr>
          </a:p>
          <a:p>
            <a:pPr indent="0" lvl="0" marL="0" rtl="0" algn="just">
              <a:lnSpc>
                <a:spcPct val="115000"/>
              </a:lnSpc>
              <a:spcBef>
                <a:spcPts val="1600"/>
              </a:spcBef>
              <a:spcAft>
                <a:spcPts val="1600"/>
              </a:spcAft>
              <a:buSzPts val="1300"/>
              <a:buNone/>
            </a:pPr>
            <a:r>
              <a:rPr b="1" lang="en" sz="1400">
                <a:highlight>
                  <a:srgbClr val="FFFFFF"/>
                </a:highlight>
              </a:rPr>
              <a:t>While the </a:t>
            </a:r>
            <a:r>
              <a:rPr b="1" lang="en" sz="1400">
                <a:solidFill>
                  <a:srgbClr val="674EA7"/>
                </a:solidFill>
                <a:highlight>
                  <a:srgbClr val="FFFFFF"/>
                </a:highlight>
              </a:rPr>
              <a:t>SQL </a:t>
            </a:r>
            <a:r>
              <a:rPr b="1" lang="en" sz="1400">
                <a:highlight>
                  <a:srgbClr val="FFFFFF"/>
                </a:highlight>
              </a:rPr>
              <a:t>stands for Structured Query Language which is granular enough to provide a user friendly environment, API might feel more developer friendly.</a:t>
            </a:r>
            <a:endParaRPr b="1" sz="1400">
              <a:highlight>
                <a:srgbClr val="FFFFFF"/>
              </a:highlight>
            </a:endParaRPr>
          </a:p>
        </p:txBody>
      </p:sp>
      <p:sp>
        <p:nvSpPr>
          <p:cNvPr id="257" name="Google Shape;257;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8" name="Google Shape;258;p20"/>
          <p:cNvPicPr preferRelativeResize="0"/>
          <p:nvPr/>
        </p:nvPicPr>
        <p:blipFill rotWithShape="1">
          <a:blip r:embed="rId3">
            <a:alphaModFix/>
          </a:blip>
          <a:srcRect b="0" l="0" r="0" t="0"/>
          <a:stretch/>
        </p:blipFill>
        <p:spPr>
          <a:xfrm>
            <a:off x="803900" y="2041650"/>
            <a:ext cx="2261100" cy="226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RDBMS INTERFACE</a:t>
            </a:r>
            <a:endParaRPr/>
          </a:p>
        </p:txBody>
      </p:sp>
      <p:sp>
        <p:nvSpPr>
          <p:cNvPr id="264" name="Google Shape;264;p21"/>
          <p:cNvSpPr txBox="1"/>
          <p:nvPr>
            <p:ph idx="1" type="body"/>
          </p:nvPr>
        </p:nvSpPr>
        <p:spPr>
          <a:xfrm>
            <a:off x="3826200" y="2134138"/>
            <a:ext cx="42963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The API to rule them all</a:t>
            </a:r>
            <a:endParaRPr b="1" sz="1700"/>
          </a:p>
          <a:p>
            <a:pPr indent="457200" lvl="0" marL="0" rtl="0" algn="l">
              <a:lnSpc>
                <a:spcPct val="100000"/>
              </a:lnSpc>
              <a:spcBef>
                <a:spcPts val="1600"/>
              </a:spcBef>
              <a:spcAft>
                <a:spcPts val="0"/>
              </a:spcAft>
              <a:buSzPts val="1300"/>
              <a:buNone/>
            </a:pPr>
            <a:r>
              <a:rPr b="1" lang="en" sz="1500">
                <a:solidFill>
                  <a:srgbClr val="0000FF"/>
                </a:solidFill>
              </a:rPr>
              <a:t>fetch</a:t>
            </a:r>
            <a:r>
              <a:rPr b="1" lang="en" sz="1500"/>
              <a:t>(“</a:t>
            </a:r>
            <a:r>
              <a:rPr b="1" lang="en" sz="1500" u="sng">
                <a:solidFill>
                  <a:srgbClr val="6AA84F"/>
                </a:solidFill>
                <a:hlinkClick r:id="rId3">
                  <a:extLst>
                    <a:ext uri="{A12FA001-AC4F-418D-AE19-62706E023703}">
                      <ahyp:hlinkClr val="tx"/>
                    </a:ext>
                  </a:extLst>
                </a:hlinkClick>
              </a:rPr>
              <a:t>http://dbms.url/user:key/</a:t>
            </a:r>
            <a:r>
              <a:rPr b="1" lang="en" sz="1500"/>
              <a:t>”, {</a:t>
            </a:r>
            <a:r>
              <a:rPr b="1" lang="en" sz="1500">
                <a:solidFill>
                  <a:srgbClr val="FF00FF"/>
                </a:solidFill>
              </a:rPr>
              <a:t>filter</a:t>
            </a:r>
            <a:r>
              <a:rPr b="1" lang="en" sz="1500"/>
              <a:t>: </a:t>
            </a:r>
            <a:r>
              <a:rPr b="1" lang="en" sz="1500">
                <a:solidFill>
                  <a:srgbClr val="9900FF"/>
                </a:solidFill>
              </a:rPr>
              <a:t>5</a:t>
            </a:r>
            <a:r>
              <a:rPr b="1" lang="en" sz="1500"/>
              <a:t>})</a:t>
            </a:r>
            <a:endParaRPr b="1" sz="1500"/>
          </a:p>
          <a:p>
            <a:pPr indent="457200" lvl="0" marL="457200" rtl="0" algn="l">
              <a:lnSpc>
                <a:spcPct val="100000"/>
              </a:lnSpc>
              <a:spcBef>
                <a:spcPts val="1600"/>
              </a:spcBef>
              <a:spcAft>
                <a:spcPts val="0"/>
              </a:spcAft>
              <a:buSzPts val="1300"/>
              <a:buNone/>
            </a:pPr>
            <a:r>
              <a:rPr b="1" lang="en" sz="1500"/>
              <a:t>.</a:t>
            </a:r>
            <a:r>
              <a:rPr b="1" lang="en" sz="1500">
                <a:solidFill>
                  <a:srgbClr val="0000FF"/>
                </a:solidFill>
              </a:rPr>
              <a:t>then</a:t>
            </a:r>
            <a:r>
              <a:rPr b="1" lang="en" sz="1500"/>
              <a:t>(</a:t>
            </a:r>
            <a:r>
              <a:rPr b="1" lang="en" sz="1500">
                <a:solidFill>
                  <a:srgbClr val="FF00FF"/>
                </a:solidFill>
              </a:rPr>
              <a:t>data</a:t>
            </a:r>
            <a:r>
              <a:rPr b="1" lang="en" sz="1500"/>
              <a:t> =&gt; </a:t>
            </a:r>
            <a:r>
              <a:rPr b="1" lang="en" sz="1500">
                <a:solidFill>
                  <a:srgbClr val="0000FF"/>
                </a:solidFill>
              </a:rPr>
              <a:t>print</a:t>
            </a:r>
            <a:r>
              <a:rPr b="1" lang="en" sz="1500"/>
              <a:t>(</a:t>
            </a:r>
            <a:r>
              <a:rPr b="1" lang="en" sz="1500">
                <a:solidFill>
                  <a:srgbClr val="FF00FF"/>
                </a:solidFill>
              </a:rPr>
              <a:t>data</a:t>
            </a:r>
            <a:r>
              <a:rPr b="1" lang="en" sz="1500"/>
              <a:t>));</a:t>
            </a:r>
            <a:endParaRPr b="1" sz="1500"/>
          </a:p>
          <a:p>
            <a:pPr indent="-336550" lvl="0" marL="457200" rtl="0" algn="l">
              <a:lnSpc>
                <a:spcPct val="100000"/>
              </a:lnSpc>
              <a:spcBef>
                <a:spcPts val="1600"/>
              </a:spcBef>
              <a:spcAft>
                <a:spcPts val="0"/>
              </a:spcAft>
              <a:buSzPts val="1700"/>
              <a:buChar char="●"/>
            </a:pPr>
            <a:r>
              <a:rPr b="1" lang="en" sz="1700"/>
              <a:t>Uses the language that developers already know.</a:t>
            </a:r>
            <a:endParaRPr b="1" sz="1700"/>
          </a:p>
        </p:txBody>
      </p:sp>
      <p:sp>
        <p:nvSpPr>
          <p:cNvPr id="265" name="Google Shape;265;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6" name="Google Shape;266;p21"/>
          <p:cNvPicPr preferRelativeResize="0"/>
          <p:nvPr/>
        </p:nvPicPr>
        <p:blipFill rotWithShape="1">
          <a:blip r:embed="rId4">
            <a:alphaModFix/>
          </a:blip>
          <a:srcRect b="0" l="0" r="0" t="0"/>
          <a:stretch/>
        </p:blipFill>
        <p:spPr>
          <a:xfrm>
            <a:off x="921150" y="2078888"/>
            <a:ext cx="2371575" cy="2371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2"/>
          <p:cNvPicPr preferRelativeResize="0"/>
          <p:nvPr/>
        </p:nvPicPr>
        <p:blipFill rotWithShape="1">
          <a:blip r:embed="rId3">
            <a:alphaModFix amt="17000"/>
          </a:blip>
          <a:srcRect b="0" l="0" r="0" t="0"/>
          <a:stretch/>
        </p:blipFill>
        <p:spPr>
          <a:xfrm>
            <a:off x="5106275" y="1149450"/>
            <a:ext cx="2844600" cy="2844600"/>
          </a:xfrm>
          <a:prstGeom prst="rect">
            <a:avLst/>
          </a:prstGeom>
          <a:noFill/>
          <a:ln>
            <a:noFill/>
          </a:ln>
        </p:spPr>
      </p:pic>
      <p:sp>
        <p:nvSpPr>
          <p:cNvPr id="272" name="Google Shape;272;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IN BETWEEN LAYERS</a:t>
            </a:r>
            <a:endParaRPr/>
          </a:p>
        </p:txBody>
      </p:sp>
      <p:sp>
        <p:nvSpPr>
          <p:cNvPr id="273" name="Google Shape;273;p22"/>
          <p:cNvSpPr txBox="1"/>
          <p:nvPr>
            <p:ph idx="1" type="body"/>
          </p:nvPr>
        </p:nvSpPr>
        <p:spPr>
          <a:xfrm>
            <a:off x="729450" y="2156025"/>
            <a:ext cx="58368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434343"/>
              </a:buClr>
              <a:buSzPts val="1700"/>
              <a:buChar char="●"/>
            </a:pPr>
            <a:r>
              <a:rPr b="1" lang="en" sz="1700">
                <a:solidFill>
                  <a:srgbClr val="434343"/>
                </a:solidFill>
              </a:rPr>
              <a:t>The in-between layer is responsible for providing encryption.</a:t>
            </a:r>
            <a:endParaRPr b="1" sz="1700">
              <a:solidFill>
                <a:srgbClr val="434343"/>
              </a:solidFill>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rPr>
              <a:t>It is a software layer that helps the developer with API</a:t>
            </a:r>
            <a:endParaRPr b="1" sz="1700">
              <a:solidFill>
                <a:srgbClr val="434343"/>
              </a:solidFill>
            </a:endParaRPr>
          </a:p>
          <a:p>
            <a:pPr indent="-336550" lvl="0" marL="457200" rtl="0" algn="l">
              <a:lnSpc>
                <a:spcPct val="150000"/>
              </a:lnSpc>
              <a:spcBef>
                <a:spcPts val="0"/>
              </a:spcBef>
              <a:spcAft>
                <a:spcPts val="0"/>
              </a:spcAft>
              <a:buClr>
                <a:srgbClr val="434343"/>
              </a:buClr>
              <a:buSzPts val="1700"/>
              <a:buChar char="●"/>
            </a:pPr>
            <a:r>
              <a:rPr b="1" lang="en" sz="1700">
                <a:solidFill>
                  <a:srgbClr val="434343"/>
                </a:solidFill>
              </a:rPr>
              <a:t>Makes the management system more easy with provided graphical web interface</a:t>
            </a:r>
            <a:endParaRPr b="1" sz="1700">
              <a:solidFill>
                <a:srgbClr val="434343"/>
              </a:solidFill>
            </a:endParaRPr>
          </a:p>
        </p:txBody>
      </p:sp>
      <p:sp>
        <p:nvSpPr>
          <p:cNvPr id="274" name="Google Shape;27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23"/>
          <p:cNvPicPr preferRelativeResize="0"/>
          <p:nvPr/>
        </p:nvPicPr>
        <p:blipFill rotWithShape="1">
          <a:blip r:embed="rId3">
            <a:alphaModFix amt="31000"/>
          </a:blip>
          <a:srcRect b="0" l="0" r="0" t="0"/>
          <a:stretch/>
        </p:blipFill>
        <p:spPr>
          <a:xfrm>
            <a:off x="5126850" y="707525"/>
            <a:ext cx="2984850" cy="2984850"/>
          </a:xfrm>
          <a:prstGeom prst="rect">
            <a:avLst/>
          </a:prstGeom>
          <a:noFill/>
          <a:ln>
            <a:noFill/>
          </a:ln>
        </p:spPr>
      </p:pic>
      <p:sp>
        <p:nvSpPr>
          <p:cNvPr id="280" name="Google Shape;280;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END-TO-END ENCRYPTION</a:t>
            </a:r>
            <a:endParaRPr/>
          </a:p>
        </p:txBody>
      </p:sp>
      <p:sp>
        <p:nvSpPr>
          <p:cNvPr id="281" name="Google Shape;281;p23"/>
          <p:cNvSpPr txBox="1"/>
          <p:nvPr>
            <p:ph idx="1" type="body"/>
          </p:nvPr>
        </p:nvSpPr>
        <p:spPr>
          <a:xfrm>
            <a:off x="729450" y="2078875"/>
            <a:ext cx="46260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Encryption key lies in the server and in the client side</a:t>
            </a:r>
            <a:endParaRPr b="1" sz="1700"/>
          </a:p>
          <a:p>
            <a:pPr indent="-336550" lvl="0" marL="457200" rtl="0" algn="l">
              <a:lnSpc>
                <a:spcPct val="150000"/>
              </a:lnSpc>
              <a:spcBef>
                <a:spcPts val="0"/>
              </a:spcBef>
              <a:spcAft>
                <a:spcPts val="0"/>
              </a:spcAft>
              <a:buSzPts val="1700"/>
              <a:buChar char="●"/>
            </a:pPr>
            <a:r>
              <a:rPr b="1" lang="en" sz="1700"/>
              <a:t>Encryption handshaking only happens during subscription</a:t>
            </a:r>
            <a:endParaRPr b="1" sz="1700"/>
          </a:p>
          <a:p>
            <a:pPr indent="-336550" lvl="0" marL="457200" rtl="0" algn="l">
              <a:lnSpc>
                <a:spcPct val="150000"/>
              </a:lnSpc>
              <a:spcBef>
                <a:spcPts val="0"/>
              </a:spcBef>
              <a:spcAft>
                <a:spcPts val="0"/>
              </a:spcAft>
              <a:buSzPts val="1700"/>
              <a:buChar char="●"/>
            </a:pPr>
            <a:r>
              <a:rPr b="1" lang="en" sz="1700"/>
              <a:t>Makes it impossible for MiTM Attack</a:t>
            </a:r>
            <a:endParaRPr b="1" sz="1700"/>
          </a:p>
        </p:txBody>
      </p:sp>
      <p:sp>
        <p:nvSpPr>
          <p:cNvPr id="282" name="Google Shape;28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B7B7B7"/>
                </a:solidFill>
              </a:rPr>
              <a:t>NO-</a:t>
            </a:r>
            <a:r>
              <a:rPr lang="en"/>
              <a:t>MANAGEMENT</a:t>
            </a:r>
            <a:endParaRPr/>
          </a:p>
        </p:txBody>
      </p:sp>
      <p:sp>
        <p:nvSpPr>
          <p:cNvPr id="288" name="Google Shape;288;p24"/>
          <p:cNvSpPr txBox="1"/>
          <p:nvPr>
            <p:ph idx="1" type="body"/>
          </p:nvPr>
        </p:nvSpPr>
        <p:spPr>
          <a:xfrm>
            <a:off x="729450" y="2078875"/>
            <a:ext cx="4319400" cy="2537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No sysAdmin needed</a:t>
            </a:r>
            <a:endParaRPr b="1" sz="1700"/>
          </a:p>
          <a:p>
            <a:pPr indent="-336550" lvl="0" marL="457200" rtl="0" algn="l">
              <a:lnSpc>
                <a:spcPct val="150000"/>
              </a:lnSpc>
              <a:spcBef>
                <a:spcPts val="0"/>
              </a:spcBef>
              <a:spcAft>
                <a:spcPts val="0"/>
              </a:spcAft>
              <a:buSzPts val="1700"/>
              <a:buChar char="●"/>
            </a:pPr>
            <a:r>
              <a:rPr b="1" lang="en" sz="1700"/>
              <a:t>No CyberSecurity Expert needed</a:t>
            </a:r>
            <a:endParaRPr b="1" sz="1700"/>
          </a:p>
          <a:p>
            <a:pPr indent="-336550" lvl="0" marL="457200" rtl="0" algn="l">
              <a:lnSpc>
                <a:spcPct val="150000"/>
              </a:lnSpc>
              <a:spcBef>
                <a:spcPts val="0"/>
              </a:spcBef>
              <a:spcAft>
                <a:spcPts val="0"/>
              </a:spcAft>
              <a:buSzPts val="1700"/>
              <a:buChar char="●"/>
            </a:pPr>
            <a:r>
              <a:rPr b="1" lang="en" sz="1700"/>
              <a:t>No DB management person needed</a:t>
            </a:r>
            <a:endParaRPr b="1" sz="1700"/>
          </a:p>
          <a:p>
            <a:pPr indent="-336550" lvl="0" marL="457200" rtl="0" algn="l">
              <a:lnSpc>
                <a:spcPct val="150000"/>
              </a:lnSpc>
              <a:spcBef>
                <a:spcPts val="0"/>
              </a:spcBef>
              <a:spcAft>
                <a:spcPts val="0"/>
              </a:spcAft>
              <a:buSzPts val="1700"/>
              <a:buChar char="●"/>
            </a:pPr>
            <a:r>
              <a:rPr b="1" lang="en" sz="1700"/>
              <a:t>No hassle of physical device maintenance</a:t>
            </a:r>
            <a:endParaRPr b="1" sz="1700"/>
          </a:p>
        </p:txBody>
      </p:sp>
      <p:sp>
        <p:nvSpPr>
          <p:cNvPr id="289" name="Google Shape;28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90" name="Google Shape;290;p24"/>
          <p:cNvPicPr preferRelativeResize="0"/>
          <p:nvPr/>
        </p:nvPicPr>
        <p:blipFill rotWithShape="1">
          <a:blip r:embed="rId3">
            <a:alphaModFix amt="35000"/>
          </a:blip>
          <a:srcRect b="0" l="0" r="0" t="0"/>
          <a:stretch/>
        </p:blipFill>
        <p:spPr>
          <a:xfrm>
            <a:off x="5128500" y="681800"/>
            <a:ext cx="2984850"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500"/>
              <a:t>CLOUD RDBMS ARCHITECTURE</a:t>
            </a:r>
            <a:endParaRPr sz="2500"/>
          </a:p>
        </p:txBody>
      </p:sp>
      <p:sp>
        <p:nvSpPr>
          <p:cNvPr id="296" name="Google Shape;296;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Containerization</a:t>
            </a:r>
            <a:endParaRPr b="1" sz="1700"/>
          </a:p>
          <a:p>
            <a:pPr indent="-336550" lvl="0" marL="457200" rtl="0" algn="l">
              <a:lnSpc>
                <a:spcPct val="150000"/>
              </a:lnSpc>
              <a:spcBef>
                <a:spcPts val="0"/>
              </a:spcBef>
              <a:spcAft>
                <a:spcPts val="0"/>
              </a:spcAft>
              <a:buSzPts val="1700"/>
              <a:buChar char="●"/>
            </a:pPr>
            <a:r>
              <a:rPr b="1" lang="en" sz="1700"/>
              <a:t>Virtualization</a:t>
            </a:r>
            <a:endParaRPr b="1" sz="1700"/>
          </a:p>
          <a:p>
            <a:pPr indent="-336550" lvl="0" marL="457200" rtl="0" algn="l">
              <a:lnSpc>
                <a:spcPct val="150000"/>
              </a:lnSpc>
              <a:spcBef>
                <a:spcPts val="0"/>
              </a:spcBef>
              <a:spcAft>
                <a:spcPts val="0"/>
              </a:spcAft>
              <a:buSzPts val="1700"/>
              <a:buChar char="●"/>
            </a:pPr>
            <a:r>
              <a:rPr b="1" lang="en" sz="1700"/>
              <a:t>Singular Security Architecture</a:t>
            </a:r>
            <a:endParaRPr b="1" sz="1700"/>
          </a:p>
          <a:p>
            <a:pPr indent="-336550" lvl="0" marL="457200" rtl="0" algn="l">
              <a:lnSpc>
                <a:spcPct val="150000"/>
              </a:lnSpc>
              <a:spcBef>
                <a:spcPts val="0"/>
              </a:spcBef>
              <a:spcAft>
                <a:spcPts val="0"/>
              </a:spcAft>
              <a:buSzPts val="1700"/>
              <a:buChar char="●"/>
            </a:pPr>
            <a:r>
              <a:rPr b="1" lang="en" sz="1700"/>
              <a:t>Scalable Machine  Allocation</a:t>
            </a:r>
            <a:endParaRPr b="1" sz="1700"/>
          </a:p>
          <a:p>
            <a:pPr indent="-336550" lvl="0" marL="457200" rtl="0" algn="l">
              <a:lnSpc>
                <a:spcPct val="150000"/>
              </a:lnSpc>
              <a:spcBef>
                <a:spcPts val="0"/>
              </a:spcBef>
              <a:spcAft>
                <a:spcPts val="0"/>
              </a:spcAft>
              <a:buSzPts val="1700"/>
              <a:buChar char="●"/>
            </a:pPr>
            <a:r>
              <a:rPr b="1" lang="en" sz="1700"/>
              <a:t>Disaster Recovery</a:t>
            </a:r>
            <a:endParaRPr b="1" sz="1700"/>
          </a:p>
        </p:txBody>
      </p:sp>
      <p:sp>
        <p:nvSpPr>
          <p:cNvPr id="297" name="Google Shape;297;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98" name="Google Shape;298;p25"/>
          <p:cNvPicPr preferRelativeResize="0"/>
          <p:nvPr/>
        </p:nvPicPr>
        <p:blipFill rotWithShape="1">
          <a:blip r:embed="rId3">
            <a:alphaModFix amt="24000"/>
          </a:blip>
          <a:srcRect b="0" l="0" r="0" t="0"/>
          <a:stretch/>
        </p:blipFill>
        <p:spPr>
          <a:xfrm>
            <a:off x="4912500" y="1007913"/>
            <a:ext cx="3280076" cy="3280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CONTAINERIZATION</a:t>
            </a:r>
            <a:endParaRPr/>
          </a:p>
        </p:txBody>
      </p:sp>
      <p:sp>
        <p:nvSpPr>
          <p:cNvPr id="304" name="Google Shape;304;p26"/>
          <p:cNvSpPr txBox="1"/>
          <p:nvPr>
            <p:ph idx="1" type="body"/>
          </p:nvPr>
        </p:nvSpPr>
        <p:spPr>
          <a:xfrm>
            <a:off x="3696150" y="2185988"/>
            <a:ext cx="47220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Each RDBMS stays inside a container</a:t>
            </a:r>
            <a:endParaRPr b="1" sz="1700"/>
          </a:p>
          <a:p>
            <a:pPr indent="-336550" lvl="0" marL="457200" rtl="0" algn="l">
              <a:lnSpc>
                <a:spcPct val="150000"/>
              </a:lnSpc>
              <a:spcBef>
                <a:spcPts val="0"/>
              </a:spcBef>
              <a:spcAft>
                <a:spcPts val="0"/>
              </a:spcAft>
              <a:buSzPts val="1700"/>
              <a:buChar char="●"/>
            </a:pPr>
            <a:r>
              <a:rPr b="1" lang="en" sz="1700"/>
              <a:t>Makes it easier to deploy or redeploy</a:t>
            </a:r>
            <a:endParaRPr b="1" sz="1700"/>
          </a:p>
          <a:p>
            <a:pPr indent="-336550" lvl="0" marL="457200" rtl="0" algn="l">
              <a:lnSpc>
                <a:spcPct val="150000"/>
              </a:lnSpc>
              <a:spcBef>
                <a:spcPts val="0"/>
              </a:spcBef>
              <a:spcAft>
                <a:spcPts val="0"/>
              </a:spcAft>
              <a:buSzPts val="1700"/>
              <a:buChar char="●"/>
            </a:pPr>
            <a:r>
              <a:rPr b="1" lang="en" sz="1700"/>
              <a:t>Easier to Scale in vertical direction</a:t>
            </a:r>
            <a:endParaRPr b="1" sz="1700"/>
          </a:p>
          <a:p>
            <a:pPr indent="-336550" lvl="0" marL="457200" rtl="0" algn="l">
              <a:lnSpc>
                <a:spcPct val="150000"/>
              </a:lnSpc>
              <a:spcBef>
                <a:spcPts val="0"/>
              </a:spcBef>
              <a:spcAft>
                <a:spcPts val="0"/>
              </a:spcAft>
              <a:buSzPts val="1700"/>
              <a:buChar char="●"/>
            </a:pPr>
            <a:r>
              <a:rPr b="1" lang="en" sz="1700"/>
              <a:t>Much secure than physical RDMS server</a:t>
            </a:r>
            <a:endParaRPr b="1" sz="1700"/>
          </a:p>
        </p:txBody>
      </p:sp>
      <p:sp>
        <p:nvSpPr>
          <p:cNvPr id="305" name="Google Shape;305;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6" name="Google Shape;306;p26"/>
          <p:cNvPicPr preferRelativeResize="0"/>
          <p:nvPr/>
        </p:nvPicPr>
        <p:blipFill rotWithShape="1">
          <a:blip r:embed="rId3">
            <a:alphaModFix/>
          </a:blip>
          <a:srcRect b="0" l="0" r="0" t="0"/>
          <a:stretch/>
        </p:blipFill>
        <p:spPr>
          <a:xfrm>
            <a:off x="1166650" y="2185991"/>
            <a:ext cx="1994075" cy="199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VIRTUALIZATION</a:t>
            </a:r>
            <a:endParaRPr/>
          </a:p>
        </p:txBody>
      </p:sp>
      <p:sp>
        <p:nvSpPr>
          <p:cNvPr id="312" name="Google Shape;312;p27"/>
          <p:cNvSpPr txBox="1"/>
          <p:nvPr>
            <p:ph idx="1" type="body"/>
          </p:nvPr>
        </p:nvSpPr>
        <p:spPr>
          <a:xfrm>
            <a:off x="3762375" y="2078875"/>
            <a:ext cx="44625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Each VM is allocated with specific virtual HW</a:t>
            </a:r>
            <a:endParaRPr b="1" sz="1700"/>
          </a:p>
          <a:p>
            <a:pPr indent="-336550" lvl="0" marL="457200" rtl="0" algn="l">
              <a:lnSpc>
                <a:spcPct val="115000"/>
              </a:lnSpc>
              <a:spcBef>
                <a:spcPts val="0"/>
              </a:spcBef>
              <a:spcAft>
                <a:spcPts val="0"/>
              </a:spcAft>
              <a:buSzPts val="1700"/>
              <a:buChar char="●"/>
            </a:pPr>
            <a:r>
              <a:rPr b="1" lang="en" sz="1700"/>
              <a:t>On demand scaling is available due to its virtualized nature</a:t>
            </a:r>
            <a:endParaRPr b="1" sz="1700"/>
          </a:p>
          <a:p>
            <a:pPr indent="-336550" lvl="0" marL="457200" rtl="0" algn="l">
              <a:lnSpc>
                <a:spcPct val="115000"/>
              </a:lnSpc>
              <a:spcBef>
                <a:spcPts val="0"/>
              </a:spcBef>
              <a:spcAft>
                <a:spcPts val="0"/>
              </a:spcAft>
              <a:buSzPts val="1700"/>
              <a:buChar char="●"/>
            </a:pPr>
            <a:r>
              <a:rPr b="1" lang="en" sz="1700"/>
              <a:t>Vertical Scaling is a breeze in this architecture</a:t>
            </a:r>
            <a:endParaRPr b="1" sz="1700"/>
          </a:p>
          <a:p>
            <a:pPr indent="-336550" lvl="0" marL="457200" rtl="0" algn="l">
              <a:lnSpc>
                <a:spcPct val="115000"/>
              </a:lnSpc>
              <a:spcBef>
                <a:spcPts val="0"/>
              </a:spcBef>
              <a:spcAft>
                <a:spcPts val="0"/>
              </a:spcAft>
              <a:buSzPts val="1700"/>
              <a:buChar char="●"/>
            </a:pPr>
            <a:r>
              <a:rPr b="1" lang="en" sz="1700"/>
              <a:t>User gets more granular control over the usage</a:t>
            </a:r>
            <a:endParaRPr b="1" sz="1700"/>
          </a:p>
        </p:txBody>
      </p:sp>
      <p:sp>
        <p:nvSpPr>
          <p:cNvPr id="313" name="Google Shape;31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14" name="Google Shape;314;p27"/>
          <p:cNvPicPr preferRelativeResize="0"/>
          <p:nvPr/>
        </p:nvPicPr>
        <p:blipFill rotWithShape="1">
          <a:blip r:embed="rId3">
            <a:alphaModFix/>
          </a:blip>
          <a:srcRect b="0" l="0" r="0" t="0"/>
          <a:stretch/>
        </p:blipFill>
        <p:spPr>
          <a:xfrm>
            <a:off x="1138050" y="2181313"/>
            <a:ext cx="2056225" cy="205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SINGULAR SECURITY ARCHITECTURE</a:t>
            </a:r>
            <a:endParaRPr/>
          </a:p>
        </p:txBody>
      </p:sp>
      <p:sp>
        <p:nvSpPr>
          <p:cNvPr id="320" name="Google Shape;320;p28"/>
          <p:cNvSpPr txBox="1"/>
          <p:nvPr>
            <p:ph idx="1" type="body"/>
          </p:nvPr>
        </p:nvSpPr>
        <p:spPr>
          <a:xfrm>
            <a:off x="3443375" y="2078875"/>
            <a:ext cx="4822500" cy="226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300"/>
              <a:buNone/>
            </a:pPr>
            <a:r>
              <a:rPr lang="en" sz="1700"/>
              <a:t>Since, all the RDBMS server stays inside one big cluster, it is easier to maintain the security as the security engineer only has to manage the cluster’s security system not individual containers or VMs. All the instances of the RDMS are behind the clusters firewall.</a:t>
            </a:r>
            <a:endParaRPr sz="1700"/>
          </a:p>
        </p:txBody>
      </p:sp>
      <p:sp>
        <p:nvSpPr>
          <p:cNvPr id="321" name="Google Shape;321;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22" name="Google Shape;322;p28"/>
          <p:cNvPicPr preferRelativeResize="0"/>
          <p:nvPr/>
        </p:nvPicPr>
        <p:blipFill rotWithShape="1">
          <a:blip r:embed="rId3">
            <a:alphaModFix/>
          </a:blip>
          <a:srcRect b="0" l="0" r="0" t="0"/>
          <a:stretch/>
        </p:blipFill>
        <p:spPr>
          <a:xfrm>
            <a:off x="1025925" y="2158650"/>
            <a:ext cx="2111325" cy="2111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SCALABILITY</a:t>
            </a:r>
            <a:endParaRPr/>
          </a:p>
        </p:txBody>
      </p:sp>
      <p:sp>
        <p:nvSpPr>
          <p:cNvPr id="328" name="Google Shape;328;p29"/>
          <p:cNvSpPr txBox="1"/>
          <p:nvPr>
            <p:ph idx="1" type="body"/>
          </p:nvPr>
        </p:nvSpPr>
        <p:spPr>
          <a:xfrm>
            <a:off x="3917250" y="1853850"/>
            <a:ext cx="4501200" cy="2486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sz="1400"/>
              <a:t>RDBMS under the hood is a set of tool to manage RDBS. So, DBaaS is essentially SaaS in broader aspect. A SaaS needs both horizontal and vertical Scaling over the time.</a:t>
            </a:r>
            <a:endParaRPr b="1" sz="1400"/>
          </a:p>
          <a:p>
            <a:pPr indent="-317500" lvl="0" marL="457200" rtl="0" algn="l">
              <a:lnSpc>
                <a:spcPct val="150000"/>
              </a:lnSpc>
              <a:spcBef>
                <a:spcPts val="0"/>
              </a:spcBef>
              <a:spcAft>
                <a:spcPts val="0"/>
              </a:spcAft>
              <a:buSzPts val="1400"/>
              <a:buChar char="●"/>
            </a:pPr>
            <a:r>
              <a:rPr b="1" lang="en" sz="1400"/>
              <a:t>Cloud Computing enables scaling to be easier for both the client side and the servier side.</a:t>
            </a:r>
            <a:endParaRPr b="1" sz="1400"/>
          </a:p>
        </p:txBody>
      </p:sp>
      <p:sp>
        <p:nvSpPr>
          <p:cNvPr id="329" name="Google Shape;32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30" name="Google Shape;330;p29"/>
          <p:cNvPicPr preferRelativeResize="0"/>
          <p:nvPr/>
        </p:nvPicPr>
        <p:blipFill rotWithShape="1">
          <a:blip r:embed="rId3">
            <a:alphaModFix/>
          </a:blip>
          <a:srcRect b="0" l="0" r="0" t="0"/>
          <a:stretch/>
        </p:blipFill>
        <p:spPr>
          <a:xfrm>
            <a:off x="923875" y="1995363"/>
            <a:ext cx="2428125" cy="242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TYPES OF DATABASE</a:t>
            </a:r>
            <a:endParaRPr/>
          </a:p>
        </p:txBody>
      </p:sp>
      <p:sp>
        <p:nvSpPr>
          <p:cNvPr id="105" name="Google Shape;105;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6" name="Google Shape;106;p3"/>
          <p:cNvSpPr txBox="1"/>
          <p:nvPr/>
        </p:nvSpPr>
        <p:spPr>
          <a:xfrm>
            <a:off x="4677175" y="3111150"/>
            <a:ext cx="1900200" cy="9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07" name="Google Shape;107;p3"/>
          <p:cNvPicPr preferRelativeResize="0"/>
          <p:nvPr/>
        </p:nvPicPr>
        <p:blipFill rotWithShape="1">
          <a:blip r:embed="rId3">
            <a:alphaModFix amt="6000"/>
          </a:blip>
          <a:srcRect b="0" l="0" r="0" t="0"/>
          <a:stretch/>
        </p:blipFill>
        <p:spPr>
          <a:xfrm>
            <a:off x="6431144" y="659775"/>
            <a:ext cx="2451376" cy="2451376"/>
          </a:xfrm>
          <a:prstGeom prst="rect">
            <a:avLst/>
          </a:prstGeom>
          <a:noFill/>
          <a:ln>
            <a:noFill/>
          </a:ln>
        </p:spPr>
      </p:pic>
      <p:sp>
        <p:nvSpPr>
          <p:cNvPr id="108" name="Google Shape;108;p3"/>
          <p:cNvSpPr txBox="1"/>
          <p:nvPr>
            <p:ph idx="1" type="body"/>
          </p:nvPr>
        </p:nvSpPr>
        <p:spPr>
          <a:xfrm>
            <a:off x="729450" y="2002675"/>
            <a:ext cx="3163500" cy="21261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Personal database</a:t>
            </a:r>
            <a:endParaRPr b="1" sz="2200"/>
          </a:p>
          <a:p>
            <a:pPr indent="-342900" lvl="0" marL="457200" rtl="0" algn="l">
              <a:lnSpc>
                <a:spcPct val="150000"/>
              </a:lnSpc>
              <a:spcBef>
                <a:spcPts val="0"/>
              </a:spcBef>
              <a:spcAft>
                <a:spcPts val="0"/>
              </a:spcAft>
              <a:buSzPts val="1800"/>
              <a:buChar char="●"/>
            </a:pPr>
            <a:r>
              <a:rPr b="1" lang="en" sz="1800"/>
              <a:t>Commercial database</a:t>
            </a:r>
            <a:endParaRPr b="1" sz="1800"/>
          </a:p>
          <a:p>
            <a:pPr indent="-368300" lvl="0" marL="457200" rtl="0" algn="l">
              <a:lnSpc>
                <a:spcPct val="150000"/>
              </a:lnSpc>
              <a:spcBef>
                <a:spcPts val="0"/>
              </a:spcBef>
              <a:spcAft>
                <a:spcPts val="0"/>
              </a:spcAft>
              <a:buSzPts val="2200"/>
              <a:buChar char="●"/>
            </a:pPr>
            <a:r>
              <a:rPr b="1" lang="en" sz="2200"/>
              <a:t>Relational database</a:t>
            </a:r>
            <a:endParaRPr b="1" sz="2200"/>
          </a:p>
          <a:p>
            <a:pPr indent="-342900" lvl="0" marL="457200" rtl="0" algn="l">
              <a:lnSpc>
                <a:spcPct val="150000"/>
              </a:lnSpc>
              <a:spcBef>
                <a:spcPts val="0"/>
              </a:spcBef>
              <a:spcAft>
                <a:spcPts val="0"/>
              </a:spcAft>
              <a:buSzPts val="1800"/>
              <a:buChar char="●"/>
            </a:pPr>
            <a:r>
              <a:rPr b="1" lang="en" sz="1800"/>
              <a:t>Distributed database</a:t>
            </a:r>
            <a:endParaRPr b="1" sz="1800"/>
          </a:p>
          <a:p>
            <a:pPr indent="-368300" lvl="0" marL="457200" rtl="0" algn="l">
              <a:lnSpc>
                <a:spcPct val="150000"/>
              </a:lnSpc>
              <a:spcBef>
                <a:spcPts val="0"/>
              </a:spcBef>
              <a:spcAft>
                <a:spcPts val="0"/>
              </a:spcAft>
              <a:buSzPts val="2200"/>
              <a:buChar char="●"/>
            </a:pPr>
            <a:r>
              <a:rPr b="1" lang="en" sz="2200"/>
              <a:t>Cloud database</a:t>
            </a:r>
            <a:endParaRPr b="1" sz="2200"/>
          </a:p>
        </p:txBody>
      </p:sp>
      <p:sp>
        <p:nvSpPr>
          <p:cNvPr id="109" name="Google Shape;109;p3"/>
          <p:cNvSpPr txBox="1"/>
          <p:nvPr/>
        </p:nvSpPr>
        <p:spPr>
          <a:xfrm>
            <a:off x="3823650" y="2002675"/>
            <a:ext cx="3483900" cy="212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accent1"/>
              </a:buClr>
              <a:buSzPts val="1800"/>
              <a:buFont typeface="Lato"/>
              <a:buChar char="●"/>
            </a:pPr>
            <a:r>
              <a:rPr b="1" i="0" lang="en" sz="1800" u="none" cap="none" strike="noStrike">
                <a:solidFill>
                  <a:schemeClr val="accent1"/>
                </a:solidFill>
                <a:latin typeface="Lato"/>
                <a:ea typeface="Lato"/>
                <a:cs typeface="Lato"/>
                <a:sym typeface="Lato"/>
              </a:rPr>
              <a:t>Centralised database</a:t>
            </a:r>
            <a:endParaRPr b="1" i="0" sz="1800" u="none" cap="none" strike="noStrike">
              <a:solidFill>
                <a:schemeClr val="accent1"/>
              </a:solidFill>
              <a:latin typeface="Lato"/>
              <a:ea typeface="Lato"/>
              <a:cs typeface="Lato"/>
              <a:sym typeface="Lato"/>
            </a:endParaRPr>
          </a:p>
          <a:p>
            <a:pPr indent="-368300" lvl="0" marL="457200" marR="0" rtl="0" algn="l">
              <a:lnSpc>
                <a:spcPct val="150000"/>
              </a:lnSpc>
              <a:spcBef>
                <a:spcPts val="0"/>
              </a:spcBef>
              <a:spcAft>
                <a:spcPts val="0"/>
              </a:spcAft>
              <a:buClr>
                <a:schemeClr val="accent1"/>
              </a:buClr>
              <a:buSzPts val="2200"/>
              <a:buFont typeface="Lato"/>
              <a:buChar char="●"/>
            </a:pPr>
            <a:r>
              <a:rPr b="1" i="0" lang="en" sz="2200" u="none" cap="none" strike="noStrike">
                <a:solidFill>
                  <a:schemeClr val="accent1"/>
                </a:solidFill>
                <a:latin typeface="Lato"/>
                <a:ea typeface="Lato"/>
                <a:cs typeface="Lato"/>
                <a:sym typeface="Lato"/>
              </a:rPr>
              <a:t>NoSQL database</a:t>
            </a:r>
            <a:endParaRPr b="1" i="0" sz="2200" u="none" cap="none" strike="noStrike">
              <a:solidFill>
                <a:schemeClr val="accent1"/>
              </a:solidFill>
              <a:latin typeface="Lato"/>
              <a:ea typeface="Lato"/>
              <a:cs typeface="Lato"/>
              <a:sym typeface="Lato"/>
            </a:endParaRPr>
          </a:p>
          <a:p>
            <a:pPr indent="-342900" lvl="0" marL="457200" marR="0" rtl="0" algn="l">
              <a:lnSpc>
                <a:spcPct val="150000"/>
              </a:lnSpc>
              <a:spcBef>
                <a:spcPts val="0"/>
              </a:spcBef>
              <a:spcAft>
                <a:spcPts val="0"/>
              </a:spcAft>
              <a:buClr>
                <a:schemeClr val="accent1"/>
              </a:buClr>
              <a:buSzPts val="1800"/>
              <a:buFont typeface="Lato"/>
              <a:buChar char="●"/>
            </a:pPr>
            <a:r>
              <a:rPr b="1" i="0" lang="en" sz="1800" u="none" cap="none" strike="noStrike">
                <a:solidFill>
                  <a:schemeClr val="accent1"/>
                </a:solidFill>
                <a:latin typeface="Lato"/>
                <a:ea typeface="Lato"/>
                <a:cs typeface="Lato"/>
                <a:sym typeface="Lato"/>
              </a:rPr>
              <a:t>Object-oriented database</a:t>
            </a:r>
            <a:endParaRPr b="1" i="0" sz="1800" u="none" cap="none" strike="noStrike">
              <a:solidFill>
                <a:schemeClr val="accent1"/>
              </a:solidFill>
              <a:latin typeface="Lato"/>
              <a:ea typeface="Lato"/>
              <a:cs typeface="Lato"/>
              <a:sym typeface="Lato"/>
            </a:endParaRPr>
          </a:p>
          <a:p>
            <a:pPr indent="-342900" lvl="0" marL="457200" marR="0" rtl="0" algn="l">
              <a:lnSpc>
                <a:spcPct val="150000"/>
              </a:lnSpc>
              <a:spcBef>
                <a:spcPts val="0"/>
              </a:spcBef>
              <a:spcAft>
                <a:spcPts val="0"/>
              </a:spcAft>
              <a:buClr>
                <a:schemeClr val="accent1"/>
              </a:buClr>
              <a:buSzPts val="1800"/>
              <a:buFont typeface="Lato"/>
              <a:buChar char="●"/>
            </a:pPr>
            <a:r>
              <a:rPr b="1" i="0" lang="en" sz="1800" u="none" cap="none" strike="noStrike">
                <a:solidFill>
                  <a:schemeClr val="accent1"/>
                </a:solidFill>
                <a:latin typeface="Lato"/>
                <a:ea typeface="Lato"/>
                <a:cs typeface="Lato"/>
                <a:sym typeface="Lato"/>
              </a:rPr>
              <a:t>Operational database</a:t>
            </a:r>
            <a:endParaRPr b="1" i="0" sz="1800" u="none" cap="none" strike="noStrike">
              <a:solidFill>
                <a:schemeClr val="accent1"/>
              </a:solidFill>
              <a:latin typeface="Lato"/>
              <a:ea typeface="Lato"/>
              <a:cs typeface="Lato"/>
              <a:sym typeface="Lato"/>
            </a:endParaRPr>
          </a:p>
          <a:p>
            <a:pPr indent="-342900" lvl="0" marL="457200" marR="0" rtl="0" algn="l">
              <a:lnSpc>
                <a:spcPct val="150000"/>
              </a:lnSpc>
              <a:spcBef>
                <a:spcPts val="0"/>
              </a:spcBef>
              <a:spcAft>
                <a:spcPts val="0"/>
              </a:spcAft>
              <a:buClr>
                <a:schemeClr val="accent1"/>
              </a:buClr>
              <a:buSzPts val="1800"/>
              <a:buFont typeface="Lato"/>
              <a:buChar char="●"/>
            </a:pPr>
            <a:r>
              <a:rPr b="1" i="0" lang="en" sz="1800" u="none" cap="none" strike="noStrike">
                <a:solidFill>
                  <a:schemeClr val="accent1"/>
                </a:solidFill>
                <a:latin typeface="Lato"/>
                <a:ea typeface="Lato"/>
                <a:cs typeface="Lato"/>
                <a:sym typeface="Lato"/>
              </a:rPr>
              <a:t>Graph database</a:t>
            </a:r>
            <a:endParaRPr b="1" i="0" sz="1800" u="none" cap="none" strike="noStrike">
              <a:solidFill>
                <a:schemeClr val="accen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30"/>
          <p:cNvPicPr preferRelativeResize="0"/>
          <p:nvPr/>
        </p:nvPicPr>
        <p:blipFill rotWithShape="1">
          <a:blip r:embed="rId3">
            <a:alphaModFix amt="14000"/>
          </a:blip>
          <a:srcRect b="0" l="0" r="0" t="0"/>
          <a:stretch/>
        </p:blipFill>
        <p:spPr>
          <a:xfrm>
            <a:off x="5125950" y="784375"/>
            <a:ext cx="3227900" cy="3227900"/>
          </a:xfrm>
          <a:prstGeom prst="rect">
            <a:avLst/>
          </a:prstGeom>
          <a:noFill/>
          <a:ln>
            <a:noFill/>
          </a:ln>
        </p:spPr>
      </p:pic>
      <p:sp>
        <p:nvSpPr>
          <p:cNvPr id="336" name="Google Shape;336;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CLIENT SIDE SCALING</a:t>
            </a:r>
            <a:endParaRPr/>
          </a:p>
        </p:txBody>
      </p:sp>
      <p:sp>
        <p:nvSpPr>
          <p:cNvPr id="337" name="Google Shape;337;p30"/>
          <p:cNvSpPr txBox="1"/>
          <p:nvPr>
            <p:ph idx="1" type="body"/>
          </p:nvPr>
        </p:nvSpPr>
        <p:spPr>
          <a:xfrm>
            <a:off x="881850" y="2078875"/>
            <a:ext cx="64944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One click scaling in client side</a:t>
            </a:r>
            <a:endParaRPr b="1" sz="1700"/>
          </a:p>
          <a:p>
            <a:pPr indent="-336550" lvl="0" marL="457200" rtl="0" algn="l">
              <a:lnSpc>
                <a:spcPct val="150000"/>
              </a:lnSpc>
              <a:spcBef>
                <a:spcPts val="0"/>
              </a:spcBef>
              <a:spcAft>
                <a:spcPts val="0"/>
              </a:spcAft>
              <a:buSzPts val="1700"/>
              <a:buChar char="●"/>
            </a:pPr>
            <a:r>
              <a:rPr b="1" lang="en" sz="1700"/>
              <a:t>Pay as you go subscription</a:t>
            </a:r>
            <a:endParaRPr b="1" sz="1700"/>
          </a:p>
          <a:p>
            <a:pPr indent="-336550" lvl="0" marL="457200" rtl="0" algn="l">
              <a:lnSpc>
                <a:spcPct val="150000"/>
              </a:lnSpc>
              <a:spcBef>
                <a:spcPts val="0"/>
              </a:spcBef>
              <a:spcAft>
                <a:spcPts val="0"/>
              </a:spcAft>
              <a:buSzPts val="1700"/>
              <a:buChar char="●"/>
            </a:pPr>
            <a:r>
              <a:rPr b="1" lang="en" sz="1700"/>
              <a:t>Both vertical and horizontal scaling is possible since it is actually happening in the server.</a:t>
            </a:r>
            <a:endParaRPr b="1" sz="1700"/>
          </a:p>
          <a:p>
            <a:pPr indent="-336550" lvl="0" marL="457200" rtl="0" algn="l">
              <a:lnSpc>
                <a:spcPct val="150000"/>
              </a:lnSpc>
              <a:spcBef>
                <a:spcPts val="0"/>
              </a:spcBef>
              <a:spcAft>
                <a:spcPts val="0"/>
              </a:spcAft>
              <a:buSzPts val="1700"/>
              <a:buChar char="●"/>
            </a:pPr>
            <a:r>
              <a:rPr b="1" lang="en" sz="1700"/>
              <a:t>Maintenance server fallback</a:t>
            </a:r>
            <a:endParaRPr b="1" sz="1700"/>
          </a:p>
        </p:txBody>
      </p:sp>
      <p:sp>
        <p:nvSpPr>
          <p:cNvPr id="338" name="Google Shape;338;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1"/>
          <p:cNvPicPr preferRelativeResize="0"/>
          <p:nvPr/>
        </p:nvPicPr>
        <p:blipFill rotWithShape="1">
          <a:blip r:embed="rId3">
            <a:alphaModFix amt="15000"/>
          </a:blip>
          <a:srcRect b="0" l="0" r="0" t="0"/>
          <a:stretch/>
        </p:blipFill>
        <p:spPr>
          <a:xfrm>
            <a:off x="5456000" y="1053000"/>
            <a:ext cx="3050851" cy="3050851"/>
          </a:xfrm>
          <a:prstGeom prst="rect">
            <a:avLst/>
          </a:prstGeom>
          <a:noFill/>
          <a:ln>
            <a:noFill/>
          </a:ln>
        </p:spPr>
      </p:pic>
      <p:sp>
        <p:nvSpPr>
          <p:cNvPr id="344" name="Google Shape;344;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SERVER SIDE SCALING</a:t>
            </a:r>
            <a:endParaRPr/>
          </a:p>
        </p:txBody>
      </p:sp>
      <p:sp>
        <p:nvSpPr>
          <p:cNvPr id="345" name="Google Shape;345;p31"/>
          <p:cNvSpPr txBox="1"/>
          <p:nvPr>
            <p:ph idx="1" type="body"/>
          </p:nvPr>
        </p:nvSpPr>
        <p:spPr>
          <a:xfrm>
            <a:off x="653250" y="20788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It is also easier for servers enterprises to scale the service on demand since all the data is standalone from the actual RDBMS server itself.</a:t>
            </a:r>
            <a:endParaRPr b="1" sz="1700"/>
          </a:p>
          <a:p>
            <a:pPr indent="-336550" lvl="0" marL="457200" rtl="0" algn="l">
              <a:lnSpc>
                <a:spcPct val="150000"/>
              </a:lnSpc>
              <a:spcBef>
                <a:spcPts val="0"/>
              </a:spcBef>
              <a:spcAft>
                <a:spcPts val="0"/>
              </a:spcAft>
              <a:buSzPts val="1700"/>
              <a:buChar char="●"/>
            </a:pPr>
            <a:r>
              <a:rPr b="1" lang="en" sz="1700"/>
              <a:t>Horizontal scaling is possible by adding more resources to the system</a:t>
            </a:r>
            <a:endParaRPr b="1" sz="1700"/>
          </a:p>
          <a:p>
            <a:pPr indent="-336550" lvl="0" marL="457200" rtl="0" algn="l">
              <a:lnSpc>
                <a:spcPct val="150000"/>
              </a:lnSpc>
              <a:spcBef>
                <a:spcPts val="0"/>
              </a:spcBef>
              <a:spcAft>
                <a:spcPts val="0"/>
              </a:spcAft>
              <a:buSzPts val="1700"/>
              <a:buChar char="●"/>
            </a:pPr>
            <a:r>
              <a:rPr b="1" lang="en" sz="1700"/>
              <a:t>Vertical scaling is possible just by distributing the loads of containers or VMs over multiple resources</a:t>
            </a:r>
            <a:endParaRPr b="1" sz="1700"/>
          </a:p>
        </p:txBody>
      </p:sp>
      <p:sp>
        <p:nvSpPr>
          <p:cNvPr id="346" name="Google Shape;346;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DATA RECOVERY &amp; DISASTER MANAGEMENT</a:t>
            </a:r>
            <a:endParaRPr/>
          </a:p>
        </p:txBody>
      </p:sp>
      <p:sp>
        <p:nvSpPr>
          <p:cNvPr id="352" name="Google Shape;352;p32"/>
          <p:cNvSpPr txBox="1"/>
          <p:nvPr>
            <p:ph idx="1" type="body"/>
          </p:nvPr>
        </p:nvSpPr>
        <p:spPr>
          <a:xfrm>
            <a:off x="3507675" y="2078875"/>
            <a:ext cx="4758300" cy="234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1300"/>
              <a:buNone/>
            </a:pPr>
            <a:r>
              <a:rPr lang="en" sz="1700"/>
              <a:t>In case of any disaster or data lose, it far more quicker to spin up the server again with backup data, since the main cluster will still be running with a clone of those data. Even during the time of maintenance the servers provide a fallback service to cope-up with the situation.</a:t>
            </a:r>
            <a:endParaRPr sz="1700"/>
          </a:p>
        </p:txBody>
      </p:sp>
      <p:sp>
        <p:nvSpPr>
          <p:cNvPr id="353" name="Google Shape;353;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54" name="Google Shape;354;p32"/>
          <p:cNvPicPr preferRelativeResize="0"/>
          <p:nvPr/>
        </p:nvPicPr>
        <p:blipFill rotWithShape="1">
          <a:blip r:embed="rId3">
            <a:alphaModFix amt="68000"/>
          </a:blip>
          <a:srcRect b="0" l="0" r="0" t="0"/>
          <a:stretch/>
        </p:blipFill>
        <p:spPr>
          <a:xfrm>
            <a:off x="970650" y="2222200"/>
            <a:ext cx="2134051" cy="21340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3"/>
          <p:cNvPicPr preferRelativeResize="0"/>
          <p:nvPr/>
        </p:nvPicPr>
        <p:blipFill rotWithShape="1">
          <a:blip r:embed="rId3">
            <a:alphaModFix amt="15000"/>
          </a:blip>
          <a:srcRect b="0" l="0" r="0" t="0"/>
          <a:stretch/>
        </p:blipFill>
        <p:spPr>
          <a:xfrm>
            <a:off x="4164452" y="946709"/>
            <a:ext cx="3914649" cy="2964425"/>
          </a:xfrm>
          <a:prstGeom prst="rect">
            <a:avLst/>
          </a:prstGeom>
          <a:noFill/>
          <a:ln>
            <a:noFill/>
          </a:ln>
        </p:spPr>
      </p:pic>
      <p:sp>
        <p:nvSpPr>
          <p:cNvPr id="360" name="Google Shape;360;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SKYSQL</a:t>
            </a:r>
            <a:endParaRPr/>
          </a:p>
        </p:txBody>
      </p:sp>
      <p:sp>
        <p:nvSpPr>
          <p:cNvPr id="361" name="Google Shape;361;p33"/>
          <p:cNvSpPr txBox="1"/>
          <p:nvPr>
            <p:ph idx="1" type="body"/>
          </p:nvPr>
        </p:nvSpPr>
        <p:spPr>
          <a:xfrm>
            <a:off x="729450" y="20219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MariaDB being one of the leading MySQL fork provides SkySQL DBaaS. </a:t>
            </a:r>
            <a:endParaRPr b="1" sz="1700"/>
          </a:p>
          <a:p>
            <a:pPr indent="-336550" lvl="0" marL="457200" rtl="0" algn="l">
              <a:lnSpc>
                <a:spcPct val="150000"/>
              </a:lnSpc>
              <a:spcBef>
                <a:spcPts val="0"/>
              </a:spcBef>
              <a:spcAft>
                <a:spcPts val="0"/>
              </a:spcAft>
              <a:buSzPts val="1700"/>
              <a:buChar char="●"/>
            </a:pPr>
            <a:r>
              <a:rPr b="1" lang="en" sz="1700"/>
              <a:t>SkySQL provides customers with a single solution for all of their database needs, removing the need to use separate database and data warehouse services</a:t>
            </a:r>
            <a:endParaRPr b="1" sz="1700"/>
          </a:p>
          <a:p>
            <a:pPr indent="-336550" lvl="0" marL="457200" rtl="0" algn="l">
              <a:lnSpc>
                <a:spcPct val="150000"/>
              </a:lnSpc>
              <a:spcBef>
                <a:spcPts val="0"/>
              </a:spcBef>
              <a:spcAft>
                <a:spcPts val="0"/>
              </a:spcAft>
              <a:buSzPts val="1700"/>
              <a:buChar char="●"/>
            </a:pPr>
            <a:r>
              <a:rPr b="1" lang="en" sz="1700"/>
              <a:t>SkySQL makes it easy to start small and scale when needed, as much as needed</a:t>
            </a:r>
            <a:endParaRPr b="1" sz="1700"/>
          </a:p>
        </p:txBody>
      </p:sp>
      <p:sp>
        <p:nvSpPr>
          <p:cNvPr id="362" name="Google Shape;362;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4"/>
          <p:cNvPicPr preferRelativeResize="0"/>
          <p:nvPr/>
        </p:nvPicPr>
        <p:blipFill rotWithShape="1">
          <a:blip r:embed="rId3">
            <a:alphaModFix amt="18000"/>
          </a:blip>
          <a:srcRect b="0" l="0" r="0" t="0"/>
          <a:stretch/>
        </p:blipFill>
        <p:spPr>
          <a:xfrm>
            <a:off x="4084400" y="737700"/>
            <a:ext cx="4122900" cy="4122900"/>
          </a:xfrm>
          <a:prstGeom prst="rect">
            <a:avLst/>
          </a:prstGeom>
          <a:noFill/>
          <a:ln>
            <a:noFill/>
          </a:ln>
        </p:spPr>
      </p:pic>
      <p:sp>
        <p:nvSpPr>
          <p:cNvPr id="368" name="Google Shape;368;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FUTURE OF RDBMS in DBaaS</a:t>
            </a:r>
            <a:endParaRPr/>
          </a:p>
        </p:txBody>
      </p:sp>
      <p:sp>
        <p:nvSpPr>
          <p:cNvPr id="369" name="Google Shape;369;p34"/>
          <p:cNvSpPr txBox="1"/>
          <p:nvPr>
            <p:ph idx="1" type="body"/>
          </p:nvPr>
        </p:nvSpPr>
        <p:spPr>
          <a:xfrm>
            <a:off x="727650" y="2130300"/>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700"/>
              <a:t>The future of RDBMS heavily depends on the future of cloud computing</a:t>
            </a:r>
            <a:endParaRPr b="1" sz="1700"/>
          </a:p>
          <a:p>
            <a:pPr indent="-336550" lvl="0" marL="457200" rtl="0" algn="l">
              <a:lnSpc>
                <a:spcPct val="150000"/>
              </a:lnSpc>
              <a:spcBef>
                <a:spcPts val="0"/>
              </a:spcBef>
              <a:spcAft>
                <a:spcPts val="0"/>
              </a:spcAft>
              <a:buSzPts val="1700"/>
              <a:buChar char="●"/>
            </a:pPr>
            <a:r>
              <a:rPr b="1" lang="en" sz="1700"/>
              <a:t>Even though non relational DB system getting popular, RDBS is not going anywhere</a:t>
            </a:r>
            <a:endParaRPr b="1" sz="1700"/>
          </a:p>
          <a:p>
            <a:pPr indent="-336550" lvl="0" marL="457200" rtl="0" algn="l">
              <a:lnSpc>
                <a:spcPct val="150000"/>
              </a:lnSpc>
              <a:spcBef>
                <a:spcPts val="0"/>
              </a:spcBef>
              <a:spcAft>
                <a:spcPts val="0"/>
              </a:spcAft>
              <a:buSzPts val="1700"/>
              <a:buChar char="●"/>
            </a:pPr>
            <a:r>
              <a:rPr b="1" lang="en" sz="1700"/>
              <a:t>RDBMS is much harder to exploit than non-RDBMSs</a:t>
            </a:r>
            <a:endParaRPr b="1" sz="1700"/>
          </a:p>
          <a:p>
            <a:pPr indent="-336550" lvl="0" marL="457200" rtl="0" algn="l">
              <a:lnSpc>
                <a:spcPct val="150000"/>
              </a:lnSpc>
              <a:spcBef>
                <a:spcPts val="0"/>
              </a:spcBef>
              <a:spcAft>
                <a:spcPts val="0"/>
              </a:spcAft>
              <a:buSzPts val="1700"/>
              <a:buChar char="●"/>
            </a:pPr>
            <a:r>
              <a:rPr b="1" lang="en" sz="1700"/>
              <a:t>Enterprise and Hobbyists still finds it interesting to use RDBMS over non-RDBMS.</a:t>
            </a:r>
            <a:endParaRPr b="1" sz="1700"/>
          </a:p>
        </p:txBody>
      </p:sp>
      <p:sp>
        <p:nvSpPr>
          <p:cNvPr id="370" name="Google Shape;370;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727650" y="2038750"/>
            <a:ext cx="7688700" cy="14847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SzPts val="2600"/>
              <a:buNone/>
            </a:pPr>
            <a:r>
              <a:rPr lang="en"/>
              <a:t>Acknowledge to</a:t>
            </a:r>
            <a:endParaRPr/>
          </a:p>
          <a:p>
            <a:pPr indent="0" lvl="0" marL="0" rtl="0" algn="ctr">
              <a:lnSpc>
                <a:spcPct val="200000"/>
              </a:lnSpc>
              <a:spcBef>
                <a:spcPts val="0"/>
              </a:spcBef>
              <a:spcAft>
                <a:spcPts val="0"/>
              </a:spcAft>
              <a:buSzPts val="2600"/>
              <a:buNone/>
            </a:pPr>
            <a:r>
              <a:rPr lang="en" sz="2200"/>
              <a:t>TANVIR RAHMAN (19101268) </a:t>
            </a:r>
            <a:endParaRPr sz="2200"/>
          </a:p>
          <a:p>
            <a:pPr indent="0" lvl="0" marL="0" rtl="0" algn="ctr">
              <a:lnSpc>
                <a:spcPct val="200000"/>
              </a:lnSpc>
              <a:spcBef>
                <a:spcPts val="0"/>
              </a:spcBef>
              <a:spcAft>
                <a:spcPts val="0"/>
              </a:spcAft>
              <a:buSzPts val="2600"/>
              <a:buNone/>
            </a:pPr>
            <a:r>
              <a:rPr lang="en" sz="2200"/>
              <a:t>TANJID AHMED (19101021) </a:t>
            </a:r>
            <a:endParaRPr sz="2200"/>
          </a:p>
        </p:txBody>
      </p:sp>
      <p:sp>
        <p:nvSpPr>
          <p:cNvPr id="376" name="Google Shape;376;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DBMS?</a:t>
            </a:r>
            <a:endParaRPr/>
          </a:p>
        </p:txBody>
      </p:sp>
      <p:sp>
        <p:nvSpPr>
          <p:cNvPr id="115" name="Google Shape;115;p4"/>
          <p:cNvSpPr txBox="1"/>
          <p:nvPr>
            <p:ph idx="1" type="body"/>
          </p:nvPr>
        </p:nvSpPr>
        <p:spPr>
          <a:xfrm>
            <a:off x="729450" y="2002675"/>
            <a:ext cx="5298000" cy="269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en" sz="1400"/>
              <a:t>A database management system (DBMS) is system software for creating and managing databases</a:t>
            </a:r>
            <a:endParaRPr sz="1400"/>
          </a:p>
          <a:p>
            <a:pPr indent="0" lvl="0" marL="0" rtl="0" algn="l">
              <a:lnSpc>
                <a:spcPct val="150000"/>
              </a:lnSpc>
              <a:spcBef>
                <a:spcPts val="1600"/>
              </a:spcBef>
              <a:spcAft>
                <a:spcPts val="0"/>
              </a:spcAft>
              <a:buSzPts val="1300"/>
              <a:buNone/>
            </a:pPr>
            <a:r>
              <a:rPr b="1" lang="en" sz="1400"/>
              <a:t>Provides convenient environment to user to perform operations</a:t>
            </a:r>
            <a:endParaRPr b="1" sz="1400"/>
          </a:p>
          <a:p>
            <a:pPr indent="-317500" lvl="0" marL="914400" rtl="0" algn="l">
              <a:lnSpc>
                <a:spcPct val="150000"/>
              </a:lnSpc>
              <a:spcBef>
                <a:spcPts val="1600"/>
              </a:spcBef>
              <a:spcAft>
                <a:spcPts val="0"/>
              </a:spcAft>
              <a:buSzPts val="1400"/>
              <a:buChar char="●"/>
            </a:pPr>
            <a:r>
              <a:rPr b="1" lang="en" sz="1400"/>
              <a:t>Creation, Insertion, Deletion</a:t>
            </a:r>
            <a:endParaRPr b="1" sz="1400"/>
          </a:p>
          <a:p>
            <a:pPr indent="-317500" lvl="0" marL="914400" rtl="0" algn="l">
              <a:lnSpc>
                <a:spcPct val="150000"/>
              </a:lnSpc>
              <a:spcBef>
                <a:spcPts val="0"/>
              </a:spcBef>
              <a:spcAft>
                <a:spcPts val="0"/>
              </a:spcAft>
              <a:buSzPts val="1400"/>
              <a:buChar char="●"/>
            </a:pPr>
            <a:r>
              <a:rPr b="1" lang="en" sz="1400"/>
              <a:t>Updating &amp; Retrieval of information</a:t>
            </a:r>
            <a:endParaRPr sz="1400"/>
          </a:p>
        </p:txBody>
      </p:sp>
      <p:sp>
        <p:nvSpPr>
          <p:cNvPr id="116" name="Google Shape;116;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7" name="Google Shape;117;p4"/>
          <p:cNvPicPr preferRelativeResize="0"/>
          <p:nvPr/>
        </p:nvPicPr>
        <p:blipFill rotWithShape="1">
          <a:blip r:embed="rId3">
            <a:alphaModFix/>
          </a:blip>
          <a:srcRect b="0" l="0" r="0" t="0"/>
          <a:stretch/>
        </p:blipFill>
        <p:spPr>
          <a:xfrm>
            <a:off x="6093850" y="2112725"/>
            <a:ext cx="2248100" cy="168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ADVANTAGES OF DBMS</a:t>
            </a:r>
            <a:endParaRPr/>
          </a:p>
        </p:txBody>
      </p:sp>
      <p:sp>
        <p:nvSpPr>
          <p:cNvPr id="123" name="Google Shape;123;p5"/>
          <p:cNvSpPr txBox="1"/>
          <p:nvPr>
            <p:ph idx="1" type="body"/>
          </p:nvPr>
        </p:nvSpPr>
        <p:spPr>
          <a:xfrm>
            <a:off x="729450" y="2002675"/>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Controlling Data Redundancy</a:t>
            </a:r>
            <a:endParaRPr b="1" sz="1900"/>
          </a:p>
          <a:p>
            <a:pPr indent="-349250" lvl="0" marL="457200" rtl="0" algn="l">
              <a:lnSpc>
                <a:spcPct val="150000"/>
              </a:lnSpc>
              <a:spcBef>
                <a:spcPts val="0"/>
              </a:spcBef>
              <a:spcAft>
                <a:spcPts val="0"/>
              </a:spcAft>
              <a:buSzPts val="1900"/>
              <a:buChar char="●"/>
            </a:pPr>
            <a:r>
              <a:rPr b="1" lang="en" sz="1900"/>
              <a:t>Data Consistency</a:t>
            </a:r>
            <a:endParaRPr b="1" sz="1900"/>
          </a:p>
          <a:p>
            <a:pPr indent="-349250" lvl="0" marL="457200" rtl="0" algn="l">
              <a:lnSpc>
                <a:spcPct val="150000"/>
              </a:lnSpc>
              <a:spcBef>
                <a:spcPts val="0"/>
              </a:spcBef>
              <a:spcAft>
                <a:spcPts val="0"/>
              </a:spcAft>
              <a:buSzPts val="1900"/>
              <a:buChar char="●"/>
            </a:pPr>
            <a:r>
              <a:rPr b="1" lang="en" sz="1900"/>
              <a:t>Control Over Concurrency</a:t>
            </a:r>
            <a:endParaRPr b="1" sz="1900"/>
          </a:p>
          <a:p>
            <a:pPr indent="-349250" lvl="0" marL="457200" rtl="0" algn="l">
              <a:lnSpc>
                <a:spcPct val="150000"/>
              </a:lnSpc>
              <a:spcBef>
                <a:spcPts val="0"/>
              </a:spcBef>
              <a:spcAft>
                <a:spcPts val="0"/>
              </a:spcAft>
              <a:buSzPts val="1900"/>
              <a:buChar char="●"/>
            </a:pPr>
            <a:r>
              <a:rPr b="1" lang="en" sz="1900"/>
              <a:t>Backup and Recovery Procedures</a:t>
            </a:r>
            <a:endParaRPr b="1" sz="1900"/>
          </a:p>
          <a:p>
            <a:pPr indent="-349250" lvl="0" marL="457200" rtl="0" algn="l">
              <a:lnSpc>
                <a:spcPct val="150000"/>
              </a:lnSpc>
              <a:spcBef>
                <a:spcPts val="0"/>
              </a:spcBef>
              <a:spcAft>
                <a:spcPts val="0"/>
              </a:spcAft>
              <a:buSzPts val="1900"/>
              <a:buChar char="●"/>
            </a:pPr>
            <a:r>
              <a:rPr b="1" lang="en" sz="1900"/>
              <a:t>Data Independence</a:t>
            </a:r>
            <a:endParaRPr b="1" sz="1900"/>
          </a:p>
        </p:txBody>
      </p:sp>
      <p:sp>
        <p:nvSpPr>
          <p:cNvPr id="124" name="Google Shape;124;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5" name="Google Shape;125;p5"/>
          <p:cNvPicPr preferRelativeResize="0"/>
          <p:nvPr/>
        </p:nvPicPr>
        <p:blipFill rotWithShape="1">
          <a:blip r:embed="rId3">
            <a:alphaModFix amt="17000"/>
          </a:blip>
          <a:srcRect b="0" l="0" r="0" t="0"/>
          <a:stretch/>
        </p:blipFill>
        <p:spPr>
          <a:xfrm>
            <a:off x="5866925" y="2081050"/>
            <a:ext cx="2104349" cy="2104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DISADVANTAGES OF DBMS</a:t>
            </a:r>
            <a:endParaRPr/>
          </a:p>
        </p:txBody>
      </p:sp>
      <p:sp>
        <p:nvSpPr>
          <p:cNvPr id="131" name="Google Shape;131;p6"/>
          <p:cNvSpPr txBox="1"/>
          <p:nvPr>
            <p:ph idx="1" type="body"/>
          </p:nvPr>
        </p:nvSpPr>
        <p:spPr>
          <a:xfrm>
            <a:off x="729450" y="2002675"/>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Cost of hardware and software</a:t>
            </a:r>
            <a:endParaRPr b="1" sz="1900"/>
          </a:p>
          <a:p>
            <a:pPr indent="-349250" lvl="0" marL="457200" rtl="0" algn="l">
              <a:lnSpc>
                <a:spcPct val="150000"/>
              </a:lnSpc>
              <a:spcBef>
                <a:spcPts val="0"/>
              </a:spcBef>
              <a:spcAft>
                <a:spcPts val="0"/>
              </a:spcAft>
              <a:buSzPts val="1900"/>
              <a:buChar char="●"/>
            </a:pPr>
            <a:r>
              <a:rPr b="1" lang="en" sz="1900"/>
              <a:t>Cost of data conversion</a:t>
            </a:r>
            <a:endParaRPr b="1" sz="1900"/>
          </a:p>
          <a:p>
            <a:pPr indent="-349250" lvl="0" marL="457200" rtl="0" algn="l">
              <a:lnSpc>
                <a:spcPct val="150000"/>
              </a:lnSpc>
              <a:spcBef>
                <a:spcPts val="0"/>
              </a:spcBef>
              <a:spcAft>
                <a:spcPts val="0"/>
              </a:spcAft>
              <a:buSzPts val="1900"/>
              <a:buChar char="●"/>
            </a:pPr>
            <a:r>
              <a:rPr b="1" lang="en" sz="1900"/>
              <a:t>Cost of staff training</a:t>
            </a:r>
            <a:endParaRPr b="1" sz="1900"/>
          </a:p>
          <a:p>
            <a:pPr indent="-349250" lvl="0" marL="457200" rtl="0" algn="l">
              <a:lnSpc>
                <a:spcPct val="150000"/>
              </a:lnSpc>
              <a:spcBef>
                <a:spcPts val="0"/>
              </a:spcBef>
              <a:spcAft>
                <a:spcPts val="0"/>
              </a:spcAft>
              <a:buSzPts val="1900"/>
              <a:buChar char="●"/>
            </a:pPr>
            <a:r>
              <a:rPr b="1" lang="en" sz="1900"/>
              <a:t>Appointing technical staff</a:t>
            </a:r>
            <a:endParaRPr b="1" sz="1900"/>
          </a:p>
          <a:p>
            <a:pPr indent="-349250" lvl="0" marL="457200" rtl="0" algn="l">
              <a:lnSpc>
                <a:spcPct val="150000"/>
              </a:lnSpc>
              <a:spcBef>
                <a:spcPts val="0"/>
              </a:spcBef>
              <a:spcAft>
                <a:spcPts val="0"/>
              </a:spcAft>
              <a:buSzPts val="1900"/>
              <a:buChar char="●"/>
            </a:pPr>
            <a:r>
              <a:rPr b="1" lang="en" sz="1900"/>
              <a:t>Database damage</a:t>
            </a:r>
            <a:endParaRPr b="1" sz="1900"/>
          </a:p>
        </p:txBody>
      </p:sp>
      <p:sp>
        <p:nvSpPr>
          <p:cNvPr id="132" name="Google Shape;13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3" name="Google Shape;133;p6"/>
          <p:cNvPicPr preferRelativeResize="0"/>
          <p:nvPr/>
        </p:nvPicPr>
        <p:blipFill rotWithShape="1">
          <a:blip r:embed="rId3">
            <a:alphaModFix amt="5000"/>
          </a:blip>
          <a:srcRect b="0" l="0" r="0" t="0"/>
          <a:stretch/>
        </p:blipFill>
        <p:spPr>
          <a:xfrm>
            <a:off x="5756725" y="2130425"/>
            <a:ext cx="1927076" cy="192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RDBMS?</a:t>
            </a:r>
            <a:endParaRPr/>
          </a:p>
        </p:txBody>
      </p:sp>
      <p:sp>
        <p:nvSpPr>
          <p:cNvPr id="139" name="Google Shape;139;p7"/>
          <p:cNvSpPr txBox="1"/>
          <p:nvPr>
            <p:ph idx="1" type="body"/>
          </p:nvPr>
        </p:nvSpPr>
        <p:spPr>
          <a:xfrm>
            <a:off x="727650" y="1987850"/>
            <a:ext cx="7808700" cy="273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en" sz="1500">
                <a:solidFill>
                  <a:srgbClr val="202124"/>
                </a:solidFill>
                <a:highlight>
                  <a:srgbClr val="FFFFFF"/>
                </a:highlight>
              </a:rPr>
              <a:t>A relational database management system (RDBMS or just RDB) is a common type of database that stores data in tables, so it can be used in relation to other stored datasets</a:t>
            </a:r>
            <a:endParaRPr sz="1500">
              <a:solidFill>
                <a:srgbClr val="202124"/>
              </a:solidFill>
              <a:highlight>
                <a:srgbClr val="FFFFFF"/>
              </a:highlight>
            </a:endParaRPr>
          </a:p>
          <a:p>
            <a:pPr indent="-330200" lvl="0" marL="457200" rtl="0" algn="l">
              <a:lnSpc>
                <a:spcPct val="150000"/>
              </a:lnSpc>
              <a:spcBef>
                <a:spcPts val="1600"/>
              </a:spcBef>
              <a:spcAft>
                <a:spcPts val="0"/>
              </a:spcAft>
              <a:buSzPts val="1600"/>
              <a:buChar char="●"/>
            </a:pPr>
            <a:r>
              <a:rPr b="1" lang="en" sz="1600"/>
              <a:t>Simple and sound theoretical basis</a:t>
            </a:r>
            <a:endParaRPr b="1" sz="1600"/>
          </a:p>
          <a:p>
            <a:pPr indent="-330200" lvl="0" marL="457200" rtl="0" algn="l">
              <a:lnSpc>
                <a:spcPct val="150000"/>
              </a:lnSpc>
              <a:spcBef>
                <a:spcPts val="0"/>
              </a:spcBef>
              <a:spcAft>
                <a:spcPts val="0"/>
              </a:spcAft>
              <a:buSzPts val="1600"/>
              <a:buChar char="●"/>
            </a:pPr>
            <a:r>
              <a:rPr b="1" lang="en" sz="1600"/>
              <a:t>Based on tables, rows and columns and manipulation of data stored within it</a:t>
            </a:r>
            <a:endParaRPr b="1" sz="1600"/>
          </a:p>
          <a:p>
            <a:pPr indent="-330200" lvl="0" marL="457200" rtl="0" algn="l">
              <a:lnSpc>
                <a:spcPct val="150000"/>
              </a:lnSpc>
              <a:spcBef>
                <a:spcPts val="0"/>
              </a:spcBef>
              <a:spcAft>
                <a:spcPts val="0"/>
              </a:spcAft>
              <a:buSzPts val="1600"/>
              <a:buChar char="●"/>
            </a:pPr>
            <a:r>
              <a:rPr b="1" lang="en" sz="1600"/>
              <a:t>Relational database is a collection of these tables</a:t>
            </a:r>
            <a:endParaRPr b="1" sz="1600"/>
          </a:p>
          <a:p>
            <a:pPr indent="0" lvl="0" marL="0" rtl="0" algn="l">
              <a:lnSpc>
                <a:spcPct val="150000"/>
              </a:lnSpc>
              <a:spcBef>
                <a:spcPts val="1600"/>
              </a:spcBef>
              <a:spcAft>
                <a:spcPts val="1600"/>
              </a:spcAft>
              <a:buSzPts val="1300"/>
              <a:buNone/>
            </a:pPr>
            <a:r>
              <a:rPr b="1" lang="en" sz="1600"/>
              <a:t>Main feature: Single database can be spread across several tables</a:t>
            </a:r>
            <a:endParaRPr b="1" sz="1600"/>
          </a:p>
        </p:txBody>
      </p:sp>
      <p:sp>
        <p:nvSpPr>
          <p:cNvPr id="140" name="Google Shape;14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Examples of RDBMS</a:t>
            </a:r>
            <a:endParaRPr/>
          </a:p>
        </p:txBody>
      </p:sp>
      <p:sp>
        <p:nvSpPr>
          <p:cNvPr id="146" name="Google Shape;146;p8"/>
          <p:cNvSpPr txBox="1"/>
          <p:nvPr>
            <p:ph idx="1" type="body"/>
          </p:nvPr>
        </p:nvSpPr>
        <p:spPr>
          <a:xfrm>
            <a:off x="729450" y="2078875"/>
            <a:ext cx="7688700" cy="2655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b="1" lang="en" sz="1700"/>
              <a:t>Oracle Database </a:t>
            </a:r>
            <a:endParaRPr b="1" sz="1700" u="sng"/>
          </a:p>
          <a:p>
            <a:pPr indent="-336550" lvl="0" marL="457200" rtl="0" algn="l">
              <a:lnSpc>
                <a:spcPct val="150000"/>
              </a:lnSpc>
              <a:spcBef>
                <a:spcPts val="0"/>
              </a:spcBef>
              <a:spcAft>
                <a:spcPts val="0"/>
              </a:spcAft>
              <a:buSzPts val="1700"/>
              <a:buAutoNum type="arabicPeriod"/>
            </a:pPr>
            <a:r>
              <a:rPr b="1" lang="en" sz="1700"/>
              <a:t>IBM's DB2</a:t>
            </a:r>
            <a:endParaRPr b="1" sz="1700"/>
          </a:p>
          <a:p>
            <a:pPr indent="-336550" lvl="0" marL="457200" rtl="0" algn="l">
              <a:lnSpc>
                <a:spcPct val="150000"/>
              </a:lnSpc>
              <a:spcBef>
                <a:spcPts val="0"/>
              </a:spcBef>
              <a:spcAft>
                <a:spcPts val="0"/>
              </a:spcAft>
              <a:buSzPts val="1700"/>
              <a:buAutoNum type="arabicPeriod"/>
            </a:pPr>
            <a:r>
              <a:rPr b="1" lang="en" sz="1700"/>
              <a:t>PostgreSQL</a:t>
            </a:r>
            <a:endParaRPr b="1" sz="1700"/>
          </a:p>
          <a:p>
            <a:pPr indent="-336550" lvl="0" marL="457200" rtl="0" algn="l">
              <a:lnSpc>
                <a:spcPct val="150000"/>
              </a:lnSpc>
              <a:spcBef>
                <a:spcPts val="0"/>
              </a:spcBef>
              <a:spcAft>
                <a:spcPts val="0"/>
              </a:spcAft>
              <a:buSzPts val="1700"/>
              <a:buAutoNum type="arabicPeriod"/>
            </a:pPr>
            <a:r>
              <a:rPr b="1" lang="en" sz="1700"/>
              <a:t>MySQL</a:t>
            </a:r>
            <a:endParaRPr b="1" sz="1700"/>
          </a:p>
          <a:p>
            <a:pPr indent="-336550" lvl="0" marL="457200" rtl="0" algn="l">
              <a:lnSpc>
                <a:spcPct val="150000"/>
              </a:lnSpc>
              <a:spcBef>
                <a:spcPts val="0"/>
              </a:spcBef>
              <a:spcAft>
                <a:spcPts val="0"/>
              </a:spcAft>
              <a:buSzPts val="1700"/>
              <a:buAutoNum type="arabicPeriod"/>
            </a:pPr>
            <a:r>
              <a:rPr b="1" lang="en" sz="1700"/>
              <a:t>Microsoft Access</a:t>
            </a:r>
            <a:endParaRPr b="1" sz="1700"/>
          </a:p>
        </p:txBody>
      </p:sp>
      <p:sp>
        <p:nvSpPr>
          <p:cNvPr id="147" name="Google Shape;147;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8" name="Google Shape;148;p8"/>
          <p:cNvPicPr preferRelativeResize="0"/>
          <p:nvPr/>
        </p:nvPicPr>
        <p:blipFill rotWithShape="1">
          <a:blip r:embed="rId3">
            <a:alphaModFix/>
          </a:blip>
          <a:srcRect b="0" l="0" r="0" t="0"/>
          <a:stretch/>
        </p:blipFill>
        <p:spPr>
          <a:xfrm>
            <a:off x="3987800" y="2246925"/>
            <a:ext cx="1328875" cy="470625"/>
          </a:xfrm>
          <a:prstGeom prst="rect">
            <a:avLst/>
          </a:prstGeom>
          <a:noFill/>
          <a:ln>
            <a:noFill/>
          </a:ln>
        </p:spPr>
      </p:pic>
      <p:pic>
        <p:nvPicPr>
          <p:cNvPr id="149" name="Google Shape;149;p8"/>
          <p:cNvPicPr preferRelativeResize="0"/>
          <p:nvPr/>
        </p:nvPicPr>
        <p:blipFill rotWithShape="1">
          <a:blip r:embed="rId4">
            <a:alphaModFix/>
          </a:blip>
          <a:srcRect b="0" l="0" r="0" t="0"/>
          <a:stretch/>
        </p:blipFill>
        <p:spPr>
          <a:xfrm>
            <a:off x="5801648" y="2024500"/>
            <a:ext cx="740879" cy="740900"/>
          </a:xfrm>
          <a:prstGeom prst="rect">
            <a:avLst/>
          </a:prstGeom>
          <a:noFill/>
          <a:ln>
            <a:noFill/>
          </a:ln>
        </p:spPr>
      </p:pic>
      <p:pic>
        <p:nvPicPr>
          <p:cNvPr id="150" name="Google Shape;150;p8"/>
          <p:cNvPicPr preferRelativeResize="0"/>
          <p:nvPr/>
        </p:nvPicPr>
        <p:blipFill rotWithShape="1">
          <a:blip r:embed="rId5">
            <a:alphaModFix/>
          </a:blip>
          <a:srcRect b="0" l="0" r="0" t="0"/>
          <a:stretch/>
        </p:blipFill>
        <p:spPr>
          <a:xfrm>
            <a:off x="7254850" y="1882225"/>
            <a:ext cx="957891" cy="988075"/>
          </a:xfrm>
          <a:prstGeom prst="rect">
            <a:avLst/>
          </a:prstGeom>
          <a:noFill/>
          <a:ln>
            <a:noFill/>
          </a:ln>
        </p:spPr>
      </p:pic>
      <p:pic>
        <p:nvPicPr>
          <p:cNvPr id="151" name="Google Shape;151;p8"/>
          <p:cNvPicPr preferRelativeResize="0"/>
          <p:nvPr/>
        </p:nvPicPr>
        <p:blipFill rotWithShape="1">
          <a:blip r:embed="rId6">
            <a:alphaModFix/>
          </a:blip>
          <a:srcRect b="0" l="0" r="0" t="-11308"/>
          <a:stretch/>
        </p:blipFill>
        <p:spPr>
          <a:xfrm>
            <a:off x="3848390" y="2734075"/>
            <a:ext cx="1425400" cy="988074"/>
          </a:xfrm>
          <a:prstGeom prst="rect">
            <a:avLst/>
          </a:prstGeom>
          <a:noFill/>
          <a:ln>
            <a:noFill/>
          </a:ln>
        </p:spPr>
      </p:pic>
      <p:pic>
        <p:nvPicPr>
          <p:cNvPr id="152" name="Google Shape;152;p8"/>
          <p:cNvPicPr preferRelativeResize="0"/>
          <p:nvPr/>
        </p:nvPicPr>
        <p:blipFill rotWithShape="1">
          <a:blip r:embed="rId7">
            <a:alphaModFix/>
          </a:blip>
          <a:srcRect b="0" l="0" r="0" t="0"/>
          <a:stretch/>
        </p:blipFill>
        <p:spPr>
          <a:xfrm>
            <a:off x="5567350" y="3081750"/>
            <a:ext cx="1185438" cy="74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ADVANTAGES OF RDBMS</a:t>
            </a:r>
            <a:endParaRPr/>
          </a:p>
        </p:txBody>
      </p:sp>
      <p:sp>
        <p:nvSpPr>
          <p:cNvPr id="158" name="Google Shape;158;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Simple data structure</a:t>
            </a:r>
            <a:endParaRPr b="1" sz="1900"/>
          </a:p>
          <a:p>
            <a:pPr indent="-349250" lvl="0" marL="457200" rtl="0" algn="l">
              <a:lnSpc>
                <a:spcPct val="150000"/>
              </a:lnSpc>
              <a:spcBef>
                <a:spcPts val="0"/>
              </a:spcBef>
              <a:spcAft>
                <a:spcPts val="0"/>
              </a:spcAft>
              <a:buSzPts val="1900"/>
              <a:buChar char="●"/>
            </a:pPr>
            <a:r>
              <a:rPr b="1" lang="en" sz="1900"/>
              <a:t>Provides physical data independence</a:t>
            </a:r>
            <a:endParaRPr b="1" sz="1900"/>
          </a:p>
          <a:p>
            <a:pPr indent="-349250" lvl="0" marL="457200" rtl="0" algn="l">
              <a:lnSpc>
                <a:spcPct val="150000"/>
              </a:lnSpc>
              <a:spcBef>
                <a:spcPts val="0"/>
              </a:spcBef>
              <a:spcAft>
                <a:spcPts val="0"/>
              </a:spcAft>
              <a:buSzPts val="1900"/>
              <a:buChar char="●"/>
            </a:pPr>
            <a:r>
              <a:rPr b="1" lang="en" sz="1900"/>
              <a:t>Provides multiple interfaces</a:t>
            </a:r>
            <a:endParaRPr b="1" sz="1900"/>
          </a:p>
          <a:p>
            <a:pPr indent="-349250" lvl="0" marL="457200" rtl="0" algn="l">
              <a:lnSpc>
                <a:spcPct val="150000"/>
              </a:lnSpc>
              <a:spcBef>
                <a:spcPts val="0"/>
              </a:spcBef>
              <a:spcAft>
                <a:spcPts val="0"/>
              </a:spcAft>
              <a:buSzPts val="1900"/>
              <a:buChar char="●"/>
            </a:pPr>
            <a:r>
              <a:rPr b="1" lang="en" sz="1900"/>
              <a:t>Multiple user accessibility</a:t>
            </a:r>
            <a:endParaRPr b="1" sz="1900"/>
          </a:p>
          <a:p>
            <a:pPr indent="-349250" lvl="0" marL="457200" rtl="0" algn="l">
              <a:lnSpc>
                <a:spcPct val="150000"/>
              </a:lnSpc>
              <a:spcBef>
                <a:spcPts val="0"/>
              </a:spcBef>
              <a:spcAft>
                <a:spcPts val="0"/>
              </a:spcAft>
              <a:buSzPts val="1900"/>
              <a:buChar char="●"/>
            </a:pPr>
            <a:r>
              <a:rPr b="1" lang="en" sz="1900"/>
              <a:t>Expandability is relatively easy to achieve</a:t>
            </a:r>
            <a:endParaRPr b="1" sz="1900"/>
          </a:p>
        </p:txBody>
      </p:sp>
      <p:sp>
        <p:nvSpPr>
          <p:cNvPr id="159" name="Google Shape;15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0" name="Google Shape;160;p9"/>
          <p:cNvPicPr preferRelativeResize="0"/>
          <p:nvPr/>
        </p:nvPicPr>
        <p:blipFill rotWithShape="1">
          <a:blip r:embed="rId3">
            <a:alphaModFix amt="17000"/>
          </a:blip>
          <a:srcRect b="0" l="0" r="0" t="0"/>
          <a:stretch/>
        </p:blipFill>
        <p:spPr>
          <a:xfrm>
            <a:off x="6013375" y="1951175"/>
            <a:ext cx="2104349" cy="2104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