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6" roundtripDataSignature="AMtx7mjGrJHCzsGwyBO1NjSASQl0bLHa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bold.fntdata"/><Relationship Id="rId16" Type="http://schemas.openxmlformats.org/officeDocument/2006/relationships/slide" Target="slides/slide11.xml"/><Relationship Id="rId38" Type="http://schemas.openxmlformats.org/officeDocument/2006/relationships/font" Target="fonts/Raleway-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Deterrent measures are intended to deter the attacks on a cloud system. This acts like a warning sign. These measures reduce the threat level by informing potential attackers that there will be adverse consequences for them if they proceed. </a:t>
            </a:r>
            <a:endParaRPr/>
          </a:p>
          <a:p>
            <a:pPr indent="0" lvl="0" marL="0" rtl="0" algn="l">
              <a:lnSpc>
                <a:spcPct val="100000"/>
              </a:lnSpc>
              <a:spcBef>
                <a:spcPts val="0"/>
              </a:spcBef>
              <a:spcAft>
                <a:spcPts val="0"/>
              </a:spcAft>
              <a:buSzPts val="1100"/>
              <a:buNone/>
            </a:pPr>
            <a:r>
              <a:rPr lang="en"/>
              <a:t>Preventive measures strengthen the system against incidents, generally by reducing if not actually eliminating the vulnerabilities. Strong authentication of cloud users, for instance, makes it less likely that unauthorized users can access cloud systems, and prevents attacks.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Detective measures are meant to detect and react appropriately to any incidents that occur. In the event of an attack, a detective control will signal the preventive and corrective measures to address the issue. System and network security monitoring, including intrusion detection and prevention arrangements, are typically employed to detect attacks on cloud systems and the supporting communications infrastructure.</a:t>
            </a:r>
            <a:endParaRPr/>
          </a:p>
          <a:p>
            <a:pPr indent="0" lvl="0" marL="0" rtl="0" algn="l">
              <a:lnSpc>
                <a:spcPct val="100000"/>
              </a:lnSpc>
              <a:spcBef>
                <a:spcPts val="0"/>
              </a:spcBef>
              <a:spcAft>
                <a:spcPts val="0"/>
              </a:spcAft>
              <a:buSzPts val="1100"/>
              <a:buNone/>
            </a:pPr>
            <a:r>
              <a:rPr lang="en"/>
              <a:t>Corrective measures reduce the consequences of an incident, typically by limiting the damage. They come into effect during or after an incident. Restoring system backups in order to rebuild a compromised system is an example of a corrective measure.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These cloud security methods fall into different security measures. Encryption methods are used heavily for security. There’s attribute-based encryption where decryption is only possible if the set of attributes of the user key matches. </a:t>
            </a:r>
            <a:endParaRPr/>
          </a:p>
          <a:p>
            <a:pPr indent="0" lvl="0" marL="0" rtl="0" algn="l">
              <a:lnSpc>
                <a:spcPct val="100000"/>
              </a:lnSpc>
              <a:spcBef>
                <a:spcPts val="0"/>
              </a:spcBef>
              <a:spcAft>
                <a:spcPts val="0"/>
              </a:spcAft>
              <a:buSzPts val="1100"/>
              <a:buNone/>
            </a:pPr>
            <a:r>
              <a:rPr lang="en"/>
              <a:t>Firewall services prevent unauthorized access to or from the given network.</a:t>
            </a:r>
            <a:endParaRPr/>
          </a:p>
          <a:p>
            <a:pPr indent="0" lvl="0" marL="0" rtl="0" algn="l">
              <a:lnSpc>
                <a:spcPct val="100000"/>
              </a:lnSpc>
              <a:spcBef>
                <a:spcPts val="0"/>
              </a:spcBef>
              <a:spcAft>
                <a:spcPts val="0"/>
              </a:spcAft>
              <a:buSzPts val="1100"/>
              <a:buNone/>
            </a:pPr>
            <a:r>
              <a:rPr lang="en"/>
              <a:t>Two-factor authorizations strengthen the security of the system by using an electronic authentication method in which a computer user is granted access only after successfully presenting two or more pieces of evidence to the authentication.</a:t>
            </a:r>
            <a:endParaRPr/>
          </a:p>
          <a:p>
            <a:pPr indent="0" lvl="0" marL="0" rtl="0" algn="l">
              <a:lnSpc>
                <a:spcPct val="100000"/>
              </a:lnSpc>
              <a:spcBef>
                <a:spcPts val="0"/>
              </a:spcBef>
              <a:spcAft>
                <a:spcPts val="0"/>
              </a:spcAft>
              <a:buSzPts val="1100"/>
              <a:buNone/>
            </a:pPr>
            <a:r>
              <a:rPr lang="en"/>
              <a:t>VPNs are used to establish secure connections. </a:t>
            </a:r>
            <a:endParaRPr/>
          </a:p>
          <a:p>
            <a:pPr indent="0" lvl="0" marL="0" rtl="0" algn="l">
              <a:lnSpc>
                <a:spcPct val="100000"/>
              </a:lnSpc>
              <a:spcBef>
                <a:spcPts val="0"/>
              </a:spcBef>
              <a:spcAft>
                <a:spcPts val="0"/>
              </a:spcAft>
              <a:buSzPts val="1100"/>
              <a:buNone/>
            </a:pPr>
            <a:r>
              <a:rPr lang="en"/>
              <a:t>And security tokens are like passwords, giving access to certain areas of the system to a user only if the posses the tokens.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security measures for a cloud-based environment should be in mind even prior to deploying it. By following some good practices for cloud security, the organization can avoid many threats and risks before they occur. </a:t>
            </a:r>
            <a:endParaRPr/>
          </a:p>
          <a:p>
            <a:pPr indent="0" lvl="0" marL="0" rtl="0" algn="l">
              <a:lnSpc>
                <a:spcPct val="100000"/>
              </a:lnSpc>
              <a:spcBef>
                <a:spcPts val="0"/>
              </a:spcBef>
              <a:spcAft>
                <a:spcPts val="0"/>
              </a:spcAft>
              <a:buSzPts val="1100"/>
              <a:buNone/>
            </a:pPr>
            <a:r>
              <a:rPr lang="en"/>
              <a:t>Shared-responsibility - using services in the cloud environment needs shared-responsibility. Although the cloud provider is generally responsible for security, the customer also has responsibility to define ownership for different parties.</a:t>
            </a:r>
            <a:endParaRPr/>
          </a:p>
          <a:p>
            <a:pPr indent="0" lvl="0" marL="0" rtl="0" algn="l">
              <a:lnSpc>
                <a:spcPct val="100000"/>
              </a:lnSpc>
              <a:spcBef>
                <a:spcPts val="0"/>
              </a:spcBef>
              <a:spcAft>
                <a:spcPts val="0"/>
              </a:spcAft>
              <a:buSzPts val="1100"/>
              <a:buNone/>
            </a:pPr>
            <a:r>
              <a:rPr lang="en"/>
              <a:t>Data encryption - encrypting data is a very good practice which ensures the data is protected all the time. By just maintaining the encryption keys over the data, one can ensure strong security. </a:t>
            </a:r>
            <a:endParaRPr/>
          </a:p>
          <a:p>
            <a:pPr indent="0" lvl="0" marL="0" rtl="0" algn="l">
              <a:lnSpc>
                <a:spcPct val="100000"/>
              </a:lnSpc>
              <a:spcBef>
                <a:spcPts val="0"/>
              </a:spcBef>
              <a:spcAft>
                <a:spcPts val="0"/>
              </a:spcAft>
              <a:buSzPts val="1100"/>
              <a:buNone/>
            </a:pPr>
            <a:r>
              <a:rPr lang="en"/>
              <a:t>User identity and access management - the administrators of the system need to understand and be able to view access and enforce permissions. This makes sure that the moderators have control over all connection to the system. </a:t>
            </a:r>
            <a:endParaRPr/>
          </a:p>
          <a:p>
            <a:pPr indent="0" lvl="0" marL="0" rtl="0" algn="l">
              <a:lnSpc>
                <a:spcPct val="100000"/>
              </a:lnSpc>
              <a:spcBef>
                <a:spcPts val="0"/>
              </a:spcBef>
              <a:spcAft>
                <a:spcPts val="0"/>
              </a:spcAft>
              <a:buSzPts val="1100"/>
              <a:buNone/>
            </a:pPr>
            <a:r>
              <a:rPr lang="en"/>
              <a:t>Security and compliance monitoring - to ensure the stability and security of the system, the organization needs to use right tools to monitor and regulate everything.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start talking about cloud security, we need to first know about cloud computing. Cloud computing is the delivery of different services through the Internet, including data storage, servers, databases, networking, and software. So it goes without saying that these services and data need to be secure. That’s where cloud security comes in. It is a form of cybersecurity as everything is online. It enables us to protect our data online. There are many cloud security service providers out there. CloudPassage, IBM Cloud, McAfee, to name a few.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d39d77c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d39d77c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Cloud security obviously exists as there are notable risks and threats to the cloud which needs to be prevented or solved. These threats can be of many different kinds and can also be internal or external. These are some examples of the risks to a cloud based system: data breaches, malware injections, DDoS - distributed denial of service attacks, insecure APIs, etc. </a:t>
            </a:r>
            <a:endParaRPr/>
          </a:p>
          <a:p>
            <a:pPr indent="0" lvl="0" marL="0" rtl="0" algn="l">
              <a:lnSpc>
                <a:spcPct val="100000"/>
              </a:lnSpc>
              <a:spcBef>
                <a:spcPts val="0"/>
              </a:spcBef>
              <a:spcAft>
                <a:spcPts val="0"/>
              </a:spcAft>
              <a:buSzPts val="1100"/>
              <a:buNone/>
            </a:pPr>
            <a:r>
              <a:rPr lang="en"/>
              <a:t>Data breach is the intentional or unintentional release of secure or private/confidential information.</a:t>
            </a:r>
            <a:endParaRPr/>
          </a:p>
          <a:p>
            <a:pPr indent="0" lvl="0" marL="0" rtl="0" algn="l">
              <a:lnSpc>
                <a:spcPct val="100000"/>
              </a:lnSpc>
              <a:spcBef>
                <a:spcPts val="0"/>
              </a:spcBef>
              <a:spcAft>
                <a:spcPts val="0"/>
              </a:spcAft>
              <a:buSzPts val="1100"/>
              <a:buNone/>
            </a:pPr>
            <a:r>
              <a:rPr lang="en"/>
              <a:t>Malware injections are attacks where the attackers deploy malware into the cloud system to gain access and manipulate the system to their will. They can go on to steal sensitive information and copy data then. </a:t>
            </a:r>
            <a:endParaRPr/>
          </a:p>
          <a:p>
            <a:pPr indent="0" lvl="0" marL="0" rtl="0" algn="l">
              <a:lnSpc>
                <a:spcPct val="100000"/>
              </a:lnSpc>
              <a:spcBef>
                <a:spcPts val="0"/>
              </a:spcBef>
              <a:spcAft>
                <a:spcPts val="0"/>
              </a:spcAft>
              <a:buSzPts val="1100"/>
              <a:buNone/>
            </a:pPr>
            <a:r>
              <a:rPr lang="en"/>
              <a:t>DDoS attacks are attacks which prevent users or customers from accessing data in the system. This can greatly affect the users and the organization financially. For example, Amazon’s AWS service had a DDoS attack on March 2018 and they lost millions of dollars during the down time. </a:t>
            </a:r>
            <a:endParaRPr/>
          </a:p>
          <a:p>
            <a:pPr indent="0" lvl="0" marL="0" rtl="0" algn="l">
              <a:lnSpc>
                <a:spcPct val="100000"/>
              </a:lnSpc>
              <a:spcBef>
                <a:spcPts val="0"/>
              </a:spcBef>
              <a:spcAft>
                <a:spcPts val="0"/>
              </a:spcAft>
              <a:buSzPts val="1100"/>
              <a:buNone/>
            </a:pPr>
            <a:r>
              <a:rPr lang="en"/>
              <a:t>Insecure APIs are also another cause of many attacks as these APIs can be exploited by attackers to gain access easily. </a:t>
            </a:r>
            <a:endParaRPr/>
          </a:p>
          <a:p>
            <a:pPr indent="0" lvl="0" marL="0" rtl="0" algn="l">
              <a:lnSpc>
                <a:spcPct val="100000"/>
              </a:lnSpc>
              <a:spcBef>
                <a:spcPts val="0"/>
              </a:spcBef>
              <a:spcAft>
                <a:spcPts val="0"/>
              </a:spcAft>
              <a:buSzPts val="1100"/>
              <a:buNone/>
            </a:pPr>
            <a:r>
              <a:rPr lang="en"/>
              <a:t>Account hijacking is also a common threat. Attackers can gain login credentials of authorized users and gain access to the system by impersonating them.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Insecure APIs are the cause of many attacks as these APIs can be exploited by attackers to gain access easily. </a:t>
            </a:r>
            <a:endParaRPr/>
          </a:p>
          <a:p>
            <a:pPr indent="0" lvl="0" marL="0" rtl="0" algn="l">
              <a:lnSpc>
                <a:spcPct val="100000"/>
              </a:lnSpc>
              <a:spcBef>
                <a:spcPts val="0"/>
              </a:spcBef>
              <a:spcAft>
                <a:spcPts val="0"/>
              </a:spcAft>
              <a:buSzPts val="1100"/>
              <a:buNone/>
            </a:pPr>
            <a:r>
              <a:rPr lang="en"/>
              <a:t>Account hijacking is also a common threat. Attackers can gain login credentials of authorized users and gain access to the system by impersonating them. </a:t>
            </a:r>
            <a:endParaRPr/>
          </a:p>
          <a:p>
            <a:pPr indent="0" lvl="0" marL="0" rtl="0" algn="l">
              <a:lnSpc>
                <a:spcPct val="100000"/>
              </a:lnSpc>
              <a:spcBef>
                <a:spcPts val="0"/>
              </a:spcBef>
              <a:spcAft>
                <a:spcPts val="0"/>
              </a:spcAft>
              <a:buSzPts val="1100"/>
              <a:buNone/>
            </a:pPr>
            <a:r>
              <a:rPr lang="en"/>
              <a:t>Advanced persistent threats (APTs) are a form of cyber attack where the attacker successfully infiltrates the system and remains undetected for a long period. These attacks are stealthy so that the attackers can spy on the system activity and steal data. </a:t>
            </a:r>
            <a:endParaRPr/>
          </a:p>
          <a:p>
            <a:pPr indent="0" lvl="0" marL="0" rtl="0" algn="l">
              <a:lnSpc>
                <a:spcPct val="100000"/>
              </a:lnSpc>
              <a:spcBef>
                <a:spcPts val="0"/>
              </a:spcBef>
              <a:spcAft>
                <a:spcPts val="0"/>
              </a:spcAft>
              <a:buSzPts val="1100"/>
              <a:buNone/>
            </a:pPr>
            <a:r>
              <a:rPr lang="en"/>
              <a:t>Malicious insiders can be a big security liability as well. Former or current employees may leak sensitive information which may lead to attacks.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extent to which the customer has to deal with security for their cloud data or application differs for different kinds of services. If a user is self-hosting their data to their own cloud server, they would have to deal with all the security related issues. Software as a Service model like Google Drive or Dropbox handle the security of their services themselves and the customer does not have much to do with it. In contrast, in something like Infrastructure as a Service, the customer has a big responsibility for the security of their data or application in the cloud.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framework for the cloud security is very essential. It provides us with a list of key functions which we need to manage the security of the environment. This means referring to security guidelines and standards to easily identify and respond to risks and threats to the system.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general, there are 5 pillars to a stable security framework.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Identify: Understand requirements and risk.</a:t>
            </a:r>
            <a:endParaRPr/>
          </a:p>
          <a:p>
            <a:pPr indent="0" lvl="0" marL="0" rtl="0" algn="l">
              <a:lnSpc>
                <a:spcPct val="100000"/>
              </a:lnSpc>
              <a:spcBef>
                <a:spcPts val="0"/>
              </a:spcBef>
              <a:spcAft>
                <a:spcPts val="0"/>
              </a:spcAft>
              <a:buSzPts val="1100"/>
              <a:buNone/>
            </a:pPr>
            <a:r>
              <a:rPr lang="en"/>
              <a:t>Protect: Implement safeguards to ensure your infrastructure can self-sustain during an attack.</a:t>
            </a:r>
            <a:endParaRPr/>
          </a:p>
          <a:p>
            <a:pPr indent="0" lvl="0" marL="0" rtl="0" algn="l">
              <a:lnSpc>
                <a:spcPct val="100000"/>
              </a:lnSpc>
              <a:spcBef>
                <a:spcPts val="0"/>
              </a:spcBef>
              <a:spcAft>
                <a:spcPts val="0"/>
              </a:spcAft>
              <a:buSzPts val="1100"/>
              <a:buNone/>
            </a:pPr>
            <a:r>
              <a:rPr lang="en"/>
              <a:t>Detect: Deploy solutions to monitor networks and identify security-related events.</a:t>
            </a:r>
            <a:endParaRPr/>
          </a:p>
          <a:p>
            <a:pPr indent="0" lvl="0" marL="0" rtl="0" algn="l">
              <a:lnSpc>
                <a:spcPct val="100000"/>
              </a:lnSpc>
              <a:spcBef>
                <a:spcPts val="0"/>
              </a:spcBef>
              <a:spcAft>
                <a:spcPts val="0"/>
              </a:spcAft>
              <a:buSzPts val="1100"/>
              <a:buNone/>
            </a:pPr>
            <a:r>
              <a:rPr lang="en"/>
              <a:t>Respond: Launch countermeasures to combat potential or active threats to business security.</a:t>
            </a:r>
            <a:endParaRPr/>
          </a:p>
          <a:p>
            <a:pPr indent="0" lvl="0" marL="0" rtl="0" algn="l">
              <a:lnSpc>
                <a:spcPct val="100000"/>
              </a:lnSpc>
              <a:spcBef>
                <a:spcPts val="0"/>
              </a:spcBef>
              <a:spcAft>
                <a:spcPts val="0"/>
              </a:spcAft>
              <a:buSzPts val="1100"/>
              <a:buNone/>
            </a:pPr>
            <a:r>
              <a:rPr lang="en"/>
              <a:t>Recover: Develop and activate necessary procedures to restore system capabilities and network services in the event of a disruption.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By using a clear and well defined architecture with the security framework, the organization can easily respond to different operations such as deployment, development, or security measures. This architecture define how the organization will implement the framework. For example,</a:t>
            </a:r>
            <a:endParaRPr/>
          </a:p>
          <a:p>
            <a:pPr indent="0" lvl="0" marL="0" rtl="0" algn="l">
              <a:lnSpc>
                <a:spcPct val="100000"/>
              </a:lnSpc>
              <a:spcBef>
                <a:spcPts val="0"/>
              </a:spcBef>
              <a:spcAft>
                <a:spcPts val="0"/>
              </a:spcAft>
              <a:buSzPts val="1100"/>
              <a:buNone/>
            </a:pPr>
            <a:r>
              <a:rPr lang="en"/>
              <a:t>Monitoring the traffic to identify any anomaly in the system, gain insight into how to deal with the problem and manage access to prevent.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0" name="Shape 10"/>
        <p:cNvGrpSpPr/>
        <p:nvPr/>
      </p:nvGrpSpPr>
      <p:grpSpPr>
        <a:xfrm>
          <a:off x="0" y="0"/>
          <a:ext cx="0" cy="0"/>
          <a:chOff x="0" y="0"/>
          <a:chExt cx="0" cy="0"/>
        </a:xfrm>
      </p:grpSpPr>
      <p:sp>
        <p:nvSpPr>
          <p:cNvPr id="11" name="Google Shape;11;p3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 name="Google Shape;12;p33"/>
          <p:cNvGrpSpPr/>
          <p:nvPr/>
        </p:nvGrpSpPr>
        <p:grpSpPr>
          <a:xfrm>
            <a:off x="830392" y="1191256"/>
            <a:ext cx="745763" cy="45826"/>
            <a:chOff x="4580561" y="2589004"/>
            <a:chExt cx="1064464" cy="25200"/>
          </a:xfrm>
        </p:grpSpPr>
        <p:sp>
          <p:nvSpPr>
            <p:cNvPr id="13" name="Google Shape;13;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 name="Google Shape;15;p3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6" name="Google Shape;16;p3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7" name="Google Shape;17;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4" name="Shape 74"/>
        <p:cNvGrpSpPr/>
        <p:nvPr/>
      </p:nvGrpSpPr>
      <p:grpSpPr>
        <a:xfrm>
          <a:off x="0" y="0"/>
          <a:ext cx="0" cy="0"/>
          <a:chOff x="0" y="0"/>
          <a:chExt cx="0" cy="0"/>
        </a:xfrm>
      </p:grpSpPr>
      <p:grpSp>
        <p:nvGrpSpPr>
          <p:cNvPr id="75" name="Google Shape;75;p42"/>
          <p:cNvGrpSpPr/>
          <p:nvPr/>
        </p:nvGrpSpPr>
        <p:grpSpPr>
          <a:xfrm>
            <a:off x="830392" y="4169130"/>
            <a:ext cx="745763" cy="45826"/>
            <a:chOff x="4580561" y="2589004"/>
            <a:chExt cx="1064464" cy="25200"/>
          </a:xfrm>
        </p:grpSpPr>
        <p:sp>
          <p:nvSpPr>
            <p:cNvPr id="76" name="Google Shape;76;p4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42"/>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9" name="Google Shape;79;p42"/>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80" name="Google Shape;80;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4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4"/>
          <p:cNvGrpSpPr/>
          <p:nvPr/>
        </p:nvGrpSpPr>
        <p:grpSpPr>
          <a:xfrm>
            <a:off x="830392" y="1191256"/>
            <a:ext cx="745763" cy="45826"/>
            <a:chOff x="4580561" y="2589004"/>
            <a:chExt cx="1064464" cy="25200"/>
          </a:xfrm>
        </p:grpSpPr>
        <p:sp>
          <p:nvSpPr>
            <p:cNvPr id="20" name="Google Shape;20;p3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3" name="Google Shape;23;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 name="Google Shape;26;p35"/>
          <p:cNvGrpSpPr/>
          <p:nvPr/>
        </p:nvGrpSpPr>
        <p:grpSpPr>
          <a:xfrm>
            <a:off x="830392" y="1191256"/>
            <a:ext cx="745763" cy="45826"/>
            <a:chOff x="4580561" y="2589004"/>
            <a:chExt cx="1064464" cy="25200"/>
          </a:xfrm>
        </p:grpSpPr>
        <p:sp>
          <p:nvSpPr>
            <p:cNvPr id="27" name="Google Shape;27;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0" name="Google Shape;30;p3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1" name="Google Shape;31;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2" name="Shape 32"/>
        <p:cNvGrpSpPr/>
        <p:nvPr/>
      </p:nvGrpSpPr>
      <p:grpSpPr>
        <a:xfrm>
          <a:off x="0" y="0"/>
          <a:ext cx="0" cy="0"/>
          <a:chOff x="0" y="0"/>
          <a:chExt cx="0" cy="0"/>
        </a:xfrm>
      </p:grpSpPr>
      <p:grpSp>
        <p:nvGrpSpPr>
          <p:cNvPr id="33" name="Google Shape;33;p36"/>
          <p:cNvGrpSpPr/>
          <p:nvPr/>
        </p:nvGrpSpPr>
        <p:grpSpPr>
          <a:xfrm>
            <a:off x="830392" y="4169130"/>
            <a:ext cx="745763" cy="45826"/>
            <a:chOff x="4580561" y="2589004"/>
            <a:chExt cx="1064464" cy="25200"/>
          </a:xfrm>
        </p:grpSpPr>
        <p:sp>
          <p:nvSpPr>
            <p:cNvPr id="34" name="Google Shape;34;p3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7" name="Google Shape;37;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3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37"/>
          <p:cNvGrpSpPr/>
          <p:nvPr/>
        </p:nvGrpSpPr>
        <p:grpSpPr>
          <a:xfrm>
            <a:off x="830392" y="1191256"/>
            <a:ext cx="745763" cy="45826"/>
            <a:chOff x="4580561" y="2589004"/>
            <a:chExt cx="1064464" cy="25200"/>
          </a:xfrm>
        </p:grpSpPr>
        <p:sp>
          <p:nvSpPr>
            <p:cNvPr id="41" name="Google Shape;41;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p3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4" name="Google Shape;44;p37"/>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5" name="Google Shape;45;p37"/>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6" name="Google Shape;46;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3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8"/>
          <p:cNvGrpSpPr/>
          <p:nvPr/>
        </p:nvGrpSpPr>
        <p:grpSpPr>
          <a:xfrm>
            <a:off x="830392" y="1191256"/>
            <a:ext cx="745763" cy="45826"/>
            <a:chOff x="4580561" y="2589004"/>
            <a:chExt cx="1064464" cy="25200"/>
          </a:xfrm>
        </p:grpSpPr>
        <p:sp>
          <p:nvSpPr>
            <p:cNvPr id="50" name="Google Shape;50;p3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4" name="Shape 54"/>
        <p:cNvGrpSpPr/>
        <p:nvPr/>
      </p:nvGrpSpPr>
      <p:grpSpPr>
        <a:xfrm>
          <a:off x="0" y="0"/>
          <a:ext cx="0" cy="0"/>
          <a:chOff x="0" y="0"/>
          <a:chExt cx="0" cy="0"/>
        </a:xfrm>
      </p:grpSpPr>
      <p:sp>
        <p:nvSpPr>
          <p:cNvPr id="55" name="Google Shape;55;p3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39"/>
          <p:cNvGrpSpPr/>
          <p:nvPr/>
        </p:nvGrpSpPr>
        <p:grpSpPr>
          <a:xfrm>
            <a:off x="830392" y="1191256"/>
            <a:ext cx="745763" cy="45826"/>
            <a:chOff x="4580561" y="2589004"/>
            <a:chExt cx="1064464" cy="25200"/>
          </a:xfrm>
        </p:grpSpPr>
        <p:sp>
          <p:nvSpPr>
            <p:cNvPr id="57" name="Google Shape;57;p3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9"/>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0" name="Google Shape;60;p39"/>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1" name="Google Shape;61;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40"/>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p40"/>
          <p:cNvGrpSpPr/>
          <p:nvPr/>
        </p:nvGrpSpPr>
        <p:grpSpPr>
          <a:xfrm>
            <a:off x="830392" y="1191256"/>
            <a:ext cx="745763" cy="45826"/>
            <a:chOff x="4580561" y="2589004"/>
            <a:chExt cx="1064464" cy="25200"/>
          </a:xfrm>
        </p:grpSpPr>
        <p:sp>
          <p:nvSpPr>
            <p:cNvPr id="65" name="Google Shape;65;p4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0"/>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8" name="Google Shape;68;p40"/>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9" name="Google Shape;69;p40"/>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0" name="Google Shape;70;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41"/>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3" name="Google Shape;73;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32"/>
          <p:cNvPicPr preferRelativeResize="0"/>
          <p:nvPr/>
        </p:nvPicPr>
        <p:blipFill rotWithShape="1">
          <a:blip r:embed="rId1">
            <a:alphaModFix/>
          </a:blip>
          <a:srcRect b="0" l="0" r="0" t="0"/>
          <a:stretch/>
        </p:blipFill>
        <p:spPr>
          <a:xfrm>
            <a:off x="69051" y="4509850"/>
            <a:ext cx="624198" cy="5726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vantiq.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wikiwand.com/en/Cloud_computing_security#/Attribute-based_encryption_(ABE)" TargetMode="External"/><Relationship Id="rId4" Type="http://schemas.openxmlformats.org/officeDocument/2006/relationships/hyperlink" Target="https://www.bmc.com/blogs/saas-vs-paas-vs-iaas-whats-the-difference-and-how-to-choose/" TargetMode="External"/><Relationship Id="rId9" Type="http://schemas.openxmlformats.org/officeDocument/2006/relationships/hyperlink" Target="https://searchdatacenter.techtarget.com/definition/edge-computing" TargetMode="External"/><Relationship Id="rId5" Type="http://schemas.openxmlformats.org/officeDocument/2006/relationships/hyperlink" Target="https://www.esecurityplanet.com/products/cloud-security-companies/" TargetMode="External"/><Relationship Id="rId6" Type="http://schemas.openxmlformats.org/officeDocument/2006/relationships/hyperlink" Target="https://www.ibm.com/cloud/learn/cloud-security?cm_mmc=OSocial_Youtube-_-Cloud+and+Data+Platform_Cloud+Platform+Digital-_-WW_WW-_-YTDescription-101-What-is-Cloud-Security-LH-Cloud-Security&amp;cm_mmca1=000016GC&amp;cm_mmca2=10010612" TargetMode="External"/><Relationship Id="rId7" Type="http://schemas.openxmlformats.org/officeDocument/2006/relationships/hyperlink" Target="https://www.cisco.com/c/dam/en_us/solutions/trends/iot/docs/computing-overview.pdf" TargetMode="External"/><Relationship Id="rId8" Type="http://schemas.openxmlformats.org/officeDocument/2006/relationships/hyperlink" Target="https://www.redhat.com/en/topics/edge-computing/what-is-edge-comput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Cloud Security, Overview of Fog and Edge Computing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Cloud Security Measures</a:t>
            </a:r>
            <a:endParaRPr/>
          </a:p>
        </p:txBody>
      </p:sp>
      <p:sp>
        <p:nvSpPr>
          <p:cNvPr id="139" name="Google Shape;139;p1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Deterrent Measures</a:t>
            </a:r>
            <a:endParaRPr/>
          </a:p>
          <a:p>
            <a:pPr indent="-298450" lvl="1" marL="914400" rtl="0" algn="l">
              <a:lnSpc>
                <a:spcPct val="150000"/>
              </a:lnSpc>
              <a:spcBef>
                <a:spcPts val="0"/>
              </a:spcBef>
              <a:spcAft>
                <a:spcPts val="0"/>
              </a:spcAft>
              <a:buSzPts val="1100"/>
              <a:buChar char="○"/>
            </a:pPr>
            <a:r>
              <a:rPr lang="en"/>
              <a:t>Reduce attacks on the cloud</a:t>
            </a:r>
            <a:endParaRPr/>
          </a:p>
          <a:p>
            <a:pPr indent="-298450" lvl="1" marL="914400" rtl="0" algn="l">
              <a:lnSpc>
                <a:spcPct val="150000"/>
              </a:lnSpc>
              <a:spcBef>
                <a:spcPts val="0"/>
              </a:spcBef>
              <a:spcAft>
                <a:spcPts val="0"/>
              </a:spcAft>
              <a:buSzPts val="1100"/>
              <a:buChar char="○"/>
            </a:pPr>
            <a:r>
              <a:rPr lang="en"/>
              <a:t>Basically a warning sign</a:t>
            </a:r>
            <a:endParaRPr/>
          </a:p>
          <a:p>
            <a:pPr indent="-311150" lvl="0" marL="457200" rtl="0" algn="l">
              <a:lnSpc>
                <a:spcPct val="150000"/>
              </a:lnSpc>
              <a:spcBef>
                <a:spcPts val="0"/>
              </a:spcBef>
              <a:spcAft>
                <a:spcPts val="0"/>
              </a:spcAft>
              <a:buSzPts val="1300"/>
              <a:buChar char="●"/>
            </a:pPr>
            <a:r>
              <a:rPr lang="en"/>
              <a:t>Preventive Measures</a:t>
            </a:r>
            <a:endParaRPr/>
          </a:p>
          <a:p>
            <a:pPr indent="-298450" lvl="1" marL="914400" rtl="0" algn="l">
              <a:lnSpc>
                <a:spcPct val="150000"/>
              </a:lnSpc>
              <a:spcBef>
                <a:spcPts val="0"/>
              </a:spcBef>
              <a:spcAft>
                <a:spcPts val="0"/>
              </a:spcAft>
              <a:buSzPts val="1100"/>
              <a:buChar char="○"/>
            </a:pPr>
            <a:r>
              <a:rPr lang="en"/>
              <a:t>Reduces vulnerabilities</a:t>
            </a:r>
            <a:endParaRPr/>
          </a:p>
          <a:p>
            <a:pPr indent="-298450" lvl="1" marL="914400" rtl="0" algn="l">
              <a:lnSpc>
                <a:spcPct val="150000"/>
              </a:lnSpc>
              <a:spcBef>
                <a:spcPts val="0"/>
              </a:spcBef>
              <a:spcAft>
                <a:spcPts val="0"/>
              </a:spcAft>
              <a:buSzPts val="1100"/>
              <a:buChar char="○"/>
            </a:pPr>
            <a:r>
              <a:rPr lang="en"/>
              <a:t>Authentication for users, encryption, etc.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Cloud Security Measures</a:t>
            </a:r>
            <a:endParaRPr/>
          </a:p>
        </p:txBody>
      </p:sp>
      <p:sp>
        <p:nvSpPr>
          <p:cNvPr id="145" name="Google Shape;145;p1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Detective Measures</a:t>
            </a:r>
            <a:endParaRPr/>
          </a:p>
          <a:p>
            <a:pPr indent="-298450" lvl="1" marL="914400" rtl="0" algn="l">
              <a:lnSpc>
                <a:spcPct val="150000"/>
              </a:lnSpc>
              <a:spcBef>
                <a:spcPts val="0"/>
              </a:spcBef>
              <a:spcAft>
                <a:spcPts val="0"/>
              </a:spcAft>
              <a:buSzPts val="1100"/>
              <a:buChar char="○"/>
            </a:pPr>
            <a:r>
              <a:rPr lang="en"/>
              <a:t>Detection of abnormalities</a:t>
            </a:r>
            <a:endParaRPr/>
          </a:p>
          <a:p>
            <a:pPr indent="-311150" lvl="0" marL="457200" rtl="0" algn="l">
              <a:lnSpc>
                <a:spcPct val="150000"/>
              </a:lnSpc>
              <a:spcBef>
                <a:spcPts val="0"/>
              </a:spcBef>
              <a:spcAft>
                <a:spcPts val="0"/>
              </a:spcAft>
              <a:buSzPts val="1300"/>
              <a:buChar char="●"/>
            </a:pPr>
            <a:r>
              <a:rPr lang="en"/>
              <a:t>Corrective Measures</a:t>
            </a:r>
            <a:endParaRPr/>
          </a:p>
          <a:p>
            <a:pPr indent="-298450" lvl="1" marL="914400" rtl="0" algn="l">
              <a:lnSpc>
                <a:spcPct val="150000"/>
              </a:lnSpc>
              <a:spcBef>
                <a:spcPts val="0"/>
              </a:spcBef>
              <a:spcAft>
                <a:spcPts val="0"/>
              </a:spcAft>
              <a:buSzPts val="1100"/>
              <a:buChar char="○"/>
            </a:pPr>
            <a:r>
              <a:rPr lang="en"/>
              <a:t>Restoring backups</a:t>
            </a:r>
            <a:endParaRPr/>
          </a:p>
          <a:p>
            <a:pPr indent="-298450" lvl="1" marL="914400" rtl="0" algn="l">
              <a:lnSpc>
                <a:spcPct val="150000"/>
              </a:lnSpc>
              <a:spcBef>
                <a:spcPts val="0"/>
              </a:spcBef>
              <a:spcAft>
                <a:spcPts val="0"/>
              </a:spcAft>
              <a:buSzPts val="1100"/>
              <a:buChar char="○"/>
            </a:pPr>
            <a:r>
              <a:rPr lang="en"/>
              <a:t>Blocking unauthenticated access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Cloud Security Methods</a:t>
            </a:r>
            <a:endParaRPr/>
          </a:p>
        </p:txBody>
      </p:sp>
      <p:sp>
        <p:nvSpPr>
          <p:cNvPr id="151" name="Google Shape;151;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Encryption</a:t>
            </a:r>
            <a:endParaRPr/>
          </a:p>
          <a:p>
            <a:pPr indent="-311150" lvl="0" marL="457200" rtl="0" algn="l">
              <a:lnSpc>
                <a:spcPct val="150000"/>
              </a:lnSpc>
              <a:spcBef>
                <a:spcPts val="0"/>
              </a:spcBef>
              <a:spcAft>
                <a:spcPts val="0"/>
              </a:spcAft>
              <a:buSzPts val="1300"/>
              <a:buChar char="●"/>
            </a:pPr>
            <a:r>
              <a:rPr lang="en"/>
              <a:t>Firewall Services</a:t>
            </a:r>
            <a:endParaRPr/>
          </a:p>
          <a:p>
            <a:pPr indent="-311150" lvl="0" marL="457200" rtl="0" algn="l">
              <a:lnSpc>
                <a:spcPct val="150000"/>
              </a:lnSpc>
              <a:spcBef>
                <a:spcPts val="0"/>
              </a:spcBef>
              <a:spcAft>
                <a:spcPts val="0"/>
              </a:spcAft>
              <a:buSzPts val="1300"/>
              <a:buChar char="●"/>
            </a:pPr>
            <a:r>
              <a:rPr lang="en"/>
              <a:t>Two-Factor Authorization</a:t>
            </a:r>
            <a:endParaRPr/>
          </a:p>
          <a:p>
            <a:pPr indent="-311150" lvl="0" marL="457200" rtl="0" algn="l">
              <a:lnSpc>
                <a:spcPct val="150000"/>
              </a:lnSpc>
              <a:spcBef>
                <a:spcPts val="0"/>
              </a:spcBef>
              <a:spcAft>
                <a:spcPts val="0"/>
              </a:spcAft>
              <a:buSzPts val="1300"/>
              <a:buChar char="●"/>
            </a:pPr>
            <a:r>
              <a:rPr lang="en"/>
              <a:t>VPN</a:t>
            </a:r>
            <a:endParaRPr/>
          </a:p>
          <a:p>
            <a:pPr indent="-311150" lvl="0" marL="457200" rtl="0" algn="l">
              <a:lnSpc>
                <a:spcPct val="150000"/>
              </a:lnSpc>
              <a:spcBef>
                <a:spcPts val="0"/>
              </a:spcBef>
              <a:spcAft>
                <a:spcPts val="0"/>
              </a:spcAft>
              <a:buSzPts val="1300"/>
              <a:buChar char="●"/>
            </a:pPr>
            <a:r>
              <a:rPr lang="en"/>
              <a:t>Security Tokens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Best Practices for Cloud Security</a:t>
            </a:r>
            <a:endParaRPr/>
          </a:p>
        </p:txBody>
      </p:sp>
      <p:sp>
        <p:nvSpPr>
          <p:cNvPr id="157" name="Google Shape;157;p1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Shared-responsibility</a:t>
            </a:r>
            <a:endParaRPr/>
          </a:p>
          <a:p>
            <a:pPr indent="-311150" lvl="0" marL="457200" rtl="0" algn="l">
              <a:lnSpc>
                <a:spcPct val="150000"/>
              </a:lnSpc>
              <a:spcBef>
                <a:spcPts val="0"/>
              </a:spcBef>
              <a:spcAft>
                <a:spcPts val="0"/>
              </a:spcAft>
              <a:buSzPts val="1300"/>
              <a:buChar char="●"/>
            </a:pPr>
            <a:r>
              <a:rPr lang="en"/>
              <a:t>Data encryption</a:t>
            </a:r>
            <a:endParaRPr/>
          </a:p>
          <a:p>
            <a:pPr indent="-311150" lvl="0" marL="457200" rtl="0" algn="l">
              <a:lnSpc>
                <a:spcPct val="150000"/>
              </a:lnSpc>
              <a:spcBef>
                <a:spcPts val="0"/>
              </a:spcBef>
              <a:spcAft>
                <a:spcPts val="0"/>
              </a:spcAft>
              <a:buSzPts val="1300"/>
              <a:buChar char="●"/>
            </a:pPr>
            <a:r>
              <a:rPr lang="en"/>
              <a:t>User identity and access management</a:t>
            </a:r>
            <a:endParaRPr/>
          </a:p>
          <a:p>
            <a:pPr indent="-311150" lvl="0" marL="457200" rtl="0" algn="l">
              <a:lnSpc>
                <a:spcPct val="150000"/>
              </a:lnSpc>
              <a:spcBef>
                <a:spcPts val="0"/>
              </a:spcBef>
              <a:spcAft>
                <a:spcPts val="0"/>
              </a:spcAft>
              <a:buSzPts val="1300"/>
              <a:buChar char="●"/>
            </a:pPr>
            <a:r>
              <a:rPr lang="en"/>
              <a:t>Security and monitoring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Overview of Fog and Edge Computing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What is Fog?</a:t>
            </a:r>
            <a:endParaRPr/>
          </a:p>
        </p:txBody>
      </p:sp>
      <p:sp>
        <p:nvSpPr>
          <p:cNvPr id="168" name="Google Shape;168;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The term Fog in computer science is an architecture that extends services of cloud to edge devices.</a:t>
            </a:r>
            <a:endParaRPr/>
          </a:p>
          <a:p>
            <a:pPr indent="-311150" lvl="0" marL="457200" rtl="0" algn="l">
              <a:lnSpc>
                <a:spcPct val="115000"/>
              </a:lnSpc>
              <a:spcBef>
                <a:spcPts val="0"/>
              </a:spcBef>
              <a:spcAft>
                <a:spcPts val="0"/>
              </a:spcAft>
              <a:buSzPts val="1300"/>
              <a:buChar char="●"/>
            </a:pPr>
            <a:r>
              <a:rPr lang="en"/>
              <a:t>It is an evolution or an extension of cloud.</a:t>
            </a:r>
            <a:endParaRPr/>
          </a:p>
          <a:p>
            <a:pPr indent="-311150" lvl="0" marL="457200" rtl="0" algn="l">
              <a:lnSpc>
                <a:spcPct val="115000"/>
              </a:lnSpc>
              <a:spcBef>
                <a:spcPts val="0"/>
              </a:spcBef>
              <a:spcAft>
                <a:spcPts val="0"/>
              </a:spcAft>
              <a:buSzPts val="1300"/>
              <a:buChar char="●"/>
            </a:pPr>
            <a:r>
              <a:rPr lang="en"/>
              <a:t>The fog extends the cloud to be closer to the devices that produce and act on IoT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Fog Computing vs Cloud Computing</a:t>
            </a:r>
            <a:endParaRPr/>
          </a:p>
        </p:txBody>
      </p:sp>
      <p:sp>
        <p:nvSpPr>
          <p:cNvPr id="174" name="Google Shape;174;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The fog Computing is designed to face the challenges of the traditional cloud-based IoT systems in managing IoT data and data generated by sources along this cloud-to-thing continuum.</a:t>
            </a:r>
            <a:endParaRPr/>
          </a:p>
          <a:p>
            <a:pPr indent="-311150" lvl="0" marL="457200" rtl="0" algn="l">
              <a:lnSpc>
                <a:spcPct val="115000"/>
              </a:lnSpc>
              <a:spcBef>
                <a:spcPts val="0"/>
              </a:spcBef>
              <a:spcAft>
                <a:spcPts val="0"/>
              </a:spcAft>
              <a:buSzPts val="1300"/>
              <a:buChar char="●"/>
            </a:pPr>
            <a:r>
              <a:rPr lang="en"/>
              <a:t>Analyzing data close to the device that collected the data can make the difference between averting disaster and a cascading system failure.</a:t>
            </a:r>
            <a:endParaRPr/>
          </a:p>
          <a:p>
            <a:pPr indent="-311150" lvl="0" marL="457200" rtl="0" algn="l">
              <a:lnSpc>
                <a:spcPct val="115000"/>
              </a:lnSpc>
              <a:spcBef>
                <a:spcPts val="0"/>
              </a:spcBef>
              <a:spcAft>
                <a:spcPts val="0"/>
              </a:spcAft>
              <a:buSzPts val="1300"/>
              <a:buChar char="●"/>
            </a:pPr>
            <a:r>
              <a:rPr lang="en"/>
              <a:t>The traditional cloud computing does not meet these requirements</a:t>
            </a:r>
            <a:endParaRPr/>
          </a:p>
          <a:p>
            <a:pPr indent="-298450" lvl="1" marL="914400" rtl="0" algn="l">
              <a:lnSpc>
                <a:spcPct val="115000"/>
              </a:lnSpc>
              <a:spcBef>
                <a:spcPts val="0"/>
              </a:spcBef>
              <a:spcAft>
                <a:spcPts val="0"/>
              </a:spcAft>
              <a:buSzPts val="1100"/>
              <a:buChar char="○"/>
            </a:pPr>
            <a:r>
              <a:rPr lang="en"/>
              <a:t>Minimize latency</a:t>
            </a:r>
            <a:endParaRPr/>
          </a:p>
          <a:p>
            <a:pPr indent="-298450" lvl="1" marL="914400" rtl="0" algn="l">
              <a:lnSpc>
                <a:spcPct val="115000"/>
              </a:lnSpc>
              <a:spcBef>
                <a:spcPts val="0"/>
              </a:spcBef>
              <a:spcAft>
                <a:spcPts val="0"/>
              </a:spcAft>
              <a:buSzPts val="1100"/>
              <a:buChar char="○"/>
            </a:pPr>
            <a:r>
              <a:rPr lang="en"/>
              <a:t>Conserve network bandwidth</a:t>
            </a:r>
            <a:endParaRPr/>
          </a:p>
          <a:p>
            <a:pPr indent="-298450" lvl="1" marL="914400" rtl="0" algn="l">
              <a:lnSpc>
                <a:spcPct val="115000"/>
              </a:lnSpc>
              <a:spcBef>
                <a:spcPts val="0"/>
              </a:spcBef>
              <a:spcAft>
                <a:spcPts val="0"/>
              </a:spcAft>
              <a:buSzPts val="1100"/>
              <a:buChar char="○"/>
            </a:pPr>
            <a:r>
              <a:rPr lang="en"/>
              <a:t>Address security concerns</a:t>
            </a:r>
            <a:endParaRPr/>
          </a:p>
          <a:p>
            <a:pPr indent="-298450" lvl="1" marL="914400" rtl="0" algn="l">
              <a:lnSpc>
                <a:spcPct val="115000"/>
              </a:lnSpc>
              <a:spcBef>
                <a:spcPts val="0"/>
              </a:spcBef>
              <a:spcAft>
                <a:spcPts val="0"/>
              </a:spcAft>
              <a:buSzPts val="1100"/>
              <a:buChar char="○"/>
            </a:pPr>
            <a:r>
              <a:rPr lang="en"/>
              <a:t>Operate reliably</a:t>
            </a:r>
            <a:endParaRPr/>
          </a:p>
          <a:p>
            <a:pPr indent="-298450" lvl="1" marL="914400" rtl="0" algn="l">
              <a:lnSpc>
                <a:spcPct val="115000"/>
              </a:lnSpc>
              <a:spcBef>
                <a:spcPts val="0"/>
              </a:spcBef>
              <a:spcAft>
                <a:spcPts val="0"/>
              </a:spcAft>
              <a:buSzPts val="1100"/>
              <a:buChar char="○"/>
            </a:pPr>
            <a:r>
              <a:rPr lang="en"/>
              <a:t>Collect and secure data across a wide geographic area with different environmental conditions</a:t>
            </a:r>
            <a:endParaRPr/>
          </a:p>
          <a:p>
            <a:pPr indent="-298450" lvl="1" marL="914400" rtl="0" algn="l">
              <a:lnSpc>
                <a:spcPct val="115000"/>
              </a:lnSpc>
              <a:spcBef>
                <a:spcPts val="0"/>
              </a:spcBef>
              <a:spcAft>
                <a:spcPts val="0"/>
              </a:spcAft>
              <a:buSzPts val="1100"/>
              <a:buChar char="○"/>
            </a:pPr>
            <a:r>
              <a:rPr lang="en"/>
              <a:t>Move data to the best place for processing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Fog Applications</a:t>
            </a:r>
            <a:endParaRPr/>
          </a:p>
        </p:txBody>
      </p:sp>
      <p:sp>
        <p:nvSpPr>
          <p:cNvPr id="180" name="Google Shape;180;p1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Fog applications can be as diverse as IoT itself.</a:t>
            </a:r>
            <a:endParaRPr/>
          </a:p>
          <a:p>
            <a:pPr indent="-311150" lvl="0" marL="457200" rtl="0" algn="l">
              <a:lnSpc>
                <a:spcPct val="115000"/>
              </a:lnSpc>
              <a:spcBef>
                <a:spcPts val="0"/>
              </a:spcBef>
              <a:spcAft>
                <a:spcPts val="0"/>
              </a:spcAft>
              <a:buSzPts val="1300"/>
              <a:buChar char="●"/>
            </a:pPr>
            <a:r>
              <a:rPr lang="en"/>
              <a:t>They all have monitoring or analyzing in common.</a:t>
            </a:r>
            <a:endParaRPr/>
          </a:p>
          <a:p>
            <a:pPr indent="-311150" lvl="0" marL="457200" rtl="0" algn="l">
              <a:lnSpc>
                <a:spcPct val="115000"/>
              </a:lnSpc>
              <a:spcBef>
                <a:spcPts val="0"/>
              </a:spcBef>
              <a:spcAft>
                <a:spcPts val="0"/>
              </a:spcAft>
              <a:buSzPts val="1300"/>
              <a:buChar char="●"/>
            </a:pPr>
            <a:r>
              <a:rPr lang="en"/>
              <a:t>The applications can be -</a:t>
            </a:r>
            <a:endParaRPr/>
          </a:p>
          <a:p>
            <a:pPr indent="-298450" lvl="1" marL="914400" rtl="0" algn="l">
              <a:lnSpc>
                <a:spcPct val="115000"/>
              </a:lnSpc>
              <a:spcBef>
                <a:spcPts val="0"/>
              </a:spcBef>
              <a:spcAft>
                <a:spcPts val="0"/>
              </a:spcAft>
              <a:buSzPts val="1100"/>
              <a:buChar char="○"/>
            </a:pPr>
            <a:r>
              <a:rPr lang="en"/>
              <a:t>applying the brakes on a train</a:t>
            </a:r>
            <a:endParaRPr/>
          </a:p>
          <a:p>
            <a:pPr indent="-298450" lvl="1" marL="914400" rtl="0" algn="l">
              <a:lnSpc>
                <a:spcPct val="115000"/>
              </a:lnSpc>
              <a:spcBef>
                <a:spcPts val="0"/>
              </a:spcBef>
              <a:spcAft>
                <a:spcPts val="0"/>
              </a:spcAft>
              <a:buSzPts val="1100"/>
              <a:buChar char="○"/>
            </a:pPr>
            <a:r>
              <a:rPr lang="en"/>
              <a:t>locking a door</a:t>
            </a:r>
            <a:endParaRPr/>
          </a:p>
          <a:p>
            <a:pPr indent="-298450" lvl="1" marL="914400" rtl="0" algn="l">
              <a:lnSpc>
                <a:spcPct val="115000"/>
              </a:lnSpc>
              <a:spcBef>
                <a:spcPts val="0"/>
              </a:spcBef>
              <a:spcAft>
                <a:spcPts val="0"/>
              </a:spcAft>
              <a:buSzPts val="1100"/>
              <a:buChar char="○"/>
            </a:pPr>
            <a:r>
              <a:rPr lang="en"/>
              <a:t>changing equipment settings</a:t>
            </a:r>
            <a:endParaRPr/>
          </a:p>
          <a:p>
            <a:pPr indent="-298450" lvl="1" marL="914400" rtl="0" algn="l">
              <a:lnSpc>
                <a:spcPct val="115000"/>
              </a:lnSpc>
              <a:spcBef>
                <a:spcPts val="0"/>
              </a:spcBef>
              <a:spcAft>
                <a:spcPts val="0"/>
              </a:spcAft>
              <a:buSzPts val="1100"/>
              <a:buChar char="○"/>
            </a:pPr>
            <a:r>
              <a:rPr lang="en"/>
              <a:t>zooming a video camera</a:t>
            </a:r>
            <a:endParaRPr/>
          </a:p>
          <a:p>
            <a:pPr indent="-298450" lvl="1" marL="914400" rtl="0" algn="l">
              <a:lnSpc>
                <a:spcPct val="115000"/>
              </a:lnSpc>
              <a:spcBef>
                <a:spcPts val="0"/>
              </a:spcBef>
              <a:spcAft>
                <a:spcPts val="0"/>
              </a:spcAft>
              <a:buSzPts val="1100"/>
              <a:buChar char="○"/>
            </a:pPr>
            <a:r>
              <a:rPr lang="en"/>
              <a:t>sending an alert to a technician to make a preventive repair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The Fog works in optimal ways</a:t>
            </a:r>
            <a:endParaRPr/>
          </a:p>
        </p:txBody>
      </p:sp>
      <p:sp>
        <p:nvSpPr>
          <p:cNvPr id="186" name="Google Shape;186;p1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Different types of data is directed to optimal places by the Fog IoT applications for analysis</a:t>
            </a:r>
            <a:endParaRPr/>
          </a:p>
          <a:p>
            <a:pPr indent="-298450" lvl="1" marL="914400" rtl="0" algn="l">
              <a:lnSpc>
                <a:spcPct val="115000"/>
              </a:lnSpc>
              <a:spcBef>
                <a:spcPts val="0"/>
              </a:spcBef>
              <a:spcAft>
                <a:spcPts val="0"/>
              </a:spcAft>
              <a:buSzPts val="1100"/>
              <a:buChar char="○"/>
            </a:pPr>
            <a:r>
              <a:rPr lang="en"/>
              <a:t>The most time-sensitive data is analyzed on the fog node closest to the things generating the data</a:t>
            </a:r>
            <a:endParaRPr/>
          </a:p>
          <a:p>
            <a:pPr indent="-298450" lvl="1" marL="914400" rtl="0" algn="l">
              <a:lnSpc>
                <a:spcPct val="115000"/>
              </a:lnSpc>
              <a:spcBef>
                <a:spcPts val="0"/>
              </a:spcBef>
              <a:spcAft>
                <a:spcPts val="0"/>
              </a:spcAft>
              <a:buSzPts val="1100"/>
              <a:buChar char="○"/>
            </a:pPr>
            <a:r>
              <a:rPr lang="en"/>
              <a:t>Data that can wait seconds or minutes for action is passed along to an aggregation node for analysis and action</a:t>
            </a:r>
            <a:endParaRPr/>
          </a:p>
          <a:p>
            <a:pPr indent="-298450" lvl="1" marL="914400" rtl="0" algn="l">
              <a:lnSpc>
                <a:spcPct val="115000"/>
              </a:lnSpc>
              <a:spcBef>
                <a:spcPts val="0"/>
              </a:spcBef>
              <a:spcAft>
                <a:spcPts val="0"/>
              </a:spcAft>
              <a:buSzPts val="1100"/>
              <a:buChar char="○"/>
            </a:pPr>
            <a:r>
              <a:rPr lang="en"/>
              <a:t>Data that is less time sensitive is sent to the cloud for historical analysis, big data analytics, and long-term storage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What happens in the fog nodes</a:t>
            </a:r>
            <a:endParaRPr/>
          </a:p>
        </p:txBody>
      </p:sp>
      <p:sp>
        <p:nvSpPr>
          <p:cNvPr id="192" name="Google Shape;192;p1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 Receive feeds from IoT devices using any protocol, in real time </a:t>
            </a:r>
            <a:endParaRPr/>
          </a:p>
          <a:p>
            <a:pPr indent="0" lvl="0" marL="0" rtl="0" algn="l">
              <a:lnSpc>
                <a:spcPct val="115000"/>
              </a:lnSpc>
              <a:spcBef>
                <a:spcPts val="1600"/>
              </a:spcBef>
              <a:spcAft>
                <a:spcPts val="0"/>
              </a:spcAft>
              <a:buSzPts val="1300"/>
              <a:buNone/>
            </a:pPr>
            <a:r>
              <a:rPr lang="en"/>
              <a:t>● Run IoT-enabled applications for real-time control and analytics, with millisecond response time</a:t>
            </a:r>
            <a:endParaRPr/>
          </a:p>
          <a:p>
            <a:pPr indent="0" lvl="0" marL="0" rtl="0" algn="l">
              <a:lnSpc>
                <a:spcPct val="115000"/>
              </a:lnSpc>
              <a:spcBef>
                <a:spcPts val="1600"/>
              </a:spcBef>
              <a:spcAft>
                <a:spcPts val="0"/>
              </a:spcAft>
              <a:buSzPts val="1300"/>
              <a:buNone/>
            </a:pPr>
            <a:r>
              <a:rPr lang="en"/>
              <a:t> ● Provide transient storage, often 1–2 hours </a:t>
            </a:r>
            <a:endParaRPr/>
          </a:p>
          <a:p>
            <a:pPr indent="0" lvl="0" marL="0" rtl="0" algn="l">
              <a:lnSpc>
                <a:spcPct val="115000"/>
              </a:lnSpc>
              <a:spcBef>
                <a:spcPts val="1600"/>
              </a:spcBef>
              <a:spcAft>
                <a:spcPts val="1600"/>
              </a:spcAft>
              <a:buSzPts val="1300"/>
              <a:buNone/>
            </a:pPr>
            <a:r>
              <a:rPr lang="en"/>
              <a:t>● Send periodic data summaries to the cloud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Cloud Security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What happens in cloud</a:t>
            </a:r>
            <a:endParaRPr/>
          </a:p>
        </p:txBody>
      </p:sp>
      <p:sp>
        <p:nvSpPr>
          <p:cNvPr id="198" name="Google Shape;198;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 Receives and aggregates data summaries from many fog nodes</a:t>
            </a:r>
            <a:endParaRPr/>
          </a:p>
          <a:p>
            <a:pPr indent="0" lvl="0" marL="0" rtl="0" algn="l">
              <a:lnSpc>
                <a:spcPct val="115000"/>
              </a:lnSpc>
              <a:spcBef>
                <a:spcPts val="1600"/>
              </a:spcBef>
              <a:spcAft>
                <a:spcPts val="0"/>
              </a:spcAft>
              <a:buSzPts val="1300"/>
              <a:buNone/>
            </a:pPr>
            <a:r>
              <a:rPr lang="en"/>
              <a:t> ● Performs analysis on the IoT data and data from other sources to gain business insight </a:t>
            </a:r>
            <a:endParaRPr/>
          </a:p>
          <a:p>
            <a:pPr indent="0" lvl="0" marL="0" rtl="0" algn="l">
              <a:lnSpc>
                <a:spcPct val="115000"/>
              </a:lnSpc>
              <a:spcBef>
                <a:spcPts val="1600"/>
              </a:spcBef>
              <a:spcAft>
                <a:spcPts val="1600"/>
              </a:spcAft>
              <a:buSzPts val="1300"/>
              <a:buNone/>
            </a:pPr>
            <a:r>
              <a:rPr lang="en"/>
              <a:t>● Can send new application rules to the fog nodes based on these insights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Benefits of Fog</a:t>
            </a:r>
            <a:endParaRPr/>
          </a:p>
        </p:txBody>
      </p:sp>
      <p:sp>
        <p:nvSpPr>
          <p:cNvPr id="204" name="Google Shape;204;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 Greater business agility</a:t>
            </a:r>
            <a:endParaRPr/>
          </a:p>
          <a:p>
            <a:pPr indent="0" lvl="0" marL="0" rtl="0" algn="l">
              <a:lnSpc>
                <a:spcPct val="115000"/>
              </a:lnSpc>
              <a:spcBef>
                <a:spcPts val="1600"/>
              </a:spcBef>
              <a:spcAft>
                <a:spcPts val="0"/>
              </a:spcAft>
              <a:buSzPts val="1300"/>
              <a:buNone/>
            </a:pPr>
            <a:r>
              <a:rPr lang="en"/>
              <a:t>● Better security</a:t>
            </a:r>
            <a:endParaRPr/>
          </a:p>
          <a:p>
            <a:pPr indent="0" lvl="0" marL="0" rtl="0" algn="l">
              <a:lnSpc>
                <a:spcPct val="115000"/>
              </a:lnSpc>
              <a:spcBef>
                <a:spcPts val="1600"/>
              </a:spcBef>
              <a:spcAft>
                <a:spcPts val="0"/>
              </a:spcAft>
              <a:buSzPts val="1300"/>
              <a:buNone/>
            </a:pPr>
            <a:r>
              <a:rPr lang="en"/>
              <a:t>● Deeper insights, with privacy control</a:t>
            </a:r>
            <a:endParaRPr/>
          </a:p>
          <a:p>
            <a:pPr indent="0" lvl="0" marL="0" rtl="0" algn="l">
              <a:lnSpc>
                <a:spcPct val="115000"/>
              </a:lnSpc>
              <a:spcBef>
                <a:spcPts val="1600"/>
              </a:spcBef>
              <a:spcAft>
                <a:spcPts val="1600"/>
              </a:spcAft>
              <a:buSzPts val="1300"/>
              <a:buNone/>
            </a:pPr>
            <a:r>
              <a:rPr lang="en"/>
              <a:t>● Lower operating expense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When to use Fog</a:t>
            </a:r>
            <a:endParaRPr/>
          </a:p>
        </p:txBody>
      </p:sp>
      <p:sp>
        <p:nvSpPr>
          <p:cNvPr id="210" name="Google Shape;210;p2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 Data is collected at the extreme edge: vehicles, ships, factory floors, roadways, railways, etc.</a:t>
            </a:r>
            <a:endParaRPr/>
          </a:p>
          <a:p>
            <a:pPr indent="0" lvl="0" marL="0" rtl="0" algn="l">
              <a:lnSpc>
                <a:spcPct val="115000"/>
              </a:lnSpc>
              <a:spcBef>
                <a:spcPts val="1600"/>
              </a:spcBef>
              <a:spcAft>
                <a:spcPts val="0"/>
              </a:spcAft>
              <a:buSzPts val="1300"/>
              <a:buNone/>
            </a:pPr>
            <a:r>
              <a:rPr lang="en"/>
              <a:t>● Thousands or millions of things across a large geographic area are generating data</a:t>
            </a:r>
            <a:endParaRPr/>
          </a:p>
          <a:p>
            <a:pPr indent="0" lvl="0" marL="0" rtl="0" algn="l">
              <a:lnSpc>
                <a:spcPct val="115000"/>
              </a:lnSpc>
              <a:spcBef>
                <a:spcPts val="1600"/>
              </a:spcBef>
              <a:spcAft>
                <a:spcPts val="1600"/>
              </a:spcAft>
              <a:buSzPts val="1300"/>
              <a:buNone/>
            </a:pPr>
            <a:r>
              <a:rPr lang="en"/>
              <a:t>● It is necessary to analyze and act on the data in less than a second.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What is Edge Computing?</a:t>
            </a:r>
            <a:endParaRPr/>
          </a:p>
        </p:txBody>
      </p:sp>
      <p:sp>
        <p:nvSpPr>
          <p:cNvPr id="216" name="Google Shape;216;p2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Bringing computing and source of data closer.</a:t>
            </a:r>
            <a:endParaRPr/>
          </a:p>
          <a:p>
            <a:pPr indent="-311150" lvl="0" marL="457200" rtl="0" algn="l">
              <a:lnSpc>
                <a:spcPct val="115000"/>
              </a:lnSpc>
              <a:spcBef>
                <a:spcPts val="0"/>
              </a:spcBef>
              <a:spcAft>
                <a:spcPts val="0"/>
              </a:spcAft>
              <a:buSzPts val="1300"/>
              <a:buChar char="●"/>
            </a:pPr>
            <a:r>
              <a:rPr lang="en"/>
              <a:t>Fewer processes in the cloud and moving them to local places.</a:t>
            </a:r>
            <a:endParaRPr/>
          </a:p>
          <a:p>
            <a:pPr indent="-311150" lvl="0" marL="457200" rtl="0" algn="l">
              <a:lnSpc>
                <a:spcPct val="115000"/>
              </a:lnSpc>
              <a:spcBef>
                <a:spcPts val="0"/>
              </a:spcBef>
              <a:spcAft>
                <a:spcPts val="0"/>
              </a:spcAft>
              <a:buSzPts val="1300"/>
              <a:buChar char="●"/>
            </a:pPr>
            <a:r>
              <a:rPr lang="en"/>
              <a:t>Minimizing long distance communication.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The network edge </a:t>
            </a:r>
            <a:endParaRPr/>
          </a:p>
        </p:txBody>
      </p:sp>
      <p:sp>
        <p:nvSpPr>
          <p:cNvPr id="222" name="Google Shape;222;p2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The place where the device communicates with the internet.</a:t>
            </a:r>
            <a:endParaRPr/>
          </a:p>
          <a:p>
            <a:pPr indent="-311150" lvl="0" marL="457200" rtl="0" algn="l">
              <a:lnSpc>
                <a:spcPct val="115000"/>
              </a:lnSpc>
              <a:spcBef>
                <a:spcPts val="0"/>
              </a:spcBef>
              <a:spcAft>
                <a:spcPts val="0"/>
              </a:spcAft>
              <a:buSzPts val="1300"/>
              <a:buChar char="●"/>
            </a:pPr>
            <a:r>
              <a:rPr lang="en"/>
              <a:t>The edge of the network is geographically close to the device unlike cloud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How Edge works</a:t>
            </a:r>
            <a:endParaRPr/>
          </a:p>
        </p:txBody>
      </p:sp>
      <p:sp>
        <p:nvSpPr>
          <p:cNvPr id="228" name="Google Shape;228;p25"/>
          <p:cNvSpPr txBox="1"/>
          <p:nvPr>
            <p:ph idx="1" type="body"/>
          </p:nvPr>
        </p:nvSpPr>
        <p:spPr>
          <a:xfrm>
            <a:off x="566725" y="1491650"/>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311150" lvl="0" marL="457200" rtl="0" algn="l">
              <a:lnSpc>
                <a:spcPct val="115000"/>
              </a:lnSpc>
              <a:spcBef>
                <a:spcPts val="1600"/>
              </a:spcBef>
              <a:spcAft>
                <a:spcPts val="0"/>
              </a:spcAft>
              <a:buSzPts val="1300"/>
              <a:buChar char="●"/>
            </a:pPr>
            <a:r>
              <a:rPr lang="en"/>
              <a:t>Logical edge of infrastructure </a:t>
            </a:r>
            <a:endParaRPr/>
          </a:p>
          <a:p>
            <a:pPr indent="-311150" lvl="0" marL="457200" rtl="0" algn="l">
              <a:lnSpc>
                <a:spcPct val="115000"/>
              </a:lnSpc>
              <a:spcBef>
                <a:spcPts val="0"/>
              </a:spcBef>
              <a:spcAft>
                <a:spcPts val="0"/>
              </a:spcAft>
              <a:buSzPts val="1300"/>
              <a:buChar char="●"/>
            </a:pPr>
            <a:r>
              <a:rPr lang="en"/>
              <a:t>Puts storage and server where the data is</a:t>
            </a:r>
            <a:endParaRPr/>
          </a:p>
          <a:p>
            <a:pPr indent="-311150" lvl="0" marL="457200" rtl="0" algn="l">
              <a:lnSpc>
                <a:spcPct val="115000"/>
              </a:lnSpc>
              <a:spcBef>
                <a:spcPts val="0"/>
              </a:spcBef>
              <a:spcAft>
                <a:spcPts val="0"/>
              </a:spcAft>
              <a:buSzPts val="1300"/>
              <a:buChar char="●"/>
            </a:pPr>
            <a:r>
              <a:rPr lang="en"/>
              <a:t>Protection of computing gear from environmental conditions.</a:t>
            </a:r>
            <a:endParaRPr/>
          </a:p>
          <a:p>
            <a:pPr indent="0" lvl="0" marL="914400" rtl="0" algn="l">
              <a:lnSpc>
                <a:spcPct val="115000"/>
              </a:lnSpc>
              <a:spcBef>
                <a:spcPts val="1600"/>
              </a:spcBef>
              <a:spcAft>
                <a:spcPts val="1600"/>
              </a:spcAft>
              <a:buSzPts val="13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Edge computing vs other computing models</a:t>
            </a:r>
            <a:endParaRPr/>
          </a:p>
        </p:txBody>
      </p:sp>
      <p:sp>
        <p:nvSpPr>
          <p:cNvPr id="234" name="Google Shape;234;p26"/>
          <p:cNvSpPr txBox="1"/>
          <p:nvPr/>
        </p:nvSpPr>
        <p:spPr>
          <a:xfrm>
            <a:off x="844450" y="1988300"/>
            <a:ext cx="7224000" cy="26178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1200"/>
              </a:spcBef>
              <a:spcAft>
                <a:spcPts val="0"/>
              </a:spcAft>
              <a:buClr>
                <a:srgbClr val="424242"/>
              </a:buClr>
              <a:buSzPts val="1300"/>
              <a:buFont typeface="Lato"/>
              <a:buChar char="●"/>
            </a:pPr>
            <a:r>
              <a:rPr b="0" i="0" lang="en" sz="1300" u="none" cap="none" strike="noStrike">
                <a:solidFill>
                  <a:srgbClr val="424242"/>
                </a:solidFill>
                <a:latin typeface="Lato"/>
                <a:ea typeface="Lato"/>
                <a:cs typeface="Lato"/>
                <a:sym typeface="Lato"/>
              </a:rPr>
              <a:t>Early computing: Centralized applications only running on one isolated computer</a:t>
            </a:r>
            <a:endParaRPr b="0" i="0" sz="1300" u="none" cap="none" strike="noStrike">
              <a:solidFill>
                <a:srgbClr val="424242"/>
              </a:solidFill>
              <a:latin typeface="Lato"/>
              <a:ea typeface="Lato"/>
              <a:cs typeface="Lato"/>
              <a:sym typeface="Lato"/>
            </a:endParaRPr>
          </a:p>
          <a:p>
            <a:pPr indent="-311150" lvl="0" marL="457200" marR="0" rtl="0" algn="l">
              <a:lnSpc>
                <a:spcPct val="115000"/>
              </a:lnSpc>
              <a:spcBef>
                <a:spcPts val="0"/>
              </a:spcBef>
              <a:spcAft>
                <a:spcPts val="0"/>
              </a:spcAft>
              <a:buClr>
                <a:srgbClr val="424242"/>
              </a:buClr>
              <a:buSzPts val="1300"/>
              <a:buFont typeface="Lato"/>
              <a:buChar char="●"/>
            </a:pPr>
            <a:r>
              <a:rPr b="0" i="0" lang="en" sz="1300" u="none" cap="none" strike="noStrike">
                <a:solidFill>
                  <a:srgbClr val="424242"/>
                </a:solidFill>
                <a:latin typeface="Lato"/>
                <a:ea typeface="Lato"/>
                <a:cs typeface="Lato"/>
                <a:sym typeface="Lato"/>
              </a:rPr>
              <a:t>Personal computing: Decentralized applications running locally</a:t>
            </a:r>
            <a:endParaRPr b="0" i="0" sz="1300" u="none" cap="none" strike="noStrike">
              <a:solidFill>
                <a:srgbClr val="424242"/>
              </a:solidFill>
              <a:latin typeface="Lato"/>
              <a:ea typeface="Lato"/>
              <a:cs typeface="Lato"/>
              <a:sym typeface="Lato"/>
            </a:endParaRPr>
          </a:p>
          <a:p>
            <a:pPr indent="-311150" lvl="0" marL="457200" marR="0" rtl="0" algn="l">
              <a:lnSpc>
                <a:spcPct val="115000"/>
              </a:lnSpc>
              <a:spcBef>
                <a:spcPts val="0"/>
              </a:spcBef>
              <a:spcAft>
                <a:spcPts val="0"/>
              </a:spcAft>
              <a:buClr>
                <a:srgbClr val="424242"/>
              </a:buClr>
              <a:buSzPts val="1300"/>
              <a:buFont typeface="Lato"/>
              <a:buChar char="●"/>
            </a:pPr>
            <a:r>
              <a:rPr b="0" i="0" lang="en" sz="1300" u="none" cap="none" strike="noStrike">
                <a:solidFill>
                  <a:srgbClr val="424242"/>
                </a:solidFill>
                <a:latin typeface="Lato"/>
                <a:ea typeface="Lato"/>
                <a:cs typeface="Lato"/>
                <a:sym typeface="Lato"/>
              </a:rPr>
              <a:t>Cloud computing: Centralized applications running in data centers</a:t>
            </a:r>
            <a:endParaRPr b="0" i="0" sz="1300" u="none" cap="none" strike="noStrike">
              <a:solidFill>
                <a:srgbClr val="424242"/>
              </a:solidFill>
              <a:latin typeface="Lato"/>
              <a:ea typeface="Lato"/>
              <a:cs typeface="Lato"/>
              <a:sym typeface="Lato"/>
            </a:endParaRPr>
          </a:p>
          <a:p>
            <a:pPr indent="-311150" lvl="0" marL="457200" marR="0" rtl="0" algn="l">
              <a:lnSpc>
                <a:spcPct val="115000"/>
              </a:lnSpc>
              <a:spcBef>
                <a:spcPts val="0"/>
              </a:spcBef>
              <a:spcAft>
                <a:spcPts val="0"/>
              </a:spcAft>
              <a:buClr>
                <a:srgbClr val="424242"/>
              </a:buClr>
              <a:buSzPts val="1300"/>
              <a:buFont typeface="Lato"/>
              <a:buChar char="●"/>
            </a:pPr>
            <a:r>
              <a:rPr b="0" i="0" lang="en" sz="1300" u="none" cap="none" strike="noStrike">
                <a:solidFill>
                  <a:srgbClr val="424242"/>
                </a:solidFill>
                <a:latin typeface="Lato"/>
                <a:ea typeface="Lato"/>
                <a:cs typeface="Lato"/>
                <a:sym typeface="Lato"/>
              </a:rPr>
              <a:t>Edge computing: Centralized applications running close to users, either on the device itself or on the network edge</a:t>
            </a:r>
            <a:endParaRPr b="0" i="0" sz="1300" u="none" cap="none" strike="noStrike">
              <a:solidFill>
                <a:srgbClr val="424242"/>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Benefits of edge computing</a:t>
            </a:r>
            <a:endParaRPr/>
          </a:p>
        </p:txBody>
      </p:sp>
      <p:sp>
        <p:nvSpPr>
          <p:cNvPr id="240" name="Google Shape;240;p27"/>
          <p:cNvSpPr txBox="1"/>
          <p:nvPr>
            <p:ph idx="1" type="body"/>
          </p:nvPr>
        </p:nvSpPr>
        <p:spPr>
          <a:xfrm>
            <a:off x="635525" y="197142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Cost savings</a:t>
            </a:r>
            <a:endParaRPr/>
          </a:p>
          <a:p>
            <a:pPr indent="-311150" lvl="0" marL="457200" rtl="0" algn="l">
              <a:lnSpc>
                <a:spcPct val="115000"/>
              </a:lnSpc>
              <a:spcBef>
                <a:spcPts val="0"/>
              </a:spcBef>
              <a:spcAft>
                <a:spcPts val="0"/>
              </a:spcAft>
              <a:buSzPts val="1300"/>
              <a:buChar char="●"/>
            </a:pPr>
            <a:r>
              <a:rPr lang="en"/>
              <a:t>Performance</a:t>
            </a:r>
            <a:endParaRPr/>
          </a:p>
          <a:p>
            <a:pPr indent="-311150" lvl="0" marL="457200" rtl="0" algn="l">
              <a:lnSpc>
                <a:spcPct val="115000"/>
              </a:lnSpc>
              <a:spcBef>
                <a:spcPts val="0"/>
              </a:spcBef>
              <a:spcAft>
                <a:spcPts val="0"/>
              </a:spcAft>
              <a:buSzPts val="1300"/>
              <a:buChar char="●"/>
            </a:pPr>
            <a:r>
              <a:rPr lang="en"/>
              <a:t>New functionality </a:t>
            </a:r>
            <a:endParaRPr/>
          </a:p>
          <a:p>
            <a:pPr indent="-311150" lvl="0" marL="457200" rtl="0" algn="l">
              <a:lnSpc>
                <a:spcPct val="115000"/>
              </a:lnSpc>
              <a:spcBef>
                <a:spcPts val="0"/>
              </a:spcBef>
              <a:spcAft>
                <a:spcPts val="0"/>
              </a:spcAft>
              <a:buSzPts val="1300"/>
              <a:buChar char="●"/>
            </a:pPr>
            <a:r>
              <a:rPr lang="en"/>
              <a:t>Autonomy</a:t>
            </a:r>
            <a:endParaRPr/>
          </a:p>
          <a:p>
            <a:pPr indent="-311150" lvl="0" marL="457200" rtl="0" algn="l">
              <a:lnSpc>
                <a:spcPct val="115000"/>
              </a:lnSpc>
              <a:spcBef>
                <a:spcPts val="0"/>
              </a:spcBef>
              <a:spcAft>
                <a:spcPts val="0"/>
              </a:spcAft>
              <a:buSzPts val="1300"/>
              <a:buChar char="●"/>
            </a:pPr>
            <a:r>
              <a:rPr lang="en"/>
              <a:t>Data sovereignty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Drawbacks of Edge Computing</a:t>
            </a:r>
            <a:endParaRPr/>
          </a:p>
        </p:txBody>
      </p:sp>
      <p:sp>
        <p:nvSpPr>
          <p:cNvPr id="246" name="Google Shape;246;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Increase of attack vectors</a:t>
            </a:r>
            <a:endParaRPr/>
          </a:p>
          <a:p>
            <a:pPr indent="-311150" lvl="0" marL="457200" rtl="0" algn="l">
              <a:lnSpc>
                <a:spcPct val="115000"/>
              </a:lnSpc>
              <a:spcBef>
                <a:spcPts val="0"/>
              </a:spcBef>
              <a:spcAft>
                <a:spcPts val="0"/>
              </a:spcAft>
              <a:buSzPts val="1300"/>
              <a:buChar char="●"/>
            </a:pPr>
            <a:r>
              <a:rPr lang="en"/>
              <a:t>Requirement of more local hardware</a:t>
            </a:r>
            <a:endParaRPr/>
          </a:p>
          <a:p>
            <a:pPr indent="-311150" lvl="0" marL="457200" rtl="0" algn="l">
              <a:lnSpc>
                <a:spcPct val="115000"/>
              </a:lnSpc>
              <a:spcBef>
                <a:spcPts val="0"/>
              </a:spcBef>
              <a:spcAft>
                <a:spcPts val="0"/>
              </a:spcAft>
              <a:buSzPts val="1300"/>
              <a:buChar char="●"/>
            </a:pPr>
            <a:r>
              <a:rPr lang="en"/>
              <a:t>Security</a:t>
            </a:r>
            <a:endParaRPr/>
          </a:p>
          <a:p>
            <a:pPr indent="-311150" lvl="0" marL="457200" rtl="0" algn="l">
              <a:lnSpc>
                <a:spcPct val="115000"/>
              </a:lnSpc>
              <a:spcBef>
                <a:spcPts val="0"/>
              </a:spcBef>
              <a:spcAft>
                <a:spcPts val="0"/>
              </a:spcAft>
              <a:buSzPts val="1300"/>
              <a:buChar char="●"/>
            </a:pPr>
            <a:r>
              <a:rPr lang="en"/>
              <a:t>Limited or no on-site expertise.</a:t>
            </a:r>
            <a:endParaRPr/>
          </a:p>
          <a:p>
            <a:pPr indent="-311150" lvl="0" marL="457200" rtl="0" algn="l">
              <a:lnSpc>
                <a:spcPct val="115000"/>
              </a:lnSpc>
              <a:spcBef>
                <a:spcPts val="0"/>
              </a:spcBef>
              <a:spcAft>
                <a:spcPts val="0"/>
              </a:spcAft>
              <a:buSzPts val="1300"/>
              <a:buChar char="●"/>
            </a:pPr>
            <a:r>
              <a:rPr lang="en"/>
              <a:t>The increased overhead of physical location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Use cases of Edge Computing</a:t>
            </a:r>
            <a:endParaRPr/>
          </a:p>
        </p:txBody>
      </p:sp>
      <p:sp>
        <p:nvSpPr>
          <p:cNvPr id="252" name="Google Shape;252;p2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50">
                <a:solidFill>
                  <a:srgbClr val="666666"/>
                </a:solidFill>
                <a:highlight>
                  <a:srgbClr val="FFFFFF"/>
                </a:highlight>
              </a:rPr>
              <a:t>Manufacturing</a:t>
            </a:r>
            <a:endParaRPr sz="1350">
              <a:solidFill>
                <a:srgbClr val="666666"/>
              </a:solidFill>
              <a:highlight>
                <a:srgbClr val="FFFFFF"/>
              </a:highlight>
            </a:endParaRPr>
          </a:p>
          <a:p>
            <a:pPr indent="-314325" lvl="0" marL="457200" rtl="0" algn="l">
              <a:lnSpc>
                <a:spcPct val="115000"/>
              </a:lnSpc>
              <a:spcBef>
                <a:spcPts val="0"/>
              </a:spcBef>
              <a:spcAft>
                <a:spcPts val="0"/>
              </a:spcAft>
              <a:buClr>
                <a:srgbClr val="666666"/>
              </a:buClr>
              <a:buSzPts val="1350"/>
              <a:buChar char="●"/>
            </a:pPr>
            <a:r>
              <a:rPr lang="en" sz="1350">
                <a:solidFill>
                  <a:srgbClr val="666666"/>
                </a:solidFill>
                <a:highlight>
                  <a:srgbClr val="FFFFFF"/>
                </a:highlight>
              </a:rPr>
              <a:t>Farming</a:t>
            </a:r>
            <a:endParaRPr sz="1350">
              <a:solidFill>
                <a:srgbClr val="666666"/>
              </a:solidFill>
              <a:highlight>
                <a:srgbClr val="FFFFFF"/>
              </a:highlight>
            </a:endParaRPr>
          </a:p>
          <a:p>
            <a:pPr indent="-314325" lvl="0" marL="457200" rtl="0" algn="l">
              <a:lnSpc>
                <a:spcPct val="115000"/>
              </a:lnSpc>
              <a:spcBef>
                <a:spcPts val="0"/>
              </a:spcBef>
              <a:spcAft>
                <a:spcPts val="0"/>
              </a:spcAft>
              <a:buClr>
                <a:srgbClr val="666666"/>
              </a:buClr>
              <a:buSzPts val="1350"/>
              <a:buChar char="●"/>
            </a:pPr>
            <a:r>
              <a:rPr lang="en" sz="1350">
                <a:solidFill>
                  <a:srgbClr val="666666"/>
                </a:solidFill>
                <a:highlight>
                  <a:srgbClr val="FFFFFF"/>
                </a:highlight>
              </a:rPr>
              <a:t>Network optimization</a:t>
            </a:r>
            <a:endParaRPr sz="1350">
              <a:solidFill>
                <a:srgbClr val="666666"/>
              </a:solidFill>
              <a:highlight>
                <a:srgbClr val="FFFFFF"/>
              </a:highlight>
            </a:endParaRPr>
          </a:p>
          <a:p>
            <a:pPr indent="-314325" lvl="0" marL="457200" rtl="0" algn="l">
              <a:lnSpc>
                <a:spcPct val="115000"/>
              </a:lnSpc>
              <a:spcBef>
                <a:spcPts val="0"/>
              </a:spcBef>
              <a:spcAft>
                <a:spcPts val="0"/>
              </a:spcAft>
              <a:buClr>
                <a:srgbClr val="666666"/>
              </a:buClr>
              <a:buSzPts val="1350"/>
              <a:buChar char="●"/>
            </a:pPr>
            <a:r>
              <a:rPr lang="en" sz="1350">
                <a:solidFill>
                  <a:srgbClr val="666666"/>
                </a:solidFill>
                <a:highlight>
                  <a:srgbClr val="FFFFFF"/>
                </a:highlight>
              </a:rPr>
              <a:t>Workplace safety</a:t>
            </a:r>
            <a:endParaRPr sz="1350">
              <a:solidFill>
                <a:srgbClr val="666666"/>
              </a:solidFill>
              <a:highlight>
                <a:srgbClr val="FFFFFF"/>
              </a:highlight>
            </a:endParaRPr>
          </a:p>
          <a:p>
            <a:pPr indent="-314325" lvl="0" marL="457200" rtl="0" algn="l">
              <a:lnSpc>
                <a:spcPct val="115000"/>
              </a:lnSpc>
              <a:spcBef>
                <a:spcPts val="0"/>
              </a:spcBef>
              <a:spcAft>
                <a:spcPts val="0"/>
              </a:spcAft>
              <a:buClr>
                <a:srgbClr val="666666"/>
              </a:buClr>
              <a:buSzPts val="1350"/>
              <a:buChar char="●"/>
            </a:pPr>
            <a:r>
              <a:rPr lang="en" sz="1350">
                <a:solidFill>
                  <a:srgbClr val="666666"/>
                </a:solidFill>
                <a:highlight>
                  <a:srgbClr val="FFFFFF"/>
                </a:highlight>
              </a:rPr>
              <a:t>Improved healthcare</a:t>
            </a:r>
            <a:endParaRPr sz="1350">
              <a:solidFill>
                <a:srgbClr val="666666"/>
              </a:solidFill>
              <a:highlight>
                <a:srgbClr val="FFFFFF"/>
              </a:highlight>
            </a:endParaRPr>
          </a:p>
          <a:p>
            <a:pPr indent="-314325" lvl="0" marL="457200" rtl="0" algn="l">
              <a:lnSpc>
                <a:spcPct val="115000"/>
              </a:lnSpc>
              <a:spcBef>
                <a:spcPts val="0"/>
              </a:spcBef>
              <a:spcAft>
                <a:spcPts val="0"/>
              </a:spcAft>
              <a:buClr>
                <a:srgbClr val="666666"/>
              </a:buClr>
              <a:buSzPts val="1350"/>
              <a:buChar char="●"/>
            </a:pPr>
            <a:r>
              <a:rPr lang="en" sz="1350">
                <a:solidFill>
                  <a:srgbClr val="666666"/>
                </a:solidFill>
                <a:highlight>
                  <a:srgbClr val="FFFFFF"/>
                </a:highlight>
              </a:rPr>
              <a:t>Transportation</a:t>
            </a:r>
            <a:endParaRPr sz="1350">
              <a:solidFill>
                <a:srgbClr val="666666"/>
              </a:solidFill>
              <a:highlight>
                <a:srgbClr val="FFFFFF"/>
              </a:highlight>
            </a:endParaRPr>
          </a:p>
          <a:p>
            <a:pPr indent="-314325" lvl="0" marL="457200" rtl="0" algn="l">
              <a:lnSpc>
                <a:spcPct val="115000"/>
              </a:lnSpc>
              <a:spcBef>
                <a:spcPts val="0"/>
              </a:spcBef>
              <a:spcAft>
                <a:spcPts val="0"/>
              </a:spcAft>
              <a:buClr>
                <a:srgbClr val="666666"/>
              </a:buClr>
              <a:buSzPts val="1350"/>
              <a:buChar char="●"/>
            </a:pPr>
            <a:r>
              <a:rPr lang="en" sz="1350">
                <a:solidFill>
                  <a:srgbClr val="666666"/>
                </a:solidFill>
                <a:highlight>
                  <a:srgbClr val="FFFFFF"/>
                </a:highlight>
              </a:rPr>
              <a:t>Retail</a:t>
            </a:r>
            <a:endParaRPr sz="1350">
              <a:solidFill>
                <a:srgbClr val="666666"/>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What is cloud security?</a:t>
            </a:r>
            <a:endParaRPr/>
          </a:p>
        </p:txBody>
      </p:sp>
      <p:sp>
        <p:nvSpPr>
          <p:cNvPr id="98" name="Google Shape;98;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A form of cybersecurity</a:t>
            </a:r>
            <a:endParaRPr/>
          </a:p>
          <a:p>
            <a:pPr indent="-311150" lvl="0" marL="457200" rtl="0" algn="l">
              <a:lnSpc>
                <a:spcPct val="150000"/>
              </a:lnSpc>
              <a:spcBef>
                <a:spcPts val="0"/>
              </a:spcBef>
              <a:spcAft>
                <a:spcPts val="0"/>
              </a:spcAft>
              <a:buSzPts val="1300"/>
              <a:buChar char="●"/>
            </a:pPr>
            <a:r>
              <a:rPr lang="en"/>
              <a:t>Protection for data stored online by cloud computing platforms.</a:t>
            </a:r>
            <a:endParaRPr/>
          </a:p>
          <a:p>
            <a:pPr indent="-311150" lvl="0" marL="457200" rtl="0" algn="l">
              <a:lnSpc>
                <a:spcPct val="150000"/>
              </a:lnSpc>
              <a:spcBef>
                <a:spcPts val="0"/>
              </a:spcBef>
              <a:spcAft>
                <a:spcPts val="0"/>
              </a:spcAft>
              <a:buSzPts val="1300"/>
              <a:buChar char="●"/>
            </a:pPr>
            <a:r>
              <a:rPr lang="en"/>
              <a:t>Cloud security providing companies:</a:t>
            </a:r>
            <a:endParaRPr/>
          </a:p>
          <a:p>
            <a:pPr indent="-298450" lvl="1" marL="914400" rtl="0" algn="l">
              <a:lnSpc>
                <a:spcPct val="150000"/>
              </a:lnSpc>
              <a:spcBef>
                <a:spcPts val="0"/>
              </a:spcBef>
              <a:spcAft>
                <a:spcPts val="0"/>
              </a:spcAft>
              <a:buSzPts val="1100"/>
              <a:buChar char="○"/>
            </a:pPr>
            <a:r>
              <a:rPr lang="en"/>
              <a:t>CloudPassage</a:t>
            </a:r>
            <a:endParaRPr/>
          </a:p>
          <a:p>
            <a:pPr indent="-298450" lvl="1" marL="914400" rtl="0" algn="l">
              <a:lnSpc>
                <a:spcPct val="150000"/>
              </a:lnSpc>
              <a:spcBef>
                <a:spcPts val="0"/>
              </a:spcBef>
              <a:spcAft>
                <a:spcPts val="0"/>
              </a:spcAft>
              <a:buSzPts val="1100"/>
              <a:buChar char="○"/>
            </a:pPr>
            <a:r>
              <a:rPr lang="en"/>
              <a:t>IBM Cloud</a:t>
            </a:r>
            <a:endParaRPr/>
          </a:p>
          <a:p>
            <a:pPr indent="-298450" lvl="1" marL="914400" rtl="0" algn="l">
              <a:lnSpc>
                <a:spcPct val="150000"/>
              </a:lnSpc>
              <a:spcBef>
                <a:spcPts val="0"/>
              </a:spcBef>
              <a:spcAft>
                <a:spcPts val="0"/>
              </a:spcAft>
              <a:buSzPts val="1100"/>
              <a:buChar char="○"/>
            </a:pPr>
            <a:r>
              <a:rPr lang="en"/>
              <a:t>McAfee</a:t>
            </a:r>
            <a:endParaRPr/>
          </a:p>
          <a:p>
            <a:pPr indent="-298450" lvl="1" marL="914400" rtl="0" algn="l">
              <a:lnSpc>
                <a:spcPct val="150000"/>
              </a:lnSpc>
              <a:spcBef>
                <a:spcPts val="0"/>
              </a:spcBef>
              <a:spcAft>
                <a:spcPts val="0"/>
              </a:spcAft>
              <a:buSzPts val="1100"/>
              <a:buChar char="○"/>
            </a:pPr>
            <a:r>
              <a:rPr lang="en"/>
              <a:t>FireEye, etc.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Fog computing vs Edge computing</a:t>
            </a:r>
            <a:endParaRPr/>
          </a:p>
        </p:txBody>
      </p:sp>
      <p:sp>
        <p:nvSpPr>
          <p:cNvPr id="258" name="Google Shape;258;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50">
                <a:solidFill>
                  <a:srgbClr val="333333"/>
                </a:solidFill>
                <a:highlight>
                  <a:srgbClr val="FFFFFF"/>
                </a:highlight>
              </a:rPr>
              <a:t>“Edge computing usually occurs directly on the devices to which the sensors are attached or a gateway device that is physically “close” to the sensors. Fog computing moves the edge computing activities to processors that are connected to the LAN or into the LAN hardware itself so they may be physically more distant from the sensors and actuators.” said Paul Butterworth, co-founder and CTO at </a:t>
            </a:r>
            <a:r>
              <a:rPr lang="en" sz="1350">
                <a:solidFill>
                  <a:srgbClr val="007FA5"/>
                </a:solidFill>
                <a:highlight>
                  <a:srgbClr val="FFFFFF"/>
                </a:highlight>
                <a:uFill>
                  <a:noFill/>
                </a:uFill>
                <a:hlinkClick r:id="rId3">
                  <a:extLst>
                    <a:ext uri="{A12FA001-AC4F-418D-AE19-62706E023703}">
                      <ahyp:hlinkClr val="tx"/>
                    </a:ext>
                  </a:extLst>
                </a:hlinkClick>
              </a:rPr>
              <a:t>Vantiq</a:t>
            </a:r>
            <a:r>
              <a:rPr lang="en" sz="1350">
                <a:solidFill>
                  <a:srgbClr val="333333"/>
                </a:solidFill>
                <a:highlight>
                  <a:srgbClr val="FFFFFF"/>
                </a:highlight>
              </a:rPr>
              <a:t>.</a:t>
            </a:r>
            <a:endParaRPr sz="1350">
              <a:solidFill>
                <a:srgbClr val="333333"/>
              </a:solidFill>
              <a:highlight>
                <a:srgbClr val="FFFFFF"/>
              </a:highlight>
            </a:endParaRPr>
          </a:p>
          <a:p>
            <a:pPr indent="-311150" lvl="0" marL="457200" rtl="0" algn="l">
              <a:lnSpc>
                <a:spcPct val="115000"/>
              </a:lnSpc>
              <a:spcBef>
                <a:spcPts val="0"/>
              </a:spcBef>
              <a:spcAft>
                <a:spcPts val="0"/>
              </a:spcAft>
              <a:buClr>
                <a:srgbClr val="333333"/>
              </a:buClr>
              <a:buSzPts val="1300"/>
              <a:buChar char="●"/>
            </a:pPr>
            <a:r>
              <a:rPr lang="en">
                <a:solidFill>
                  <a:srgbClr val="383838"/>
                </a:solidFill>
                <a:highlight>
                  <a:srgbClr val="FFFFFF"/>
                </a:highlight>
              </a:rPr>
              <a:t>Fog computing works with the cloud, whereas edge is defined by the exclusion of cloud and fog</a:t>
            </a:r>
            <a:endParaRPr>
              <a:solidFill>
                <a:srgbClr val="383838"/>
              </a:solidFill>
              <a:highlight>
                <a:srgbClr val="FFFFFF"/>
              </a:highlight>
            </a:endParaRPr>
          </a:p>
          <a:p>
            <a:pPr indent="-311150" lvl="0" marL="457200" rtl="0" algn="l">
              <a:lnSpc>
                <a:spcPct val="115000"/>
              </a:lnSpc>
              <a:spcBef>
                <a:spcPts val="0"/>
              </a:spcBef>
              <a:spcAft>
                <a:spcPts val="0"/>
              </a:spcAft>
              <a:buClr>
                <a:srgbClr val="383838"/>
              </a:buClr>
              <a:buSzPts val="1300"/>
              <a:buChar char="●"/>
            </a:pPr>
            <a:r>
              <a:rPr lang="en">
                <a:solidFill>
                  <a:srgbClr val="383838"/>
                </a:solidFill>
                <a:highlight>
                  <a:srgbClr val="FFFFFF"/>
                </a:highlight>
              </a:rPr>
              <a:t>Fog is hierarchical, where edge tends to be limited to a small number of peripheral layers</a:t>
            </a:r>
            <a:endParaRPr>
              <a:solidFill>
                <a:srgbClr val="383838"/>
              </a:solidFill>
              <a:highlight>
                <a:srgbClr val="FFFFFF"/>
              </a:highlight>
            </a:endParaRPr>
          </a:p>
          <a:p>
            <a:pPr indent="-311150" lvl="0" marL="457200" rtl="0" algn="l">
              <a:lnSpc>
                <a:spcPct val="115000"/>
              </a:lnSpc>
              <a:spcBef>
                <a:spcPts val="0"/>
              </a:spcBef>
              <a:spcAft>
                <a:spcPts val="0"/>
              </a:spcAft>
              <a:buClr>
                <a:srgbClr val="383838"/>
              </a:buClr>
              <a:buSzPts val="1300"/>
              <a:buChar char="●"/>
            </a:pPr>
            <a:r>
              <a:rPr lang="en">
                <a:solidFill>
                  <a:srgbClr val="383838"/>
                </a:solidFill>
                <a:highlight>
                  <a:srgbClr val="FFFFFF"/>
                </a:highlight>
              </a:rPr>
              <a:t>In addition to computation, fog also addresses networking, storage, control and data-processing acceleration</a:t>
            </a:r>
            <a:endParaRPr>
              <a:solidFill>
                <a:srgbClr val="383838"/>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References</a:t>
            </a:r>
            <a:endParaRPr/>
          </a:p>
        </p:txBody>
      </p:sp>
      <p:sp>
        <p:nvSpPr>
          <p:cNvPr id="264" name="Google Shape;264;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u="sng">
                <a:solidFill>
                  <a:schemeClr val="hlink"/>
                </a:solidFill>
                <a:hlinkClick r:id="rId3"/>
              </a:rPr>
              <a:t>https://www.wikiwand.com/en/Cloud_computing_security#/Attribute-based_encryption_(ABE)</a:t>
            </a:r>
            <a:endParaRPr/>
          </a:p>
          <a:p>
            <a:pPr indent="-311150" lvl="0" marL="457200" rtl="0" algn="l">
              <a:lnSpc>
                <a:spcPct val="115000"/>
              </a:lnSpc>
              <a:spcBef>
                <a:spcPts val="0"/>
              </a:spcBef>
              <a:spcAft>
                <a:spcPts val="0"/>
              </a:spcAft>
              <a:buSzPts val="1300"/>
              <a:buChar char="●"/>
            </a:pPr>
            <a:r>
              <a:rPr lang="en" u="sng">
                <a:solidFill>
                  <a:schemeClr val="hlink"/>
                </a:solidFill>
                <a:hlinkClick r:id="rId4"/>
              </a:rPr>
              <a:t>SaaS vs PaaS vs IaaS: What’s The Difference &amp; How To Choose</a:t>
            </a:r>
            <a:endParaRPr/>
          </a:p>
          <a:p>
            <a:pPr indent="-311150" lvl="0" marL="457200" rtl="0" algn="l">
              <a:lnSpc>
                <a:spcPct val="115000"/>
              </a:lnSpc>
              <a:spcBef>
                <a:spcPts val="0"/>
              </a:spcBef>
              <a:spcAft>
                <a:spcPts val="0"/>
              </a:spcAft>
              <a:buSzPts val="1300"/>
              <a:buChar char="●"/>
            </a:pPr>
            <a:r>
              <a:rPr lang="en" u="sng">
                <a:solidFill>
                  <a:schemeClr val="hlink"/>
                </a:solidFill>
                <a:hlinkClick r:id="rId5"/>
              </a:rPr>
              <a:t>Top Cloud Security Companies &amp; Tools</a:t>
            </a:r>
            <a:endParaRPr/>
          </a:p>
          <a:p>
            <a:pPr indent="-311150" lvl="0" marL="457200" rtl="0" algn="l">
              <a:lnSpc>
                <a:spcPct val="115000"/>
              </a:lnSpc>
              <a:spcBef>
                <a:spcPts val="0"/>
              </a:spcBef>
              <a:spcAft>
                <a:spcPts val="0"/>
              </a:spcAft>
              <a:buSzPts val="1300"/>
              <a:buChar char="●"/>
            </a:pPr>
            <a:r>
              <a:rPr lang="en" u="sng">
                <a:solidFill>
                  <a:schemeClr val="hlink"/>
                </a:solidFill>
                <a:hlinkClick r:id="rId6"/>
              </a:rPr>
              <a:t>IBM Cloud</a:t>
            </a:r>
            <a:endParaRPr/>
          </a:p>
          <a:p>
            <a:pPr indent="-311150" lvl="0" marL="457200" rtl="0" algn="l">
              <a:lnSpc>
                <a:spcPct val="115000"/>
              </a:lnSpc>
              <a:spcBef>
                <a:spcPts val="0"/>
              </a:spcBef>
              <a:spcAft>
                <a:spcPts val="0"/>
              </a:spcAft>
              <a:buSzPts val="1300"/>
              <a:buChar char="●"/>
            </a:pPr>
            <a:r>
              <a:rPr lang="en" u="sng">
                <a:solidFill>
                  <a:schemeClr val="hlink"/>
                </a:solidFill>
                <a:hlinkClick r:id="rId7"/>
              </a:rPr>
              <a:t>https://www.cisco.com/c/dam/en_us/solutions/trends/iot/docs/computing-overview.pdf</a:t>
            </a:r>
            <a:endParaRPr/>
          </a:p>
          <a:p>
            <a:pPr indent="-311150" lvl="0" marL="457200" rtl="0" algn="l">
              <a:lnSpc>
                <a:spcPct val="115000"/>
              </a:lnSpc>
              <a:spcBef>
                <a:spcPts val="0"/>
              </a:spcBef>
              <a:spcAft>
                <a:spcPts val="0"/>
              </a:spcAft>
              <a:buSzPts val="1300"/>
              <a:buChar char="●"/>
            </a:pPr>
            <a:r>
              <a:rPr lang="en" u="sng">
                <a:solidFill>
                  <a:schemeClr val="hlink"/>
                </a:solidFill>
                <a:hlinkClick r:id="rId8"/>
              </a:rPr>
              <a:t>https://www.redhat.com/en/topics/edge-computing/what-is-edge-computing</a:t>
            </a:r>
            <a:endParaRPr/>
          </a:p>
          <a:p>
            <a:pPr indent="-311150" lvl="0" marL="457200" rtl="0" algn="l">
              <a:lnSpc>
                <a:spcPct val="115000"/>
              </a:lnSpc>
              <a:spcBef>
                <a:spcPts val="0"/>
              </a:spcBef>
              <a:spcAft>
                <a:spcPts val="0"/>
              </a:spcAft>
              <a:buSzPts val="1300"/>
              <a:buChar char="●"/>
            </a:pPr>
            <a:r>
              <a:rPr lang="en" u="sng">
                <a:solidFill>
                  <a:schemeClr val="hlink"/>
                </a:solidFill>
                <a:hlinkClick r:id="rId9"/>
              </a:rPr>
              <a:t>https://searchdatacenter.techtarget.com/definition/edge-computing</a:t>
            </a:r>
            <a:endParaRPr/>
          </a:p>
          <a:p>
            <a:pPr indent="-311150" lvl="0" marL="457200" rtl="0" algn="l">
              <a:lnSpc>
                <a:spcPct val="115000"/>
              </a:lnSpc>
              <a:spcBef>
                <a:spcPts val="0"/>
              </a:spcBef>
              <a:spcAft>
                <a:spcPts val="0"/>
              </a:spcAft>
              <a:buSzPts val="1300"/>
              <a:buChar char="●"/>
            </a:pPr>
            <a:r>
              <a:rPr lang="en"/>
              <a:t>https://www.cloudflare.com/learning/serverless/glossary/what-is-edge-computing/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bd39d77caf_0_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bd39d77caf_0_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400"/>
              <a:buFont typeface="Arial"/>
              <a:buNone/>
            </a:pPr>
            <a:r>
              <a:t/>
            </a:r>
            <a:endParaRPr sz="1400">
              <a:solidFill>
                <a:srgbClr val="000000"/>
              </a:solidFill>
            </a:endParaRPr>
          </a:p>
          <a:p>
            <a:pPr indent="0" lvl="0" marL="0" rtl="0" algn="l">
              <a:lnSpc>
                <a:spcPct val="100000"/>
              </a:lnSpc>
              <a:spcBef>
                <a:spcPts val="0"/>
              </a:spcBef>
              <a:spcAft>
                <a:spcPts val="0"/>
              </a:spcAft>
              <a:buClr>
                <a:srgbClr val="000000"/>
              </a:buClr>
              <a:buSzPts val="1400"/>
              <a:buFont typeface="Arial"/>
              <a:buNone/>
            </a:pPr>
            <a:r>
              <a:rPr lang="en" sz="1400">
                <a:solidFill>
                  <a:srgbClr val="000000"/>
                </a:solidFill>
              </a:rPr>
              <a:t>Acknowledge to</a:t>
            </a:r>
            <a:endParaRPr sz="1400">
              <a:solidFill>
                <a:srgbClr val="000000"/>
              </a:solidFill>
            </a:endParaRPr>
          </a:p>
          <a:p>
            <a:pPr indent="0" lvl="0" marL="0" rtl="0" algn="l">
              <a:lnSpc>
                <a:spcPct val="100000"/>
              </a:lnSpc>
              <a:spcBef>
                <a:spcPts val="0"/>
              </a:spcBef>
              <a:spcAft>
                <a:spcPts val="0"/>
              </a:spcAft>
              <a:buClr>
                <a:srgbClr val="000000"/>
              </a:buClr>
              <a:buSzPts val="1400"/>
              <a:buFont typeface="Arial"/>
              <a:buNone/>
            </a:pPr>
            <a:r>
              <a:t/>
            </a:r>
            <a:endParaRPr sz="1400">
              <a:solidFill>
                <a:srgbClr val="000000"/>
              </a:solidFill>
            </a:endParaRPr>
          </a:p>
          <a:p>
            <a:pPr indent="0" lvl="0" marL="0" rtl="0" algn="l">
              <a:lnSpc>
                <a:spcPct val="100000"/>
              </a:lnSpc>
              <a:spcBef>
                <a:spcPts val="0"/>
              </a:spcBef>
              <a:spcAft>
                <a:spcPts val="0"/>
              </a:spcAft>
              <a:buClr>
                <a:srgbClr val="000000"/>
              </a:buClr>
              <a:buSzPts val="1400"/>
              <a:buFont typeface="Arial"/>
              <a:buNone/>
            </a:pPr>
            <a:r>
              <a:rPr lang="en" sz="1400">
                <a:solidFill>
                  <a:srgbClr val="000000"/>
                </a:solidFill>
              </a:rPr>
              <a:t>Adib Ashraf - 20241063</a:t>
            </a:r>
            <a:endParaRPr sz="1400">
              <a:solidFill>
                <a:srgbClr val="000000"/>
              </a:solidFill>
            </a:endParaRPr>
          </a:p>
          <a:p>
            <a:pPr indent="0" lvl="0" marL="0" rtl="0" algn="l">
              <a:lnSpc>
                <a:spcPct val="100000"/>
              </a:lnSpc>
              <a:spcBef>
                <a:spcPts val="0"/>
              </a:spcBef>
              <a:spcAft>
                <a:spcPts val="0"/>
              </a:spcAft>
              <a:buClr>
                <a:srgbClr val="000000"/>
              </a:buClr>
              <a:buSzPts val="1400"/>
              <a:buFont typeface="Arial"/>
              <a:buNone/>
            </a:pPr>
            <a:r>
              <a:rPr lang="en" sz="1400">
                <a:solidFill>
                  <a:srgbClr val="000000"/>
                </a:solidFill>
              </a:rPr>
              <a:t>S. M. Tanveer Zaman - 18101539</a:t>
            </a:r>
            <a:endParaRPr sz="1400">
              <a:solidFill>
                <a:srgbClr val="000000"/>
              </a:solidFill>
            </a:endParaRPr>
          </a:p>
          <a:p>
            <a:pPr indent="0" lvl="0" marL="0" rtl="0" algn="l">
              <a:lnSpc>
                <a:spcPct val="100000"/>
              </a:lnSpc>
              <a:spcBef>
                <a:spcPts val="0"/>
              </a:spcBef>
              <a:spcAft>
                <a:spcPts val="0"/>
              </a:spcAft>
              <a:buClr>
                <a:srgbClr val="000000"/>
              </a:buClr>
              <a:buSzPts val="1400"/>
              <a:buFont typeface="Arial"/>
              <a:buNone/>
            </a:pPr>
            <a:r>
              <a:t/>
            </a:r>
            <a:endParaRPr sz="1400">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Risks and Threats to the Cloud</a:t>
            </a:r>
            <a:endParaRPr/>
          </a:p>
        </p:txBody>
      </p:sp>
      <p:sp>
        <p:nvSpPr>
          <p:cNvPr id="104" name="Google Shape;104;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Data Breaches</a:t>
            </a:r>
            <a:endParaRPr/>
          </a:p>
          <a:p>
            <a:pPr indent="-311150" lvl="0" marL="457200" rtl="0" algn="l">
              <a:lnSpc>
                <a:spcPct val="150000"/>
              </a:lnSpc>
              <a:spcBef>
                <a:spcPts val="0"/>
              </a:spcBef>
              <a:spcAft>
                <a:spcPts val="0"/>
              </a:spcAft>
              <a:buSzPts val="1300"/>
              <a:buChar char="●"/>
            </a:pPr>
            <a:r>
              <a:rPr lang="en"/>
              <a:t>Malware Injection</a:t>
            </a:r>
            <a:endParaRPr/>
          </a:p>
          <a:p>
            <a:pPr indent="-311150" lvl="0" marL="457200" rtl="0" algn="l">
              <a:lnSpc>
                <a:spcPct val="150000"/>
              </a:lnSpc>
              <a:spcBef>
                <a:spcPts val="0"/>
              </a:spcBef>
              <a:spcAft>
                <a:spcPts val="0"/>
              </a:spcAft>
              <a:buSzPts val="1300"/>
              <a:buChar char="●"/>
            </a:pPr>
            <a:r>
              <a:rPr lang="en"/>
              <a:t>Distributed Denial of Service (DDoS)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Risks and Threats to the Cloud (cont.)</a:t>
            </a:r>
            <a:endParaRPr/>
          </a:p>
        </p:txBody>
      </p:sp>
      <p:sp>
        <p:nvSpPr>
          <p:cNvPr id="110" name="Google Shape;110;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Insecure APIs</a:t>
            </a:r>
            <a:endParaRPr/>
          </a:p>
          <a:p>
            <a:pPr indent="-311150" lvl="0" marL="457200" rtl="0" algn="l">
              <a:lnSpc>
                <a:spcPct val="150000"/>
              </a:lnSpc>
              <a:spcBef>
                <a:spcPts val="0"/>
              </a:spcBef>
              <a:spcAft>
                <a:spcPts val="0"/>
              </a:spcAft>
              <a:buSzPts val="1300"/>
              <a:buChar char="●"/>
            </a:pPr>
            <a:r>
              <a:rPr lang="en"/>
              <a:t>Account Hijacking</a:t>
            </a:r>
            <a:endParaRPr/>
          </a:p>
          <a:p>
            <a:pPr indent="-311150" lvl="0" marL="457200" rtl="0" algn="l">
              <a:lnSpc>
                <a:spcPct val="150000"/>
              </a:lnSpc>
              <a:spcBef>
                <a:spcPts val="0"/>
              </a:spcBef>
              <a:spcAft>
                <a:spcPts val="0"/>
              </a:spcAft>
              <a:buSzPts val="1300"/>
              <a:buChar char="●"/>
            </a:pPr>
            <a:r>
              <a:rPr lang="en"/>
              <a:t>Advanced Persistent Threats (APTs)</a:t>
            </a:r>
            <a:endParaRPr/>
          </a:p>
          <a:p>
            <a:pPr indent="-311150" lvl="0" marL="457200" rtl="0" algn="l">
              <a:lnSpc>
                <a:spcPct val="150000"/>
              </a:lnSpc>
              <a:spcBef>
                <a:spcPts val="0"/>
              </a:spcBef>
              <a:spcAft>
                <a:spcPts val="0"/>
              </a:spcAft>
              <a:buSzPts val="1300"/>
              <a:buChar char="●"/>
            </a:pPr>
            <a:r>
              <a:rPr lang="en"/>
              <a:t>Malicious Insiders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Cloud Security Responsibility</a:t>
            </a:r>
            <a:endParaRPr/>
          </a:p>
        </p:txBody>
      </p:sp>
      <p:sp>
        <p:nvSpPr>
          <p:cNvPr id="116" name="Google Shape;116;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Self-hosted</a:t>
            </a:r>
            <a:endParaRPr/>
          </a:p>
          <a:p>
            <a:pPr indent="-311150" lvl="0" marL="457200" rtl="0" algn="l">
              <a:lnSpc>
                <a:spcPct val="150000"/>
              </a:lnSpc>
              <a:spcBef>
                <a:spcPts val="0"/>
              </a:spcBef>
              <a:spcAft>
                <a:spcPts val="0"/>
              </a:spcAft>
              <a:buSzPts val="1300"/>
              <a:buChar char="●"/>
            </a:pPr>
            <a:r>
              <a:rPr lang="en"/>
              <a:t>Different for different kinds of services</a:t>
            </a:r>
            <a:endParaRPr/>
          </a:p>
          <a:p>
            <a:pPr indent="-298450" lvl="1" marL="914400" rtl="0" algn="l">
              <a:lnSpc>
                <a:spcPct val="150000"/>
              </a:lnSpc>
              <a:spcBef>
                <a:spcPts val="0"/>
              </a:spcBef>
              <a:spcAft>
                <a:spcPts val="0"/>
              </a:spcAft>
              <a:buSzPts val="1100"/>
              <a:buChar char="○"/>
            </a:pPr>
            <a:r>
              <a:rPr lang="en"/>
              <a:t>PaaS</a:t>
            </a:r>
            <a:endParaRPr/>
          </a:p>
          <a:p>
            <a:pPr indent="-298450" lvl="1" marL="914400" rtl="0" algn="l">
              <a:lnSpc>
                <a:spcPct val="150000"/>
              </a:lnSpc>
              <a:spcBef>
                <a:spcPts val="0"/>
              </a:spcBef>
              <a:spcAft>
                <a:spcPts val="0"/>
              </a:spcAft>
              <a:buSzPts val="1100"/>
              <a:buChar char="○"/>
            </a:pPr>
            <a:r>
              <a:rPr lang="en"/>
              <a:t>SaaS</a:t>
            </a:r>
            <a:endParaRPr/>
          </a:p>
          <a:p>
            <a:pPr indent="-298450" lvl="1" marL="914400" rtl="0" algn="l">
              <a:lnSpc>
                <a:spcPct val="150000"/>
              </a:lnSpc>
              <a:spcBef>
                <a:spcPts val="0"/>
              </a:spcBef>
              <a:spcAft>
                <a:spcPts val="0"/>
              </a:spcAft>
              <a:buSzPts val="1100"/>
              <a:buChar char="○"/>
            </a:pPr>
            <a:r>
              <a:rPr lang="en"/>
              <a:t>IaaS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Cloud Security Framework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Cloud Security Framework</a:t>
            </a:r>
            <a:endParaRPr/>
          </a:p>
        </p:txBody>
      </p:sp>
      <p:sp>
        <p:nvSpPr>
          <p:cNvPr id="127" name="Google Shape;127;p8"/>
          <p:cNvSpPr txBox="1"/>
          <p:nvPr>
            <p:ph idx="1" type="body"/>
          </p:nvPr>
        </p:nvSpPr>
        <p:spPr>
          <a:xfrm>
            <a:off x="729450" y="2078875"/>
            <a:ext cx="7688700" cy="28443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Identify</a:t>
            </a:r>
            <a:endParaRPr/>
          </a:p>
          <a:p>
            <a:pPr indent="-298450" lvl="1" marL="914400" rtl="0" algn="l">
              <a:lnSpc>
                <a:spcPct val="150000"/>
              </a:lnSpc>
              <a:spcBef>
                <a:spcPts val="0"/>
              </a:spcBef>
              <a:spcAft>
                <a:spcPts val="0"/>
              </a:spcAft>
              <a:buSzPts val="1100"/>
              <a:buChar char="○"/>
            </a:pPr>
            <a:r>
              <a:rPr lang="en"/>
              <a:t>Comprehend requirements and risks</a:t>
            </a:r>
            <a:endParaRPr/>
          </a:p>
          <a:p>
            <a:pPr indent="-311150" lvl="0" marL="457200" rtl="0" algn="l">
              <a:lnSpc>
                <a:spcPct val="150000"/>
              </a:lnSpc>
              <a:spcBef>
                <a:spcPts val="0"/>
              </a:spcBef>
              <a:spcAft>
                <a:spcPts val="0"/>
              </a:spcAft>
              <a:buSzPts val="1300"/>
              <a:buChar char="●"/>
            </a:pPr>
            <a:r>
              <a:rPr lang="en"/>
              <a:t>Protect</a:t>
            </a:r>
            <a:endParaRPr/>
          </a:p>
          <a:p>
            <a:pPr indent="-298450" lvl="1" marL="914400" rtl="0" algn="l">
              <a:lnSpc>
                <a:spcPct val="150000"/>
              </a:lnSpc>
              <a:spcBef>
                <a:spcPts val="0"/>
              </a:spcBef>
              <a:spcAft>
                <a:spcPts val="0"/>
              </a:spcAft>
              <a:buSzPts val="1100"/>
              <a:buChar char="○"/>
            </a:pPr>
            <a:r>
              <a:rPr lang="en"/>
              <a:t>Deploy safety nets to sustain attacks</a:t>
            </a:r>
            <a:endParaRPr/>
          </a:p>
          <a:p>
            <a:pPr indent="-311150" lvl="0" marL="457200" rtl="0" algn="l">
              <a:lnSpc>
                <a:spcPct val="150000"/>
              </a:lnSpc>
              <a:spcBef>
                <a:spcPts val="0"/>
              </a:spcBef>
              <a:spcAft>
                <a:spcPts val="0"/>
              </a:spcAft>
              <a:buSzPts val="1300"/>
              <a:buChar char="●"/>
            </a:pPr>
            <a:r>
              <a:rPr lang="en"/>
              <a:t>Detect</a:t>
            </a:r>
            <a:endParaRPr/>
          </a:p>
          <a:p>
            <a:pPr indent="-298450" lvl="1" marL="914400" rtl="0" algn="l">
              <a:lnSpc>
                <a:spcPct val="150000"/>
              </a:lnSpc>
              <a:spcBef>
                <a:spcPts val="0"/>
              </a:spcBef>
              <a:spcAft>
                <a:spcPts val="0"/>
              </a:spcAft>
              <a:buSzPts val="1100"/>
              <a:buChar char="○"/>
            </a:pPr>
            <a:r>
              <a:rPr lang="en"/>
              <a:t>Monitor all events</a:t>
            </a:r>
            <a:endParaRPr/>
          </a:p>
          <a:p>
            <a:pPr indent="-311150" lvl="0" marL="457200" rtl="0" algn="l">
              <a:lnSpc>
                <a:spcPct val="150000"/>
              </a:lnSpc>
              <a:spcBef>
                <a:spcPts val="0"/>
              </a:spcBef>
              <a:spcAft>
                <a:spcPts val="0"/>
              </a:spcAft>
              <a:buSzPts val="1300"/>
              <a:buChar char="●"/>
            </a:pPr>
            <a:r>
              <a:rPr lang="en"/>
              <a:t>Respond</a:t>
            </a:r>
            <a:endParaRPr/>
          </a:p>
          <a:p>
            <a:pPr indent="-298450" lvl="1" marL="914400" rtl="0" algn="l">
              <a:lnSpc>
                <a:spcPct val="150000"/>
              </a:lnSpc>
              <a:spcBef>
                <a:spcPts val="0"/>
              </a:spcBef>
              <a:spcAft>
                <a:spcPts val="0"/>
              </a:spcAft>
              <a:buSzPts val="1100"/>
              <a:buChar char="○"/>
            </a:pPr>
            <a:r>
              <a:rPr lang="en"/>
              <a:t>Make countermeasures to attacks</a:t>
            </a:r>
            <a:endParaRPr/>
          </a:p>
          <a:p>
            <a:pPr indent="-311150" lvl="0" marL="457200" rtl="0" algn="l">
              <a:lnSpc>
                <a:spcPct val="150000"/>
              </a:lnSpc>
              <a:spcBef>
                <a:spcPts val="0"/>
              </a:spcBef>
              <a:spcAft>
                <a:spcPts val="0"/>
              </a:spcAft>
              <a:buSzPts val="1300"/>
              <a:buChar char="●"/>
            </a:pPr>
            <a:r>
              <a:rPr lang="en"/>
              <a:t>Recover</a:t>
            </a:r>
            <a:endParaRPr/>
          </a:p>
          <a:p>
            <a:pPr indent="-298450" lvl="1" marL="914400" rtl="0" algn="l">
              <a:lnSpc>
                <a:spcPct val="150000"/>
              </a:lnSpc>
              <a:spcBef>
                <a:spcPts val="0"/>
              </a:spcBef>
              <a:spcAft>
                <a:spcPts val="0"/>
              </a:spcAft>
              <a:buSzPts val="1100"/>
              <a:buChar char="○"/>
            </a:pPr>
            <a:r>
              <a:rPr lang="en"/>
              <a:t>Restore system in case of downage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Cloud Security Architecture</a:t>
            </a:r>
            <a:endParaRPr/>
          </a:p>
        </p:txBody>
      </p:sp>
      <p:sp>
        <p:nvSpPr>
          <p:cNvPr id="133" name="Google Shape;133;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Monitor events</a:t>
            </a:r>
            <a:endParaRPr/>
          </a:p>
          <a:p>
            <a:pPr indent="-311150" lvl="0" marL="457200" rtl="0" algn="l">
              <a:lnSpc>
                <a:spcPct val="150000"/>
              </a:lnSpc>
              <a:spcBef>
                <a:spcPts val="0"/>
              </a:spcBef>
              <a:spcAft>
                <a:spcPts val="0"/>
              </a:spcAft>
              <a:buSzPts val="1300"/>
              <a:buChar char="●"/>
            </a:pPr>
            <a:r>
              <a:rPr lang="en"/>
              <a:t>Gain insight</a:t>
            </a:r>
            <a:endParaRPr/>
          </a:p>
          <a:p>
            <a:pPr indent="-311150" lvl="0" marL="457200" rtl="0" algn="l">
              <a:lnSpc>
                <a:spcPct val="150000"/>
              </a:lnSpc>
              <a:spcBef>
                <a:spcPts val="0"/>
              </a:spcBef>
              <a:spcAft>
                <a:spcPts val="0"/>
              </a:spcAft>
              <a:buSzPts val="1300"/>
              <a:buChar char="●"/>
            </a:pPr>
            <a:r>
              <a:rPr lang="en"/>
              <a:t>Manage access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