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Ubuntu"/>
      <p:regular r:id="rId50"/>
      <p:bold r:id="rId51"/>
      <p:italic r:id="rId52"/>
      <p:boldItalic r:id="rId53"/>
    </p:embeddedFont>
    <p:embeddedFont>
      <p:font typeface="Roboto"/>
      <p:regular r:id="rId54"/>
      <p:bold r:id="rId55"/>
      <p:italic r:id="rId56"/>
      <p:boldItalic r:id="rId57"/>
    </p:embeddedFont>
    <p:embeddedFont>
      <p:font typeface="PT Sans Narrow"/>
      <p:regular r:id="rId58"/>
      <p:bold r:id="rId59"/>
    </p:embeddedFont>
    <p:embeddedFont>
      <p:font typeface="Open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penSans-italic.fntdata"/><Relationship Id="rId61" Type="http://schemas.openxmlformats.org/officeDocument/2006/relationships/font" Target="fonts/OpenSans-bold.fntdata"/><Relationship Id="rId20" Type="http://schemas.openxmlformats.org/officeDocument/2006/relationships/slide" Target="slides/slide15.xml"/><Relationship Id="rId63"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Ubuntu-bold.fntdata"/><Relationship Id="rId50" Type="http://schemas.openxmlformats.org/officeDocument/2006/relationships/font" Target="fonts/Ubuntu-regular.fntdata"/><Relationship Id="rId53" Type="http://schemas.openxmlformats.org/officeDocument/2006/relationships/font" Target="fonts/Ubuntu-boldItalic.fntdata"/><Relationship Id="rId52" Type="http://schemas.openxmlformats.org/officeDocument/2006/relationships/font" Target="fonts/Ubuntu-italic.fntdata"/><Relationship Id="rId11" Type="http://schemas.openxmlformats.org/officeDocument/2006/relationships/slide" Target="slides/slide6.xml"/><Relationship Id="rId55" Type="http://schemas.openxmlformats.org/officeDocument/2006/relationships/font" Target="fonts/Roboto-bold.fntdata"/><Relationship Id="rId10" Type="http://schemas.openxmlformats.org/officeDocument/2006/relationships/slide" Target="slides/slide5.xml"/><Relationship Id="rId54" Type="http://schemas.openxmlformats.org/officeDocument/2006/relationships/font" Target="fonts/Roboto-regular.fntdata"/><Relationship Id="rId13" Type="http://schemas.openxmlformats.org/officeDocument/2006/relationships/slide" Target="slides/slide8.xml"/><Relationship Id="rId57" Type="http://schemas.openxmlformats.org/officeDocument/2006/relationships/font" Target="fonts/Roboto-boldItalic.fntdata"/><Relationship Id="rId12" Type="http://schemas.openxmlformats.org/officeDocument/2006/relationships/slide" Target="slides/slide7.xml"/><Relationship Id="rId56" Type="http://schemas.openxmlformats.org/officeDocument/2006/relationships/font" Target="fonts/Roboto-italic.fntdata"/><Relationship Id="rId15" Type="http://schemas.openxmlformats.org/officeDocument/2006/relationships/slide" Target="slides/slide10.xml"/><Relationship Id="rId59" Type="http://schemas.openxmlformats.org/officeDocument/2006/relationships/font" Target="fonts/PTSansNarrow-bold.fntdata"/><Relationship Id="rId14" Type="http://schemas.openxmlformats.org/officeDocument/2006/relationships/slide" Target="slides/slide9.xml"/><Relationship Id="rId58" Type="http://schemas.openxmlformats.org/officeDocument/2006/relationships/font" Target="fonts/PTSansNarrow-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102ef156e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102ef156e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102ef156e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102ef156e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102ef156e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102ef156e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102ef156e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102ef156e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102ef156e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102ef156e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102ef156e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102ef156e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102ef156e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102ef156e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102ef156e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102ef156e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102ef156e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102ef156e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102ef156e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102ef156e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102ef15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102ef15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102ef156e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102ef156e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102ef156e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102ef156e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1039fadd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1039fadd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1039fadd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1039fadd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1039fadd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1039fadd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10e2b87d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10e2b87d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10e2b87d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10e2b87d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10e2b87d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10e2b87d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10e2b87d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10e2b87d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10e2b87d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10e2b87d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102ef156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102ef156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10e2b87d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10e2b87d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10e2b87d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10e2b87d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810e2b87d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10e2b87d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10e2b87d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10e2b87d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10e2b87d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10e2b87d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10e2b87d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10e2b87d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10e2b87d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10e2b87d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10e2b87d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10e2b87d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10e2b87d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10e2b87d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10e2b87d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10e2b87d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102ef156e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102ef156e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10e2b87d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10e2b87d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10e2b87d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10e2b87d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810e2b87d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10e2b87d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10e2b87d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10e2b87d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102ef156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102ef156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102ef156e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102ef156e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102ef156e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102ef156e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102ef156e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102ef156e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102ef156e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102ef156e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102ef156e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102ef156e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cxnSp>
        <p:nvCxnSpPr>
          <p:cNvPr id="9" name="Google Shape;9;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0" name="Google Shape;10;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1" name="Google Shape;11;p2"/>
          <p:cNvGrpSpPr/>
          <p:nvPr/>
        </p:nvGrpSpPr>
        <p:grpSpPr>
          <a:xfrm>
            <a:off x="1004144" y="1022025"/>
            <a:ext cx="7136668" cy="152400"/>
            <a:chOff x="1346429" y="1011300"/>
            <a:chExt cx="6452100" cy="152400"/>
          </a:xfrm>
        </p:grpSpPr>
        <p:cxnSp>
          <p:nvCxnSpPr>
            <p:cNvPr id="12" name="Google Shape;12;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3" name="Google Shape;13;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4" name="Google Shape;14;p2"/>
          <p:cNvGrpSpPr/>
          <p:nvPr/>
        </p:nvGrpSpPr>
        <p:grpSpPr>
          <a:xfrm>
            <a:off x="1004151" y="3969100"/>
            <a:ext cx="7136668" cy="152400"/>
            <a:chOff x="1346435" y="3969088"/>
            <a:chExt cx="6452100" cy="152400"/>
          </a:xfrm>
        </p:grpSpPr>
        <p:cxnSp>
          <p:nvCxnSpPr>
            <p:cNvPr id="15" name="Google Shape;15;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6" name="Google Shape;16;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7" name="Google Shape;17;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400"/>
              <a:buChar char="●"/>
              <a:defRPr sz="5400"/>
            </a:lvl1pPr>
            <a:lvl2pPr lvl="1" algn="ctr">
              <a:spcBef>
                <a:spcPts val="0"/>
              </a:spcBef>
              <a:spcAft>
                <a:spcPts val="0"/>
              </a:spcAft>
              <a:buSzPts val="5400"/>
              <a:buChar char="○"/>
              <a:defRPr sz="5400"/>
            </a:lvl2pPr>
            <a:lvl3pPr lvl="2" algn="ctr">
              <a:spcBef>
                <a:spcPts val="0"/>
              </a:spcBef>
              <a:spcAft>
                <a:spcPts val="0"/>
              </a:spcAft>
              <a:buSzPts val="5400"/>
              <a:buChar char="■"/>
              <a:defRPr sz="5400"/>
            </a:lvl3pPr>
            <a:lvl4pPr lvl="3" algn="ctr">
              <a:spcBef>
                <a:spcPts val="0"/>
              </a:spcBef>
              <a:spcAft>
                <a:spcPts val="0"/>
              </a:spcAft>
              <a:buSzPts val="5400"/>
              <a:buChar char="●"/>
              <a:defRPr sz="5400"/>
            </a:lvl4pPr>
            <a:lvl5pPr lvl="4" algn="ctr">
              <a:spcBef>
                <a:spcPts val="0"/>
              </a:spcBef>
              <a:spcAft>
                <a:spcPts val="0"/>
              </a:spcAft>
              <a:buSzPts val="5400"/>
              <a:buChar char="○"/>
              <a:defRPr sz="5400"/>
            </a:lvl5pPr>
            <a:lvl6pPr lvl="5" algn="ctr">
              <a:spcBef>
                <a:spcPts val="0"/>
              </a:spcBef>
              <a:spcAft>
                <a:spcPts val="0"/>
              </a:spcAft>
              <a:buSzPts val="5400"/>
              <a:buChar char="■"/>
              <a:defRPr sz="5400"/>
            </a:lvl6pPr>
            <a:lvl7pPr lvl="6" algn="ctr">
              <a:spcBef>
                <a:spcPts val="0"/>
              </a:spcBef>
              <a:spcAft>
                <a:spcPts val="0"/>
              </a:spcAft>
              <a:buSzPts val="5400"/>
              <a:buChar char="●"/>
              <a:defRPr sz="5400"/>
            </a:lvl7pPr>
            <a:lvl8pPr lvl="7" algn="ctr">
              <a:spcBef>
                <a:spcPts val="0"/>
              </a:spcBef>
              <a:spcAft>
                <a:spcPts val="0"/>
              </a:spcAft>
              <a:buSzPts val="5400"/>
              <a:buChar char="○"/>
              <a:defRPr sz="5400"/>
            </a:lvl8pPr>
            <a:lvl9pPr lvl="8" algn="ctr">
              <a:spcBef>
                <a:spcPts val="0"/>
              </a:spcBef>
              <a:spcAft>
                <a:spcPts val="0"/>
              </a:spcAft>
              <a:buSzPts val="5400"/>
              <a:buChar char="■"/>
              <a:defRPr sz="5400"/>
            </a:lvl9pPr>
          </a:lstStyle>
          <a:p/>
        </p:txBody>
      </p:sp>
      <p:sp>
        <p:nvSpPr>
          <p:cNvPr id="18" name="Google Shape;18;p2"/>
          <p:cNvSpPr txBox="1"/>
          <p:nvPr>
            <p:ph idx="1" type="subTitle"/>
          </p:nvPr>
        </p:nvSpPr>
        <p:spPr>
          <a:xfrm>
            <a:off x="2137225" y="2850039"/>
            <a:ext cx="48705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 name="Google Shape;19;p2"/>
          <p:cNvSpPr txBox="1"/>
          <p:nvPr>
            <p:ph idx="12" type="sldNum"/>
          </p:nvPr>
        </p:nvSpPr>
        <p:spPr>
          <a:xfrm>
            <a:off x="8581550" y="4266770"/>
            <a:ext cx="548700" cy="169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4" name="Shape 54"/>
        <p:cNvGrpSpPr/>
        <p:nvPr/>
      </p:nvGrpSpPr>
      <p:grpSpPr>
        <a:xfrm>
          <a:off x="0" y="0"/>
          <a:ext cx="0" cy="0"/>
          <a:chOff x="0" y="0"/>
          <a:chExt cx="0" cy="0"/>
        </a:xfrm>
      </p:grpSpPr>
      <p:sp>
        <p:nvSpPr>
          <p:cNvPr id="55" name="Google Shape;55;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accent3"/>
              </a:buClr>
              <a:buSzPts val="13000"/>
              <a:buChar char="●"/>
              <a:defRPr sz="13000">
                <a:solidFill>
                  <a:schemeClr val="accent3"/>
                </a:solidFill>
              </a:defRPr>
            </a:lvl1pPr>
            <a:lvl2pPr lvl="1" algn="ctr">
              <a:spcBef>
                <a:spcPts val="0"/>
              </a:spcBef>
              <a:spcAft>
                <a:spcPts val="0"/>
              </a:spcAft>
              <a:buClr>
                <a:schemeClr val="accent3"/>
              </a:buClr>
              <a:buSzPts val="13000"/>
              <a:buChar char="○"/>
              <a:defRPr sz="13000">
                <a:solidFill>
                  <a:schemeClr val="accent3"/>
                </a:solidFill>
              </a:defRPr>
            </a:lvl2pPr>
            <a:lvl3pPr lvl="2" algn="ctr">
              <a:spcBef>
                <a:spcPts val="0"/>
              </a:spcBef>
              <a:spcAft>
                <a:spcPts val="0"/>
              </a:spcAft>
              <a:buClr>
                <a:schemeClr val="accent3"/>
              </a:buClr>
              <a:buSzPts val="13000"/>
              <a:buChar char="■"/>
              <a:defRPr sz="13000">
                <a:solidFill>
                  <a:schemeClr val="accent3"/>
                </a:solidFill>
              </a:defRPr>
            </a:lvl3pPr>
            <a:lvl4pPr lvl="3" algn="ctr">
              <a:spcBef>
                <a:spcPts val="0"/>
              </a:spcBef>
              <a:spcAft>
                <a:spcPts val="0"/>
              </a:spcAft>
              <a:buClr>
                <a:schemeClr val="accent3"/>
              </a:buClr>
              <a:buSzPts val="13000"/>
              <a:buChar char="●"/>
              <a:defRPr sz="13000">
                <a:solidFill>
                  <a:schemeClr val="accent3"/>
                </a:solidFill>
              </a:defRPr>
            </a:lvl4pPr>
            <a:lvl5pPr lvl="4" algn="ctr">
              <a:spcBef>
                <a:spcPts val="0"/>
              </a:spcBef>
              <a:spcAft>
                <a:spcPts val="0"/>
              </a:spcAft>
              <a:buClr>
                <a:schemeClr val="accent3"/>
              </a:buClr>
              <a:buSzPts val="13000"/>
              <a:buChar char="○"/>
              <a:defRPr sz="13000">
                <a:solidFill>
                  <a:schemeClr val="accent3"/>
                </a:solidFill>
              </a:defRPr>
            </a:lvl5pPr>
            <a:lvl6pPr lvl="5" algn="ctr">
              <a:spcBef>
                <a:spcPts val="0"/>
              </a:spcBef>
              <a:spcAft>
                <a:spcPts val="0"/>
              </a:spcAft>
              <a:buClr>
                <a:schemeClr val="accent3"/>
              </a:buClr>
              <a:buSzPts val="13000"/>
              <a:buChar char="■"/>
              <a:defRPr sz="13000">
                <a:solidFill>
                  <a:schemeClr val="accent3"/>
                </a:solidFill>
              </a:defRPr>
            </a:lvl6pPr>
            <a:lvl7pPr lvl="6" algn="ctr">
              <a:spcBef>
                <a:spcPts val="0"/>
              </a:spcBef>
              <a:spcAft>
                <a:spcPts val="0"/>
              </a:spcAft>
              <a:buClr>
                <a:schemeClr val="accent3"/>
              </a:buClr>
              <a:buSzPts val="13000"/>
              <a:buChar char="●"/>
              <a:defRPr sz="13000">
                <a:solidFill>
                  <a:schemeClr val="accent3"/>
                </a:solidFill>
              </a:defRPr>
            </a:lvl7pPr>
            <a:lvl8pPr lvl="7" algn="ctr">
              <a:spcBef>
                <a:spcPts val="0"/>
              </a:spcBef>
              <a:spcAft>
                <a:spcPts val="0"/>
              </a:spcAft>
              <a:buClr>
                <a:schemeClr val="accent3"/>
              </a:buClr>
              <a:buSzPts val="13000"/>
              <a:buChar char="○"/>
              <a:defRPr sz="13000">
                <a:solidFill>
                  <a:schemeClr val="accent3"/>
                </a:solidFill>
              </a:defRPr>
            </a:lvl8pPr>
            <a:lvl9pPr lvl="8" algn="ctr">
              <a:spcBef>
                <a:spcPts val="0"/>
              </a:spcBef>
              <a:spcAft>
                <a:spcPts val="0"/>
              </a:spcAft>
              <a:buClr>
                <a:schemeClr val="accent3"/>
              </a:buClr>
              <a:buSzPts val="13000"/>
              <a:buChar char="■"/>
              <a:defRPr sz="13000">
                <a:solidFill>
                  <a:schemeClr val="accent3"/>
                </a:solidFill>
              </a:defRPr>
            </a:lvl9pPr>
          </a:lstStyle>
          <a:p>
            <a:r>
              <a:t>xx%</a:t>
            </a:r>
          </a:p>
        </p:txBody>
      </p:sp>
      <p:sp>
        <p:nvSpPr>
          <p:cNvPr id="57" name="Google Shape;57;p11"/>
          <p:cNvSpPr txBox="1"/>
          <p:nvPr>
            <p:ph idx="1" type="body"/>
          </p:nvPr>
        </p:nvSpPr>
        <p:spPr>
          <a:xfrm>
            <a:off x="311700" y="2995650"/>
            <a:ext cx="8520600" cy="10716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8" name="Google Shape;58;p11"/>
          <p:cNvSpPr txBox="1"/>
          <p:nvPr>
            <p:ph idx="12" type="sldNum"/>
          </p:nvPr>
        </p:nvSpPr>
        <p:spPr>
          <a:xfrm>
            <a:off x="8581550" y="4266770"/>
            <a:ext cx="548700" cy="169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12"/>
          <p:cNvSpPr txBox="1"/>
          <p:nvPr>
            <p:ph idx="12" type="sldNum"/>
          </p:nvPr>
        </p:nvSpPr>
        <p:spPr>
          <a:xfrm>
            <a:off x="8581550" y="4266770"/>
            <a:ext cx="548700" cy="169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 name="Shape 20"/>
        <p:cNvGrpSpPr/>
        <p:nvPr/>
      </p:nvGrpSpPr>
      <p:grpSpPr>
        <a:xfrm>
          <a:off x="0" y="0"/>
          <a:ext cx="0" cy="0"/>
          <a:chOff x="0" y="0"/>
          <a:chExt cx="0" cy="0"/>
        </a:xfrm>
      </p:grpSpPr>
      <p:sp>
        <p:nvSpPr>
          <p:cNvPr id="21" name="Google Shape;21;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1400"/>
              <a:buChar char="●"/>
              <a:defRPr/>
            </a:lvl1pPr>
            <a:lvl2pPr lvl="1" algn="ctr">
              <a:spcBef>
                <a:spcPts val="0"/>
              </a:spcBef>
              <a:spcAft>
                <a:spcPts val="0"/>
              </a:spcAft>
              <a:buSzPts val="1400"/>
              <a:buChar char="○"/>
              <a:defRPr/>
            </a:lvl2pPr>
            <a:lvl3pPr lvl="2" algn="ctr">
              <a:spcBef>
                <a:spcPts val="0"/>
              </a:spcBef>
              <a:spcAft>
                <a:spcPts val="0"/>
              </a:spcAft>
              <a:buSzPts val="1400"/>
              <a:buChar char="■"/>
              <a:defRPr/>
            </a:lvl3pPr>
            <a:lvl4pPr lvl="3" algn="ctr">
              <a:spcBef>
                <a:spcPts val="0"/>
              </a:spcBef>
              <a:spcAft>
                <a:spcPts val="0"/>
              </a:spcAft>
              <a:buSzPts val="1400"/>
              <a:buChar char="●"/>
              <a:defRPr/>
            </a:lvl4pPr>
            <a:lvl5pPr lvl="4" algn="ctr">
              <a:spcBef>
                <a:spcPts val="0"/>
              </a:spcBef>
              <a:spcAft>
                <a:spcPts val="0"/>
              </a:spcAft>
              <a:buSzPts val="1400"/>
              <a:buChar char="○"/>
              <a:defRPr/>
            </a:lvl5pPr>
            <a:lvl6pPr lvl="5" algn="ctr">
              <a:spcBef>
                <a:spcPts val="0"/>
              </a:spcBef>
              <a:spcAft>
                <a:spcPts val="0"/>
              </a:spcAft>
              <a:buSzPts val="1400"/>
              <a:buChar char="■"/>
              <a:defRPr/>
            </a:lvl6pPr>
            <a:lvl7pPr lvl="6" algn="ctr">
              <a:spcBef>
                <a:spcPts val="0"/>
              </a:spcBef>
              <a:spcAft>
                <a:spcPts val="0"/>
              </a:spcAft>
              <a:buSzPts val="1400"/>
              <a:buChar char="●"/>
              <a:defRPr/>
            </a:lvl7pPr>
            <a:lvl8pPr lvl="7" algn="ctr">
              <a:spcBef>
                <a:spcPts val="0"/>
              </a:spcBef>
              <a:spcAft>
                <a:spcPts val="0"/>
              </a:spcAft>
              <a:buSzPts val="1400"/>
              <a:buChar char="○"/>
              <a:defRPr/>
            </a:lvl8pPr>
            <a:lvl9pPr lvl="8" algn="ctr">
              <a:spcBef>
                <a:spcPts val="0"/>
              </a:spcBef>
              <a:spcAft>
                <a:spcPts val="0"/>
              </a:spcAft>
              <a:buSzPts val="1400"/>
              <a:buChar char="■"/>
              <a:defRPr/>
            </a:lvl9pPr>
          </a:lstStyle>
          <a:p/>
        </p:txBody>
      </p:sp>
      <p:sp>
        <p:nvSpPr>
          <p:cNvPr id="23" name="Google Shape;23;p3"/>
          <p:cNvSpPr txBox="1"/>
          <p:nvPr>
            <p:ph idx="12" type="sldNum"/>
          </p:nvPr>
        </p:nvSpPr>
        <p:spPr>
          <a:xfrm>
            <a:off x="8581550" y="4266770"/>
            <a:ext cx="548700" cy="1692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txBox="1"/>
          <p:nvPr>
            <p:ph type="title"/>
          </p:nvPr>
        </p:nvSpPr>
        <p:spPr>
          <a:xfrm>
            <a:off x="311700" y="445025"/>
            <a:ext cx="8520600" cy="7074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7" name="Google Shape;27;p4"/>
          <p:cNvSpPr txBox="1"/>
          <p:nvPr>
            <p:ph idx="1" type="body"/>
          </p:nvPr>
        </p:nvSpPr>
        <p:spPr>
          <a:xfrm>
            <a:off x="311700" y="1266325"/>
            <a:ext cx="8520600" cy="33027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 name="Google Shape;28;p4"/>
          <p:cNvSpPr txBox="1"/>
          <p:nvPr>
            <p:ph idx="12" type="sldNum"/>
          </p:nvPr>
        </p:nvSpPr>
        <p:spPr>
          <a:xfrm>
            <a:off x="8595225" y="4290301"/>
            <a:ext cx="548700" cy="218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311700" y="445025"/>
            <a:ext cx="8520600" cy="7074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1" name="Google Shape;31;p5"/>
          <p:cNvSpPr txBox="1"/>
          <p:nvPr>
            <p:ph idx="1" type="body"/>
          </p:nvPr>
        </p:nvSpPr>
        <p:spPr>
          <a:xfrm>
            <a:off x="311700" y="1266175"/>
            <a:ext cx="3999900" cy="33027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2" type="body"/>
          </p:nvPr>
        </p:nvSpPr>
        <p:spPr>
          <a:xfrm>
            <a:off x="4832400" y="1266175"/>
            <a:ext cx="3999900" cy="33027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12" type="sldNum"/>
          </p:nvPr>
        </p:nvSpPr>
        <p:spPr>
          <a:xfrm>
            <a:off x="8581550" y="4266770"/>
            <a:ext cx="548700" cy="169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311700" y="445025"/>
            <a:ext cx="8520600" cy="7074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6" name="Google Shape;36;p6"/>
          <p:cNvSpPr txBox="1"/>
          <p:nvPr>
            <p:ph idx="12" type="sldNum"/>
          </p:nvPr>
        </p:nvSpPr>
        <p:spPr>
          <a:xfrm>
            <a:off x="8581550" y="4266770"/>
            <a:ext cx="548700" cy="169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39" name="Google Shape;39;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581550" y="4266770"/>
            <a:ext cx="548700" cy="169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2"/>
              </a:buClr>
              <a:buSzPts val="5400"/>
              <a:buChar char="●"/>
              <a:defRPr b="0" sz="5400">
                <a:solidFill>
                  <a:schemeClr val="dk2"/>
                </a:solidFill>
              </a:defRPr>
            </a:lvl1pPr>
            <a:lvl2pPr lvl="1">
              <a:spcBef>
                <a:spcPts val="0"/>
              </a:spcBef>
              <a:spcAft>
                <a:spcPts val="0"/>
              </a:spcAft>
              <a:buClr>
                <a:schemeClr val="dk2"/>
              </a:buClr>
              <a:buSzPts val="5400"/>
              <a:buChar char="○"/>
              <a:defRPr b="0" sz="5400">
                <a:solidFill>
                  <a:schemeClr val="dk2"/>
                </a:solidFill>
              </a:defRPr>
            </a:lvl2pPr>
            <a:lvl3pPr lvl="2">
              <a:spcBef>
                <a:spcPts val="0"/>
              </a:spcBef>
              <a:spcAft>
                <a:spcPts val="0"/>
              </a:spcAft>
              <a:buClr>
                <a:schemeClr val="dk2"/>
              </a:buClr>
              <a:buSzPts val="5400"/>
              <a:buChar char="■"/>
              <a:defRPr b="0" sz="5400">
                <a:solidFill>
                  <a:schemeClr val="dk2"/>
                </a:solidFill>
              </a:defRPr>
            </a:lvl3pPr>
            <a:lvl4pPr lvl="3">
              <a:spcBef>
                <a:spcPts val="0"/>
              </a:spcBef>
              <a:spcAft>
                <a:spcPts val="0"/>
              </a:spcAft>
              <a:buClr>
                <a:schemeClr val="dk2"/>
              </a:buClr>
              <a:buSzPts val="5400"/>
              <a:buChar char="●"/>
              <a:defRPr b="0" sz="5400">
                <a:solidFill>
                  <a:schemeClr val="dk2"/>
                </a:solidFill>
              </a:defRPr>
            </a:lvl4pPr>
            <a:lvl5pPr lvl="4">
              <a:spcBef>
                <a:spcPts val="0"/>
              </a:spcBef>
              <a:spcAft>
                <a:spcPts val="0"/>
              </a:spcAft>
              <a:buClr>
                <a:schemeClr val="dk2"/>
              </a:buClr>
              <a:buSzPts val="5400"/>
              <a:buChar char="○"/>
              <a:defRPr b="0" sz="5400">
                <a:solidFill>
                  <a:schemeClr val="dk2"/>
                </a:solidFill>
              </a:defRPr>
            </a:lvl5pPr>
            <a:lvl6pPr lvl="5">
              <a:spcBef>
                <a:spcPts val="0"/>
              </a:spcBef>
              <a:spcAft>
                <a:spcPts val="0"/>
              </a:spcAft>
              <a:buClr>
                <a:schemeClr val="dk2"/>
              </a:buClr>
              <a:buSzPts val="5400"/>
              <a:buChar char="■"/>
              <a:defRPr b="0" sz="5400">
                <a:solidFill>
                  <a:schemeClr val="dk2"/>
                </a:solidFill>
              </a:defRPr>
            </a:lvl6pPr>
            <a:lvl7pPr lvl="6">
              <a:spcBef>
                <a:spcPts val="0"/>
              </a:spcBef>
              <a:spcAft>
                <a:spcPts val="0"/>
              </a:spcAft>
              <a:buClr>
                <a:schemeClr val="dk2"/>
              </a:buClr>
              <a:buSzPts val="5400"/>
              <a:buChar char="●"/>
              <a:defRPr b="0" sz="5400">
                <a:solidFill>
                  <a:schemeClr val="dk2"/>
                </a:solidFill>
              </a:defRPr>
            </a:lvl7pPr>
            <a:lvl8pPr lvl="7">
              <a:spcBef>
                <a:spcPts val="0"/>
              </a:spcBef>
              <a:spcAft>
                <a:spcPts val="0"/>
              </a:spcAft>
              <a:buClr>
                <a:schemeClr val="dk2"/>
              </a:buClr>
              <a:buSzPts val="5400"/>
              <a:buChar char="○"/>
              <a:defRPr b="0" sz="5400">
                <a:solidFill>
                  <a:schemeClr val="dk2"/>
                </a:solidFill>
              </a:defRPr>
            </a:lvl8pPr>
            <a:lvl9pPr lvl="8">
              <a:spcBef>
                <a:spcPts val="0"/>
              </a:spcBef>
              <a:spcAft>
                <a:spcPts val="0"/>
              </a:spcAft>
              <a:buClr>
                <a:schemeClr val="dk2"/>
              </a:buClr>
              <a:buSzPts val="5400"/>
              <a:buChar char="■"/>
              <a:defRPr b="0" sz="5400">
                <a:solidFill>
                  <a:schemeClr val="dk2"/>
                </a:solidFill>
              </a:defRPr>
            </a:lvl9pPr>
          </a:lstStyle>
          <a:p/>
        </p:txBody>
      </p:sp>
      <p:sp>
        <p:nvSpPr>
          <p:cNvPr id="43" name="Google Shape;43;p8"/>
          <p:cNvSpPr txBox="1"/>
          <p:nvPr>
            <p:ph idx="12" type="sldNum"/>
          </p:nvPr>
        </p:nvSpPr>
        <p:spPr>
          <a:xfrm>
            <a:off x="8581550" y="4266770"/>
            <a:ext cx="548700" cy="169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 name="Google Shape;46;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7" name="Google Shape;47;p9"/>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48" name="Google Shape;48;p9"/>
          <p:cNvSpPr txBox="1"/>
          <p:nvPr>
            <p:ph idx="1" type="subTitle"/>
          </p:nvPr>
        </p:nvSpPr>
        <p:spPr>
          <a:xfrm>
            <a:off x="265500" y="27268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0" name="Google Shape;50;p9"/>
          <p:cNvSpPr txBox="1"/>
          <p:nvPr>
            <p:ph idx="12" type="sldNum"/>
          </p:nvPr>
        </p:nvSpPr>
        <p:spPr>
          <a:xfrm>
            <a:off x="8581550" y="4266770"/>
            <a:ext cx="548700" cy="1692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1" name="Shape 51"/>
        <p:cNvGrpSpPr/>
        <p:nvPr/>
      </p:nvGrpSpPr>
      <p:grpSpPr>
        <a:xfrm>
          <a:off x="0" y="0"/>
          <a:ext cx="0" cy="0"/>
          <a:chOff x="0" y="0"/>
          <a:chExt cx="0" cy="0"/>
        </a:xfrm>
      </p:grpSpPr>
      <p:sp>
        <p:nvSpPr>
          <p:cNvPr id="52" name="Google Shape;52;p1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3" name="Google Shape;53;p10"/>
          <p:cNvSpPr txBox="1"/>
          <p:nvPr>
            <p:ph idx="12" type="sldNum"/>
          </p:nvPr>
        </p:nvSpPr>
        <p:spPr>
          <a:xfrm>
            <a:off x="8581550" y="4266770"/>
            <a:ext cx="548700" cy="169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81550" y="4266770"/>
            <a:ext cx="548700" cy="1692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pic>
        <p:nvPicPr>
          <p:cNvPr id="7" name="Google Shape;7;p1"/>
          <p:cNvPicPr preferRelativeResize="0"/>
          <p:nvPr/>
        </p:nvPicPr>
        <p:blipFill>
          <a:blip r:embed="rId1">
            <a:alphaModFix/>
          </a:blip>
          <a:stretch>
            <a:fillRect/>
          </a:stretch>
        </p:blipFill>
        <p:spPr>
          <a:xfrm>
            <a:off x="8554057" y="4435975"/>
            <a:ext cx="576193" cy="524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edureka.co/blog/docker-tutorial" TargetMode="External"/><Relationship Id="rId4" Type="http://schemas.openxmlformats.org/officeDocument/2006/relationships/hyperlink" Target="https://docs.docker.com/" TargetMode="External"/><Relationship Id="rId5" Type="http://schemas.openxmlformats.org/officeDocument/2006/relationships/hyperlink" Target="https://www.edureka.co/blog/docker-commands/" TargetMode="External"/><Relationship Id="rId6" Type="http://schemas.openxmlformats.org/officeDocument/2006/relationships/hyperlink" Target="https://www.edureka.co/blog/docker-architecture/" TargetMode="External"/><Relationship Id="rId7" Type="http://schemas.openxmlformats.org/officeDocument/2006/relationships/hyperlink" Target="https://www.quora.com/Whats-the-difference-between-Docker-Swarm-Docker-Compose-and-Docker-Networks" TargetMode="External"/><Relationship Id="rId8" Type="http://schemas.openxmlformats.org/officeDocument/2006/relationships/hyperlink" Target="https://training.play-with-docker.com/beginner-linux/#Task_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3"/>
          <p:cNvSpPr txBox="1"/>
          <p:nvPr>
            <p:ph type="ctrTitle"/>
          </p:nvPr>
        </p:nvSpPr>
        <p:spPr>
          <a:xfrm>
            <a:off x="311700" y="237600"/>
            <a:ext cx="8520600" cy="261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Docker </a:t>
            </a:r>
            <a:endParaRPr/>
          </a:p>
          <a:p>
            <a:pPr indent="0" lvl="0" marL="0" rtl="0" algn="ctr">
              <a:spcBef>
                <a:spcPts val="0"/>
              </a:spcBef>
              <a:spcAft>
                <a:spcPts val="0"/>
              </a:spcAft>
              <a:buNone/>
            </a:pPr>
            <a:r>
              <a:rPr lang="en"/>
              <a:t>Overview and </a:t>
            </a:r>
            <a:r>
              <a:rPr lang="en"/>
              <a:t>Use Case</a:t>
            </a:r>
            <a:endParaRPr/>
          </a:p>
        </p:txBody>
      </p:sp>
      <p:sp>
        <p:nvSpPr>
          <p:cNvPr id="66" name="Google Shape;66;p13"/>
          <p:cNvSpPr txBox="1"/>
          <p:nvPr>
            <p:ph idx="1" type="subTitle"/>
          </p:nvPr>
        </p:nvSpPr>
        <p:spPr>
          <a:xfrm>
            <a:off x="3396375" y="3069275"/>
            <a:ext cx="1872900" cy="573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                             --Jannat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53925"/>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Docker Installation</a:t>
            </a:r>
            <a:endParaRPr sz="3600"/>
          </a:p>
        </p:txBody>
      </p:sp>
      <p:sp>
        <p:nvSpPr>
          <p:cNvPr id="123" name="Google Shape;123;p22"/>
          <p:cNvSpPr txBox="1"/>
          <p:nvPr>
            <p:ph idx="1" type="body"/>
          </p:nvPr>
        </p:nvSpPr>
        <p:spPr>
          <a:xfrm>
            <a:off x="311700" y="1266325"/>
            <a:ext cx="8520600" cy="33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000000"/>
                </a:solidFill>
                <a:highlight>
                  <a:srgbClr val="00FFFF"/>
                </a:highlight>
                <a:latin typeface="Times New Roman"/>
                <a:ea typeface="Times New Roman"/>
                <a:cs typeface="Times New Roman"/>
                <a:sym typeface="Times New Roman"/>
              </a:rPr>
              <a:t>jannat@jannat-lp:~$ sudo apt-get remove docker docker-engine docker.io containerd runc</a:t>
            </a:r>
            <a:endParaRPr sz="18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800">
                <a:solidFill>
                  <a:srgbClr val="000000"/>
                </a:solidFill>
                <a:highlight>
                  <a:srgbClr val="00FFFF"/>
                </a:highlight>
                <a:latin typeface="Times New Roman"/>
                <a:ea typeface="Times New Roman"/>
                <a:cs typeface="Times New Roman"/>
                <a:sym typeface="Times New Roman"/>
              </a:rPr>
              <a:t>$ sudo apt-get update</a:t>
            </a:r>
            <a:endParaRPr sz="18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800">
                <a:solidFill>
                  <a:srgbClr val="000000"/>
                </a:solidFill>
                <a:highlight>
                  <a:srgbClr val="00FFFF"/>
                </a:highlight>
                <a:latin typeface="Times New Roman"/>
                <a:ea typeface="Times New Roman"/>
                <a:cs typeface="Times New Roman"/>
                <a:sym typeface="Times New Roman"/>
              </a:rPr>
              <a:t>$ sudo apt-get install     apt-transport-https     ca-certificates     curl     gnupg-agent     software-properties-common</a:t>
            </a:r>
            <a:endParaRPr sz="18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800">
                <a:solidFill>
                  <a:srgbClr val="000000"/>
                </a:solidFill>
                <a:highlight>
                  <a:srgbClr val="00FFFF"/>
                </a:highlight>
                <a:latin typeface="Times New Roman"/>
                <a:ea typeface="Times New Roman"/>
                <a:cs typeface="Times New Roman"/>
                <a:sym typeface="Times New Roman"/>
              </a:rPr>
              <a:t>$ curl -fsSL https://download.docker.com/linux/ubuntu/gpg | sudo apt-key add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highlight>
                  <a:srgbClr val="00FFFF"/>
                </a:highlight>
                <a:latin typeface="Times New Roman"/>
                <a:ea typeface="Times New Roman"/>
                <a:cs typeface="Times New Roman"/>
                <a:sym typeface="Times New Roman"/>
              </a:rPr>
              <a:t>jannat@jannat-lp:~$ sudo apt-key fingerprint 0EBFCD88</a:t>
            </a:r>
            <a:endParaRPr sz="18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highlight>
                  <a:srgbClr val="00FFFF"/>
                </a:highlight>
                <a:latin typeface="Times New Roman"/>
                <a:ea typeface="Times New Roman"/>
                <a:cs typeface="Times New Roman"/>
                <a:sym typeface="Times New Roman"/>
              </a:rPr>
              <a:t>jannat@jannat-lp:~$ sudo add-apt-repository \</a:t>
            </a:r>
            <a:endParaRPr sz="18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highlight>
                  <a:srgbClr val="00FFFF"/>
                </a:highlight>
                <a:latin typeface="Times New Roman"/>
                <a:ea typeface="Times New Roman"/>
                <a:cs typeface="Times New Roman"/>
                <a:sym typeface="Times New Roman"/>
              </a:rPr>
              <a:t>&gt;    "deb [arch=amd64] https://download.docker.com/linux/ubuntu \</a:t>
            </a:r>
            <a:endParaRPr sz="18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highlight>
                  <a:srgbClr val="00FFFF"/>
                </a:highlight>
                <a:latin typeface="Times New Roman"/>
                <a:ea typeface="Times New Roman"/>
                <a:cs typeface="Times New Roman"/>
                <a:sym typeface="Times New Roman"/>
              </a:rPr>
              <a:t>&gt;    $(lsb_release -cs) \</a:t>
            </a:r>
            <a:endParaRPr sz="18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highlight>
                  <a:srgbClr val="00FFFF"/>
                </a:highlight>
                <a:latin typeface="Times New Roman"/>
                <a:ea typeface="Times New Roman"/>
                <a:cs typeface="Times New Roman"/>
                <a:sym typeface="Times New Roman"/>
              </a:rPr>
              <a:t>&gt;    stable"</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highlight>
                  <a:srgbClr val="00FFFF"/>
                </a:highlight>
                <a:latin typeface="Times New Roman"/>
                <a:ea typeface="Times New Roman"/>
                <a:cs typeface="Times New Roman"/>
                <a:sym typeface="Times New Roman"/>
              </a:rPr>
              <a:t>jannat@jannat-lp:~$ sudo apt-get update</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highlight>
                  <a:srgbClr val="00FFFF"/>
                </a:highlight>
                <a:latin typeface="Times New Roman"/>
                <a:ea typeface="Times New Roman"/>
                <a:cs typeface="Times New Roman"/>
                <a:sym typeface="Times New Roman"/>
              </a:rPr>
              <a:t>jannat@jannat-lp:~$  sudo apt-get install docker-ce docker-ce-cli containerd.io</a:t>
            </a:r>
            <a:endParaRPr sz="18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400">
              <a:solidFill>
                <a:schemeClr val="dk1"/>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10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10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10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10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1000"/>
                                        <p:tgtEl>
                                          <p:spTgt spid="1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1000"/>
                                        <p:tgtEl>
                                          <p:spTgt spid="1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6" st="6"/>
                                            </p:txEl>
                                          </p:spTgt>
                                        </p:tgtEl>
                                        <p:attrNameLst>
                                          <p:attrName>style.visibility</p:attrName>
                                        </p:attrNameLst>
                                      </p:cBhvr>
                                      <p:to>
                                        <p:strVal val="visible"/>
                                      </p:to>
                                    </p:set>
                                    <p:animEffect filter="fade" transition="in">
                                      <p:cBhvr>
                                        <p:cTn dur="1000"/>
                                        <p:tgtEl>
                                          <p:spTgt spid="1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7" st="7"/>
                                            </p:txEl>
                                          </p:spTgt>
                                        </p:tgtEl>
                                        <p:attrNameLst>
                                          <p:attrName>style.visibility</p:attrName>
                                        </p:attrNameLst>
                                      </p:cBhvr>
                                      <p:to>
                                        <p:strVal val="visible"/>
                                      </p:to>
                                    </p:set>
                                    <p:animEffect filter="fade" transition="in">
                                      <p:cBhvr>
                                        <p:cTn dur="1000"/>
                                        <p:tgtEl>
                                          <p:spTgt spid="1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8" st="8"/>
                                            </p:txEl>
                                          </p:spTgt>
                                        </p:tgtEl>
                                        <p:attrNameLst>
                                          <p:attrName>style.visibility</p:attrName>
                                        </p:attrNameLst>
                                      </p:cBhvr>
                                      <p:to>
                                        <p:strVal val="visible"/>
                                      </p:to>
                                    </p:set>
                                    <p:animEffect filter="fade" transition="in">
                                      <p:cBhvr>
                                        <p:cTn dur="1000"/>
                                        <p:tgtEl>
                                          <p:spTgt spid="1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9" st="9"/>
                                            </p:txEl>
                                          </p:spTgt>
                                        </p:tgtEl>
                                        <p:attrNameLst>
                                          <p:attrName>style.visibility</p:attrName>
                                        </p:attrNameLst>
                                      </p:cBhvr>
                                      <p:to>
                                        <p:strVal val="visible"/>
                                      </p:to>
                                    </p:set>
                                    <p:animEffect filter="fade" transition="in">
                                      <p:cBhvr>
                                        <p:cTn dur="1000"/>
                                        <p:tgtEl>
                                          <p:spTgt spid="1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0" st="10"/>
                                            </p:txEl>
                                          </p:spTgt>
                                        </p:tgtEl>
                                        <p:attrNameLst>
                                          <p:attrName>style.visibility</p:attrName>
                                        </p:attrNameLst>
                                      </p:cBhvr>
                                      <p:to>
                                        <p:strVal val="visible"/>
                                      </p:to>
                                    </p:set>
                                    <p:animEffect filter="fade" transition="in">
                                      <p:cBhvr>
                                        <p:cTn dur="1000"/>
                                        <p:tgtEl>
                                          <p:spTgt spid="12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1" st="11"/>
                                            </p:txEl>
                                          </p:spTgt>
                                        </p:tgtEl>
                                        <p:attrNameLst>
                                          <p:attrName>style.visibility</p:attrName>
                                        </p:attrNameLst>
                                      </p:cBhvr>
                                      <p:to>
                                        <p:strVal val="visible"/>
                                      </p:to>
                                    </p:set>
                                    <p:animEffect filter="fade" transition="in">
                                      <p:cBhvr>
                                        <p:cTn dur="1000"/>
                                        <p:tgtEl>
                                          <p:spTgt spid="12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2" st="12"/>
                                            </p:txEl>
                                          </p:spTgt>
                                        </p:tgtEl>
                                        <p:attrNameLst>
                                          <p:attrName>style.visibility</p:attrName>
                                        </p:attrNameLst>
                                      </p:cBhvr>
                                      <p:to>
                                        <p:strVal val="visible"/>
                                      </p:to>
                                    </p:set>
                                    <p:animEffect filter="fade" transition="in">
                                      <p:cBhvr>
                                        <p:cTn dur="1000"/>
                                        <p:tgtEl>
                                          <p:spTgt spid="123">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0" y="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Docker Installation</a:t>
            </a:r>
            <a:endParaRPr sz="2500"/>
          </a:p>
        </p:txBody>
      </p:sp>
      <p:sp>
        <p:nvSpPr>
          <p:cNvPr id="129" name="Google Shape;129;p23"/>
          <p:cNvSpPr txBox="1"/>
          <p:nvPr>
            <p:ph idx="1" type="body"/>
          </p:nvPr>
        </p:nvSpPr>
        <p:spPr>
          <a:xfrm>
            <a:off x="97625" y="656925"/>
            <a:ext cx="8734800" cy="444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jannat@jannat-lp:~$ sudo docker run hello-world</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Unable to find image 'hello-world:latest' locally</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latest: Pulling from library/hello-world</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1b930d010525: Pull complete </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Digest: sha256:c3b4ada4687bbaa170745b3e4dd8ac3f194ca95b2d0518b417fb47e5879d9b5f</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Status: Downloaded newer image for hello-world:latest</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Hello from Docker!</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This message shows that your installation appears to be working correctly.</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To generate this message, Docker took the following steps:</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 1. The Docker client contacted the Docker daemon.</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 2. The Docker daemon pulled the "hello-world" image from the Docker Hub.</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    (amd64)</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 3. The Docker daemon created a new container from that image which runs the</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    executable that produces the output you are currently reading.</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 4. The Docker daemon streamed that output to the Docker client, which sent it</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    to your terminal.</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To try something more ambitious, you can run an Ubuntu container with:</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 $ docker run -it ubuntu bash</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Share images, automate workflows, and more with a free Docker ID:</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 https://hub.docker.com/</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For more examples and ideas, visit:</a:t>
            </a:r>
            <a:endParaRPr sz="1300">
              <a:solidFill>
                <a:srgbClr val="00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000000"/>
                </a:solidFill>
                <a:highlight>
                  <a:srgbClr val="FFFF00"/>
                </a:highlight>
                <a:latin typeface="Times New Roman"/>
                <a:ea typeface="Times New Roman"/>
                <a:cs typeface="Times New Roman"/>
                <a:sym typeface="Times New Roman"/>
              </a:rPr>
              <a:t> https://docs.docker.com/get-started</a:t>
            </a:r>
            <a:r>
              <a:rPr lang="en" sz="1300">
                <a:solidFill>
                  <a:srgbClr val="000000"/>
                </a:solidFill>
                <a:latin typeface="Times New Roman"/>
                <a:ea typeface="Times New Roman"/>
                <a:cs typeface="Times New Roman"/>
                <a:sym typeface="Times New Roman"/>
              </a:rPr>
              <a:t>/</a:t>
            </a:r>
            <a:endParaRPr sz="1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0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0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000"/>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1000"/>
                                        <p:tgtEl>
                                          <p:spTgt spid="1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animEffect filter="fade" transition="in">
                                      <p:cBhvr>
                                        <p:cTn dur="1000"/>
                                        <p:tgtEl>
                                          <p:spTgt spid="1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6" st="6"/>
                                            </p:txEl>
                                          </p:spTgt>
                                        </p:tgtEl>
                                        <p:attrNameLst>
                                          <p:attrName>style.visibility</p:attrName>
                                        </p:attrNameLst>
                                      </p:cBhvr>
                                      <p:to>
                                        <p:strVal val="visible"/>
                                      </p:to>
                                    </p:set>
                                    <p:animEffect filter="fade" transition="in">
                                      <p:cBhvr>
                                        <p:cTn dur="1000"/>
                                        <p:tgtEl>
                                          <p:spTgt spid="1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7" st="7"/>
                                            </p:txEl>
                                          </p:spTgt>
                                        </p:tgtEl>
                                        <p:attrNameLst>
                                          <p:attrName>style.visibility</p:attrName>
                                        </p:attrNameLst>
                                      </p:cBhvr>
                                      <p:to>
                                        <p:strVal val="visible"/>
                                      </p:to>
                                    </p:set>
                                    <p:animEffect filter="fade" transition="in">
                                      <p:cBhvr>
                                        <p:cTn dur="1000"/>
                                        <p:tgtEl>
                                          <p:spTgt spid="1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8" st="8"/>
                                            </p:txEl>
                                          </p:spTgt>
                                        </p:tgtEl>
                                        <p:attrNameLst>
                                          <p:attrName>style.visibility</p:attrName>
                                        </p:attrNameLst>
                                      </p:cBhvr>
                                      <p:to>
                                        <p:strVal val="visible"/>
                                      </p:to>
                                    </p:set>
                                    <p:animEffect filter="fade" transition="in">
                                      <p:cBhvr>
                                        <p:cTn dur="1000"/>
                                        <p:tgtEl>
                                          <p:spTgt spid="1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9" st="9"/>
                                            </p:txEl>
                                          </p:spTgt>
                                        </p:tgtEl>
                                        <p:attrNameLst>
                                          <p:attrName>style.visibility</p:attrName>
                                        </p:attrNameLst>
                                      </p:cBhvr>
                                      <p:to>
                                        <p:strVal val="visible"/>
                                      </p:to>
                                    </p:set>
                                    <p:animEffect filter="fade" transition="in">
                                      <p:cBhvr>
                                        <p:cTn dur="1000"/>
                                        <p:tgtEl>
                                          <p:spTgt spid="12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0" st="10"/>
                                            </p:txEl>
                                          </p:spTgt>
                                        </p:tgtEl>
                                        <p:attrNameLst>
                                          <p:attrName>style.visibility</p:attrName>
                                        </p:attrNameLst>
                                      </p:cBhvr>
                                      <p:to>
                                        <p:strVal val="visible"/>
                                      </p:to>
                                    </p:set>
                                    <p:animEffect filter="fade" transition="in">
                                      <p:cBhvr>
                                        <p:cTn dur="1000"/>
                                        <p:tgtEl>
                                          <p:spTgt spid="12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1" st="11"/>
                                            </p:txEl>
                                          </p:spTgt>
                                        </p:tgtEl>
                                        <p:attrNameLst>
                                          <p:attrName>style.visibility</p:attrName>
                                        </p:attrNameLst>
                                      </p:cBhvr>
                                      <p:to>
                                        <p:strVal val="visible"/>
                                      </p:to>
                                    </p:set>
                                    <p:animEffect filter="fade" transition="in">
                                      <p:cBhvr>
                                        <p:cTn dur="1000"/>
                                        <p:tgtEl>
                                          <p:spTgt spid="12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2" st="12"/>
                                            </p:txEl>
                                          </p:spTgt>
                                        </p:tgtEl>
                                        <p:attrNameLst>
                                          <p:attrName>style.visibility</p:attrName>
                                        </p:attrNameLst>
                                      </p:cBhvr>
                                      <p:to>
                                        <p:strVal val="visible"/>
                                      </p:to>
                                    </p:set>
                                    <p:animEffect filter="fade" transition="in">
                                      <p:cBhvr>
                                        <p:cTn dur="1000"/>
                                        <p:tgtEl>
                                          <p:spTgt spid="12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3" st="13"/>
                                            </p:txEl>
                                          </p:spTgt>
                                        </p:tgtEl>
                                        <p:attrNameLst>
                                          <p:attrName>style.visibility</p:attrName>
                                        </p:attrNameLst>
                                      </p:cBhvr>
                                      <p:to>
                                        <p:strVal val="visible"/>
                                      </p:to>
                                    </p:set>
                                    <p:animEffect filter="fade" transition="in">
                                      <p:cBhvr>
                                        <p:cTn dur="1000"/>
                                        <p:tgtEl>
                                          <p:spTgt spid="129">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4" st="14"/>
                                            </p:txEl>
                                          </p:spTgt>
                                        </p:tgtEl>
                                        <p:attrNameLst>
                                          <p:attrName>style.visibility</p:attrName>
                                        </p:attrNameLst>
                                      </p:cBhvr>
                                      <p:to>
                                        <p:strVal val="visible"/>
                                      </p:to>
                                    </p:set>
                                    <p:animEffect filter="fade" transition="in">
                                      <p:cBhvr>
                                        <p:cTn dur="1000"/>
                                        <p:tgtEl>
                                          <p:spTgt spid="129">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5" st="15"/>
                                            </p:txEl>
                                          </p:spTgt>
                                        </p:tgtEl>
                                        <p:attrNameLst>
                                          <p:attrName>style.visibility</p:attrName>
                                        </p:attrNameLst>
                                      </p:cBhvr>
                                      <p:to>
                                        <p:strVal val="visible"/>
                                      </p:to>
                                    </p:set>
                                    <p:animEffect filter="fade" transition="in">
                                      <p:cBhvr>
                                        <p:cTn dur="1000"/>
                                        <p:tgtEl>
                                          <p:spTgt spid="129">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6" st="16"/>
                                            </p:txEl>
                                          </p:spTgt>
                                        </p:tgtEl>
                                        <p:attrNameLst>
                                          <p:attrName>style.visibility</p:attrName>
                                        </p:attrNameLst>
                                      </p:cBhvr>
                                      <p:to>
                                        <p:strVal val="visible"/>
                                      </p:to>
                                    </p:set>
                                    <p:animEffect filter="fade" transition="in">
                                      <p:cBhvr>
                                        <p:cTn dur="1000"/>
                                        <p:tgtEl>
                                          <p:spTgt spid="129">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7" st="17"/>
                                            </p:txEl>
                                          </p:spTgt>
                                        </p:tgtEl>
                                        <p:attrNameLst>
                                          <p:attrName>style.visibility</p:attrName>
                                        </p:attrNameLst>
                                      </p:cBhvr>
                                      <p:to>
                                        <p:strVal val="visible"/>
                                      </p:to>
                                    </p:set>
                                    <p:animEffect filter="fade" transition="in">
                                      <p:cBhvr>
                                        <p:cTn dur="1000"/>
                                        <p:tgtEl>
                                          <p:spTgt spid="129">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8" st="18"/>
                                            </p:txEl>
                                          </p:spTgt>
                                        </p:tgtEl>
                                        <p:attrNameLst>
                                          <p:attrName>style.visibility</p:attrName>
                                        </p:attrNameLst>
                                      </p:cBhvr>
                                      <p:to>
                                        <p:strVal val="visible"/>
                                      </p:to>
                                    </p:set>
                                    <p:animEffect filter="fade" transition="in">
                                      <p:cBhvr>
                                        <p:cTn dur="1000"/>
                                        <p:tgtEl>
                                          <p:spTgt spid="129">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9" st="19"/>
                                            </p:txEl>
                                          </p:spTgt>
                                        </p:tgtEl>
                                        <p:attrNameLst>
                                          <p:attrName>style.visibility</p:attrName>
                                        </p:attrNameLst>
                                      </p:cBhvr>
                                      <p:to>
                                        <p:strVal val="visible"/>
                                      </p:to>
                                    </p:set>
                                    <p:animEffect filter="fade" transition="in">
                                      <p:cBhvr>
                                        <p:cTn dur="1000"/>
                                        <p:tgtEl>
                                          <p:spTgt spid="129">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0" st="20"/>
                                            </p:txEl>
                                          </p:spTgt>
                                        </p:tgtEl>
                                        <p:attrNameLst>
                                          <p:attrName>style.visibility</p:attrName>
                                        </p:attrNameLst>
                                      </p:cBhvr>
                                      <p:to>
                                        <p:strVal val="visible"/>
                                      </p:to>
                                    </p:set>
                                    <p:animEffect filter="fade" transition="in">
                                      <p:cBhvr>
                                        <p:cTn dur="1000"/>
                                        <p:tgtEl>
                                          <p:spTgt spid="129">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1" st="21"/>
                                            </p:txEl>
                                          </p:spTgt>
                                        </p:tgtEl>
                                        <p:attrNameLst>
                                          <p:attrName>style.visibility</p:attrName>
                                        </p:attrNameLst>
                                      </p:cBhvr>
                                      <p:to>
                                        <p:strVal val="visible"/>
                                      </p:to>
                                    </p:set>
                                    <p:animEffect filter="fade" transition="in">
                                      <p:cBhvr>
                                        <p:cTn dur="1000"/>
                                        <p:tgtEl>
                                          <p:spTgt spid="129">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2" st="22"/>
                                            </p:txEl>
                                          </p:spTgt>
                                        </p:tgtEl>
                                        <p:attrNameLst>
                                          <p:attrName>style.visibility</p:attrName>
                                        </p:attrNameLst>
                                      </p:cBhvr>
                                      <p:to>
                                        <p:strVal val="visible"/>
                                      </p:to>
                                    </p:set>
                                    <p:animEffect filter="fade" transition="in">
                                      <p:cBhvr>
                                        <p:cTn dur="1000"/>
                                        <p:tgtEl>
                                          <p:spTgt spid="129">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3" st="23"/>
                                            </p:txEl>
                                          </p:spTgt>
                                        </p:tgtEl>
                                        <p:attrNameLst>
                                          <p:attrName>style.visibility</p:attrName>
                                        </p:attrNameLst>
                                      </p:cBhvr>
                                      <p:to>
                                        <p:strVal val="visible"/>
                                      </p:to>
                                    </p:set>
                                    <p:animEffect filter="fade" transition="in">
                                      <p:cBhvr>
                                        <p:cTn dur="1000"/>
                                        <p:tgtEl>
                                          <p:spTgt spid="129">
                                            <p:txEl>
                                              <p:pRg end="23" st="2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146500" y="129650"/>
            <a:ext cx="8520600" cy="5727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2800">
                <a:latin typeface="Open Sans"/>
                <a:ea typeface="Open Sans"/>
                <a:cs typeface="Open Sans"/>
                <a:sym typeface="Open Sans"/>
              </a:rPr>
              <a:t>Docker’s Workflow</a:t>
            </a:r>
            <a:endParaRPr sz="2800">
              <a:latin typeface="Open Sans"/>
              <a:ea typeface="Open Sans"/>
              <a:cs typeface="Open Sans"/>
              <a:sym typeface="Open Sans"/>
            </a:endParaRPr>
          </a:p>
          <a:p>
            <a:pPr indent="0" lvl="0" marL="0" rtl="0" algn="l">
              <a:spcBef>
                <a:spcPts val="400"/>
              </a:spcBef>
              <a:spcAft>
                <a:spcPts val="0"/>
              </a:spcAft>
              <a:buNone/>
            </a:pPr>
            <a:r>
              <a:t/>
            </a:r>
            <a:endParaRPr/>
          </a:p>
        </p:txBody>
      </p:sp>
      <p:sp>
        <p:nvSpPr>
          <p:cNvPr id="135" name="Google Shape;135;p24"/>
          <p:cNvSpPr txBox="1"/>
          <p:nvPr>
            <p:ph idx="1" type="body"/>
          </p:nvPr>
        </p:nvSpPr>
        <p:spPr>
          <a:xfrm>
            <a:off x="311700" y="702350"/>
            <a:ext cx="4551600" cy="41787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a:solidFill>
                  <a:srgbClr val="4A4A4A"/>
                </a:solidFill>
                <a:latin typeface="Open Sans"/>
                <a:ea typeface="Open Sans"/>
                <a:cs typeface="Open Sans"/>
                <a:sym typeface="Open Sans"/>
              </a:rPr>
              <a:t>First, let us take a look at Docker Engine and its components so we have a basic idea of how the system works. Docker Engine allows you to develop, assemble, ship, and run applications using the </a:t>
            </a:r>
            <a:r>
              <a:rPr b="1" lang="en">
                <a:solidFill>
                  <a:srgbClr val="4A4A4A"/>
                </a:solidFill>
                <a:latin typeface="Open Sans"/>
                <a:ea typeface="Open Sans"/>
                <a:cs typeface="Open Sans"/>
                <a:sym typeface="Open Sans"/>
              </a:rPr>
              <a:t>following components:</a:t>
            </a:r>
            <a:endParaRPr b="1">
              <a:solidFill>
                <a:srgbClr val="4A4A4A"/>
              </a:solidFill>
              <a:latin typeface="Open Sans"/>
              <a:ea typeface="Open Sans"/>
              <a:cs typeface="Open Sans"/>
              <a:sym typeface="Open Sans"/>
            </a:endParaRPr>
          </a:p>
          <a:p>
            <a:pPr indent="-317500" lvl="0" marL="457200" rtl="0" algn="l">
              <a:lnSpc>
                <a:spcPct val="100000"/>
              </a:lnSpc>
              <a:spcBef>
                <a:spcPts val="1200"/>
              </a:spcBef>
              <a:spcAft>
                <a:spcPts val="0"/>
              </a:spcAft>
              <a:buClr>
                <a:srgbClr val="4A4A4A"/>
              </a:buClr>
              <a:buSzPts val="1400"/>
              <a:buFont typeface="Open Sans"/>
              <a:buAutoNum type="arabicPeriod"/>
            </a:pPr>
            <a:r>
              <a:rPr b="1" lang="en">
                <a:solidFill>
                  <a:srgbClr val="4A4A4A"/>
                </a:solidFill>
                <a:latin typeface="Open Sans"/>
                <a:ea typeface="Open Sans"/>
                <a:cs typeface="Open Sans"/>
                <a:sym typeface="Open Sans"/>
              </a:rPr>
              <a:t>Docker Daemon: </a:t>
            </a:r>
            <a:r>
              <a:rPr lang="en">
                <a:solidFill>
                  <a:srgbClr val="4A4A4A"/>
                </a:solidFill>
                <a:latin typeface="Open Sans"/>
                <a:ea typeface="Open Sans"/>
                <a:cs typeface="Open Sans"/>
                <a:sym typeface="Open Sans"/>
              </a:rPr>
              <a:t>A persistent background process that</a:t>
            </a:r>
            <a:r>
              <a:rPr lang="en">
                <a:solidFill>
                  <a:srgbClr val="0000FF"/>
                </a:solidFill>
                <a:latin typeface="Open Sans"/>
                <a:ea typeface="Open Sans"/>
                <a:cs typeface="Open Sans"/>
                <a:sym typeface="Open Sans"/>
              </a:rPr>
              <a:t> manages Docker images, containers, networks, and storage volumes. </a:t>
            </a:r>
            <a:r>
              <a:rPr lang="en">
                <a:solidFill>
                  <a:srgbClr val="4A4A4A"/>
                </a:solidFill>
                <a:latin typeface="Open Sans"/>
                <a:ea typeface="Open Sans"/>
                <a:cs typeface="Open Sans"/>
                <a:sym typeface="Open Sans"/>
              </a:rPr>
              <a:t>The Docker daemon constantly listens for Docker API requests and processes them.</a:t>
            </a:r>
            <a:endParaRPr>
              <a:solidFill>
                <a:srgbClr val="4A4A4A"/>
              </a:solidFill>
              <a:latin typeface="Open Sans"/>
              <a:ea typeface="Open Sans"/>
              <a:cs typeface="Open Sans"/>
              <a:sym typeface="Open Sans"/>
            </a:endParaRPr>
          </a:p>
          <a:p>
            <a:pPr indent="-317500" lvl="0" marL="457200" rtl="0" algn="l">
              <a:lnSpc>
                <a:spcPct val="100000"/>
              </a:lnSpc>
              <a:spcBef>
                <a:spcPts val="0"/>
              </a:spcBef>
              <a:spcAft>
                <a:spcPts val="0"/>
              </a:spcAft>
              <a:buClr>
                <a:srgbClr val="4A4A4A"/>
              </a:buClr>
              <a:buSzPts val="1400"/>
              <a:buFont typeface="Open Sans"/>
              <a:buAutoNum type="arabicPeriod"/>
            </a:pPr>
            <a:r>
              <a:rPr b="1" lang="en">
                <a:solidFill>
                  <a:srgbClr val="4A4A4A"/>
                </a:solidFill>
                <a:latin typeface="Open Sans"/>
                <a:ea typeface="Open Sans"/>
                <a:cs typeface="Open Sans"/>
                <a:sym typeface="Open Sans"/>
              </a:rPr>
              <a:t>Docker Engine REST API: </a:t>
            </a:r>
            <a:r>
              <a:rPr lang="en">
                <a:solidFill>
                  <a:srgbClr val="4A4A4A"/>
                </a:solidFill>
                <a:latin typeface="Open Sans"/>
                <a:ea typeface="Open Sans"/>
                <a:cs typeface="Open Sans"/>
                <a:sym typeface="Open Sans"/>
              </a:rPr>
              <a:t>An API is used by applications </a:t>
            </a:r>
            <a:r>
              <a:rPr lang="en">
                <a:solidFill>
                  <a:srgbClr val="0000FF"/>
                </a:solidFill>
                <a:latin typeface="Open Sans"/>
                <a:ea typeface="Open Sans"/>
                <a:cs typeface="Open Sans"/>
                <a:sym typeface="Open Sans"/>
              </a:rPr>
              <a:t>to interact with the Docker daemon</a:t>
            </a:r>
            <a:r>
              <a:rPr lang="en">
                <a:solidFill>
                  <a:srgbClr val="4A4A4A"/>
                </a:solidFill>
                <a:latin typeface="Open Sans"/>
                <a:ea typeface="Open Sans"/>
                <a:cs typeface="Open Sans"/>
                <a:sym typeface="Open Sans"/>
              </a:rPr>
              <a:t>. It can be accessed </a:t>
            </a:r>
            <a:r>
              <a:rPr lang="en">
                <a:solidFill>
                  <a:srgbClr val="0000FF"/>
                </a:solidFill>
                <a:latin typeface="Open Sans"/>
                <a:ea typeface="Open Sans"/>
                <a:cs typeface="Open Sans"/>
                <a:sym typeface="Open Sans"/>
              </a:rPr>
              <a:t>by an HTTP client.</a:t>
            </a:r>
            <a:endParaRPr>
              <a:solidFill>
                <a:srgbClr val="0000FF"/>
              </a:solidFill>
              <a:latin typeface="Open Sans"/>
              <a:ea typeface="Open Sans"/>
              <a:cs typeface="Open Sans"/>
              <a:sym typeface="Open Sans"/>
            </a:endParaRPr>
          </a:p>
          <a:p>
            <a:pPr indent="-317500" lvl="0" marL="457200" rtl="0" algn="l">
              <a:lnSpc>
                <a:spcPct val="100000"/>
              </a:lnSpc>
              <a:spcBef>
                <a:spcPts val="0"/>
              </a:spcBef>
              <a:spcAft>
                <a:spcPts val="0"/>
              </a:spcAft>
              <a:buClr>
                <a:srgbClr val="4A4A4A"/>
              </a:buClr>
              <a:buSzPts val="1400"/>
              <a:buFont typeface="Open Sans"/>
              <a:buAutoNum type="arabicPeriod"/>
            </a:pPr>
            <a:r>
              <a:rPr b="1" lang="en">
                <a:solidFill>
                  <a:srgbClr val="4A4A4A"/>
                </a:solidFill>
                <a:latin typeface="Open Sans"/>
                <a:ea typeface="Open Sans"/>
                <a:cs typeface="Open Sans"/>
                <a:sym typeface="Open Sans"/>
              </a:rPr>
              <a:t>Docker CLI: </a:t>
            </a:r>
            <a:r>
              <a:rPr lang="en">
                <a:solidFill>
                  <a:srgbClr val="4A4A4A"/>
                </a:solidFill>
                <a:latin typeface="Open Sans"/>
                <a:ea typeface="Open Sans"/>
                <a:cs typeface="Open Sans"/>
                <a:sym typeface="Open Sans"/>
              </a:rPr>
              <a:t>A </a:t>
            </a:r>
            <a:r>
              <a:rPr lang="en">
                <a:solidFill>
                  <a:srgbClr val="0000FF"/>
                </a:solidFill>
                <a:latin typeface="Open Sans"/>
                <a:ea typeface="Open Sans"/>
                <a:cs typeface="Open Sans"/>
                <a:sym typeface="Open Sans"/>
              </a:rPr>
              <a:t>command-line interface client</a:t>
            </a:r>
            <a:r>
              <a:rPr lang="en">
                <a:solidFill>
                  <a:srgbClr val="4A4A4A"/>
                </a:solidFill>
                <a:latin typeface="Open Sans"/>
                <a:ea typeface="Open Sans"/>
                <a:cs typeface="Open Sans"/>
                <a:sym typeface="Open Sans"/>
              </a:rPr>
              <a:t> for </a:t>
            </a:r>
            <a:r>
              <a:rPr lang="en">
                <a:solidFill>
                  <a:srgbClr val="0000FF"/>
                </a:solidFill>
                <a:latin typeface="Open Sans"/>
                <a:ea typeface="Open Sans"/>
                <a:cs typeface="Open Sans"/>
                <a:sym typeface="Open Sans"/>
              </a:rPr>
              <a:t>interacting with the Docker daemon</a:t>
            </a:r>
            <a:r>
              <a:rPr lang="en">
                <a:solidFill>
                  <a:srgbClr val="4A4A4A"/>
                </a:solidFill>
                <a:latin typeface="Open Sans"/>
                <a:ea typeface="Open Sans"/>
                <a:cs typeface="Open Sans"/>
                <a:sym typeface="Open Sans"/>
              </a:rPr>
              <a:t>. It </a:t>
            </a:r>
            <a:r>
              <a:rPr lang="en">
                <a:solidFill>
                  <a:srgbClr val="0000FF"/>
                </a:solidFill>
                <a:latin typeface="Open Sans"/>
                <a:ea typeface="Open Sans"/>
                <a:cs typeface="Open Sans"/>
                <a:sym typeface="Open Sans"/>
              </a:rPr>
              <a:t>significantly simplifies how you manage container instances </a:t>
            </a:r>
            <a:r>
              <a:rPr lang="en">
                <a:solidFill>
                  <a:srgbClr val="4A4A4A"/>
                </a:solidFill>
                <a:latin typeface="Open Sans"/>
                <a:ea typeface="Open Sans"/>
                <a:cs typeface="Open Sans"/>
                <a:sym typeface="Open Sans"/>
              </a:rPr>
              <a:t>and is one of the </a:t>
            </a:r>
            <a:r>
              <a:rPr lang="en">
                <a:solidFill>
                  <a:srgbClr val="990000"/>
                </a:solidFill>
                <a:latin typeface="Open Sans"/>
                <a:ea typeface="Open Sans"/>
                <a:cs typeface="Open Sans"/>
                <a:sym typeface="Open Sans"/>
              </a:rPr>
              <a:t>key reasons why developers love using Docker</a:t>
            </a:r>
            <a:r>
              <a:rPr lang="en">
                <a:solidFill>
                  <a:srgbClr val="4A4A4A"/>
                </a:solidFill>
                <a:latin typeface="Open Sans"/>
                <a:ea typeface="Open Sans"/>
                <a:cs typeface="Open Sans"/>
                <a:sym typeface="Open Sans"/>
              </a:rPr>
              <a:t>.</a:t>
            </a:r>
            <a:endParaRPr>
              <a:solidFill>
                <a:srgbClr val="4A4A4A"/>
              </a:solidFill>
              <a:latin typeface="Open Sans"/>
              <a:ea typeface="Open Sans"/>
              <a:cs typeface="Open Sans"/>
              <a:sym typeface="Open Sans"/>
            </a:endParaRPr>
          </a:p>
          <a:p>
            <a:pPr indent="0" lvl="0" marL="0" rtl="0" algn="l">
              <a:spcBef>
                <a:spcPts val="1200"/>
              </a:spcBef>
              <a:spcAft>
                <a:spcPts val="0"/>
              </a:spcAft>
              <a:buNone/>
            </a:pPr>
            <a:r>
              <a:t/>
            </a:r>
            <a:endParaRPr/>
          </a:p>
        </p:txBody>
      </p:sp>
      <p:pic>
        <p:nvPicPr>
          <p:cNvPr id="136" name="Google Shape;136;p24"/>
          <p:cNvPicPr preferRelativeResize="0"/>
          <p:nvPr/>
        </p:nvPicPr>
        <p:blipFill>
          <a:blip r:embed="rId3">
            <a:alphaModFix/>
          </a:blip>
          <a:stretch>
            <a:fillRect/>
          </a:stretch>
        </p:blipFill>
        <p:spPr>
          <a:xfrm>
            <a:off x="4775367" y="702350"/>
            <a:ext cx="4303483" cy="3368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000"/>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000"/>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000"/>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000"/>
                                        <p:tgtEl>
                                          <p:spTgt spid="1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1000"/>
                                        <p:tgtEl>
                                          <p:spTgt spid="13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104550" y="242475"/>
            <a:ext cx="8520600" cy="5727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2800">
                <a:latin typeface="Open Sans"/>
                <a:ea typeface="Open Sans"/>
                <a:cs typeface="Open Sans"/>
                <a:sym typeface="Open Sans"/>
              </a:rPr>
              <a:t>Docker’s Workflow (Cont.)</a:t>
            </a:r>
            <a:endParaRPr sz="2800">
              <a:latin typeface="Open Sans"/>
              <a:ea typeface="Open Sans"/>
              <a:cs typeface="Open Sans"/>
              <a:sym typeface="Open Sans"/>
            </a:endParaRPr>
          </a:p>
          <a:p>
            <a:pPr indent="0" lvl="0" marL="0" rtl="0" algn="l">
              <a:spcBef>
                <a:spcPts val="400"/>
              </a:spcBef>
              <a:spcAft>
                <a:spcPts val="0"/>
              </a:spcAft>
              <a:buNone/>
            </a:pPr>
            <a:r>
              <a:t/>
            </a:r>
            <a:endParaRPr/>
          </a:p>
        </p:txBody>
      </p:sp>
      <p:sp>
        <p:nvSpPr>
          <p:cNvPr id="142" name="Google Shape;142;p25"/>
          <p:cNvSpPr txBox="1"/>
          <p:nvPr>
            <p:ph idx="1" type="body"/>
          </p:nvPr>
        </p:nvSpPr>
        <p:spPr>
          <a:xfrm>
            <a:off x="311700" y="815175"/>
            <a:ext cx="4039800" cy="37536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Clr>
                <a:srgbClr val="0000FF"/>
              </a:buClr>
              <a:buSzPts val="1500"/>
              <a:buFont typeface="Open Sans"/>
              <a:buChar char="●"/>
            </a:pPr>
            <a:r>
              <a:rPr lang="en" sz="1500">
                <a:solidFill>
                  <a:srgbClr val="0000FF"/>
                </a:solidFill>
                <a:highlight>
                  <a:srgbClr val="FFFFFF"/>
                </a:highlight>
                <a:latin typeface="Open Sans"/>
                <a:ea typeface="Open Sans"/>
                <a:cs typeface="Open Sans"/>
                <a:sym typeface="Open Sans"/>
              </a:rPr>
              <a:t>At first, Docker client talks to the Docker daemon, which performs the heavy lifting of the building, running, as well as distributing our Docker containers. </a:t>
            </a:r>
            <a:endParaRPr sz="1500">
              <a:solidFill>
                <a:srgbClr val="0000FF"/>
              </a:solidFill>
              <a:highlight>
                <a:srgbClr val="FFFFFF"/>
              </a:highlight>
              <a:latin typeface="Open Sans"/>
              <a:ea typeface="Open Sans"/>
              <a:cs typeface="Open Sans"/>
              <a:sym typeface="Open Sans"/>
            </a:endParaRPr>
          </a:p>
          <a:p>
            <a:pPr indent="-323850" lvl="0" marL="457200" rtl="0" algn="l">
              <a:spcBef>
                <a:spcPts val="0"/>
              </a:spcBef>
              <a:spcAft>
                <a:spcPts val="0"/>
              </a:spcAft>
              <a:buClr>
                <a:srgbClr val="0000FF"/>
              </a:buClr>
              <a:buSzPts val="1500"/>
              <a:buFont typeface="Open Sans"/>
              <a:buChar char="●"/>
            </a:pPr>
            <a:r>
              <a:rPr lang="en" sz="1500">
                <a:solidFill>
                  <a:srgbClr val="0000FF"/>
                </a:solidFill>
                <a:highlight>
                  <a:srgbClr val="FFFFFF"/>
                </a:highlight>
                <a:latin typeface="Open Sans"/>
                <a:ea typeface="Open Sans"/>
                <a:cs typeface="Open Sans"/>
                <a:sym typeface="Open Sans"/>
              </a:rPr>
              <a:t>Fundamentally, both the Docker client and daemon can run on the same system. </a:t>
            </a:r>
            <a:endParaRPr sz="1500">
              <a:solidFill>
                <a:srgbClr val="0000FF"/>
              </a:solidFill>
              <a:highlight>
                <a:srgbClr val="FFFFFF"/>
              </a:highlight>
              <a:latin typeface="Open Sans"/>
              <a:ea typeface="Open Sans"/>
              <a:cs typeface="Open Sans"/>
              <a:sym typeface="Open Sans"/>
            </a:endParaRPr>
          </a:p>
          <a:p>
            <a:pPr indent="-323850" lvl="0" marL="457200" rtl="0" algn="l">
              <a:spcBef>
                <a:spcPts val="0"/>
              </a:spcBef>
              <a:spcAft>
                <a:spcPts val="0"/>
              </a:spcAft>
              <a:buClr>
                <a:srgbClr val="0000FF"/>
              </a:buClr>
              <a:buSzPts val="1500"/>
              <a:buFont typeface="Open Sans"/>
              <a:buChar char="●"/>
            </a:pPr>
            <a:r>
              <a:rPr lang="en" sz="1500">
                <a:solidFill>
                  <a:srgbClr val="0000FF"/>
                </a:solidFill>
                <a:highlight>
                  <a:srgbClr val="FFFFFF"/>
                </a:highlight>
                <a:latin typeface="Open Sans"/>
                <a:ea typeface="Open Sans"/>
                <a:cs typeface="Open Sans"/>
                <a:sym typeface="Open Sans"/>
              </a:rPr>
              <a:t>We can also connect a Docker client to a remote Docker daemon. </a:t>
            </a:r>
            <a:endParaRPr sz="1500">
              <a:solidFill>
                <a:srgbClr val="0000FF"/>
              </a:solidFill>
              <a:highlight>
                <a:srgbClr val="FFFFFF"/>
              </a:highlight>
              <a:latin typeface="Open Sans"/>
              <a:ea typeface="Open Sans"/>
              <a:cs typeface="Open Sans"/>
              <a:sym typeface="Open Sans"/>
            </a:endParaRPr>
          </a:p>
          <a:p>
            <a:pPr indent="-323850" lvl="0" marL="457200" rtl="0" algn="l">
              <a:spcBef>
                <a:spcPts val="0"/>
              </a:spcBef>
              <a:spcAft>
                <a:spcPts val="0"/>
              </a:spcAft>
              <a:buClr>
                <a:srgbClr val="0000FF"/>
              </a:buClr>
              <a:buSzPts val="1500"/>
              <a:buFont typeface="Open Sans"/>
              <a:buChar char="●"/>
            </a:pPr>
            <a:r>
              <a:rPr lang="en" sz="1500">
                <a:solidFill>
                  <a:srgbClr val="0000FF"/>
                </a:solidFill>
                <a:highlight>
                  <a:srgbClr val="FFFFFF"/>
                </a:highlight>
                <a:latin typeface="Open Sans"/>
                <a:ea typeface="Open Sans"/>
                <a:cs typeface="Open Sans"/>
                <a:sym typeface="Open Sans"/>
              </a:rPr>
              <a:t>In addition, by using a REST API, the Docker client and daemon, communicate, over UNIX sockets or a network interface.</a:t>
            </a:r>
            <a:endParaRPr sz="1500">
              <a:solidFill>
                <a:srgbClr val="0000FF"/>
              </a:solidFill>
            </a:endParaRPr>
          </a:p>
        </p:txBody>
      </p:sp>
      <p:pic>
        <p:nvPicPr>
          <p:cNvPr id="143" name="Google Shape;143;p25"/>
          <p:cNvPicPr preferRelativeResize="0"/>
          <p:nvPr/>
        </p:nvPicPr>
        <p:blipFill>
          <a:blip r:embed="rId3">
            <a:alphaModFix/>
          </a:blip>
          <a:stretch>
            <a:fillRect/>
          </a:stretch>
        </p:blipFill>
        <p:spPr>
          <a:xfrm>
            <a:off x="4491600" y="702350"/>
            <a:ext cx="4506850" cy="352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1000"/>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1000"/>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1000"/>
                                        <p:tgtEl>
                                          <p:spTgt spid="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Effect filter="fade" transition="in">
                                      <p:cBhvr>
                                        <p:cTn dur="1000"/>
                                        <p:tgtEl>
                                          <p:spTgt spid="14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108975" y="181700"/>
            <a:ext cx="8989800" cy="8094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2800">
                <a:latin typeface="Open Sans"/>
                <a:ea typeface="Open Sans"/>
                <a:cs typeface="Open Sans"/>
                <a:sym typeface="Open Sans"/>
              </a:rPr>
              <a:t>Few important concepts: Dockerfile, Docker Image, Docker Container, Docker Hub</a:t>
            </a:r>
            <a:endParaRPr sz="2800">
              <a:latin typeface="Open Sans"/>
              <a:ea typeface="Open Sans"/>
              <a:cs typeface="Open Sans"/>
              <a:sym typeface="Open Sans"/>
            </a:endParaRPr>
          </a:p>
          <a:p>
            <a:pPr indent="0" lvl="0" marL="0" rtl="0" algn="l">
              <a:spcBef>
                <a:spcPts val="400"/>
              </a:spcBef>
              <a:spcAft>
                <a:spcPts val="0"/>
              </a:spcAft>
              <a:buNone/>
            </a:pPr>
            <a:r>
              <a:t/>
            </a:r>
            <a:endParaRPr/>
          </a:p>
        </p:txBody>
      </p:sp>
      <p:sp>
        <p:nvSpPr>
          <p:cNvPr id="149" name="Google Shape;149;p26"/>
          <p:cNvSpPr txBox="1"/>
          <p:nvPr>
            <p:ph idx="1" type="body"/>
          </p:nvPr>
        </p:nvSpPr>
        <p:spPr>
          <a:xfrm>
            <a:off x="195225" y="1092500"/>
            <a:ext cx="4685400" cy="3807600"/>
          </a:xfrm>
          <a:prstGeom prst="rect">
            <a:avLst/>
          </a:prstGeom>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Clr>
                <a:srgbClr val="4A4A4A"/>
              </a:buClr>
              <a:buSzPts val="1400"/>
              <a:buFont typeface="Open Sans"/>
              <a:buAutoNum type="arabicPeriod"/>
            </a:pPr>
            <a:r>
              <a:rPr b="1" lang="en">
                <a:solidFill>
                  <a:srgbClr val="0000FF"/>
                </a:solidFill>
                <a:latin typeface="Open Sans"/>
                <a:ea typeface="Open Sans"/>
                <a:cs typeface="Open Sans"/>
                <a:sym typeface="Open Sans"/>
              </a:rPr>
              <a:t>Docker Image</a:t>
            </a:r>
            <a:r>
              <a:rPr lang="en">
                <a:solidFill>
                  <a:srgbClr val="4A4A4A"/>
                </a:solidFill>
                <a:latin typeface="Open Sans"/>
                <a:ea typeface="Open Sans"/>
                <a:cs typeface="Open Sans"/>
                <a:sym typeface="Open Sans"/>
              </a:rPr>
              <a:t> is created by the </a:t>
            </a:r>
            <a:r>
              <a:rPr lang="en">
                <a:solidFill>
                  <a:srgbClr val="0000FF"/>
                </a:solidFill>
                <a:latin typeface="Open Sans"/>
                <a:ea typeface="Open Sans"/>
                <a:cs typeface="Open Sans"/>
                <a:sym typeface="Open Sans"/>
              </a:rPr>
              <a:t>sequence of commands</a:t>
            </a:r>
            <a:r>
              <a:rPr lang="en">
                <a:solidFill>
                  <a:srgbClr val="4A4A4A"/>
                </a:solidFill>
                <a:latin typeface="Open Sans"/>
                <a:ea typeface="Open Sans"/>
                <a:cs typeface="Open Sans"/>
                <a:sym typeface="Open Sans"/>
              </a:rPr>
              <a:t> written in a file called as </a:t>
            </a:r>
            <a:r>
              <a:rPr b="1" lang="en">
                <a:solidFill>
                  <a:srgbClr val="0000FF"/>
                </a:solidFill>
                <a:latin typeface="Open Sans"/>
                <a:ea typeface="Open Sans"/>
                <a:cs typeface="Open Sans"/>
                <a:sym typeface="Open Sans"/>
              </a:rPr>
              <a:t>Dockerfile</a:t>
            </a:r>
            <a:r>
              <a:rPr lang="en">
                <a:solidFill>
                  <a:srgbClr val="4A4A4A"/>
                </a:solidFill>
                <a:latin typeface="Open Sans"/>
                <a:ea typeface="Open Sans"/>
                <a:cs typeface="Open Sans"/>
                <a:sym typeface="Open Sans"/>
              </a:rPr>
              <a:t>.</a:t>
            </a:r>
            <a:endParaRPr>
              <a:solidFill>
                <a:srgbClr val="4A4A4A"/>
              </a:solidFill>
              <a:latin typeface="Open Sans"/>
              <a:ea typeface="Open Sans"/>
              <a:cs typeface="Open Sans"/>
              <a:sym typeface="Open Sans"/>
            </a:endParaRPr>
          </a:p>
          <a:p>
            <a:pPr indent="-317500" lvl="0" marL="457200" rtl="0" algn="l">
              <a:lnSpc>
                <a:spcPct val="100000"/>
              </a:lnSpc>
              <a:spcBef>
                <a:spcPts val="0"/>
              </a:spcBef>
              <a:spcAft>
                <a:spcPts val="0"/>
              </a:spcAft>
              <a:buClr>
                <a:srgbClr val="4A4A4A"/>
              </a:buClr>
              <a:buSzPts val="1400"/>
              <a:buFont typeface="Open Sans"/>
              <a:buAutoNum type="arabicPeriod"/>
            </a:pPr>
            <a:r>
              <a:rPr lang="en">
                <a:solidFill>
                  <a:srgbClr val="4A4A4A"/>
                </a:solidFill>
                <a:latin typeface="Open Sans"/>
                <a:ea typeface="Open Sans"/>
                <a:cs typeface="Open Sans"/>
                <a:sym typeface="Open Sans"/>
              </a:rPr>
              <a:t>When this Dockerfile is executed using a docker command it results into a Docker Image with a name.</a:t>
            </a:r>
            <a:endParaRPr>
              <a:solidFill>
                <a:srgbClr val="4A4A4A"/>
              </a:solidFill>
              <a:latin typeface="Open Sans"/>
              <a:ea typeface="Open Sans"/>
              <a:cs typeface="Open Sans"/>
              <a:sym typeface="Open Sans"/>
            </a:endParaRPr>
          </a:p>
          <a:p>
            <a:pPr indent="-317500" lvl="0" marL="457200" rtl="0" algn="l">
              <a:lnSpc>
                <a:spcPct val="100000"/>
              </a:lnSpc>
              <a:spcBef>
                <a:spcPts val="0"/>
              </a:spcBef>
              <a:spcAft>
                <a:spcPts val="0"/>
              </a:spcAft>
              <a:buClr>
                <a:srgbClr val="4A4A4A"/>
              </a:buClr>
              <a:buSzPts val="1400"/>
              <a:buFont typeface="Open Sans"/>
              <a:buAutoNum type="arabicPeriod"/>
            </a:pPr>
            <a:r>
              <a:rPr lang="en">
                <a:solidFill>
                  <a:srgbClr val="4A4A4A"/>
                </a:solidFill>
                <a:latin typeface="Open Sans"/>
                <a:ea typeface="Open Sans"/>
                <a:cs typeface="Open Sans"/>
                <a:sym typeface="Open Sans"/>
              </a:rPr>
              <a:t>When this Image is executed by </a:t>
            </a:r>
            <a:r>
              <a:rPr b="1" lang="en">
                <a:solidFill>
                  <a:srgbClr val="4A4A4A"/>
                </a:solidFill>
                <a:latin typeface="Open Sans"/>
                <a:ea typeface="Open Sans"/>
                <a:cs typeface="Open Sans"/>
                <a:sym typeface="Open Sans"/>
              </a:rPr>
              <a:t>“docker run”</a:t>
            </a:r>
            <a:r>
              <a:rPr lang="en">
                <a:solidFill>
                  <a:srgbClr val="4A4A4A"/>
                </a:solidFill>
                <a:latin typeface="Open Sans"/>
                <a:ea typeface="Open Sans"/>
                <a:cs typeface="Open Sans"/>
                <a:sym typeface="Open Sans"/>
              </a:rPr>
              <a:t> command it will by itself start whatever application or service it must start on its execution.</a:t>
            </a:r>
            <a:endParaRPr>
              <a:solidFill>
                <a:srgbClr val="4A4A4A"/>
              </a:solidFill>
              <a:latin typeface="Open Sans"/>
              <a:ea typeface="Open Sans"/>
              <a:cs typeface="Open Sans"/>
              <a:sym typeface="Open Sans"/>
            </a:endParaRPr>
          </a:p>
          <a:p>
            <a:pPr indent="0" lvl="0" marL="0" rtl="0" algn="l">
              <a:lnSpc>
                <a:spcPct val="100000"/>
              </a:lnSpc>
              <a:spcBef>
                <a:spcPts val="1200"/>
              </a:spcBef>
              <a:spcAft>
                <a:spcPts val="0"/>
              </a:spcAft>
              <a:buNone/>
            </a:pPr>
            <a:r>
              <a:rPr b="1" lang="en">
                <a:solidFill>
                  <a:srgbClr val="4A4A4A"/>
                </a:solidFill>
                <a:latin typeface="Open Sans"/>
                <a:ea typeface="Open Sans"/>
                <a:cs typeface="Open Sans"/>
                <a:sym typeface="Open Sans"/>
              </a:rPr>
              <a:t>Docker Hub:</a:t>
            </a:r>
            <a:endParaRPr b="1">
              <a:solidFill>
                <a:srgbClr val="4A4A4A"/>
              </a:solidFill>
              <a:latin typeface="Open Sans"/>
              <a:ea typeface="Open Sans"/>
              <a:cs typeface="Open Sans"/>
              <a:sym typeface="Open Sans"/>
            </a:endParaRPr>
          </a:p>
          <a:p>
            <a:pPr indent="0" lvl="0" marL="0" rtl="0" algn="just">
              <a:lnSpc>
                <a:spcPct val="100000"/>
              </a:lnSpc>
              <a:spcBef>
                <a:spcPts val="400"/>
              </a:spcBef>
              <a:spcAft>
                <a:spcPts val="1200"/>
              </a:spcAft>
              <a:buNone/>
            </a:pPr>
            <a:r>
              <a:rPr lang="en">
                <a:solidFill>
                  <a:srgbClr val="4A4A4A"/>
                </a:solidFill>
                <a:latin typeface="Open Sans"/>
                <a:ea typeface="Open Sans"/>
                <a:cs typeface="Open Sans"/>
                <a:sym typeface="Open Sans"/>
              </a:rPr>
              <a:t>Docker Hub is like </a:t>
            </a:r>
            <a:r>
              <a:rPr lang="en">
                <a:solidFill>
                  <a:srgbClr val="0000FF"/>
                </a:solidFill>
                <a:latin typeface="Open Sans"/>
                <a:ea typeface="Open Sans"/>
                <a:cs typeface="Open Sans"/>
                <a:sym typeface="Open Sans"/>
              </a:rPr>
              <a:t>GitHub for Docker Images</a:t>
            </a:r>
            <a:r>
              <a:rPr lang="en">
                <a:solidFill>
                  <a:srgbClr val="4A4A4A"/>
                </a:solidFill>
                <a:latin typeface="Open Sans"/>
                <a:ea typeface="Open Sans"/>
                <a:cs typeface="Open Sans"/>
                <a:sym typeface="Open Sans"/>
              </a:rPr>
              <a:t>. It is basically a cloud registry where you can find Docker Images uploaded by different communities, also you can develop your own image and upload on Docker Hub, but first, </a:t>
            </a:r>
            <a:r>
              <a:rPr lang="en">
                <a:solidFill>
                  <a:srgbClr val="0000FF"/>
                </a:solidFill>
                <a:latin typeface="Open Sans"/>
                <a:ea typeface="Open Sans"/>
                <a:cs typeface="Open Sans"/>
                <a:sym typeface="Open Sans"/>
              </a:rPr>
              <a:t>you need to create an account on DockerHub.</a:t>
            </a:r>
            <a:endParaRPr/>
          </a:p>
        </p:txBody>
      </p:sp>
      <p:pic>
        <p:nvPicPr>
          <p:cNvPr id="150" name="Google Shape;150;p26"/>
          <p:cNvPicPr preferRelativeResize="0"/>
          <p:nvPr/>
        </p:nvPicPr>
        <p:blipFill>
          <a:blip r:embed="rId3">
            <a:alphaModFix/>
          </a:blip>
          <a:stretch>
            <a:fillRect/>
          </a:stretch>
        </p:blipFill>
        <p:spPr>
          <a:xfrm>
            <a:off x="4880700" y="1092500"/>
            <a:ext cx="4218227" cy="2601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1000"/>
                                        <p:tgtEl>
                                          <p:spTgt spid="1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1000"/>
                                        <p:tgtEl>
                                          <p:spTgt spid="14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71425" y="223625"/>
            <a:ext cx="8520600" cy="3492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2800">
                <a:latin typeface="Open Sans"/>
                <a:ea typeface="Open Sans"/>
                <a:cs typeface="Open Sans"/>
                <a:sym typeface="Open Sans"/>
              </a:rPr>
              <a:t>Docker Architecture</a:t>
            </a:r>
            <a:endParaRPr sz="2800">
              <a:latin typeface="Open Sans"/>
              <a:ea typeface="Open Sans"/>
              <a:cs typeface="Open Sans"/>
              <a:sym typeface="Open Sans"/>
            </a:endParaRPr>
          </a:p>
          <a:p>
            <a:pPr indent="0" lvl="0" marL="0" rtl="0" algn="l">
              <a:spcBef>
                <a:spcPts val="400"/>
              </a:spcBef>
              <a:spcAft>
                <a:spcPts val="0"/>
              </a:spcAft>
              <a:buNone/>
            </a:pPr>
            <a:r>
              <a:rPr lang="en"/>
              <a:t> </a:t>
            </a:r>
            <a:endParaRPr/>
          </a:p>
        </p:txBody>
      </p:sp>
      <p:sp>
        <p:nvSpPr>
          <p:cNvPr id="156" name="Google Shape;156;p27"/>
          <p:cNvSpPr txBox="1"/>
          <p:nvPr>
            <p:ph idx="1" type="body"/>
          </p:nvPr>
        </p:nvSpPr>
        <p:spPr>
          <a:xfrm>
            <a:off x="156900" y="589650"/>
            <a:ext cx="8830200" cy="3964200"/>
          </a:xfrm>
          <a:prstGeom prst="rect">
            <a:avLst/>
          </a:prstGeom>
        </p:spPr>
        <p:txBody>
          <a:bodyPr anchorCtr="0" anchor="ctr" bIns="91425" lIns="91425" spcFirstLastPara="1" rIns="91425" wrap="square" tIns="91425">
            <a:noAutofit/>
          </a:bodyPr>
          <a:lstStyle/>
          <a:p>
            <a:pPr indent="0" lvl="0" marL="457200" rtl="0" algn="just">
              <a:lnSpc>
                <a:spcPct val="100000"/>
              </a:lnSpc>
              <a:spcBef>
                <a:spcPts val="0"/>
              </a:spcBef>
              <a:spcAft>
                <a:spcPts val="0"/>
              </a:spcAft>
              <a:buNone/>
            </a:pPr>
            <a:r>
              <a:t/>
            </a:r>
            <a:endParaRPr b="1" sz="1500">
              <a:solidFill>
                <a:srgbClr val="4A4A4A"/>
              </a:solidFill>
              <a:latin typeface="Open Sans"/>
              <a:ea typeface="Open Sans"/>
              <a:cs typeface="Open Sans"/>
              <a:sym typeface="Open Sans"/>
            </a:endParaRPr>
          </a:p>
          <a:p>
            <a:pPr indent="0" lvl="0" marL="457200" rtl="0" algn="just">
              <a:lnSpc>
                <a:spcPct val="100000"/>
              </a:lnSpc>
              <a:spcBef>
                <a:spcPts val="400"/>
              </a:spcBef>
              <a:spcAft>
                <a:spcPts val="0"/>
              </a:spcAft>
              <a:buNone/>
            </a:pPr>
            <a:r>
              <a:t/>
            </a:r>
            <a:endParaRPr b="1" sz="1500">
              <a:solidFill>
                <a:srgbClr val="4A4A4A"/>
              </a:solidFill>
              <a:latin typeface="Open Sans"/>
              <a:ea typeface="Open Sans"/>
              <a:cs typeface="Open Sans"/>
              <a:sym typeface="Open Sans"/>
            </a:endParaRPr>
          </a:p>
          <a:p>
            <a:pPr indent="-323850" lvl="0" marL="457200" rtl="0" algn="just">
              <a:lnSpc>
                <a:spcPct val="100000"/>
              </a:lnSpc>
              <a:spcBef>
                <a:spcPts val="400"/>
              </a:spcBef>
              <a:spcAft>
                <a:spcPts val="0"/>
              </a:spcAft>
              <a:buClr>
                <a:srgbClr val="4A4A4A"/>
              </a:buClr>
              <a:buSzPts val="1500"/>
              <a:buFont typeface="Open Sans"/>
              <a:buChar char="●"/>
            </a:pPr>
            <a:r>
              <a:rPr b="1" lang="en" sz="1500">
                <a:solidFill>
                  <a:srgbClr val="4A4A4A"/>
                </a:solidFill>
                <a:latin typeface="Open Sans"/>
                <a:ea typeface="Open Sans"/>
                <a:cs typeface="Open Sans"/>
                <a:sym typeface="Open Sans"/>
              </a:rPr>
              <a:t>Docker’s Client</a:t>
            </a:r>
            <a:endParaRPr b="1" sz="1500">
              <a:solidFill>
                <a:srgbClr val="4A4A4A"/>
              </a:solidFill>
              <a:latin typeface="Open Sans"/>
              <a:ea typeface="Open Sans"/>
              <a:cs typeface="Open Sans"/>
              <a:sym typeface="Open Sans"/>
            </a:endParaRPr>
          </a:p>
          <a:p>
            <a:pPr indent="-323850" lvl="0" marL="457200" rtl="0" algn="just">
              <a:lnSpc>
                <a:spcPct val="100000"/>
              </a:lnSpc>
              <a:spcBef>
                <a:spcPts val="0"/>
              </a:spcBef>
              <a:spcAft>
                <a:spcPts val="0"/>
              </a:spcAft>
              <a:buClr>
                <a:srgbClr val="4A4A4A"/>
              </a:buClr>
              <a:buSzPts val="1500"/>
              <a:buFont typeface="Open Sans"/>
              <a:buChar char="●"/>
            </a:pPr>
            <a:r>
              <a:rPr b="1" lang="en" sz="1500">
                <a:solidFill>
                  <a:srgbClr val="4A4A4A"/>
                </a:solidFill>
                <a:latin typeface="Open Sans"/>
                <a:ea typeface="Open Sans"/>
                <a:cs typeface="Open Sans"/>
                <a:sym typeface="Open Sans"/>
              </a:rPr>
              <a:t>Docker Host</a:t>
            </a:r>
            <a:endParaRPr b="1" sz="1500">
              <a:solidFill>
                <a:srgbClr val="4A4A4A"/>
              </a:solidFill>
              <a:latin typeface="Open Sans"/>
              <a:ea typeface="Open Sans"/>
              <a:cs typeface="Open Sans"/>
              <a:sym typeface="Open Sans"/>
            </a:endParaRPr>
          </a:p>
          <a:p>
            <a:pPr indent="-323850" lvl="0" marL="457200" rtl="0" algn="l">
              <a:lnSpc>
                <a:spcPct val="100000"/>
              </a:lnSpc>
              <a:spcBef>
                <a:spcPts val="0"/>
              </a:spcBef>
              <a:spcAft>
                <a:spcPts val="0"/>
              </a:spcAft>
              <a:buClr>
                <a:srgbClr val="4A4A4A"/>
              </a:buClr>
              <a:buSzPts val="1500"/>
              <a:buFont typeface="Open Sans"/>
              <a:buChar char="●"/>
            </a:pPr>
            <a:r>
              <a:rPr b="1" lang="en" sz="1500">
                <a:solidFill>
                  <a:srgbClr val="4A4A4A"/>
                </a:solidFill>
                <a:latin typeface="Open Sans"/>
                <a:ea typeface="Open Sans"/>
                <a:cs typeface="Open Sans"/>
                <a:sym typeface="Open Sans"/>
              </a:rPr>
              <a:t>Docker Objects </a:t>
            </a:r>
            <a:endParaRPr b="1" sz="1500">
              <a:solidFill>
                <a:srgbClr val="4A4A4A"/>
              </a:solidFill>
              <a:latin typeface="Open Sans"/>
              <a:ea typeface="Open Sans"/>
              <a:cs typeface="Open Sans"/>
              <a:sym typeface="Open Sans"/>
            </a:endParaRPr>
          </a:p>
          <a:p>
            <a:pPr indent="-323850" lvl="1" marL="914400" rtl="0" algn="l">
              <a:lnSpc>
                <a:spcPct val="100000"/>
              </a:lnSpc>
              <a:spcBef>
                <a:spcPts val="0"/>
              </a:spcBef>
              <a:spcAft>
                <a:spcPts val="0"/>
              </a:spcAft>
              <a:buClr>
                <a:srgbClr val="0000FF"/>
              </a:buClr>
              <a:buSzPts val="1500"/>
              <a:buFont typeface="Open Sans"/>
              <a:buChar char="○"/>
            </a:pPr>
            <a:r>
              <a:rPr lang="en" sz="1500">
                <a:solidFill>
                  <a:srgbClr val="0000FF"/>
                </a:solidFill>
                <a:latin typeface="Open Sans"/>
                <a:ea typeface="Open Sans"/>
                <a:cs typeface="Open Sans"/>
                <a:sym typeface="Open Sans"/>
              </a:rPr>
              <a:t>1. Images</a:t>
            </a:r>
            <a:endParaRPr sz="1500">
              <a:solidFill>
                <a:srgbClr val="0000FF"/>
              </a:solidFill>
              <a:latin typeface="Open Sans"/>
              <a:ea typeface="Open Sans"/>
              <a:cs typeface="Open Sans"/>
              <a:sym typeface="Open Sans"/>
            </a:endParaRPr>
          </a:p>
          <a:p>
            <a:pPr indent="-323850" lvl="1" marL="914400" rtl="0" algn="l">
              <a:lnSpc>
                <a:spcPct val="100000"/>
              </a:lnSpc>
              <a:spcBef>
                <a:spcPts val="0"/>
              </a:spcBef>
              <a:spcAft>
                <a:spcPts val="0"/>
              </a:spcAft>
              <a:buClr>
                <a:srgbClr val="0000FF"/>
              </a:buClr>
              <a:buSzPts val="1500"/>
              <a:buFont typeface="Open Sans"/>
              <a:buChar char="○"/>
            </a:pPr>
            <a:r>
              <a:rPr lang="en" sz="1500">
                <a:solidFill>
                  <a:srgbClr val="0000FF"/>
                </a:solidFill>
                <a:latin typeface="Open Sans"/>
                <a:ea typeface="Open Sans"/>
                <a:cs typeface="Open Sans"/>
                <a:sym typeface="Open Sans"/>
              </a:rPr>
              <a:t>2. Containers</a:t>
            </a:r>
            <a:endParaRPr sz="1500">
              <a:solidFill>
                <a:srgbClr val="0000FF"/>
              </a:solidFill>
              <a:latin typeface="Open Sans"/>
              <a:ea typeface="Open Sans"/>
              <a:cs typeface="Open Sans"/>
              <a:sym typeface="Open Sans"/>
            </a:endParaRPr>
          </a:p>
          <a:p>
            <a:pPr indent="-323850" lvl="1" marL="914400" rtl="0" algn="l">
              <a:lnSpc>
                <a:spcPct val="100000"/>
              </a:lnSpc>
              <a:spcBef>
                <a:spcPts val="0"/>
              </a:spcBef>
              <a:spcAft>
                <a:spcPts val="0"/>
              </a:spcAft>
              <a:buClr>
                <a:srgbClr val="0000FF"/>
              </a:buClr>
              <a:buSzPts val="1500"/>
              <a:buFont typeface="Open Sans"/>
              <a:buChar char="○"/>
            </a:pPr>
            <a:r>
              <a:rPr lang="en" sz="1500">
                <a:solidFill>
                  <a:srgbClr val="0000FF"/>
                </a:solidFill>
                <a:latin typeface="Open Sans"/>
                <a:ea typeface="Open Sans"/>
                <a:cs typeface="Open Sans"/>
                <a:sym typeface="Open Sans"/>
              </a:rPr>
              <a:t>3. Networks</a:t>
            </a:r>
            <a:endParaRPr sz="1500">
              <a:solidFill>
                <a:srgbClr val="0000FF"/>
              </a:solidFill>
              <a:latin typeface="Open Sans"/>
              <a:ea typeface="Open Sans"/>
              <a:cs typeface="Open Sans"/>
              <a:sym typeface="Open Sans"/>
            </a:endParaRPr>
          </a:p>
          <a:p>
            <a:pPr indent="-323850" lvl="2" marL="1371600" rtl="0" algn="l">
              <a:lnSpc>
                <a:spcPct val="100000"/>
              </a:lnSpc>
              <a:spcBef>
                <a:spcPts val="0"/>
              </a:spcBef>
              <a:spcAft>
                <a:spcPts val="0"/>
              </a:spcAft>
              <a:buClr>
                <a:srgbClr val="990000"/>
              </a:buClr>
              <a:buSzPts val="1500"/>
              <a:buFont typeface="Open Sans"/>
              <a:buChar char="■"/>
            </a:pPr>
            <a:r>
              <a:rPr lang="en" sz="1500">
                <a:solidFill>
                  <a:srgbClr val="990000"/>
                </a:solidFill>
                <a:highlight>
                  <a:srgbClr val="FFFFFF"/>
                </a:highlight>
                <a:latin typeface="Open Sans"/>
                <a:ea typeface="Open Sans"/>
                <a:cs typeface="Open Sans"/>
                <a:sym typeface="Open Sans"/>
              </a:rPr>
              <a:t>Bridge</a:t>
            </a:r>
            <a:endParaRPr sz="1500">
              <a:solidFill>
                <a:srgbClr val="990000"/>
              </a:solidFill>
              <a:highlight>
                <a:srgbClr val="FFFFFF"/>
              </a:highlight>
              <a:latin typeface="Open Sans"/>
              <a:ea typeface="Open Sans"/>
              <a:cs typeface="Open Sans"/>
              <a:sym typeface="Open Sans"/>
            </a:endParaRPr>
          </a:p>
          <a:p>
            <a:pPr indent="-323850" lvl="2" marL="1371600" rtl="0" algn="l">
              <a:lnSpc>
                <a:spcPct val="100000"/>
              </a:lnSpc>
              <a:spcBef>
                <a:spcPts val="0"/>
              </a:spcBef>
              <a:spcAft>
                <a:spcPts val="0"/>
              </a:spcAft>
              <a:buClr>
                <a:srgbClr val="990000"/>
              </a:buClr>
              <a:buSzPts val="1500"/>
              <a:buFont typeface="Open Sans"/>
              <a:buChar char="■"/>
            </a:pPr>
            <a:r>
              <a:rPr lang="en" sz="1500">
                <a:solidFill>
                  <a:srgbClr val="990000"/>
                </a:solidFill>
                <a:highlight>
                  <a:srgbClr val="FFFFFF"/>
                </a:highlight>
                <a:latin typeface="Open Sans"/>
                <a:ea typeface="Open Sans"/>
                <a:cs typeface="Open Sans"/>
                <a:sym typeface="Open Sans"/>
              </a:rPr>
              <a:t>Host</a:t>
            </a:r>
            <a:endParaRPr sz="1500">
              <a:solidFill>
                <a:srgbClr val="990000"/>
              </a:solidFill>
              <a:highlight>
                <a:srgbClr val="FFFFFF"/>
              </a:highlight>
              <a:latin typeface="Open Sans"/>
              <a:ea typeface="Open Sans"/>
              <a:cs typeface="Open Sans"/>
              <a:sym typeface="Open Sans"/>
            </a:endParaRPr>
          </a:p>
          <a:p>
            <a:pPr indent="-323850" lvl="2" marL="1371600" rtl="0" algn="l">
              <a:lnSpc>
                <a:spcPct val="100000"/>
              </a:lnSpc>
              <a:spcBef>
                <a:spcPts val="0"/>
              </a:spcBef>
              <a:spcAft>
                <a:spcPts val="0"/>
              </a:spcAft>
              <a:buClr>
                <a:srgbClr val="990000"/>
              </a:buClr>
              <a:buSzPts val="1500"/>
              <a:buFont typeface="Open Sans"/>
              <a:buChar char="■"/>
            </a:pPr>
            <a:r>
              <a:rPr lang="en" sz="1500">
                <a:solidFill>
                  <a:srgbClr val="990000"/>
                </a:solidFill>
                <a:highlight>
                  <a:srgbClr val="FFFFFF"/>
                </a:highlight>
                <a:latin typeface="Open Sans"/>
                <a:ea typeface="Open Sans"/>
                <a:cs typeface="Open Sans"/>
                <a:sym typeface="Open Sans"/>
              </a:rPr>
              <a:t>Overlay</a:t>
            </a:r>
            <a:endParaRPr sz="1500">
              <a:solidFill>
                <a:srgbClr val="990000"/>
              </a:solidFill>
              <a:highlight>
                <a:srgbClr val="FFFFFF"/>
              </a:highlight>
              <a:latin typeface="Open Sans"/>
              <a:ea typeface="Open Sans"/>
              <a:cs typeface="Open Sans"/>
              <a:sym typeface="Open Sans"/>
            </a:endParaRPr>
          </a:p>
          <a:p>
            <a:pPr indent="-323850" lvl="2" marL="1371600" rtl="0" algn="l">
              <a:lnSpc>
                <a:spcPct val="100000"/>
              </a:lnSpc>
              <a:spcBef>
                <a:spcPts val="0"/>
              </a:spcBef>
              <a:spcAft>
                <a:spcPts val="0"/>
              </a:spcAft>
              <a:buClr>
                <a:srgbClr val="990000"/>
              </a:buClr>
              <a:buSzPts val="1500"/>
              <a:buFont typeface="Open Sans"/>
              <a:buChar char="■"/>
            </a:pPr>
            <a:r>
              <a:rPr lang="en" sz="1500">
                <a:solidFill>
                  <a:srgbClr val="990000"/>
                </a:solidFill>
                <a:highlight>
                  <a:srgbClr val="FFFFFF"/>
                </a:highlight>
                <a:latin typeface="Open Sans"/>
                <a:ea typeface="Open Sans"/>
                <a:cs typeface="Open Sans"/>
                <a:sym typeface="Open Sans"/>
              </a:rPr>
              <a:t>None</a:t>
            </a:r>
            <a:endParaRPr sz="1500">
              <a:solidFill>
                <a:srgbClr val="990000"/>
              </a:solidFill>
              <a:highlight>
                <a:srgbClr val="FFFFFF"/>
              </a:highlight>
              <a:latin typeface="Open Sans"/>
              <a:ea typeface="Open Sans"/>
              <a:cs typeface="Open Sans"/>
              <a:sym typeface="Open Sans"/>
            </a:endParaRPr>
          </a:p>
          <a:p>
            <a:pPr indent="-323850" lvl="2" marL="1371600" rtl="0" algn="l">
              <a:lnSpc>
                <a:spcPct val="100000"/>
              </a:lnSpc>
              <a:spcBef>
                <a:spcPts val="0"/>
              </a:spcBef>
              <a:spcAft>
                <a:spcPts val="0"/>
              </a:spcAft>
              <a:buClr>
                <a:srgbClr val="990000"/>
              </a:buClr>
              <a:buSzPts val="1500"/>
              <a:buFont typeface="Open Sans"/>
              <a:buChar char="■"/>
            </a:pPr>
            <a:r>
              <a:rPr lang="en" sz="1500">
                <a:solidFill>
                  <a:srgbClr val="990000"/>
                </a:solidFill>
                <a:highlight>
                  <a:srgbClr val="FFFFFF"/>
                </a:highlight>
                <a:latin typeface="Open Sans"/>
                <a:ea typeface="Open Sans"/>
                <a:cs typeface="Open Sans"/>
                <a:sym typeface="Open Sans"/>
              </a:rPr>
              <a:t>Macvlan</a:t>
            </a:r>
            <a:endParaRPr sz="1500">
              <a:solidFill>
                <a:srgbClr val="990000"/>
              </a:solidFill>
              <a:highlight>
                <a:srgbClr val="FFFFFF"/>
              </a:highlight>
              <a:latin typeface="Open Sans"/>
              <a:ea typeface="Open Sans"/>
              <a:cs typeface="Open Sans"/>
              <a:sym typeface="Open Sans"/>
            </a:endParaRPr>
          </a:p>
          <a:p>
            <a:pPr indent="-323850" lvl="1" marL="914400" rtl="0" algn="l">
              <a:lnSpc>
                <a:spcPct val="100000"/>
              </a:lnSpc>
              <a:spcBef>
                <a:spcPts val="0"/>
              </a:spcBef>
              <a:spcAft>
                <a:spcPts val="0"/>
              </a:spcAft>
              <a:buClr>
                <a:srgbClr val="0000FF"/>
              </a:buClr>
              <a:buSzPts val="1500"/>
              <a:buFont typeface="Open Sans"/>
              <a:buChar char="○"/>
            </a:pPr>
            <a:r>
              <a:rPr lang="en" sz="1500">
                <a:solidFill>
                  <a:srgbClr val="0000FF"/>
                </a:solidFill>
                <a:latin typeface="Open Sans"/>
                <a:ea typeface="Open Sans"/>
                <a:cs typeface="Open Sans"/>
                <a:sym typeface="Open Sans"/>
              </a:rPr>
              <a:t>4. Storage</a:t>
            </a:r>
            <a:endParaRPr sz="1500">
              <a:solidFill>
                <a:srgbClr val="0000FF"/>
              </a:solidFill>
              <a:latin typeface="Open Sans"/>
              <a:ea typeface="Open Sans"/>
              <a:cs typeface="Open Sans"/>
              <a:sym typeface="Open Sans"/>
            </a:endParaRPr>
          </a:p>
          <a:p>
            <a:pPr indent="-323850" lvl="2" marL="1371600" rtl="0" algn="l">
              <a:lnSpc>
                <a:spcPct val="100000"/>
              </a:lnSpc>
              <a:spcBef>
                <a:spcPts val="0"/>
              </a:spcBef>
              <a:spcAft>
                <a:spcPts val="0"/>
              </a:spcAft>
              <a:buClr>
                <a:srgbClr val="990000"/>
              </a:buClr>
              <a:buSzPts val="1500"/>
              <a:buFont typeface="Open Sans"/>
              <a:buChar char="■"/>
            </a:pPr>
            <a:r>
              <a:rPr lang="en" sz="1500">
                <a:solidFill>
                  <a:srgbClr val="990000"/>
                </a:solidFill>
                <a:highlight>
                  <a:srgbClr val="FFFFFF"/>
                </a:highlight>
                <a:latin typeface="Open Sans"/>
                <a:ea typeface="Open Sans"/>
                <a:cs typeface="Open Sans"/>
                <a:sym typeface="Open Sans"/>
              </a:rPr>
              <a:t>Data Volumes </a:t>
            </a:r>
            <a:endParaRPr sz="1500">
              <a:solidFill>
                <a:srgbClr val="990000"/>
              </a:solidFill>
              <a:highlight>
                <a:srgbClr val="FFFFFF"/>
              </a:highlight>
              <a:latin typeface="Open Sans"/>
              <a:ea typeface="Open Sans"/>
              <a:cs typeface="Open Sans"/>
              <a:sym typeface="Open Sans"/>
            </a:endParaRPr>
          </a:p>
          <a:p>
            <a:pPr indent="-323850" lvl="2" marL="1371600" rtl="0" algn="l">
              <a:lnSpc>
                <a:spcPct val="100000"/>
              </a:lnSpc>
              <a:spcBef>
                <a:spcPts val="0"/>
              </a:spcBef>
              <a:spcAft>
                <a:spcPts val="0"/>
              </a:spcAft>
              <a:buClr>
                <a:srgbClr val="990000"/>
              </a:buClr>
              <a:buSzPts val="1500"/>
              <a:buFont typeface="Open Sans"/>
              <a:buChar char="■"/>
            </a:pPr>
            <a:r>
              <a:rPr lang="en" sz="1500">
                <a:solidFill>
                  <a:srgbClr val="990000"/>
                </a:solidFill>
                <a:highlight>
                  <a:srgbClr val="FFFFFF"/>
                </a:highlight>
                <a:latin typeface="Open Sans"/>
                <a:ea typeface="Open Sans"/>
                <a:cs typeface="Open Sans"/>
                <a:sym typeface="Open Sans"/>
              </a:rPr>
              <a:t>Volume Container</a:t>
            </a:r>
            <a:endParaRPr sz="1500">
              <a:solidFill>
                <a:srgbClr val="990000"/>
              </a:solidFill>
              <a:highlight>
                <a:srgbClr val="FFFFFF"/>
              </a:highlight>
              <a:latin typeface="Open Sans"/>
              <a:ea typeface="Open Sans"/>
              <a:cs typeface="Open Sans"/>
              <a:sym typeface="Open Sans"/>
            </a:endParaRPr>
          </a:p>
          <a:p>
            <a:pPr indent="-323850" lvl="2" marL="1371600" rtl="0" algn="l">
              <a:lnSpc>
                <a:spcPct val="100000"/>
              </a:lnSpc>
              <a:spcBef>
                <a:spcPts val="0"/>
              </a:spcBef>
              <a:spcAft>
                <a:spcPts val="0"/>
              </a:spcAft>
              <a:buClr>
                <a:srgbClr val="990000"/>
              </a:buClr>
              <a:buSzPts val="1500"/>
              <a:buFont typeface="Open Sans"/>
              <a:buChar char="■"/>
            </a:pPr>
            <a:r>
              <a:rPr lang="en" sz="1500">
                <a:solidFill>
                  <a:srgbClr val="990000"/>
                </a:solidFill>
                <a:highlight>
                  <a:srgbClr val="FFFFFF"/>
                </a:highlight>
                <a:latin typeface="Open Sans"/>
                <a:ea typeface="Open Sans"/>
                <a:cs typeface="Open Sans"/>
                <a:sym typeface="Open Sans"/>
              </a:rPr>
              <a:t>Directory Mounts</a:t>
            </a:r>
            <a:endParaRPr sz="1500">
              <a:solidFill>
                <a:srgbClr val="990000"/>
              </a:solidFill>
              <a:highlight>
                <a:srgbClr val="FFFFFF"/>
              </a:highlight>
              <a:latin typeface="Open Sans"/>
              <a:ea typeface="Open Sans"/>
              <a:cs typeface="Open Sans"/>
              <a:sym typeface="Open Sans"/>
            </a:endParaRPr>
          </a:p>
          <a:p>
            <a:pPr indent="-323850" lvl="2" marL="1371600" rtl="0" algn="l">
              <a:lnSpc>
                <a:spcPct val="100000"/>
              </a:lnSpc>
              <a:spcBef>
                <a:spcPts val="0"/>
              </a:spcBef>
              <a:spcAft>
                <a:spcPts val="0"/>
              </a:spcAft>
              <a:buClr>
                <a:srgbClr val="990000"/>
              </a:buClr>
              <a:buSzPts val="1500"/>
              <a:buFont typeface="Open Sans"/>
              <a:buChar char="■"/>
            </a:pPr>
            <a:r>
              <a:rPr lang="en" sz="1500">
                <a:solidFill>
                  <a:srgbClr val="990000"/>
                </a:solidFill>
                <a:highlight>
                  <a:srgbClr val="FFFFFF"/>
                </a:highlight>
                <a:latin typeface="Open Sans"/>
                <a:ea typeface="Open Sans"/>
                <a:cs typeface="Open Sans"/>
                <a:sym typeface="Open Sans"/>
              </a:rPr>
              <a:t>Storage Plugins</a:t>
            </a:r>
            <a:endParaRPr sz="1500">
              <a:solidFill>
                <a:srgbClr val="990000"/>
              </a:solidFill>
              <a:highlight>
                <a:srgbClr val="FFFFFF"/>
              </a:highlight>
              <a:latin typeface="Open Sans"/>
              <a:ea typeface="Open Sans"/>
              <a:cs typeface="Open Sans"/>
              <a:sym typeface="Open Sans"/>
            </a:endParaRPr>
          </a:p>
          <a:p>
            <a:pPr indent="-323850" lvl="0" marL="457200" rtl="0" algn="just">
              <a:lnSpc>
                <a:spcPct val="100000"/>
              </a:lnSpc>
              <a:spcBef>
                <a:spcPts val="0"/>
              </a:spcBef>
              <a:spcAft>
                <a:spcPts val="0"/>
              </a:spcAft>
              <a:buClr>
                <a:srgbClr val="4A4A4A"/>
              </a:buClr>
              <a:buSzPts val="1500"/>
              <a:buFont typeface="Open Sans"/>
              <a:buChar char="●"/>
            </a:pPr>
            <a:r>
              <a:rPr b="1" lang="en" sz="1500">
                <a:solidFill>
                  <a:srgbClr val="4A4A4A"/>
                </a:solidFill>
                <a:highlight>
                  <a:srgbClr val="FFFFFF"/>
                </a:highlight>
                <a:latin typeface="Open Sans"/>
                <a:ea typeface="Open Sans"/>
                <a:cs typeface="Open Sans"/>
                <a:sym typeface="Open Sans"/>
              </a:rPr>
              <a:t>Docker’s Registry/Hub</a:t>
            </a:r>
            <a:endParaRPr b="1" sz="1500">
              <a:solidFill>
                <a:srgbClr val="4A4A4A"/>
              </a:solidFill>
              <a:highlight>
                <a:srgbClr val="FFFFFF"/>
              </a:highlight>
              <a:latin typeface="Open Sans"/>
              <a:ea typeface="Open Sans"/>
              <a:cs typeface="Open Sans"/>
              <a:sym typeface="Open Sans"/>
            </a:endParaRPr>
          </a:p>
          <a:p>
            <a:pPr indent="0" lvl="0" marL="0" rtl="0" algn="just">
              <a:lnSpc>
                <a:spcPct val="120000"/>
              </a:lnSpc>
              <a:spcBef>
                <a:spcPts val="200"/>
              </a:spcBef>
              <a:spcAft>
                <a:spcPts val="0"/>
              </a:spcAft>
              <a:buClr>
                <a:schemeClr val="dk1"/>
              </a:buClr>
              <a:buSzPts val="1100"/>
              <a:buFont typeface="Arial"/>
              <a:buNone/>
            </a:pPr>
            <a:r>
              <a:t/>
            </a:r>
            <a:endParaRPr sz="1200">
              <a:solidFill>
                <a:srgbClr val="4A4A4A"/>
              </a:solidFill>
              <a:highlight>
                <a:srgbClr val="FFFFFF"/>
              </a:highlight>
              <a:latin typeface="Open Sans"/>
              <a:ea typeface="Open Sans"/>
              <a:cs typeface="Open Sans"/>
              <a:sym typeface="Open Sans"/>
            </a:endParaRPr>
          </a:p>
          <a:p>
            <a:pPr indent="0" lvl="0" marL="0" rtl="0" algn="l">
              <a:spcBef>
                <a:spcPts val="200"/>
              </a:spcBef>
              <a:spcAft>
                <a:spcPts val="0"/>
              </a:spcAft>
              <a:buNone/>
            </a:pPr>
            <a:r>
              <a:t/>
            </a:r>
            <a:endParaRPr sz="1200">
              <a:solidFill>
                <a:srgbClr val="4A4A4A"/>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200">
              <a:solidFill>
                <a:srgbClr val="4A4A4A"/>
              </a:solidFill>
              <a:latin typeface="Open Sans"/>
              <a:ea typeface="Open Sans"/>
              <a:cs typeface="Open Sans"/>
              <a:sym typeface="Open Sans"/>
            </a:endParaRPr>
          </a:p>
        </p:txBody>
      </p:sp>
      <p:pic>
        <p:nvPicPr>
          <p:cNvPr id="157" name="Google Shape;157;p27"/>
          <p:cNvPicPr preferRelativeResize="0"/>
          <p:nvPr/>
        </p:nvPicPr>
        <p:blipFill>
          <a:blip r:embed="rId3">
            <a:alphaModFix/>
          </a:blip>
          <a:stretch>
            <a:fillRect/>
          </a:stretch>
        </p:blipFill>
        <p:spPr>
          <a:xfrm>
            <a:off x="4085175" y="718375"/>
            <a:ext cx="4506850" cy="352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0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1000"/>
                                        <p:tgtEl>
                                          <p:spTgt spid="1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animEffect filter="fade" transition="in">
                                      <p:cBhvr>
                                        <p:cTn dur="1000"/>
                                        <p:tgtEl>
                                          <p:spTgt spid="1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5" st="5"/>
                                            </p:txEl>
                                          </p:spTgt>
                                        </p:tgtEl>
                                        <p:attrNameLst>
                                          <p:attrName>style.visibility</p:attrName>
                                        </p:attrNameLst>
                                      </p:cBhvr>
                                      <p:to>
                                        <p:strVal val="visible"/>
                                      </p:to>
                                    </p:set>
                                    <p:animEffect filter="fade" transition="in">
                                      <p:cBhvr>
                                        <p:cTn dur="1000"/>
                                        <p:tgtEl>
                                          <p:spTgt spid="15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6" st="6"/>
                                            </p:txEl>
                                          </p:spTgt>
                                        </p:tgtEl>
                                        <p:attrNameLst>
                                          <p:attrName>style.visibility</p:attrName>
                                        </p:attrNameLst>
                                      </p:cBhvr>
                                      <p:to>
                                        <p:strVal val="visible"/>
                                      </p:to>
                                    </p:set>
                                    <p:animEffect filter="fade" transition="in">
                                      <p:cBhvr>
                                        <p:cTn dur="1000"/>
                                        <p:tgtEl>
                                          <p:spTgt spid="15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7" st="7"/>
                                            </p:txEl>
                                          </p:spTgt>
                                        </p:tgtEl>
                                        <p:attrNameLst>
                                          <p:attrName>style.visibility</p:attrName>
                                        </p:attrNameLst>
                                      </p:cBhvr>
                                      <p:to>
                                        <p:strVal val="visible"/>
                                      </p:to>
                                    </p:set>
                                    <p:animEffect filter="fade" transition="in">
                                      <p:cBhvr>
                                        <p:cTn dur="1000"/>
                                        <p:tgtEl>
                                          <p:spTgt spid="15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8" st="8"/>
                                            </p:txEl>
                                          </p:spTgt>
                                        </p:tgtEl>
                                        <p:attrNameLst>
                                          <p:attrName>style.visibility</p:attrName>
                                        </p:attrNameLst>
                                      </p:cBhvr>
                                      <p:to>
                                        <p:strVal val="visible"/>
                                      </p:to>
                                    </p:set>
                                    <p:animEffect filter="fade" transition="in">
                                      <p:cBhvr>
                                        <p:cTn dur="1000"/>
                                        <p:tgtEl>
                                          <p:spTgt spid="15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9" st="9"/>
                                            </p:txEl>
                                          </p:spTgt>
                                        </p:tgtEl>
                                        <p:attrNameLst>
                                          <p:attrName>style.visibility</p:attrName>
                                        </p:attrNameLst>
                                      </p:cBhvr>
                                      <p:to>
                                        <p:strVal val="visible"/>
                                      </p:to>
                                    </p:set>
                                    <p:animEffect filter="fade" transition="in">
                                      <p:cBhvr>
                                        <p:cTn dur="1000"/>
                                        <p:tgtEl>
                                          <p:spTgt spid="15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0" st="10"/>
                                            </p:txEl>
                                          </p:spTgt>
                                        </p:tgtEl>
                                        <p:attrNameLst>
                                          <p:attrName>style.visibility</p:attrName>
                                        </p:attrNameLst>
                                      </p:cBhvr>
                                      <p:to>
                                        <p:strVal val="visible"/>
                                      </p:to>
                                    </p:set>
                                    <p:animEffect filter="fade" transition="in">
                                      <p:cBhvr>
                                        <p:cTn dur="1000"/>
                                        <p:tgtEl>
                                          <p:spTgt spid="15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1" st="11"/>
                                            </p:txEl>
                                          </p:spTgt>
                                        </p:tgtEl>
                                        <p:attrNameLst>
                                          <p:attrName>style.visibility</p:attrName>
                                        </p:attrNameLst>
                                      </p:cBhvr>
                                      <p:to>
                                        <p:strVal val="visible"/>
                                      </p:to>
                                    </p:set>
                                    <p:animEffect filter="fade" transition="in">
                                      <p:cBhvr>
                                        <p:cTn dur="1000"/>
                                        <p:tgtEl>
                                          <p:spTgt spid="15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2" st="12"/>
                                            </p:txEl>
                                          </p:spTgt>
                                        </p:tgtEl>
                                        <p:attrNameLst>
                                          <p:attrName>style.visibility</p:attrName>
                                        </p:attrNameLst>
                                      </p:cBhvr>
                                      <p:to>
                                        <p:strVal val="visible"/>
                                      </p:to>
                                    </p:set>
                                    <p:animEffect filter="fade" transition="in">
                                      <p:cBhvr>
                                        <p:cTn dur="1000"/>
                                        <p:tgtEl>
                                          <p:spTgt spid="15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3" st="13"/>
                                            </p:txEl>
                                          </p:spTgt>
                                        </p:tgtEl>
                                        <p:attrNameLst>
                                          <p:attrName>style.visibility</p:attrName>
                                        </p:attrNameLst>
                                      </p:cBhvr>
                                      <p:to>
                                        <p:strVal val="visible"/>
                                      </p:to>
                                    </p:set>
                                    <p:animEffect filter="fade" transition="in">
                                      <p:cBhvr>
                                        <p:cTn dur="1000"/>
                                        <p:tgtEl>
                                          <p:spTgt spid="15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4" st="14"/>
                                            </p:txEl>
                                          </p:spTgt>
                                        </p:tgtEl>
                                        <p:attrNameLst>
                                          <p:attrName>style.visibility</p:attrName>
                                        </p:attrNameLst>
                                      </p:cBhvr>
                                      <p:to>
                                        <p:strVal val="visible"/>
                                      </p:to>
                                    </p:set>
                                    <p:animEffect filter="fade" transition="in">
                                      <p:cBhvr>
                                        <p:cTn dur="1000"/>
                                        <p:tgtEl>
                                          <p:spTgt spid="15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5" st="15"/>
                                            </p:txEl>
                                          </p:spTgt>
                                        </p:tgtEl>
                                        <p:attrNameLst>
                                          <p:attrName>style.visibility</p:attrName>
                                        </p:attrNameLst>
                                      </p:cBhvr>
                                      <p:to>
                                        <p:strVal val="visible"/>
                                      </p:to>
                                    </p:set>
                                    <p:animEffect filter="fade" transition="in">
                                      <p:cBhvr>
                                        <p:cTn dur="1000"/>
                                        <p:tgtEl>
                                          <p:spTgt spid="15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6" st="16"/>
                                            </p:txEl>
                                          </p:spTgt>
                                        </p:tgtEl>
                                        <p:attrNameLst>
                                          <p:attrName>style.visibility</p:attrName>
                                        </p:attrNameLst>
                                      </p:cBhvr>
                                      <p:to>
                                        <p:strVal val="visible"/>
                                      </p:to>
                                    </p:set>
                                    <p:animEffect filter="fade" transition="in">
                                      <p:cBhvr>
                                        <p:cTn dur="1000"/>
                                        <p:tgtEl>
                                          <p:spTgt spid="156">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7" st="17"/>
                                            </p:txEl>
                                          </p:spTgt>
                                        </p:tgtEl>
                                        <p:attrNameLst>
                                          <p:attrName>style.visibility</p:attrName>
                                        </p:attrNameLst>
                                      </p:cBhvr>
                                      <p:to>
                                        <p:strVal val="visible"/>
                                      </p:to>
                                    </p:set>
                                    <p:animEffect filter="fade" transition="in">
                                      <p:cBhvr>
                                        <p:cTn dur="1000"/>
                                        <p:tgtEl>
                                          <p:spTgt spid="156">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8" st="18"/>
                                            </p:txEl>
                                          </p:spTgt>
                                        </p:tgtEl>
                                        <p:attrNameLst>
                                          <p:attrName>style.visibility</p:attrName>
                                        </p:attrNameLst>
                                      </p:cBhvr>
                                      <p:to>
                                        <p:strVal val="visible"/>
                                      </p:to>
                                    </p:set>
                                    <p:animEffect filter="fade" transition="in">
                                      <p:cBhvr>
                                        <p:cTn dur="1000"/>
                                        <p:tgtEl>
                                          <p:spTgt spid="156">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9" st="19"/>
                                            </p:txEl>
                                          </p:spTgt>
                                        </p:tgtEl>
                                        <p:attrNameLst>
                                          <p:attrName>style.visibility</p:attrName>
                                        </p:attrNameLst>
                                      </p:cBhvr>
                                      <p:to>
                                        <p:strVal val="visible"/>
                                      </p:to>
                                    </p:set>
                                    <p:animEffect filter="fade" transition="in">
                                      <p:cBhvr>
                                        <p:cTn dur="1000"/>
                                        <p:tgtEl>
                                          <p:spTgt spid="156">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0" st="20"/>
                                            </p:txEl>
                                          </p:spTgt>
                                        </p:tgtEl>
                                        <p:attrNameLst>
                                          <p:attrName>style.visibility</p:attrName>
                                        </p:attrNameLst>
                                      </p:cBhvr>
                                      <p:to>
                                        <p:strVal val="visible"/>
                                      </p:to>
                                    </p:set>
                                    <p:animEffect filter="fade" transition="in">
                                      <p:cBhvr>
                                        <p:cTn dur="1000"/>
                                        <p:tgtEl>
                                          <p:spTgt spid="156">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1" st="21"/>
                                            </p:txEl>
                                          </p:spTgt>
                                        </p:tgtEl>
                                        <p:attrNameLst>
                                          <p:attrName>style.visibility</p:attrName>
                                        </p:attrNameLst>
                                      </p:cBhvr>
                                      <p:to>
                                        <p:strVal val="visible"/>
                                      </p:to>
                                    </p:set>
                                    <p:animEffect filter="fade" transition="in">
                                      <p:cBhvr>
                                        <p:cTn dur="1000"/>
                                        <p:tgtEl>
                                          <p:spTgt spid="156">
                                            <p:txEl>
                                              <p:pRg end="21" st="2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74250" y="112175"/>
            <a:ext cx="7595100" cy="5727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2800">
                <a:latin typeface="Open Sans"/>
                <a:ea typeface="Open Sans"/>
                <a:cs typeface="Open Sans"/>
                <a:sym typeface="Open Sans"/>
              </a:rPr>
              <a:t>Docker Architecture</a:t>
            </a:r>
            <a:endParaRPr sz="2800">
              <a:latin typeface="Open Sans"/>
              <a:ea typeface="Open Sans"/>
              <a:cs typeface="Open Sans"/>
              <a:sym typeface="Open Sans"/>
            </a:endParaRPr>
          </a:p>
          <a:p>
            <a:pPr indent="0" lvl="0" marL="0" rtl="0" algn="l">
              <a:spcBef>
                <a:spcPts val="400"/>
              </a:spcBef>
              <a:spcAft>
                <a:spcPts val="0"/>
              </a:spcAft>
              <a:buNone/>
            </a:pPr>
            <a:r>
              <a:rPr lang="en"/>
              <a:t> </a:t>
            </a:r>
            <a:endParaRPr/>
          </a:p>
        </p:txBody>
      </p:sp>
      <p:sp>
        <p:nvSpPr>
          <p:cNvPr id="163" name="Google Shape;163;p28"/>
          <p:cNvSpPr txBox="1"/>
          <p:nvPr>
            <p:ph idx="1" type="body"/>
          </p:nvPr>
        </p:nvSpPr>
        <p:spPr>
          <a:xfrm>
            <a:off x="74250" y="684875"/>
            <a:ext cx="8995500" cy="4402800"/>
          </a:xfrm>
          <a:prstGeom prst="rect">
            <a:avLst/>
          </a:prstGeom>
        </p:spPr>
        <p:txBody>
          <a:bodyPr anchorCtr="0" anchor="ctr" bIns="91425" lIns="91425" spcFirstLastPara="1" rIns="91425" wrap="square" tIns="91425">
            <a:noAutofit/>
          </a:bodyPr>
          <a:lstStyle/>
          <a:p>
            <a:pPr indent="0" lvl="0" marL="457200" rtl="0" algn="just">
              <a:lnSpc>
                <a:spcPct val="100000"/>
              </a:lnSpc>
              <a:spcBef>
                <a:spcPts val="0"/>
              </a:spcBef>
              <a:spcAft>
                <a:spcPts val="0"/>
              </a:spcAft>
              <a:buNone/>
            </a:pPr>
            <a:r>
              <a:rPr lang="en" sz="1400">
                <a:solidFill>
                  <a:srgbClr val="4A4A4A"/>
                </a:solidFill>
                <a:latin typeface="Open Sans"/>
                <a:ea typeface="Open Sans"/>
                <a:cs typeface="Open Sans"/>
                <a:sym typeface="Open Sans"/>
              </a:rPr>
              <a:t>The architecture of Docker uses a </a:t>
            </a:r>
            <a:r>
              <a:rPr lang="en" sz="1400">
                <a:solidFill>
                  <a:srgbClr val="0000FF"/>
                </a:solidFill>
                <a:latin typeface="Open Sans"/>
                <a:ea typeface="Open Sans"/>
                <a:cs typeface="Open Sans"/>
                <a:sym typeface="Open Sans"/>
              </a:rPr>
              <a:t>client-server model</a:t>
            </a:r>
            <a:r>
              <a:rPr lang="en" sz="1400">
                <a:solidFill>
                  <a:srgbClr val="4A4A4A"/>
                </a:solidFill>
                <a:latin typeface="Open Sans"/>
                <a:ea typeface="Open Sans"/>
                <a:cs typeface="Open Sans"/>
                <a:sym typeface="Open Sans"/>
              </a:rPr>
              <a:t> and </a:t>
            </a:r>
            <a:r>
              <a:rPr lang="en" sz="1400">
                <a:solidFill>
                  <a:srgbClr val="0000FF"/>
                </a:solidFill>
                <a:latin typeface="Open Sans"/>
                <a:ea typeface="Open Sans"/>
                <a:cs typeface="Open Sans"/>
                <a:sym typeface="Open Sans"/>
              </a:rPr>
              <a:t>consists of the Docker’s Client, Docker Host, Network and Storage components, and the Docker Registry/Hub</a:t>
            </a:r>
            <a:r>
              <a:rPr lang="en" sz="1400">
                <a:solidFill>
                  <a:srgbClr val="4A4A4A"/>
                </a:solidFill>
                <a:latin typeface="Open Sans"/>
                <a:ea typeface="Open Sans"/>
                <a:cs typeface="Open Sans"/>
                <a:sym typeface="Open Sans"/>
              </a:rPr>
              <a:t>. Let’s look at each of these in some detail.</a:t>
            </a:r>
            <a:endParaRPr sz="1400">
              <a:solidFill>
                <a:srgbClr val="4A4A4A"/>
              </a:solidFill>
              <a:latin typeface="Open Sans"/>
              <a:ea typeface="Open Sans"/>
              <a:cs typeface="Open Sans"/>
              <a:sym typeface="Open Sans"/>
            </a:endParaRPr>
          </a:p>
          <a:p>
            <a:pPr indent="0" lvl="0" marL="457200" rtl="0" algn="just">
              <a:lnSpc>
                <a:spcPct val="100000"/>
              </a:lnSpc>
              <a:spcBef>
                <a:spcPts val="1200"/>
              </a:spcBef>
              <a:spcAft>
                <a:spcPts val="0"/>
              </a:spcAft>
              <a:buNone/>
            </a:pPr>
            <a:r>
              <a:rPr b="1" lang="en" sz="1400">
                <a:solidFill>
                  <a:srgbClr val="4A4A4A"/>
                </a:solidFill>
                <a:latin typeface="Open Sans"/>
                <a:ea typeface="Open Sans"/>
                <a:cs typeface="Open Sans"/>
                <a:sym typeface="Open Sans"/>
              </a:rPr>
              <a:t>Docker’s Client</a:t>
            </a:r>
            <a:endParaRPr b="1" sz="1400">
              <a:solidFill>
                <a:srgbClr val="4A4A4A"/>
              </a:solidFill>
              <a:latin typeface="Open Sans"/>
              <a:ea typeface="Open Sans"/>
              <a:cs typeface="Open Sans"/>
              <a:sym typeface="Open Sans"/>
            </a:endParaRPr>
          </a:p>
          <a:p>
            <a:pPr indent="-317500" lvl="0" marL="457200" rtl="0" algn="just">
              <a:lnSpc>
                <a:spcPct val="100000"/>
              </a:lnSpc>
              <a:spcBef>
                <a:spcPts val="400"/>
              </a:spcBef>
              <a:spcAft>
                <a:spcPts val="0"/>
              </a:spcAft>
              <a:buClr>
                <a:srgbClr val="4A4A4A"/>
              </a:buClr>
              <a:buSzPts val="1400"/>
              <a:buFont typeface="Open Sans"/>
              <a:buChar char="●"/>
            </a:pPr>
            <a:r>
              <a:rPr lang="en" sz="1400">
                <a:solidFill>
                  <a:srgbClr val="4A4A4A"/>
                </a:solidFill>
                <a:latin typeface="Open Sans"/>
                <a:ea typeface="Open Sans"/>
                <a:cs typeface="Open Sans"/>
                <a:sym typeface="Open Sans"/>
              </a:rPr>
              <a:t>Docker users </a:t>
            </a:r>
            <a:r>
              <a:rPr lang="en" sz="1400">
                <a:solidFill>
                  <a:srgbClr val="0000FF"/>
                </a:solidFill>
                <a:latin typeface="Open Sans"/>
                <a:ea typeface="Open Sans"/>
                <a:cs typeface="Open Sans"/>
                <a:sym typeface="Open Sans"/>
              </a:rPr>
              <a:t>can interact</a:t>
            </a:r>
            <a:r>
              <a:rPr lang="en" sz="1400">
                <a:solidFill>
                  <a:srgbClr val="4A4A4A"/>
                </a:solidFill>
                <a:latin typeface="Open Sans"/>
                <a:ea typeface="Open Sans"/>
                <a:cs typeface="Open Sans"/>
                <a:sym typeface="Open Sans"/>
              </a:rPr>
              <a:t> with Docker through a client. When any docker commands runs, the client sends them to </a:t>
            </a:r>
            <a:r>
              <a:rPr lang="en" sz="1400">
                <a:solidFill>
                  <a:srgbClr val="0000FF"/>
                </a:solidFill>
                <a:latin typeface="Open Sans"/>
                <a:ea typeface="Open Sans"/>
                <a:cs typeface="Open Sans"/>
                <a:sym typeface="Open Sans"/>
              </a:rPr>
              <a:t>dockerd daemon</a:t>
            </a:r>
            <a:r>
              <a:rPr lang="en" sz="1400">
                <a:solidFill>
                  <a:srgbClr val="4A4A4A"/>
                </a:solidFill>
                <a:latin typeface="Open Sans"/>
                <a:ea typeface="Open Sans"/>
                <a:cs typeface="Open Sans"/>
                <a:sym typeface="Open Sans"/>
              </a:rPr>
              <a:t>, which carries them out. Docker API is used by Docker commands. It is possible for Docker client to communicate with more than one daemon.</a:t>
            </a:r>
            <a:endParaRPr sz="1400">
              <a:solidFill>
                <a:srgbClr val="4A4A4A"/>
              </a:solidFill>
              <a:latin typeface="Open Sans"/>
              <a:ea typeface="Open Sans"/>
              <a:cs typeface="Open Sans"/>
              <a:sym typeface="Open Sans"/>
            </a:endParaRPr>
          </a:p>
          <a:p>
            <a:pPr indent="0" lvl="0" marL="457200" rtl="0" algn="just">
              <a:lnSpc>
                <a:spcPct val="100000"/>
              </a:lnSpc>
              <a:spcBef>
                <a:spcPts val="1200"/>
              </a:spcBef>
              <a:spcAft>
                <a:spcPts val="0"/>
              </a:spcAft>
              <a:buNone/>
            </a:pPr>
            <a:r>
              <a:rPr b="1" lang="en" sz="1400">
                <a:solidFill>
                  <a:srgbClr val="4A4A4A"/>
                </a:solidFill>
                <a:latin typeface="Open Sans"/>
                <a:ea typeface="Open Sans"/>
                <a:cs typeface="Open Sans"/>
                <a:sym typeface="Open Sans"/>
              </a:rPr>
              <a:t>Docker Host</a:t>
            </a:r>
            <a:endParaRPr b="1" sz="1400">
              <a:solidFill>
                <a:srgbClr val="4A4A4A"/>
              </a:solidFill>
              <a:latin typeface="Open Sans"/>
              <a:ea typeface="Open Sans"/>
              <a:cs typeface="Open Sans"/>
              <a:sym typeface="Open Sans"/>
            </a:endParaRPr>
          </a:p>
          <a:p>
            <a:pPr indent="-317500" lvl="0" marL="457200" rtl="0" algn="just">
              <a:lnSpc>
                <a:spcPct val="100000"/>
              </a:lnSpc>
              <a:spcBef>
                <a:spcPts val="400"/>
              </a:spcBef>
              <a:spcAft>
                <a:spcPts val="0"/>
              </a:spcAft>
              <a:buClr>
                <a:srgbClr val="4A4A4A"/>
              </a:buClr>
              <a:buSzPts val="1400"/>
              <a:buFont typeface="Open Sans"/>
              <a:buChar char="●"/>
            </a:pPr>
            <a:r>
              <a:rPr lang="en" sz="1400">
                <a:solidFill>
                  <a:srgbClr val="4A4A4A"/>
                </a:solidFill>
                <a:latin typeface="Open Sans"/>
                <a:ea typeface="Open Sans"/>
                <a:cs typeface="Open Sans"/>
                <a:sym typeface="Open Sans"/>
              </a:rPr>
              <a:t>The Docker host provides a complete environment to execute and run applications. It comprises of the Docker daemon, Images, Containers, Networks, and Storage. As previously mentioned, the daemon is responsible for all container-related actions and receives commands via the CLI or the REST API. It can also communicate with other daemons to manage its services.</a:t>
            </a:r>
            <a:endParaRPr sz="1400">
              <a:solidFill>
                <a:srgbClr val="4A4A4A"/>
              </a:solidFill>
              <a:latin typeface="Open Sans"/>
              <a:ea typeface="Open Sans"/>
              <a:cs typeface="Open Sans"/>
              <a:sym typeface="Open Sans"/>
            </a:endParaRPr>
          </a:p>
          <a:p>
            <a:pPr indent="0" lvl="0" marL="457200" rtl="0" algn="just">
              <a:lnSpc>
                <a:spcPct val="100000"/>
              </a:lnSpc>
              <a:spcBef>
                <a:spcPts val="1200"/>
              </a:spcBef>
              <a:spcAft>
                <a:spcPts val="0"/>
              </a:spcAft>
              <a:buNone/>
            </a:pPr>
            <a:r>
              <a:rPr b="1" lang="en" sz="1400">
                <a:solidFill>
                  <a:srgbClr val="4A4A4A"/>
                </a:solidFill>
                <a:highlight>
                  <a:srgbClr val="FFFFFF"/>
                </a:highlight>
                <a:latin typeface="Open Sans"/>
                <a:ea typeface="Open Sans"/>
                <a:cs typeface="Open Sans"/>
                <a:sym typeface="Open Sans"/>
              </a:rPr>
              <a:t>Docker’s Registry/Hub</a:t>
            </a:r>
            <a:endParaRPr b="1" sz="1400">
              <a:solidFill>
                <a:srgbClr val="4A4A4A"/>
              </a:solidFill>
              <a:highlight>
                <a:srgbClr val="FFFFFF"/>
              </a:highlight>
              <a:latin typeface="Open Sans"/>
              <a:ea typeface="Open Sans"/>
              <a:cs typeface="Open Sans"/>
              <a:sym typeface="Open Sans"/>
            </a:endParaRPr>
          </a:p>
          <a:p>
            <a:pPr indent="-317500" lvl="0" marL="457200" rtl="0" algn="just">
              <a:lnSpc>
                <a:spcPct val="100000"/>
              </a:lnSpc>
              <a:spcBef>
                <a:spcPts val="1200"/>
              </a:spcBef>
              <a:spcAft>
                <a:spcPts val="0"/>
              </a:spcAft>
              <a:buClr>
                <a:srgbClr val="4A4A4A"/>
              </a:buClr>
              <a:buSzPts val="1400"/>
              <a:buFont typeface="Open Sans"/>
              <a:buChar char="●"/>
            </a:pPr>
            <a:r>
              <a:rPr lang="en" sz="1400">
                <a:solidFill>
                  <a:srgbClr val="4A4A4A"/>
                </a:solidFill>
                <a:highlight>
                  <a:srgbClr val="FFFFFF"/>
                </a:highlight>
                <a:latin typeface="Open Sans"/>
                <a:ea typeface="Open Sans"/>
                <a:cs typeface="Open Sans"/>
                <a:sym typeface="Open Sans"/>
              </a:rPr>
              <a:t>Docker registries are services that provide locations from where you can store and download images. In other words, a Docker registry contains Docker repositories that host one or more Docker Images. Public Registries include two components namely the </a:t>
            </a:r>
            <a:r>
              <a:rPr b="1" lang="en" sz="1400">
                <a:solidFill>
                  <a:srgbClr val="0000FF"/>
                </a:solidFill>
                <a:highlight>
                  <a:srgbClr val="FFFFFF"/>
                </a:highlight>
                <a:latin typeface="Open Sans"/>
                <a:ea typeface="Open Sans"/>
                <a:cs typeface="Open Sans"/>
                <a:sym typeface="Open Sans"/>
              </a:rPr>
              <a:t>Docker Hub and Docker Cloud.</a:t>
            </a:r>
            <a:r>
              <a:rPr lang="en" sz="1400">
                <a:solidFill>
                  <a:srgbClr val="4A4A4A"/>
                </a:solidFill>
                <a:highlight>
                  <a:srgbClr val="FFFFFF"/>
                </a:highlight>
                <a:latin typeface="Open Sans"/>
                <a:ea typeface="Open Sans"/>
                <a:cs typeface="Open Sans"/>
                <a:sym typeface="Open Sans"/>
              </a:rPr>
              <a:t> You can also use Private Registries. The most common commands when working with registries include: </a:t>
            </a:r>
            <a:r>
              <a:rPr b="1" lang="en" sz="1400">
                <a:solidFill>
                  <a:srgbClr val="4A4A4A"/>
                </a:solidFill>
                <a:highlight>
                  <a:srgbClr val="FFFFFF"/>
                </a:highlight>
                <a:latin typeface="Open Sans"/>
                <a:ea typeface="Open Sans"/>
                <a:cs typeface="Open Sans"/>
                <a:sym typeface="Open Sans"/>
              </a:rPr>
              <a:t>docker push, docker pull, docker run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animEffect filter="fade" transition="in">
                                      <p:cBhvr>
                                        <p:cTn dur="1000"/>
                                        <p:tgtEl>
                                          <p:spTgt spid="1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animEffect filter="fade" transition="in">
                                      <p:cBhvr>
                                        <p:cTn dur="1000"/>
                                        <p:tgtEl>
                                          <p:spTgt spid="16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71425" y="77100"/>
            <a:ext cx="8520600" cy="5727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2800">
                <a:latin typeface="Open Sans"/>
                <a:ea typeface="Open Sans"/>
                <a:cs typeface="Open Sans"/>
                <a:sym typeface="Open Sans"/>
              </a:rPr>
              <a:t>Docker Architecture (Cont.)</a:t>
            </a:r>
            <a:endParaRPr sz="2800">
              <a:latin typeface="Open Sans"/>
              <a:ea typeface="Open Sans"/>
              <a:cs typeface="Open Sans"/>
              <a:sym typeface="Open Sans"/>
            </a:endParaRPr>
          </a:p>
          <a:p>
            <a:pPr indent="0" lvl="0" marL="0" rtl="0" algn="l">
              <a:spcBef>
                <a:spcPts val="400"/>
              </a:spcBef>
              <a:spcAft>
                <a:spcPts val="0"/>
              </a:spcAft>
              <a:buNone/>
            </a:pPr>
            <a:r>
              <a:rPr lang="en"/>
              <a:t> </a:t>
            </a:r>
            <a:endParaRPr/>
          </a:p>
        </p:txBody>
      </p:sp>
      <p:sp>
        <p:nvSpPr>
          <p:cNvPr id="169" name="Google Shape;169;p29"/>
          <p:cNvSpPr txBox="1"/>
          <p:nvPr>
            <p:ph idx="1" type="body"/>
          </p:nvPr>
        </p:nvSpPr>
        <p:spPr>
          <a:xfrm>
            <a:off x="112625" y="604925"/>
            <a:ext cx="8830200" cy="39642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1500">
                <a:solidFill>
                  <a:srgbClr val="4A4A4A"/>
                </a:solidFill>
                <a:latin typeface="Open Sans"/>
                <a:ea typeface="Open Sans"/>
                <a:cs typeface="Open Sans"/>
                <a:sym typeface="Open Sans"/>
              </a:rPr>
              <a:t>Docker Objects </a:t>
            </a:r>
            <a:endParaRPr b="1" sz="1500">
              <a:solidFill>
                <a:srgbClr val="4A4A4A"/>
              </a:solidFill>
              <a:latin typeface="Open Sans"/>
              <a:ea typeface="Open Sans"/>
              <a:cs typeface="Open Sans"/>
              <a:sym typeface="Open Sans"/>
            </a:endParaRPr>
          </a:p>
          <a:p>
            <a:pPr indent="457200" lvl="0" marL="0" rtl="0" algn="just">
              <a:lnSpc>
                <a:spcPct val="120000"/>
              </a:lnSpc>
              <a:spcBef>
                <a:spcPts val="400"/>
              </a:spcBef>
              <a:spcAft>
                <a:spcPts val="0"/>
              </a:spcAft>
              <a:buClr>
                <a:schemeClr val="dk1"/>
              </a:buClr>
              <a:buSzPts val="1100"/>
              <a:buFont typeface="Arial"/>
              <a:buNone/>
            </a:pPr>
            <a:r>
              <a:rPr b="1" lang="en" sz="1500">
                <a:solidFill>
                  <a:srgbClr val="0000FF"/>
                </a:solidFill>
                <a:latin typeface="Open Sans"/>
                <a:ea typeface="Open Sans"/>
                <a:cs typeface="Open Sans"/>
                <a:sym typeface="Open Sans"/>
              </a:rPr>
              <a:t>1. Images</a:t>
            </a:r>
            <a:endParaRPr b="1" sz="1500">
              <a:solidFill>
                <a:srgbClr val="0000FF"/>
              </a:solidFill>
              <a:latin typeface="Open Sans"/>
              <a:ea typeface="Open Sans"/>
              <a:cs typeface="Open Sans"/>
              <a:sym typeface="Open Sans"/>
            </a:endParaRPr>
          </a:p>
          <a:p>
            <a:pPr indent="-323850" lvl="0" marL="457200" rtl="0" algn="just">
              <a:lnSpc>
                <a:spcPct val="170000"/>
              </a:lnSpc>
              <a:spcBef>
                <a:spcPts val="200"/>
              </a:spcBef>
              <a:spcAft>
                <a:spcPts val="0"/>
              </a:spcAft>
              <a:buClr>
                <a:srgbClr val="4A4A4A"/>
              </a:buClr>
              <a:buSzPts val="1500"/>
              <a:buFont typeface="Open Sans"/>
              <a:buChar char="●"/>
            </a:pPr>
            <a:r>
              <a:rPr lang="en" sz="1500">
                <a:solidFill>
                  <a:srgbClr val="4A4A4A"/>
                </a:solidFill>
                <a:latin typeface="Open Sans"/>
                <a:ea typeface="Open Sans"/>
                <a:cs typeface="Open Sans"/>
                <a:sym typeface="Open Sans"/>
              </a:rPr>
              <a:t>Images are nothing but a </a:t>
            </a:r>
            <a:r>
              <a:rPr lang="en" sz="1500">
                <a:solidFill>
                  <a:srgbClr val="990000"/>
                </a:solidFill>
                <a:latin typeface="Open Sans"/>
                <a:ea typeface="Open Sans"/>
                <a:cs typeface="Open Sans"/>
                <a:sym typeface="Open Sans"/>
              </a:rPr>
              <a:t>read-only binary template that can build containers.</a:t>
            </a:r>
            <a:r>
              <a:rPr lang="en" sz="1500">
                <a:solidFill>
                  <a:srgbClr val="4A4A4A"/>
                </a:solidFill>
                <a:latin typeface="Open Sans"/>
                <a:ea typeface="Open Sans"/>
                <a:cs typeface="Open Sans"/>
                <a:sym typeface="Open Sans"/>
              </a:rPr>
              <a:t> </a:t>
            </a:r>
            <a:endParaRPr sz="1500">
              <a:solidFill>
                <a:srgbClr val="4A4A4A"/>
              </a:solidFill>
              <a:latin typeface="Open Sans"/>
              <a:ea typeface="Open Sans"/>
              <a:cs typeface="Open Sans"/>
              <a:sym typeface="Open Sans"/>
            </a:endParaRPr>
          </a:p>
          <a:p>
            <a:pPr indent="-323850" lvl="0" marL="457200" rtl="0" algn="just">
              <a:lnSpc>
                <a:spcPct val="170000"/>
              </a:lnSpc>
              <a:spcBef>
                <a:spcPts val="0"/>
              </a:spcBef>
              <a:spcAft>
                <a:spcPts val="0"/>
              </a:spcAft>
              <a:buClr>
                <a:srgbClr val="4A4A4A"/>
              </a:buClr>
              <a:buSzPts val="1500"/>
              <a:buFont typeface="Open Sans"/>
              <a:buChar char="●"/>
            </a:pPr>
            <a:r>
              <a:rPr lang="en" sz="1500">
                <a:solidFill>
                  <a:srgbClr val="4A4A4A"/>
                </a:solidFill>
                <a:latin typeface="Open Sans"/>
                <a:ea typeface="Open Sans"/>
                <a:cs typeface="Open Sans"/>
                <a:sym typeface="Open Sans"/>
              </a:rPr>
              <a:t>They also contain </a:t>
            </a:r>
            <a:r>
              <a:rPr lang="en" sz="1500">
                <a:solidFill>
                  <a:srgbClr val="0000FF"/>
                </a:solidFill>
                <a:latin typeface="Open Sans"/>
                <a:ea typeface="Open Sans"/>
                <a:cs typeface="Open Sans"/>
                <a:sym typeface="Open Sans"/>
              </a:rPr>
              <a:t>metadata that describe</a:t>
            </a:r>
            <a:r>
              <a:rPr lang="en" sz="1500">
                <a:solidFill>
                  <a:srgbClr val="4A4A4A"/>
                </a:solidFill>
                <a:latin typeface="Open Sans"/>
                <a:ea typeface="Open Sans"/>
                <a:cs typeface="Open Sans"/>
                <a:sym typeface="Open Sans"/>
              </a:rPr>
              <a:t> the container’s capabilities and needs. </a:t>
            </a:r>
            <a:endParaRPr sz="1500">
              <a:solidFill>
                <a:srgbClr val="4A4A4A"/>
              </a:solidFill>
              <a:latin typeface="Open Sans"/>
              <a:ea typeface="Open Sans"/>
              <a:cs typeface="Open Sans"/>
              <a:sym typeface="Open Sans"/>
            </a:endParaRPr>
          </a:p>
          <a:p>
            <a:pPr indent="-323850" lvl="0" marL="457200" rtl="0" algn="just">
              <a:lnSpc>
                <a:spcPct val="170000"/>
              </a:lnSpc>
              <a:spcBef>
                <a:spcPts val="0"/>
              </a:spcBef>
              <a:spcAft>
                <a:spcPts val="0"/>
              </a:spcAft>
              <a:buClr>
                <a:srgbClr val="4A4A4A"/>
              </a:buClr>
              <a:buSzPts val="1500"/>
              <a:buFont typeface="Open Sans"/>
              <a:buChar char="●"/>
            </a:pPr>
            <a:r>
              <a:rPr lang="en" sz="1500">
                <a:solidFill>
                  <a:srgbClr val="4A4A4A"/>
                </a:solidFill>
                <a:latin typeface="Open Sans"/>
                <a:ea typeface="Open Sans"/>
                <a:cs typeface="Open Sans"/>
                <a:sym typeface="Open Sans"/>
              </a:rPr>
              <a:t>Images are used to store and ship applications. </a:t>
            </a:r>
            <a:endParaRPr sz="1500">
              <a:solidFill>
                <a:srgbClr val="4A4A4A"/>
              </a:solidFill>
              <a:latin typeface="Open Sans"/>
              <a:ea typeface="Open Sans"/>
              <a:cs typeface="Open Sans"/>
              <a:sym typeface="Open Sans"/>
            </a:endParaRPr>
          </a:p>
          <a:p>
            <a:pPr indent="-323850" lvl="0" marL="457200" rtl="0" algn="just">
              <a:lnSpc>
                <a:spcPct val="170000"/>
              </a:lnSpc>
              <a:spcBef>
                <a:spcPts val="0"/>
              </a:spcBef>
              <a:spcAft>
                <a:spcPts val="0"/>
              </a:spcAft>
              <a:buClr>
                <a:srgbClr val="4A4A4A"/>
              </a:buClr>
              <a:buSzPts val="1500"/>
              <a:buFont typeface="Open Sans"/>
              <a:buChar char="●"/>
            </a:pPr>
            <a:r>
              <a:rPr lang="en" sz="1500">
                <a:solidFill>
                  <a:srgbClr val="4A4A4A"/>
                </a:solidFill>
                <a:latin typeface="Open Sans"/>
                <a:ea typeface="Open Sans"/>
                <a:cs typeface="Open Sans"/>
                <a:sym typeface="Open Sans"/>
              </a:rPr>
              <a:t>An image can be used on its own to build a container or customized to add additional elements to extend the current configuration.</a:t>
            </a:r>
            <a:endParaRPr sz="1500">
              <a:solidFill>
                <a:srgbClr val="4A4A4A"/>
              </a:solidFill>
              <a:latin typeface="Open Sans"/>
              <a:ea typeface="Open Sans"/>
              <a:cs typeface="Open Sans"/>
              <a:sym typeface="Open Sans"/>
            </a:endParaRPr>
          </a:p>
          <a:p>
            <a:pPr indent="-323850" lvl="0" marL="457200" rtl="0" algn="just">
              <a:lnSpc>
                <a:spcPct val="170000"/>
              </a:lnSpc>
              <a:spcBef>
                <a:spcPts val="0"/>
              </a:spcBef>
              <a:spcAft>
                <a:spcPts val="0"/>
              </a:spcAft>
              <a:buClr>
                <a:srgbClr val="4A4A4A"/>
              </a:buClr>
              <a:buSzPts val="1500"/>
              <a:buFont typeface="Open Sans"/>
              <a:buChar char="●"/>
            </a:pPr>
            <a:r>
              <a:rPr lang="en" sz="1500">
                <a:solidFill>
                  <a:srgbClr val="4A4A4A"/>
                </a:solidFill>
                <a:latin typeface="Open Sans"/>
                <a:ea typeface="Open Sans"/>
                <a:cs typeface="Open Sans"/>
                <a:sym typeface="Open Sans"/>
              </a:rPr>
              <a:t>You can </a:t>
            </a:r>
            <a:r>
              <a:rPr lang="en" sz="1500">
                <a:solidFill>
                  <a:srgbClr val="0000FF"/>
                </a:solidFill>
                <a:latin typeface="Open Sans"/>
                <a:ea typeface="Open Sans"/>
                <a:cs typeface="Open Sans"/>
                <a:sym typeface="Open Sans"/>
              </a:rPr>
              <a:t>share the container images</a:t>
            </a:r>
            <a:r>
              <a:rPr lang="en" sz="1500">
                <a:solidFill>
                  <a:srgbClr val="4A4A4A"/>
                </a:solidFill>
                <a:latin typeface="Open Sans"/>
                <a:ea typeface="Open Sans"/>
                <a:cs typeface="Open Sans"/>
                <a:sym typeface="Open Sans"/>
              </a:rPr>
              <a:t> across teams within an enterprise with the help of a private container registry, or share it with the world using a public registry like Docker Hub. </a:t>
            </a:r>
            <a:endParaRPr sz="1500">
              <a:solidFill>
                <a:srgbClr val="4A4A4A"/>
              </a:solidFill>
              <a:latin typeface="Open Sans"/>
              <a:ea typeface="Open Sans"/>
              <a:cs typeface="Open Sans"/>
              <a:sym typeface="Open Sans"/>
            </a:endParaRPr>
          </a:p>
          <a:p>
            <a:pPr indent="-323850" lvl="0" marL="457200" rtl="0" algn="just">
              <a:lnSpc>
                <a:spcPct val="170000"/>
              </a:lnSpc>
              <a:spcBef>
                <a:spcPts val="0"/>
              </a:spcBef>
              <a:spcAft>
                <a:spcPts val="0"/>
              </a:spcAft>
              <a:buClr>
                <a:srgbClr val="4A4A4A"/>
              </a:buClr>
              <a:buSzPts val="1500"/>
              <a:buFont typeface="Open Sans"/>
              <a:buChar char="●"/>
            </a:pPr>
            <a:r>
              <a:rPr lang="en" sz="1500">
                <a:solidFill>
                  <a:srgbClr val="0000FF"/>
                </a:solidFill>
                <a:latin typeface="Open Sans"/>
                <a:ea typeface="Open Sans"/>
                <a:cs typeface="Open Sans"/>
                <a:sym typeface="Open Sans"/>
              </a:rPr>
              <a:t>Images are the core element</a:t>
            </a:r>
            <a:r>
              <a:rPr lang="en" sz="1500">
                <a:solidFill>
                  <a:srgbClr val="4A4A4A"/>
                </a:solidFill>
                <a:latin typeface="Open Sans"/>
                <a:ea typeface="Open Sans"/>
                <a:cs typeface="Open Sans"/>
                <a:sym typeface="Open Sans"/>
              </a:rPr>
              <a:t> of the Docker experience as they enable collaboration between developers in a way that was not possible before.</a:t>
            </a:r>
            <a:endParaRPr sz="1500">
              <a:solidFill>
                <a:srgbClr val="4A4A4A"/>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10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10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1000"/>
                                        <p:tgtEl>
                                          <p:spTgt spid="1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Effect filter="fade" transition="in">
                                      <p:cBhvr>
                                        <p:cTn dur="1000"/>
                                        <p:tgtEl>
                                          <p:spTgt spid="1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Effect filter="fade" transition="in">
                                      <p:cBhvr>
                                        <p:cTn dur="1000"/>
                                        <p:tgtEl>
                                          <p:spTgt spid="1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animEffect filter="fade" transition="in">
                                      <p:cBhvr>
                                        <p:cTn dur="1000"/>
                                        <p:tgtEl>
                                          <p:spTgt spid="1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6" st="6"/>
                                            </p:txEl>
                                          </p:spTgt>
                                        </p:tgtEl>
                                        <p:attrNameLst>
                                          <p:attrName>style.visibility</p:attrName>
                                        </p:attrNameLst>
                                      </p:cBhvr>
                                      <p:to>
                                        <p:strVal val="visible"/>
                                      </p:to>
                                    </p:set>
                                    <p:animEffect filter="fade" transition="in">
                                      <p:cBhvr>
                                        <p:cTn dur="1000"/>
                                        <p:tgtEl>
                                          <p:spTgt spid="1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7" st="7"/>
                                            </p:txEl>
                                          </p:spTgt>
                                        </p:tgtEl>
                                        <p:attrNameLst>
                                          <p:attrName>style.visibility</p:attrName>
                                        </p:attrNameLst>
                                      </p:cBhvr>
                                      <p:to>
                                        <p:strVal val="visible"/>
                                      </p:to>
                                    </p:set>
                                    <p:animEffect filter="fade" transition="in">
                                      <p:cBhvr>
                                        <p:cTn dur="1000"/>
                                        <p:tgtEl>
                                          <p:spTgt spid="16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71425" y="77100"/>
            <a:ext cx="8520600" cy="5727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2800">
                <a:latin typeface="Open Sans"/>
                <a:ea typeface="Open Sans"/>
                <a:cs typeface="Open Sans"/>
                <a:sym typeface="Open Sans"/>
              </a:rPr>
              <a:t>Docker Architecture (Cont.)</a:t>
            </a:r>
            <a:endParaRPr sz="2800">
              <a:latin typeface="Open Sans"/>
              <a:ea typeface="Open Sans"/>
              <a:cs typeface="Open Sans"/>
              <a:sym typeface="Open Sans"/>
            </a:endParaRPr>
          </a:p>
          <a:p>
            <a:pPr indent="0" lvl="0" marL="0" rtl="0" algn="l">
              <a:spcBef>
                <a:spcPts val="400"/>
              </a:spcBef>
              <a:spcAft>
                <a:spcPts val="0"/>
              </a:spcAft>
              <a:buNone/>
            </a:pPr>
            <a:r>
              <a:rPr lang="en"/>
              <a:t> </a:t>
            </a:r>
            <a:endParaRPr/>
          </a:p>
        </p:txBody>
      </p:sp>
      <p:sp>
        <p:nvSpPr>
          <p:cNvPr id="175" name="Google Shape;175;p30"/>
          <p:cNvSpPr txBox="1"/>
          <p:nvPr>
            <p:ph idx="1" type="body"/>
          </p:nvPr>
        </p:nvSpPr>
        <p:spPr>
          <a:xfrm>
            <a:off x="112625" y="778050"/>
            <a:ext cx="8830200" cy="37908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en" sz="1500">
                <a:solidFill>
                  <a:srgbClr val="4A4A4A"/>
                </a:solidFill>
                <a:latin typeface="Open Sans"/>
                <a:ea typeface="Open Sans"/>
                <a:cs typeface="Open Sans"/>
                <a:sym typeface="Open Sans"/>
              </a:rPr>
              <a:t>Docker Objects </a:t>
            </a:r>
            <a:endParaRPr b="1" sz="1500">
              <a:solidFill>
                <a:srgbClr val="4A4A4A"/>
              </a:solidFill>
              <a:latin typeface="Open Sans"/>
              <a:ea typeface="Open Sans"/>
              <a:cs typeface="Open Sans"/>
              <a:sym typeface="Open Sans"/>
            </a:endParaRPr>
          </a:p>
          <a:p>
            <a:pPr indent="457200" lvl="0" marL="0" rtl="0" algn="just">
              <a:lnSpc>
                <a:spcPct val="120000"/>
              </a:lnSpc>
              <a:spcBef>
                <a:spcPts val="400"/>
              </a:spcBef>
              <a:spcAft>
                <a:spcPts val="0"/>
              </a:spcAft>
              <a:buNone/>
            </a:pPr>
            <a:r>
              <a:rPr b="1" lang="en" sz="1500">
                <a:solidFill>
                  <a:srgbClr val="0000FF"/>
                </a:solidFill>
                <a:latin typeface="Open Sans"/>
                <a:ea typeface="Open Sans"/>
                <a:cs typeface="Open Sans"/>
                <a:sym typeface="Open Sans"/>
              </a:rPr>
              <a:t>2. Containers</a:t>
            </a:r>
            <a:endParaRPr b="1" sz="1500">
              <a:solidFill>
                <a:srgbClr val="0000FF"/>
              </a:solidFill>
              <a:latin typeface="Open Sans"/>
              <a:ea typeface="Open Sans"/>
              <a:cs typeface="Open Sans"/>
              <a:sym typeface="Open Sans"/>
            </a:endParaRPr>
          </a:p>
          <a:p>
            <a:pPr indent="-323850" lvl="0" marL="457200" rtl="0" algn="just">
              <a:lnSpc>
                <a:spcPct val="170000"/>
              </a:lnSpc>
              <a:spcBef>
                <a:spcPts val="200"/>
              </a:spcBef>
              <a:spcAft>
                <a:spcPts val="0"/>
              </a:spcAft>
              <a:buClr>
                <a:srgbClr val="4A4A4A"/>
              </a:buClr>
              <a:buSzPts val="1500"/>
              <a:buFont typeface="Open Sans"/>
              <a:buChar char="●"/>
            </a:pPr>
            <a:r>
              <a:rPr lang="en" sz="1500">
                <a:solidFill>
                  <a:srgbClr val="4A4A4A"/>
                </a:solidFill>
                <a:latin typeface="Open Sans"/>
                <a:ea typeface="Open Sans"/>
                <a:cs typeface="Open Sans"/>
                <a:sym typeface="Open Sans"/>
              </a:rPr>
              <a:t>Containers are sort of encapsulated environments in which you </a:t>
            </a:r>
            <a:r>
              <a:rPr lang="en" sz="1500">
                <a:solidFill>
                  <a:srgbClr val="0000FF"/>
                </a:solidFill>
                <a:latin typeface="Open Sans"/>
                <a:ea typeface="Open Sans"/>
                <a:cs typeface="Open Sans"/>
                <a:sym typeface="Open Sans"/>
              </a:rPr>
              <a:t>run applications</a:t>
            </a:r>
            <a:r>
              <a:rPr lang="en" sz="1500">
                <a:solidFill>
                  <a:srgbClr val="4A4A4A"/>
                </a:solidFill>
                <a:latin typeface="Open Sans"/>
                <a:ea typeface="Open Sans"/>
                <a:cs typeface="Open Sans"/>
                <a:sym typeface="Open Sans"/>
              </a:rPr>
              <a:t>. </a:t>
            </a:r>
            <a:endParaRPr sz="1500">
              <a:solidFill>
                <a:srgbClr val="4A4A4A"/>
              </a:solidFill>
              <a:latin typeface="Open Sans"/>
              <a:ea typeface="Open Sans"/>
              <a:cs typeface="Open Sans"/>
              <a:sym typeface="Open Sans"/>
            </a:endParaRPr>
          </a:p>
          <a:p>
            <a:pPr indent="-323850" lvl="0" marL="457200" rtl="0" algn="just">
              <a:lnSpc>
                <a:spcPct val="170000"/>
              </a:lnSpc>
              <a:spcBef>
                <a:spcPts val="0"/>
              </a:spcBef>
              <a:spcAft>
                <a:spcPts val="0"/>
              </a:spcAft>
              <a:buClr>
                <a:srgbClr val="4A4A4A"/>
              </a:buClr>
              <a:buSzPts val="1500"/>
              <a:buFont typeface="Open Sans"/>
              <a:buChar char="●"/>
            </a:pPr>
            <a:r>
              <a:rPr lang="en" sz="1500">
                <a:solidFill>
                  <a:srgbClr val="4A4A4A"/>
                </a:solidFill>
                <a:latin typeface="Open Sans"/>
                <a:ea typeface="Open Sans"/>
                <a:cs typeface="Open Sans"/>
                <a:sym typeface="Open Sans"/>
              </a:rPr>
              <a:t>Container is defined by the image and any additional configuration options provided on starting the container, including and not limited to the network connections and storage options. </a:t>
            </a:r>
            <a:endParaRPr sz="1500">
              <a:solidFill>
                <a:srgbClr val="4A4A4A"/>
              </a:solidFill>
              <a:latin typeface="Open Sans"/>
              <a:ea typeface="Open Sans"/>
              <a:cs typeface="Open Sans"/>
              <a:sym typeface="Open Sans"/>
            </a:endParaRPr>
          </a:p>
          <a:p>
            <a:pPr indent="-323850" lvl="0" marL="457200" rtl="0" algn="just">
              <a:lnSpc>
                <a:spcPct val="170000"/>
              </a:lnSpc>
              <a:spcBef>
                <a:spcPts val="0"/>
              </a:spcBef>
              <a:spcAft>
                <a:spcPts val="0"/>
              </a:spcAft>
              <a:buClr>
                <a:srgbClr val="4A4A4A"/>
              </a:buClr>
              <a:buSzPts val="1500"/>
              <a:buFont typeface="Open Sans"/>
              <a:buChar char="●"/>
            </a:pPr>
            <a:r>
              <a:rPr lang="en" sz="1500">
                <a:solidFill>
                  <a:srgbClr val="4A4A4A"/>
                </a:solidFill>
                <a:latin typeface="Open Sans"/>
                <a:ea typeface="Open Sans"/>
                <a:cs typeface="Open Sans"/>
                <a:sym typeface="Open Sans"/>
              </a:rPr>
              <a:t>Containers only have access to resources that are defined in the image, unless additional access is defined when building the image into a container.</a:t>
            </a:r>
            <a:endParaRPr sz="1500">
              <a:solidFill>
                <a:srgbClr val="4A4A4A"/>
              </a:solidFill>
              <a:latin typeface="Open Sans"/>
              <a:ea typeface="Open Sans"/>
              <a:cs typeface="Open Sans"/>
              <a:sym typeface="Open Sans"/>
            </a:endParaRPr>
          </a:p>
          <a:p>
            <a:pPr indent="-323850" lvl="0" marL="457200" rtl="0" algn="just">
              <a:lnSpc>
                <a:spcPct val="170000"/>
              </a:lnSpc>
              <a:spcBef>
                <a:spcPts val="0"/>
              </a:spcBef>
              <a:spcAft>
                <a:spcPts val="0"/>
              </a:spcAft>
              <a:buClr>
                <a:srgbClr val="4A4A4A"/>
              </a:buClr>
              <a:buSzPts val="1500"/>
              <a:buFont typeface="Open Sans"/>
              <a:buChar char="●"/>
            </a:pPr>
            <a:r>
              <a:rPr lang="en" sz="1500">
                <a:solidFill>
                  <a:srgbClr val="4A4A4A"/>
                </a:solidFill>
                <a:latin typeface="Open Sans"/>
                <a:ea typeface="Open Sans"/>
                <a:cs typeface="Open Sans"/>
                <a:sym typeface="Open Sans"/>
              </a:rPr>
              <a:t>You can also </a:t>
            </a:r>
            <a:r>
              <a:rPr lang="en" sz="1500">
                <a:solidFill>
                  <a:srgbClr val="0000FF"/>
                </a:solidFill>
                <a:latin typeface="Open Sans"/>
                <a:ea typeface="Open Sans"/>
                <a:cs typeface="Open Sans"/>
                <a:sym typeface="Open Sans"/>
              </a:rPr>
              <a:t>create a new image based on the current state of a container</a:t>
            </a:r>
            <a:r>
              <a:rPr lang="en" sz="1500">
                <a:solidFill>
                  <a:srgbClr val="4A4A4A"/>
                </a:solidFill>
                <a:latin typeface="Open Sans"/>
                <a:ea typeface="Open Sans"/>
                <a:cs typeface="Open Sans"/>
                <a:sym typeface="Open Sans"/>
              </a:rPr>
              <a:t>. </a:t>
            </a:r>
            <a:endParaRPr sz="1500">
              <a:solidFill>
                <a:srgbClr val="4A4A4A"/>
              </a:solidFill>
              <a:latin typeface="Open Sans"/>
              <a:ea typeface="Open Sans"/>
              <a:cs typeface="Open Sans"/>
              <a:sym typeface="Open Sans"/>
            </a:endParaRPr>
          </a:p>
          <a:p>
            <a:pPr indent="-323850" lvl="0" marL="457200" rtl="0" algn="just">
              <a:lnSpc>
                <a:spcPct val="170000"/>
              </a:lnSpc>
              <a:spcBef>
                <a:spcPts val="0"/>
              </a:spcBef>
              <a:spcAft>
                <a:spcPts val="0"/>
              </a:spcAft>
              <a:buClr>
                <a:srgbClr val="4A4A4A"/>
              </a:buClr>
              <a:buSzPts val="1500"/>
              <a:buFont typeface="Open Sans"/>
              <a:buChar char="●"/>
            </a:pPr>
            <a:r>
              <a:rPr lang="en" sz="1500">
                <a:solidFill>
                  <a:srgbClr val="4A4A4A"/>
                </a:solidFill>
                <a:latin typeface="Open Sans"/>
                <a:ea typeface="Open Sans"/>
                <a:cs typeface="Open Sans"/>
                <a:sym typeface="Open Sans"/>
              </a:rPr>
              <a:t>Since containers are much smaller than VMs, they can be spun in a matter of seconds, and result in much better server density</a:t>
            </a:r>
            <a:endParaRPr sz="1500">
              <a:solidFill>
                <a:srgbClr val="4A4A4A"/>
              </a:solidFill>
              <a:latin typeface="Open Sans"/>
              <a:ea typeface="Open Sans"/>
              <a:cs typeface="Open Sans"/>
              <a:sym typeface="Open Sans"/>
            </a:endParaRPr>
          </a:p>
          <a:p>
            <a:pPr indent="0" lvl="0" marL="0" rtl="0" algn="l">
              <a:spcBef>
                <a:spcPts val="1200"/>
              </a:spcBef>
              <a:spcAft>
                <a:spcPts val="0"/>
              </a:spcAft>
              <a:buNone/>
            </a:pPr>
            <a:r>
              <a:t/>
            </a:r>
            <a:endParaRPr sz="1500">
              <a:solidFill>
                <a:srgbClr val="4A4A4A"/>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Effect filter="fade" transition="in">
                                      <p:cBhvr>
                                        <p:cTn dur="1000"/>
                                        <p:tgtEl>
                                          <p:spTgt spid="1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Effect filter="fade" transition="in">
                                      <p:cBhvr>
                                        <p:cTn dur="1000"/>
                                        <p:tgtEl>
                                          <p:spTgt spid="1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animEffect filter="fade" transition="in">
                                      <p:cBhvr>
                                        <p:cTn dur="1000"/>
                                        <p:tgtEl>
                                          <p:spTgt spid="1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animEffect filter="fade" transition="in">
                                      <p:cBhvr>
                                        <p:cTn dur="1000"/>
                                        <p:tgtEl>
                                          <p:spTgt spid="1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animEffect filter="fade" transition="in">
                                      <p:cBhvr>
                                        <p:cTn dur="1000"/>
                                        <p:tgtEl>
                                          <p:spTgt spid="1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animEffect filter="fade" transition="in">
                                      <p:cBhvr>
                                        <p:cTn dur="1000"/>
                                        <p:tgtEl>
                                          <p:spTgt spid="1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6" st="6"/>
                                            </p:txEl>
                                          </p:spTgt>
                                        </p:tgtEl>
                                        <p:attrNameLst>
                                          <p:attrName>style.visibility</p:attrName>
                                        </p:attrNameLst>
                                      </p:cBhvr>
                                      <p:to>
                                        <p:strVal val="visible"/>
                                      </p:to>
                                    </p:set>
                                    <p:animEffect filter="fade" transition="in">
                                      <p:cBhvr>
                                        <p:cTn dur="1000"/>
                                        <p:tgtEl>
                                          <p:spTgt spid="1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7" st="7"/>
                                            </p:txEl>
                                          </p:spTgt>
                                        </p:tgtEl>
                                        <p:attrNameLst>
                                          <p:attrName>style.visibility</p:attrName>
                                        </p:attrNameLst>
                                      </p:cBhvr>
                                      <p:to>
                                        <p:strVal val="visible"/>
                                      </p:to>
                                    </p:set>
                                    <p:animEffect filter="fade" transition="in">
                                      <p:cBhvr>
                                        <p:cTn dur="1000"/>
                                        <p:tgtEl>
                                          <p:spTgt spid="17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71425" y="77100"/>
            <a:ext cx="8520600" cy="5727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2400">
                <a:latin typeface="Open Sans"/>
                <a:ea typeface="Open Sans"/>
                <a:cs typeface="Open Sans"/>
                <a:sym typeface="Open Sans"/>
              </a:rPr>
              <a:t>Docker Architecture (Cont.)</a:t>
            </a:r>
            <a:endParaRPr sz="2400">
              <a:solidFill>
                <a:srgbClr val="990000"/>
              </a:solidFill>
              <a:latin typeface="Open Sans"/>
              <a:ea typeface="Open Sans"/>
              <a:cs typeface="Open Sans"/>
              <a:sym typeface="Open Sans"/>
            </a:endParaRPr>
          </a:p>
          <a:p>
            <a:pPr indent="0" lvl="0" marL="0" rtl="0" algn="l">
              <a:spcBef>
                <a:spcPts val="400"/>
              </a:spcBef>
              <a:spcAft>
                <a:spcPts val="0"/>
              </a:spcAft>
              <a:buNone/>
            </a:pPr>
            <a:r>
              <a:rPr lang="en"/>
              <a:t> </a:t>
            </a:r>
            <a:endParaRPr/>
          </a:p>
        </p:txBody>
      </p:sp>
      <p:sp>
        <p:nvSpPr>
          <p:cNvPr id="181" name="Google Shape;181;p31"/>
          <p:cNvSpPr txBox="1"/>
          <p:nvPr>
            <p:ph idx="1" type="body"/>
          </p:nvPr>
        </p:nvSpPr>
        <p:spPr>
          <a:xfrm>
            <a:off x="105125" y="1062250"/>
            <a:ext cx="8520600" cy="4081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500">
                <a:solidFill>
                  <a:srgbClr val="4A4A4A"/>
                </a:solidFill>
                <a:latin typeface="Open Sans"/>
                <a:ea typeface="Open Sans"/>
                <a:cs typeface="Open Sans"/>
                <a:sym typeface="Open Sans"/>
              </a:rPr>
              <a:t>Docker Objects </a:t>
            </a:r>
            <a:endParaRPr b="1" sz="1500">
              <a:solidFill>
                <a:srgbClr val="4A4A4A"/>
              </a:solidFill>
              <a:latin typeface="Open Sans"/>
              <a:ea typeface="Open Sans"/>
              <a:cs typeface="Open Sans"/>
              <a:sym typeface="Open Sans"/>
            </a:endParaRPr>
          </a:p>
          <a:p>
            <a:pPr indent="457200" lvl="0" marL="0" rtl="0" algn="just">
              <a:lnSpc>
                <a:spcPct val="100000"/>
              </a:lnSpc>
              <a:spcBef>
                <a:spcPts val="400"/>
              </a:spcBef>
              <a:spcAft>
                <a:spcPts val="0"/>
              </a:spcAft>
              <a:buNone/>
            </a:pPr>
            <a:r>
              <a:rPr b="1" lang="en" sz="1500">
                <a:solidFill>
                  <a:srgbClr val="0000FF"/>
                </a:solidFill>
                <a:latin typeface="Open Sans"/>
                <a:ea typeface="Open Sans"/>
                <a:cs typeface="Open Sans"/>
                <a:sym typeface="Open Sans"/>
              </a:rPr>
              <a:t>3. Networks</a:t>
            </a:r>
            <a:endParaRPr b="1" sz="1500">
              <a:solidFill>
                <a:srgbClr val="0000FF"/>
              </a:solidFill>
              <a:latin typeface="Open Sans"/>
              <a:ea typeface="Open Sans"/>
              <a:cs typeface="Open Sans"/>
              <a:sym typeface="Open Sans"/>
            </a:endParaRPr>
          </a:p>
          <a:p>
            <a:pPr indent="0" lvl="0" marL="0" rtl="0" algn="just">
              <a:lnSpc>
                <a:spcPct val="100000"/>
              </a:lnSpc>
              <a:spcBef>
                <a:spcPts val="200"/>
              </a:spcBef>
              <a:spcAft>
                <a:spcPts val="0"/>
              </a:spcAft>
              <a:buNone/>
            </a:pPr>
            <a:r>
              <a:rPr lang="en" sz="1500">
                <a:solidFill>
                  <a:srgbClr val="4A4A4A"/>
                </a:solidFill>
                <a:latin typeface="Open Sans"/>
                <a:ea typeface="Open Sans"/>
                <a:cs typeface="Open Sans"/>
                <a:sym typeface="Open Sans"/>
              </a:rPr>
              <a:t>Docker networking is a passage through which all the isolated container communicate. There are </a:t>
            </a:r>
            <a:r>
              <a:rPr lang="en" sz="1500">
                <a:solidFill>
                  <a:srgbClr val="990000"/>
                </a:solidFill>
                <a:latin typeface="Open Sans"/>
                <a:ea typeface="Open Sans"/>
                <a:cs typeface="Open Sans"/>
                <a:sym typeface="Open Sans"/>
              </a:rPr>
              <a:t>mainly five network drivers </a:t>
            </a:r>
            <a:r>
              <a:rPr lang="en" sz="1500">
                <a:solidFill>
                  <a:srgbClr val="4A4A4A"/>
                </a:solidFill>
                <a:latin typeface="Open Sans"/>
                <a:ea typeface="Open Sans"/>
                <a:cs typeface="Open Sans"/>
                <a:sym typeface="Open Sans"/>
              </a:rPr>
              <a:t>in docker:</a:t>
            </a:r>
            <a:endParaRPr sz="1500">
              <a:solidFill>
                <a:srgbClr val="4A4A4A"/>
              </a:solidFill>
              <a:latin typeface="Open Sans"/>
              <a:ea typeface="Open Sans"/>
              <a:cs typeface="Open Sans"/>
              <a:sym typeface="Open Sans"/>
            </a:endParaRPr>
          </a:p>
          <a:p>
            <a:pPr indent="-323850" lvl="1" marL="914400" rtl="0" algn="l">
              <a:lnSpc>
                <a:spcPct val="100000"/>
              </a:lnSpc>
              <a:spcBef>
                <a:spcPts val="1200"/>
              </a:spcBef>
              <a:spcAft>
                <a:spcPts val="0"/>
              </a:spcAft>
              <a:buClr>
                <a:srgbClr val="4A4A4A"/>
              </a:buClr>
              <a:buSzPts val="1500"/>
              <a:buFont typeface="Open Sans"/>
              <a:buAutoNum type="arabicPeriod"/>
            </a:pPr>
            <a:r>
              <a:rPr b="1" lang="en" sz="1500">
                <a:solidFill>
                  <a:srgbClr val="990000"/>
                </a:solidFill>
                <a:latin typeface="Open Sans"/>
                <a:ea typeface="Open Sans"/>
                <a:cs typeface="Open Sans"/>
                <a:sym typeface="Open Sans"/>
              </a:rPr>
              <a:t>Bridge:</a:t>
            </a:r>
            <a:r>
              <a:rPr lang="en" sz="1500">
                <a:solidFill>
                  <a:srgbClr val="4A4A4A"/>
                </a:solidFill>
                <a:latin typeface="Open Sans"/>
                <a:ea typeface="Open Sans"/>
                <a:cs typeface="Open Sans"/>
                <a:sym typeface="Open Sans"/>
              </a:rPr>
              <a:t> It is the </a:t>
            </a:r>
            <a:r>
              <a:rPr lang="en" sz="1500">
                <a:solidFill>
                  <a:srgbClr val="0000FF"/>
                </a:solidFill>
                <a:latin typeface="Open Sans"/>
                <a:ea typeface="Open Sans"/>
                <a:cs typeface="Open Sans"/>
                <a:sym typeface="Open Sans"/>
              </a:rPr>
              <a:t>default network driver</a:t>
            </a:r>
            <a:r>
              <a:rPr lang="en" sz="1500">
                <a:solidFill>
                  <a:srgbClr val="4A4A4A"/>
                </a:solidFill>
                <a:latin typeface="Open Sans"/>
                <a:ea typeface="Open Sans"/>
                <a:cs typeface="Open Sans"/>
                <a:sym typeface="Open Sans"/>
              </a:rPr>
              <a:t> for a container. You use this network when your application is running on standalone containers, i.e. multiple containers communicating with the same docker host.</a:t>
            </a:r>
            <a:endParaRPr sz="1500">
              <a:solidFill>
                <a:srgbClr val="4A4A4A"/>
              </a:solidFill>
              <a:latin typeface="Open Sans"/>
              <a:ea typeface="Open Sans"/>
              <a:cs typeface="Open Sans"/>
              <a:sym typeface="Open Sans"/>
            </a:endParaRPr>
          </a:p>
          <a:p>
            <a:pPr indent="-323850" lvl="1" marL="914400" rtl="0" algn="l">
              <a:lnSpc>
                <a:spcPct val="100000"/>
              </a:lnSpc>
              <a:spcBef>
                <a:spcPts val="0"/>
              </a:spcBef>
              <a:spcAft>
                <a:spcPts val="0"/>
              </a:spcAft>
              <a:buClr>
                <a:srgbClr val="4A4A4A"/>
              </a:buClr>
              <a:buSzPts val="1500"/>
              <a:buFont typeface="Open Sans"/>
              <a:buAutoNum type="arabicPeriod"/>
            </a:pPr>
            <a:r>
              <a:rPr b="1" lang="en" sz="1500">
                <a:solidFill>
                  <a:srgbClr val="990000"/>
                </a:solidFill>
                <a:latin typeface="Open Sans"/>
                <a:ea typeface="Open Sans"/>
                <a:cs typeface="Open Sans"/>
                <a:sym typeface="Open Sans"/>
              </a:rPr>
              <a:t>Host: </a:t>
            </a:r>
            <a:r>
              <a:rPr lang="en" sz="1500">
                <a:solidFill>
                  <a:srgbClr val="4A4A4A"/>
                </a:solidFill>
                <a:latin typeface="Open Sans"/>
                <a:ea typeface="Open Sans"/>
                <a:cs typeface="Open Sans"/>
                <a:sym typeface="Open Sans"/>
              </a:rPr>
              <a:t>This driver </a:t>
            </a:r>
            <a:r>
              <a:rPr lang="en" sz="1500">
                <a:solidFill>
                  <a:srgbClr val="0000FF"/>
                </a:solidFill>
                <a:latin typeface="Open Sans"/>
                <a:ea typeface="Open Sans"/>
                <a:cs typeface="Open Sans"/>
                <a:sym typeface="Open Sans"/>
              </a:rPr>
              <a:t>removes the network isolation between docker containers and docker host</a:t>
            </a:r>
            <a:r>
              <a:rPr lang="en" sz="1500">
                <a:solidFill>
                  <a:srgbClr val="4A4A4A"/>
                </a:solidFill>
                <a:latin typeface="Open Sans"/>
                <a:ea typeface="Open Sans"/>
                <a:cs typeface="Open Sans"/>
                <a:sym typeface="Open Sans"/>
              </a:rPr>
              <a:t>. You can use it when you don’t need any network isolation between host and container.</a:t>
            </a:r>
            <a:endParaRPr sz="1500">
              <a:solidFill>
                <a:srgbClr val="4A4A4A"/>
              </a:solidFill>
              <a:latin typeface="Open Sans"/>
              <a:ea typeface="Open Sans"/>
              <a:cs typeface="Open Sans"/>
              <a:sym typeface="Open Sans"/>
            </a:endParaRPr>
          </a:p>
          <a:p>
            <a:pPr indent="-323850" lvl="1" marL="914400" rtl="0" algn="l">
              <a:lnSpc>
                <a:spcPct val="100000"/>
              </a:lnSpc>
              <a:spcBef>
                <a:spcPts val="0"/>
              </a:spcBef>
              <a:spcAft>
                <a:spcPts val="0"/>
              </a:spcAft>
              <a:buClr>
                <a:srgbClr val="4A4A4A"/>
              </a:buClr>
              <a:buSzPts val="1500"/>
              <a:buFont typeface="Open Sans"/>
              <a:buAutoNum type="arabicPeriod"/>
            </a:pPr>
            <a:r>
              <a:rPr b="1" lang="en" sz="1500">
                <a:solidFill>
                  <a:srgbClr val="990000"/>
                </a:solidFill>
                <a:latin typeface="Open Sans"/>
                <a:ea typeface="Open Sans"/>
                <a:cs typeface="Open Sans"/>
                <a:sym typeface="Open Sans"/>
              </a:rPr>
              <a:t>Overlay:</a:t>
            </a:r>
            <a:r>
              <a:rPr lang="en" sz="1500">
                <a:solidFill>
                  <a:srgbClr val="4A4A4A"/>
                </a:solidFill>
                <a:latin typeface="Open Sans"/>
                <a:ea typeface="Open Sans"/>
                <a:cs typeface="Open Sans"/>
                <a:sym typeface="Open Sans"/>
              </a:rPr>
              <a:t> This network e</a:t>
            </a:r>
            <a:r>
              <a:rPr lang="en" sz="1500">
                <a:solidFill>
                  <a:srgbClr val="0000FF"/>
                </a:solidFill>
                <a:latin typeface="Open Sans"/>
                <a:ea typeface="Open Sans"/>
                <a:cs typeface="Open Sans"/>
                <a:sym typeface="Open Sans"/>
              </a:rPr>
              <a:t>nables swarm services</a:t>
            </a:r>
            <a:r>
              <a:rPr lang="en" sz="1500">
                <a:solidFill>
                  <a:srgbClr val="4A4A4A"/>
                </a:solidFill>
                <a:latin typeface="Open Sans"/>
                <a:ea typeface="Open Sans"/>
                <a:cs typeface="Open Sans"/>
                <a:sym typeface="Open Sans"/>
              </a:rPr>
              <a:t> to communicate with each other. You use it when you want the containers to run on different Docker hosts or when you want </a:t>
            </a:r>
            <a:r>
              <a:rPr lang="en" sz="1500">
                <a:solidFill>
                  <a:srgbClr val="0000FF"/>
                </a:solidFill>
                <a:latin typeface="Open Sans"/>
                <a:ea typeface="Open Sans"/>
                <a:cs typeface="Open Sans"/>
                <a:sym typeface="Open Sans"/>
              </a:rPr>
              <a:t>to form swarm services by multiple applications.</a:t>
            </a:r>
            <a:endParaRPr sz="1500">
              <a:solidFill>
                <a:srgbClr val="0000FF"/>
              </a:solidFill>
              <a:latin typeface="Open Sans"/>
              <a:ea typeface="Open Sans"/>
              <a:cs typeface="Open Sans"/>
              <a:sym typeface="Open Sans"/>
            </a:endParaRPr>
          </a:p>
          <a:p>
            <a:pPr indent="-323850" lvl="1" marL="914400" rtl="0" algn="l">
              <a:lnSpc>
                <a:spcPct val="100000"/>
              </a:lnSpc>
              <a:spcBef>
                <a:spcPts val="0"/>
              </a:spcBef>
              <a:spcAft>
                <a:spcPts val="0"/>
              </a:spcAft>
              <a:buClr>
                <a:srgbClr val="4A4A4A"/>
              </a:buClr>
              <a:buSzPts val="1500"/>
              <a:buFont typeface="Open Sans"/>
              <a:buAutoNum type="arabicPeriod"/>
            </a:pPr>
            <a:r>
              <a:rPr b="1" lang="en" sz="1500">
                <a:solidFill>
                  <a:srgbClr val="990000"/>
                </a:solidFill>
                <a:latin typeface="Open Sans"/>
                <a:ea typeface="Open Sans"/>
                <a:cs typeface="Open Sans"/>
                <a:sym typeface="Open Sans"/>
              </a:rPr>
              <a:t>None:</a:t>
            </a:r>
            <a:r>
              <a:rPr lang="en" sz="1500">
                <a:solidFill>
                  <a:srgbClr val="4A4A4A"/>
                </a:solidFill>
                <a:latin typeface="Open Sans"/>
                <a:ea typeface="Open Sans"/>
                <a:cs typeface="Open Sans"/>
                <a:sym typeface="Open Sans"/>
              </a:rPr>
              <a:t> This driver </a:t>
            </a:r>
            <a:r>
              <a:rPr lang="en" sz="1500">
                <a:solidFill>
                  <a:srgbClr val="0000FF"/>
                </a:solidFill>
                <a:latin typeface="Open Sans"/>
                <a:ea typeface="Open Sans"/>
                <a:cs typeface="Open Sans"/>
                <a:sym typeface="Open Sans"/>
              </a:rPr>
              <a:t>disables</a:t>
            </a:r>
            <a:r>
              <a:rPr lang="en" sz="1500">
                <a:solidFill>
                  <a:srgbClr val="4A4A4A"/>
                </a:solidFill>
                <a:latin typeface="Open Sans"/>
                <a:ea typeface="Open Sans"/>
                <a:cs typeface="Open Sans"/>
                <a:sym typeface="Open Sans"/>
              </a:rPr>
              <a:t> all the networking.</a:t>
            </a:r>
            <a:endParaRPr sz="1500">
              <a:solidFill>
                <a:srgbClr val="4A4A4A"/>
              </a:solidFill>
              <a:latin typeface="Open Sans"/>
              <a:ea typeface="Open Sans"/>
              <a:cs typeface="Open Sans"/>
              <a:sym typeface="Open Sans"/>
            </a:endParaRPr>
          </a:p>
          <a:p>
            <a:pPr indent="-323850" lvl="1" marL="914400" rtl="0" algn="l">
              <a:lnSpc>
                <a:spcPct val="100000"/>
              </a:lnSpc>
              <a:spcBef>
                <a:spcPts val="0"/>
              </a:spcBef>
              <a:spcAft>
                <a:spcPts val="0"/>
              </a:spcAft>
              <a:buClr>
                <a:srgbClr val="4A4A4A"/>
              </a:buClr>
              <a:buSzPts val="1500"/>
              <a:buFont typeface="Open Sans"/>
              <a:buAutoNum type="arabicPeriod"/>
            </a:pPr>
            <a:r>
              <a:rPr b="1" lang="en" sz="1500">
                <a:solidFill>
                  <a:srgbClr val="990000"/>
                </a:solidFill>
                <a:latin typeface="Open Sans"/>
                <a:ea typeface="Open Sans"/>
                <a:cs typeface="Open Sans"/>
                <a:sym typeface="Open Sans"/>
              </a:rPr>
              <a:t>macvlan: </a:t>
            </a:r>
            <a:r>
              <a:rPr lang="en" sz="1500">
                <a:solidFill>
                  <a:srgbClr val="4A4A4A"/>
                </a:solidFill>
                <a:latin typeface="Open Sans"/>
                <a:ea typeface="Open Sans"/>
                <a:cs typeface="Open Sans"/>
                <a:sym typeface="Open Sans"/>
              </a:rPr>
              <a:t>This </a:t>
            </a:r>
            <a:r>
              <a:rPr lang="en" sz="1500">
                <a:solidFill>
                  <a:srgbClr val="0000FF"/>
                </a:solidFill>
                <a:latin typeface="Open Sans"/>
                <a:ea typeface="Open Sans"/>
                <a:cs typeface="Open Sans"/>
                <a:sym typeface="Open Sans"/>
              </a:rPr>
              <a:t>driver assigns mac address</a:t>
            </a:r>
            <a:r>
              <a:rPr lang="en" sz="1500">
                <a:solidFill>
                  <a:srgbClr val="4A4A4A"/>
                </a:solidFill>
                <a:latin typeface="Open Sans"/>
                <a:ea typeface="Open Sans"/>
                <a:cs typeface="Open Sans"/>
                <a:sym typeface="Open Sans"/>
              </a:rPr>
              <a:t> to containers to make them look like physical devices. It routes the traffic between containers through their mac addresses. You use this network when you want the containers </a:t>
            </a:r>
            <a:r>
              <a:rPr lang="en" sz="1500">
                <a:solidFill>
                  <a:srgbClr val="0000FF"/>
                </a:solidFill>
                <a:latin typeface="Open Sans"/>
                <a:ea typeface="Open Sans"/>
                <a:cs typeface="Open Sans"/>
                <a:sym typeface="Open Sans"/>
              </a:rPr>
              <a:t>to look like a physical device</a:t>
            </a:r>
            <a:r>
              <a:rPr lang="en" sz="1500">
                <a:solidFill>
                  <a:srgbClr val="4A4A4A"/>
                </a:solidFill>
                <a:latin typeface="Open Sans"/>
                <a:ea typeface="Open Sans"/>
                <a:cs typeface="Open Sans"/>
                <a:sym typeface="Open Sans"/>
              </a:rPr>
              <a:t>, for example, while migrating a VM setup.</a:t>
            </a:r>
            <a:endParaRPr sz="1500">
              <a:solidFill>
                <a:srgbClr val="4A4A4A"/>
              </a:solidFill>
              <a:latin typeface="Open Sans"/>
              <a:ea typeface="Open Sans"/>
              <a:cs typeface="Open Sans"/>
              <a:sym typeface="Open Sans"/>
            </a:endParaRPr>
          </a:p>
          <a:p>
            <a:pPr indent="0" lvl="0" marL="457200" rtl="0" algn="just">
              <a:lnSpc>
                <a:spcPct val="170000"/>
              </a:lnSpc>
              <a:spcBef>
                <a:spcPts val="1200"/>
              </a:spcBef>
              <a:spcAft>
                <a:spcPts val="0"/>
              </a:spcAft>
              <a:buNone/>
            </a:pPr>
            <a:r>
              <a:t/>
            </a:r>
            <a:endParaRPr b="1" sz="1500">
              <a:solidFill>
                <a:srgbClr val="4A86E8"/>
              </a:solidFill>
              <a:latin typeface="Open Sans"/>
              <a:ea typeface="Open Sans"/>
              <a:cs typeface="Open Sans"/>
              <a:sym typeface="Open Sans"/>
            </a:endParaRPr>
          </a:p>
          <a:p>
            <a:pPr indent="0" lvl="0" marL="0" rtl="0" algn="l">
              <a:spcBef>
                <a:spcPts val="1200"/>
              </a:spcBef>
              <a:spcAft>
                <a:spcPts val="0"/>
              </a:spcAft>
              <a:buNone/>
            </a:pPr>
            <a:r>
              <a:t/>
            </a:r>
            <a:endParaRPr sz="1500">
              <a:solidFill>
                <a:srgbClr val="4A4A4A"/>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10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10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1000"/>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1000"/>
                                        <p:tgtEl>
                                          <p:spTgt spid="1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1000"/>
                                        <p:tgtEl>
                                          <p:spTgt spid="1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animEffect filter="fade" transition="in">
                                      <p:cBhvr>
                                        <p:cTn dur="1000"/>
                                        <p:tgtEl>
                                          <p:spTgt spid="1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6" st="6"/>
                                            </p:txEl>
                                          </p:spTgt>
                                        </p:tgtEl>
                                        <p:attrNameLst>
                                          <p:attrName>style.visibility</p:attrName>
                                        </p:attrNameLst>
                                      </p:cBhvr>
                                      <p:to>
                                        <p:strVal val="visible"/>
                                      </p:to>
                                    </p:set>
                                    <p:animEffect filter="fade" transition="in">
                                      <p:cBhvr>
                                        <p:cTn dur="1000"/>
                                        <p:tgtEl>
                                          <p:spTgt spid="18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7" st="7"/>
                                            </p:txEl>
                                          </p:spTgt>
                                        </p:tgtEl>
                                        <p:attrNameLst>
                                          <p:attrName>style.visibility</p:attrName>
                                        </p:attrNameLst>
                                      </p:cBhvr>
                                      <p:to>
                                        <p:strVal val="visible"/>
                                      </p:to>
                                    </p:set>
                                    <p:animEffect filter="fade" transition="in">
                                      <p:cBhvr>
                                        <p:cTn dur="1000"/>
                                        <p:tgtEl>
                                          <p:spTgt spid="18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8" st="8"/>
                                            </p:txEl>
                                          </p:spTgt>
                                        </p:tgtEl>
                                        <p:attrNameLst>
                                          <p:attrName>style.visibility</p:attrName>
                                        </p:attrNameLst>
                                      </p:cBhvr>
                                      <p:to>
                                        <p:strVal val="visible"/>
                                      </p:to>
                                    </p:set>
                                    <p:animEffect filter="fade" transition="in">
                                      <p:cBhvr>
                                        <p:cTn dur="1000"/>
                                        <p:tgtEl>
                                          <p:spTgt spid="18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9" st="9"/>
                                            </p:txEl>
                                          </p:spTgt>
                                        </p:tgtEl>
                                        <p:attrNameLst>
                                          <p:attrName>style.visibility</p:attrName>
                                        </p:attrNameLst>
                                      </p:cBhvr>
                                      <p:to>
                                        <p:strVal val="visible"/>
                                      </p:to>
                                    </p:set>
                                    <p:animEffect filter="fade" transition="in">
                                      <p:cBhvr>
                                        <p:cTn dur="1000"/>
                                        <p:tgtEl>
                                          <p:spTgt spid="18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241825" y="109575"/>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Topics</a:t>
            </a:r>
            <a:endParaRPr sz="2500"/>
          </a:p>
        </p:txBody>
      </p:sp>
      <p:sp>
        <p:nvSpPr>
          <p:cNvPr id="72" name="Google Shape;72;p14"/>
          <p:cNvSpPr txBox="1"/>
          <p:nvPr>
            <p:ph idx="1" type="body"/>
          </p:nvPr>
        </p:nvSpPr>
        <p:spPr>
          <a:xfrm>
            <a:off x="311700" y="816975"/>
            <a:ext cx="8520600" cy="3756600"/>
          </a:xfrm>
          <a:prstGeom prst="rect">
            <a:avLst/>
          </a:prstGeom>
        </p:spPr>
        <p:txBody>
          <a:bodyPr anchorCtr="0" anchor="ctr" bIns="91425" lIns="91425" spcFirstLastPara="1" rIns="91425" wrap="square" tIns="91425">
            <a:noAutofit/>
          </a:bodyPr>
          <a:lstStyle/>
          <a:p>
            <a:pPr indent="-349250" lvl="0" marL="457200" rtl="0" algn="just">
              <a:spcBef>
                <a:spcPts val="0"/>
              </a:spcBef>
              <a:spcAft>
                <a:spcPts val="0"/>
              </a:spcAft>
              <a:buClr>
                <a:srgbClr val="4A4A4A"/>
              </a:buClr>
              <a:buSzPts val="1900"/>
              <a:buChar char="●"/>
            </a:pPr>
            <a:r>
              <a:rPr lang="en" sz="1900">
                <a:solidFill>
                  <a:srgbClr val="4A4A4A"/>
                </a:solidFill>
              </a:rPr>
              <a:t>What is Virtualization?</a:t>
            </a:r>
            <a:endParaRPr sz="1900">
              <a:solidFill>
                <a:srgbClr val="4A4A4A"/>
              </a:solidFill>
            </a:endParaRPr>
          </a:p>
          <a:p>
            <a:pPr indent="-349250" lvl="0" marL="457200" rtl="0" algn="just">
              <a:spcBef>
                <a:spcPts val="0"/>
              </a:spcBef>
              <a:spcAft>
                <a:spcPts val="0"/>
              </a:spcAft>
              <a:buClr>
                <a:srgbClr val="4A4A4A"/>
              </a:buClr>
              <a:buSzPts val="1900"/>
              <a:buChar char="●"/>
            </a:pPr>
            <a:r>
              <a:rPr lang="en" sz="1900">
                <a:solidFill>
                  <a:srgbClr val="4A4A4A"/>
                </a:solidFill>
              </a:rPr>
              <a:t>What is Containerization</a:t>
            </a:r>
            <a:endParaRPr sz="1900">
              <a:solidFill>
                <a:srgbClr val="4A4A4A"/>
              </a:solidFill>
            </a:endParaRPr>
          </a:p>
          <a:p>
            <a:pPr indent="-349250" lvl="0" marL="457200" rtl="0" algn="just">
              <a:spcBef>
                <a:spcPts val="0"/>
              </a:spcBef>
              <a:spcAft>
                <a:spcPts val="0"/>
              </a:spcAft>
              <a:buClr>
                <a:srgbClr val="4A4A4A"/>
              </a:buClr>
              <a:buSzPts val="1900"/>
              <a:buChar char="●"/>
            </a:pPr>
            <a:r>
              <a:rPr lang="en" sz="1900">
                <a:solidFill>
                  <a:srgbClr val="4A4A4A"/>
                </a:solidFill>
              </a:rPr>
              <a:t>Advantages of Containerization over Virtualization</a:t>
            </a:r>
            <a:endParaRPr sz="1900">
              <a:solidFill>
                <a:srgbClr val="4A4A4A"/>
              </a:solidFill>
            </a:endParaRPr>
          </a:p>
          <a:p>
            <a:pPr indent="-349250" lvl="0" marL="457200" rtl="0" algn="just">
              <a:spcBef>
                <a:spcPts val="0"/>
              </a:spcBef>
              <a:spcAft>
                <a:spcPts val="0"/>
              </a:spcAft>
              <a:buClr>
                <a:srgbClr val="4A4A4A"/>
              </a:buClr>
              <a:buSzPts val="1900"/>
              <a:buChar char="●"/>
            </a:pPr>
            <a:r>
              <a:rPr lang="en" sz="1900">
                <a:solidFill>
                  <a:srgbClr val="4A4A4A"/>
                </a:solidFill>
              </a:rPr>
              <a:t>Introduction to Docker</a:t>
            </a:r>
            <a:endParaRPr sz="1900">
              <a:solidFill>
                <a:srgbClr val="4A4A4A"/>
              </a:solidFill>
            </a:endParaRPr>
          </a:p>
          <a:p>
            <a:pPr indent="-349250" lvl="0" marL="457200" rtl="0" algn="just">
              <a:spcBef>
                <a:spcPts val="0"/>
              </a:spcBef>
              <a:spcAft>
                <a:spcPts val="0"/>
              </a:spcAft>
              <a:buClr>
                <a:srgbClr val="4A4A4A"/>
              </a:buClr>
              <a:buSzPts val="1900"/>
              <a:buChar char="●"/>
            </a:pPr>
            <a:r>
              <a:rPr lang="en" sz="1900">
                <a:solidFill>
                  <a:srgbClr val="4A4A4A"/>
                </a:solidFill>
              </a:rPr>
              <a:t>Benefits of Docker</a:t>
            </a:r>
            <a:endParaRPr sz="1900">
              <a:solidFill>
                <a:srgbClr val="4A4A4A"/>
              </a:solidFill>
            </a:endParaRPr>
          </a:p>
          <a:p>
            <a:pPr indent="-349250" lvl="0" marL="457200" rtl="0" algn="just">
              <a:spcBef>
                <a:spcPts val="0"/>
              </a:spcBef>
              <a:spcAft>
                <a:spcPts val="0"/>
              </a:spcAft>
              <a:buClr>
                <a:srgbClr val="4A4A4A"/>
              </a:buClr>
              <a:buSzPts val="1900"/>
              <a:buChar char="●"/>
            </a:pPr>
            <a:r>
              <a:rPr lang="en" sz="1900">
                <a:solidFill>
                  <a:srgbClr val="4A4A4A"/>
                </a:solidFill>
              </a:rPr>
              <a:t>Virtualization vs Containerization</a:t>
            </a:r>
            <a:endParaRPr sz="1900">
              <a:solidFill>
                <a:srgbClr val="4A4A4A"/>
              </a:solidFill>
            </a:endParaRPr>
          </a:p>
          <a:p>
            <a:pPr indent="-349250" lvl="0" marL="457200" rtl="0" algn="l">
              <a:spcBef>
                <a:spcPts val="0"/>
              </a:spcBef>
              <a:spcAft>
                <a:spcPts val="0"/>
              </a:spcAft>
              <a:buClr>
                <a:srgbClr val="4A4A4A"/>
              </a:buClr>
              <a:buSzPts val="1900"/>
              <a:buChar char="●"/>
            </a:pPr>
            <a:r>
              <a:rPr lang="en" sz="1900">
                <a:solidFill>
                  <a:srgbClr val="4A4A4A"/>
                </a:solidFill>
              </a:rPr>
              <a:t>Docker Ins</a:t>
            </a:r>
            <a:r>
              <a:rPr lang="en" sz="1900">
                <a:solidFill>
                  <a:srgbClr val="4A4A4A"/>
                </a:solidFill>
              </a:rPr>
              <a:t>tallation</a:t>
            </a:r>
            <a:endParaRPr sz="1900">
              <a:solidFill>
                <a:srgbClr val="4A4A4A"/>
              </a:solidFill>
            </a:endParaRPr>
          </a:p>
          <a:p>
            <a:pPr indent="-349250" lvl="0" marL="457200" rtl="0" algn="l">
              <a:spcBef>
                <a:spcPts val="0"/>
              </a:spcBef>
              <a:spcAft>
                <a:spcPts val="0"/>
              </a:spcAft>
              <a:buClr>
                <a:srgbClr val="4A4A4A"/>
              </a:buClr>
              <a:buSzPts val="1900"/>
              <a:buChar char="●"/>
            </a:pPr>
            <a:r>
              <a:rPr lang="en" sz="1900">
                <a:solidFill>
                  <a:srgbClr val="4A4A4A"/>
                </a:solidFill>
              </a:rPr>
              <a:t>Dockerfile, Docker Image &amp; Docker Container</a:t>
            </a:r>
            <a:endParaRPr sz="1900">
              <a:solidFill>
                <a:srgbClr val="4A4A4A"/>
              </a:solidFill>
            </a:endParaRPr>
          </a:p>
          <a:p>
            <a:pPr indent="-349250" lvl="0" marL="457200" rtl="0" algn="l">
              <a:spcBef>
                <a:spcPts val="0"/>
              </a:spcBef>
              <a:spcAft>
                <a:spcPts val="0"/>
              </a:spcAft>
              <a:buClr>
                <a:srgbClr val="4A4A4A"/>
              </a:buClr>
              <a:buSzPts val="1900"/>
              <a:buChar char="●"/>
            </a:pPr>
            <a:r>
              <a:rPr lang="en" sz="1900">
                <a:solidFill>
                  <a:srgbClr val="4A4A4A"/>
                </a:solidFill>
              </a:rPr>
              <a:t>What is Docker Hub?</a:t>
            </a:r>
            <a:endParaRPr sz="1900">
              <a:solidFill>
                <a:srgbClr val="4A4A4A"/>
              </a:solidFill>
            </a:endParaRPr>
          </a:p>
          <a:p>
            <a:pPr indent="-349250" lvl="0" marL="457200" rtl="0" algn="l">
              <a:spcBef>
                <a:spcPts val="0"/>
              </a:spcBef>
              <a:spcAft>
                <a:spcPts val="0"/>
              </a:spcAft>
              <a:buClr>
                <a:srgbClr val="4A4A4A"/>
              </a:buClr>
              <a:buSzPts val="1900"/>
              <a:buChar char="●"/>
            </a:pPr>
            <a:r>
              <a:rPr lang="en" sz="1900">
                <a:solidFill>
                  <a:srgbClr val="4A4A4A"/>
                </a:solidFill>
              </a:rPr>
              <a:t>Docker Architecture</a:t>
            </a:r>
            <a:endParaRPr sz="1900">
              <a:solidFill>
                <a:srgbClr val="4A4A4A"/>
              </a:solidFill>
            </a:endParaRPr>
          </a:p>
          <a:p>
            <a:pPr indent="-349250" lvl="0" marL="457200" rtl="0" algn="l">
              <a:spcBef>
                <a:spcPts val="0"/>
              </a:spcBef>
              <a:spcAft>
                <a:spcPts val="0"/>
              </a:spcAft>
              <a:buClr>
                <a:srgbClr val="4A4A4A"/>
              </a:buClr>
              <a:buSzPts val="1900"/>
              <a:buChar char="●"/>
            </a:pPr>
            <a:r>
              <a:rPr lang="en" sz="1900">
                <a:solidFill>
                  <a:srgbClr val="4A4A4A"/>
                </a:solidFill>
              </a:rPr>
              <a:t>Docker Compose</a:t>
            </a:r>
            <a:endParaRPr sz="1900">
              <a:solidFill>
                <a:srgbClr val="4A4A4A"/>
              </a:solidFill>
            </a:endParaRPr>
          </a:p>
          <a:p>
            <a:pPr indent="-349250" lvl="0" marL="457200" rtl="0" algn="l">
              <a:spcBef>
                <a:spcPts val="0"/>
              </a:spcBef>
              <a:spcAft>
                <a:spcPts val="0"/>
              </a:spcAft>
              <a:buClr>
                <a:srgbClr val="4A4A4A"/>
              </a:buClr>
              <a:buSzPts val="1900"/>
              <a:buChar char="●"/>
            </a:pPr>
            <a:r>
              <a:rPr lang="en" sz="1900">
                <a:solidFill>
                  <a:srgbClr val="4A4A4A"/>
                </a:solidFill>
              </a:rPr>
              <a:t>Basic command outputs</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1000"/>
                                        <p:tgtEl>
                                          <p:spTgt spid="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Effect filter="fade" transition="in">
                                      <p:cBhvr>
                                        <p:cTn dur="1000"/>
                                        <p:tgtEl>
                                          <p:spTgt spid="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animEffect filter="fade" transition="in">
                                      <p:cBhvr>
                                        <p:cTn dur="1000"/>
                                        <p:tgtEl>
                                          <p:spTgt spid="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animEffect filter="fade" transition="in">
                                      <p:cBhvr>
                                        <p:cTn dur="1000"/>
                                        <p:tgtEl>
                                          <p:spTgt spid="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animEffect filter="fade" transition="in">
                                      <p:cBhvr>
                                        <p:cTn dur="1000"/>
                                        <p:tgtEl>
                                          <p:spTgt spid="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5" st="5"/>
                                            </p:txEl>
                                          </p:spTgt>
                                        </p:tgtEl>
                                        <p:attrNameLst>
                                          <p:attrName>style.visibility</p:attrName>
                                        </p:attrNameLst>
                                      </p:cBhvr>
                                      <p:to>
                                        <p:strVal val="visible"/>
                                      </p:to>
                                    </p:set>
                                    <p:animEffect filter="fade" transition="in">
                                      <p:cBhvr>
                                        <p:cTn dur="1000"/>
                                        <p:tgtEl>
                                          <p:spTgt spid="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6" st="6"/>
                                            </p:txEl>
                                          </p:spTgt>
                                        </p:tgtEl>
                                        <p:attrNameLst>
                                          <p:attrName>style.visibility</p:attrName>
                                        </p:attrNameLst>
                                      </p:cBhvr>
                                      <p:to>
                                        <p:strVal val="visible"/>
                                      </p:to>
                                    </p:set>
                                    <p:animEffect filter="fade" transition="in">
                                      <p:cBhvr>
                                        <p:cTn dur="1000"/>
                                        <p:tgtEl>
                                          <p:spTgt spid="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7" st="7"/>
                                            </p:txEl>
                                          </p:spTgt>
                                        </p:tgtEl>
                                        <p:attrNameLst>
                                          <p:attrName>style.visibility</p:attrName>
                                        </p:attrNameLst>
                                      </p:cBhvr>
                                      <p:to>
                                        <p:strVal val="visible"/>
                                      </p:to>
                                    </p:set>
                                    <p:animEffect filter="fade" transition="in">
                                      <p:cBhvr>
                                        <p:cTn dur="1000"/>
                                        <p:tgtEl>
                                          <p:spTgt spid="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8" st="8"/>
                                            </p:txEl>
                                          </p:spTgt>
                                        </p:tgtEl>
                                        <p:attrNameLst>
                                          <p:attrName>style.visibility</p:attrName>
                                        </p:attrNameLst>
                                      </p:cBhvr>
                                      <p:to>
                                        <p:strVal val="visible"/>
                                      </p:to>
                                    </p:set>
                                    <p:animEffect filter="fade" transition="in">
                                      <p:cBhvr>
                                        <p:cTn dur="1000"/>
                                        <p:tgtEl>
                                          <p:spTgt spid="7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9" st="9"/>
                                            </p:txEl>
                                          </p:spTgt>
                                        </p:tgtEl>
                                        <p:attrNameLst>
                                          <p:attrName>style.visibility</p:attrName>
                                        </p:attrNameLst>
                                      </p:cBhvr>
                                      <p:to>
                                        <p:strVal val="visible"/>
                                      </p:to>
                                    </p:set>
                                    <p:animEffect filter="fade" transition="in">
                                      <p:cBhvr>
                                        <p:cTn dur="1000"/>
                                        <p:tgtEl>
                                          <p:spTgt spid="7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10" st="10"/>
                                            </p:txEl>
                                          </p:spTgt>
                                        </p:tgtEl>
                                        <p:attrNameLst>
                                          <p:attrName>style.visibility</p:attrName>
                                        </p:attrNameLst>
                                      </p:cBhvr>
                                      <p:to>
                                        <p:strVal val="visible"/>
                                      </p:to>
                                    </p:set>
                                    <p:animEffect filter="fade" transition="in">
                                      <p:cBhvr>
                                        <p:cTn dur="1000"/>
                                        <p:tgtEl>
                                          <p:spTgt spid="7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11" st="11"/>
                                            </p:txEl>
                                          </p:spTgt>
                                        </p:tgtEl>
                                        <p:attrNameLst>
                                          <p:attrName>style.visibility</p:attrName>
                                        </p:attrNameLst>
                                      </p:cBhvr>
                                      <p:to>
                                        <p:strVal val="visible"/>
                                      </p:to>
                                    </p:set>
                                    <p:animEffect filter="fade" transition="in">
                                      <p:cBhvr>
                                        <p:cTn dur="1000"/>
                                        <p:tgtEl>
                                          <p:spTgt spid="7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71425" y="77100"/>
            <a:ext cx="8520600" cy="5727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2400">
                <a:latin typeface="Open Sans"/>
                <a:ea typeface="Open Sans"/>
                <a:cs typeface="Open Sans"/>
                <a:sym typeface="Open Sans"/>
              </a:rPr>
              <a:t>Docker Architecture (Cont.)</a:t>
            </a:r>
            <a:endParaRPr>
              <a:solidFill>
                <a:srgbClr val="4A4A4A"/>
              </a:solidFill>
              <a:latin typeface="Open Sans"/>
              <a:ea typeface="Open Sans"/>
              <a:cs typeface="Open Sans"/>
              <a:sym typeface="Open Sans"/>
            </a:endParaRPr>
          </a:p>
          <a:p>
            <a:pPr indent="0" lvl="0" marL="0" rtl="0" algn="l">
              <a:spcBef>
                <a:spcPts val="400"/>
              </a:spcBef>
              <a:spcAft>
                <a:spcPts val="0"/>
              </a:spcAft>
              <a:buNone/>
            </a:pPr>
            <a:r>
              <a:rPr lang="en"/>
              <a:t> </a:t>
            </a:r>
            <a:endParaRPr/>
          </a:p>
        </p:txBody>
      </p:sp>
      <p:sp>
        <p:nvSpPr>
          <p:cNvPr id="187" name="Google Shape;187;p32"/>
          <p:cNvSpPr txBox="1"/>
          <p:nvPr>
            <p:ph idx="1" type="body"/>
          </p:nvPr>
        </p:nvSpPr>
        <p:spPr>
          <a:xfrm>
            <a:off x="105125" y="1090200"/>
            <a:ext cx="8868000" cy="3915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4A4A4A"/>
                </a:solidFill>
                <a:latin typeface="Open Sans"/>
                <a:ea typeface="Open Sans"/>
                <a:cs typeface="Open Sans"/>
                <a:sym typeface="Open Sans"/>
              </a:rPr>
              <a:t>Docker Objects </a:t>
            </a:r>
            <a:endParaRPr b="1">
              <a:solidFill>
                <a:srgbClr val="4A4A4A"/>
              </a:solidFill>
              <a:latin typeface="Open Sans"/>
              <a:ea typeface="Open Sans"/>
              <a:cs typeface="Open Sans"/>
              <a:sym typeface="Open Sans"/>
            </a:endParaRPr>
          </a:p>
          <a:p>
            <a:pPr indent="457200" lvl="0" marL="0" rtl="0" algn="just">
              <a:lnSpc>
                <a:spcPct val="120000"/>
              </a:lnSpc>
              <a:spcBef>
                <a:spcPts val="400"/>
              </a:spcBef>
              <a:spcAft>
                <a:spcPts val="0"/>
              </a:spcAft>
              <a:buNone/>
            </a:pPr>
            <a:r>
              <a:rPr b="1" lang="en">
                <a:solidFill>
                  <a:srgbClr val="0000FF"/>
                </a:solidFill>
                <a:latin typeface="Open Sans"/>
                <a:ea typeface="Open Sans"/>
                <a:cs typeface="Open Sans"/>
                <a:sym typeface="Open Sans"/>
              </a:rPr>
              <a:t>4. Storage</a:t>
            </a:r>
            <a:endParaRPr b="1">
              <a:solidFill>
                <a:srgbClr val="0000FF"/>
              </a:solidFill>
              <a:latin typeface="Open Sans"/>
              <a:ea typeface="Open Sans"/>
              <a:cs typeface="Open Sans"/>
              <a:sym typeface="Open Sans"/>
            </a:endParaRPr>
          </a:p>
          <a:p>
            <a:pPr indent="0" lvl="0" marL="0" rtl="0" algn="just">
              <a:lnSpc>
                <a:spcPct val="100000"/>
              </a:lnSpc>
              <a:spcBef>
                <a:spcPts val="200"/>
              </a:spcBef>
              <a:spcAft>
                <a:spcPts val="0"/>
              </a:spcAft>
              <a:buNone/>
            </a:pPr>
            <a:r>
              <a:rPr lang="en">
                <a:solidFill>
                  <a:srgbClr val="4A4A4A"/>
                </a:solidFill>
                <a:latin typeface="Open Sans"/>
                <a:ea typeface="Open Sans"/>
                <a:cs typeface="Open Sans"/>
                <a:sym typeface="Open Sans"/>
              </a:rPr>
              <a:t>You can store data within the writable layer of a container but it requires a storage driver. Being non-persistent, it perishes whenever the container is not running. Moreover, it is not easy to transfer this data. With respect to persistent storage, Docker offers four options:</a:t>
            </a:r>
            <a:endParaRPr>
              <a:solidFill>
                <a:srgbClr val="4A4A4A"/>
              </a:solidFill>
              <a:latin typeface="Open Sans"/>
              <a:ea typeface="Open Sans"/>
              <a:cs typeface="Open Sans"/>
              <a:sym typeface="Open Sans"/>
            </a:endParaRPr>
          </a:p>
          <a:p>
            <a:pPr indent="-317500" lvl="1" marL="914400" rtl="0" algn="l">
              <a:lnSpc>
                <a:spcPct val="100000"/>
              </a:lnSpc>
              <a:spcBef>
                <a:spcPts val="1200"/>
              </a:spcBef>
              <a:spcAft>
                <a:spcPts val="0"/>
              </a:spcAft>
              <a:buClr>
                <a:srgbClr val="4A4A4A"/>
              </a:buClr>
              <a:buSzPts val="1400"/>
              <a:buFont typeface="Open Sans"/>
              <a:buAutoNum type="arabicPeriod"/>
            </a:pPr>
            <a:r>
              <a:rPr b="1" lang="en">
                <a:solidFill>
                  <a:srgbClr val="990000"/>
                </a:solidFill>
                <a:latin typeface="Open Sans"/>
                <a:ea typeface="Open Sans"/>
                <a:cs typeface="Open Sans"/>
                <a:sym typeface="Open Sans"/>
              </a:rPr>
              <a:t>Data Volumes:</a:t>
            </a:r>
            <a:r>
              <a:rPr lang="en">
                <a:solidFill>
                  <a:srgbClr val="4A4A4A"/>
                </a:solidFill>
                <a:latin typeface="Open Sans"/>
                <a:ea typeface="Open Sans"/>
                <a:cs typeface="Open Sans"/>
                <a:sym typeface="Open Sans"/>
              </a:rPr>
              <a:t> They provide the ability to create persistent storage, with the ability to rename volumes, list volumes, and also list the container that is associated with the volume. Data Volumes are placed on the host file system, outside the containers copy on write mechanism and are fairly efficient.</a:t>
            </a:r>
            <a:endParaRPr>
              <a:solidFill>
                <a:srgbClr val="4A4A4A"/>
              </a:solidFill>
              <a:latin typeface="Open Sans"/>
              <a:ea typeface="Open Sans"/>
              <a:cs typeface="Open Sans"/>
              <a:sym typeface="Open Sans"/>
            </a:endParaRPr>
          </a:p>
          <a:p>
            <a:pPr indent="-317500" lvl="1" marL="914400" rtl="0" algn="l">
              <a:lnSpc>
                <a:spcPct val="100000"/>
              </a:lnSpc>
              <a:spcBef>
                <a:spcPts val="0"/>
              </a:spcBef>
              <a:spcAft>
                <a:spcPts val="0"/>
              </a:spcAft>
              <a:buClr>
                <a:srgbClr val="4A4A4A"/>
              </a:buClr>
              <a:buSzPts val="1400"/>
              <a:buFont typeface="Open Sans"/>
              <a:buAutoNum type="arabicPeriod"/>
            </a:pPr>
            <a:r>
              <a:rPr b="1" lang="en">
                <a:solidFill>
                  <a:srgbClr val="990000"/>
                </a:solidFill>
                <a:latin typeface="Open Sans"/>
                <a:ea typeface="Open Sans"/>
                <a:cs typeface="Open Sans"/>
                <a:sym typeface="Open Sans"/>
              </a:rPr>
              <a:t>Volume Container: </a:t>
            </a:r>
            <a:r>
              <a:rPr lang="en">
                <a:solidFill>
                  <a:srgbClr val="4A4A4A"/>
                </a:solidFill>
                <a:latin typeface="Open Sans"/>
                <a:ea typeface="Open Sans"/>
                <a:cs typeface="Open Sans"/>
                <a:sym typeface="Open Sans"/>
              </a:rPr>
              <a:t>It is an alternative approach wherein a </a:t>
            </a:r>
            <a:r>
              <a:rPr lang="en">
                <a:solidFill>
                  <a:srgbClr val="0000FF"/>
                </a:solidFill>
                <a:latin typeface="Open Sans"/>
                <a:ea typeface="Open Sans"/>
                <a:cs typeface="Open Sans"/>
                <a:sym typeface="Open Sans"/>
              </a:rPr>
              <a:t>dedicated container hosts a volume and to mount that volume to other containers.</a:t>
            </a:r>
            <a:r>
              <a:rPr lang="en">
                <a:solidFill>
                  <a:srgbClr val="4A4A4A"/>
                </a:solidFill>
                <a:latin typeface="Open Sans"/>
                <a:ea typeface="Open Sans"/>
                <a:cs typeface="Open Sans"/>
                <a:sym typeface="Open Sans"/>
              </a:rPr>
              <a:t> In this case, the volume container is independent of the application container and therefore you can share it across more than one container.</a:t>
            </a:r>
            <a:endParaRPr>
              <a:solidFill>
                <a:srgbClr val="4A4A4A"/>
              </a:solidFill>
              <a:latin typeface="Open Sans"/>
              <a:ea typeface="Open Sans"/>
              <a:cs typeface="Open Sans"/>
              <a:sym typeface="Open Sans"/>
            </a:endParaRPr>
          </a:p>
          <a:p>
            <a:pPr indent="-317500" lvl="1" marL="914400" rtl="0" algn="l">
              <a:lnSpc>
                <a:spcPct val="100000"/>
              </a:lnSpc>
              <a:spcBef>
                <a:spcPts val="0"/>
              </a:spcBef>
              <a:spcAft>
                <a:spcPts val="0"/>
              </a:spcAft>
              <a:buClr>
                <a:srgbClr val="4A4A4A"/>
              </a:buClr>
              <a:buSzPts val="1400"/>
              <a:buFont typeface="Open Sans"/>
              <a:buAutoNum type="arabicPeriod"/>
            </a:pPr>
            <a:r>
              <a:rPr b="1" lang="en">
                <a:solidFill>
                  <a:srgbClr val="990000"/>
                </a:solidFill>
                <a:latin typeface="Open Sans"/>
                <a:ea typeface="Open Sans"/>
                <a:cs typeface="Open Sans"/>
                <a:sym typeface="Open Sans"/>
              </a:rPr>
              <a:t>Directory Mounts:</a:t>
            </a:r>
            <a:r>
              <a:rPr lang="en">
                <a:solidFill>
                  <a:srgbClr val="4A4A4A"/>
                </a:solidFill>
                <a:latin typeface="Open Sans"/>
                <a:ea typeface="Open Sans"/>
                <a:cs typeface="Open Sans"/>
                <a:sym typeface="Open Sans"/>
              </a:rPr>
              <a:t> Another option is to mount a host’s local directory into a container. </a:t>
            </a:r>
            <a:r>
              <a:rPr lang="en">
                <a:solidFill>
                  <a:srgbClr val="0000FF"/>
                </a:solidFill>
                <a:latin typeface="Open Sans"/>
                <a:ea typeface="Open Sans"/>
                <a:cs typeface="Open Sans"/>
                <a:sym typeface="Open Sans"/>
              </a:rPr>
              <a:t>In the previously mentioned cases, the volumes would have to be within the Docker volumes folder, </a:t>
            </a:r>
            <a:r>
              <a:rPr lang="en">
                <a:solidFill>
                  <a:srgbClr val="4A4A4A"/>
                </a:solidFill>
                <a:latin typeface="Open Sans"/>
                <a:ea typeface="Open Sans"/>
                <a:cs typeface="Open Sans"/>
                <a:sym typeface="Open Sans"/>
              </a:rPr>
              <a:t>whereas when it comes to </a:t>
            </a:r>
            <a:r>
              <a:rPr lang="en">
                <a:solidFill>
                  <a:srgbClr val="FF0000"/>
                </a:solidFill>
                <a:latin typeface="Open Sans"/>
                <a:ea typeface="Open Sans"/>
                <a:cs typeface="Open Sans"/>
                <a:sym typeface="Open Sans"/>
              </a:rPr>
              <a:t>Directory Mounts any directory on the Host machine can be used as a source for the volume.</a:t>
            </a:r>
            <a:endParaRPr>
              <a:solidFill>
                <a:srgbClr val="FF0000"/>
              </a:solidFill>
              <a:latin typeface="Open Sans"/>
              <a:ea typeface="Open Sans"/>
              <a:cs typeface="Open Sans"/>
              <a:sym typeface="Open Sans"/>
            </a:endParaRPr>
          </a:p>
          <a:p>
            <a:pPr indent="-317500" lvl="1" marL="914400" rtl="0" algn="l">
              <a:lnSpc>
                <a:spcPct val="100000"/>
              </a:lnSpc>
              <a:spcBef>
                <a:spcPts val="0"/>
              </a:spcBef>
              <a:spcAft>
                <a:spcPts val="0"/>
              </a:spcAft>
              <a:buClr>
                <a:srgbClr val="4A4A4A"/>
              </a:buClr>
              <a:buSzPts val="1400"/>
              <a:buFont typeface="Open Sans"/>
              <a:buAutoNum type="arabicPeriod"/>
            </a:pPr>
            <a:r>
              <a:rPr b="1" lang="en">
                <a:solidFill>
                  <a:srgbClr val="990000"/>
                </a:solidFill>
                <a:latin typeface="Open Sans"/>
                <a:ea typeface="Open Sans"/>
                <a:cs typeface="Open Sans"/>
                <a:sym typeface="Open Sans"/>
              </a:rPr>
              <a:t>Storage Plugins: </a:t>
            </a:r>
            <a:r>
              <a:rPr lang="en">
                <a:solidFill>
                  <a:srgbClr val="4A4A4A"/>
                </a:solidFill>
                <a:latin typeface="Open Sans"/>
                <a:ea typeface="Open Sans"/>
                <a:cs typeface="Open Sans"/>
                <a:sym typeface="Open Sans"/>
              </a:rPr>
              <a:t>Storage Plugins provide the ability </a:t>
            </a:r>
            <a:r>
              <a:rPr lang="en">
                <a:solidFill>
                  <a:srgbClr val="0000FF"/>
                </a:solidFill>
                <a:latin typeface="Open Sans"/>
                <a:ea typeface="Open Sans"/>
                <a:cs typeface="Open Sans"/>
                <a:sym typeface="Open Sans"/>
              </a:rPr>
              <a:t>to connect to external storage platforms</a:t>
            </a:r>
            <a:r>
              <a:rPr lang="en">
                <a:solidFill>
                  <a:srgbClr val="4A4A4A"/>
                </a:solidFill>
                <a:latin typeface="Open Sans"/>
                <a:ea typeface="Open Sans"/>
                <a:cs typeface="Open Sans"/>
                <a:sym typeface="Open Sans"/>
              </a:rPr>
              <a:t>. These plugins map storage from the host to an external source like a storage array or an appliance. You can see a list of storage plugins on Docker’s Plugin page.</a:t>
            </a:r>
            <a:endParaRPr b="1">
              <a:solidFill>
                <a:srgbClr val="0000FF"/>
              </a:solidFill>
              <a:latin typeface="Open Sans"/>
              <a:ea typeface="Open Sans"/>
              <a:cs typeface="Open Sans"/>
              <a:sym typeface="Open Sans"/>
            </a:endParaRPr>
          </a:p>
          <a:p>
            <a:pPr indent="0" lvl="0" marL="457200" rtl="0" algn="just">
              <a:lnSpc>
                <a:spcPct val="170000"/>
              </a:lnSpc>
              <a:spcBef>
                <a:spcPts val="1200"/>
              </a:spcBef>
              <a:spcAft>
                <a:spcPts val="0"/>
              </a:spcAft>
              <a:buNone/>
            </a:pPr>
            <a:r>
              <a:t/>
            </a:r>
            <a:endParaRPr b="1">
              <a:solidFill>
                <a:srgbClr val="4A86E8"/>
              </a:solidFill>
              <a:latin typeface="Open Sans"/>
              <a:ea typeface="Open Sans"/>
              <a:cs typeface="Open Sans"/>
              <a:sym typeface="Open Sans"/>
            </a:endParaRPr>
          </a:p>
          <a:p>
            <a:pPr indent="0" lvl="0" marL="0" rtl="0" algn="l">
              <a:spcBef>
                <a:spcPts val="1200"/>
              </a:spcBef>
              <a:spcAft>
                <a:spcPts val="0"/>
              </a:spcAft>
              <a:buNone/>
            </a:pPr>
            <a:r>
              <a:t/>
            </a:r>
            <a:endParaRPr>
              <a:solidFill>
                <a:srgbClr val="4A4A4A"/>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1000"/>
                                        <p:tgtEl>
                                          <p:spTgt spid="1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Effect filter="fade" transition="in">
                                      <p:cBhvr>
                                        <p:cTn dur="1000"/>
                                        <p:tgtEl>
                                          <p:spTgt spid="1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animEffect filter="fade" transition="in">
                                      <p:cBhvr>
                                        <p:cTn dur="1000"/>
                                        <p:tgtEl>
                                          <p:spTgt spid="1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animEffect filter="fade" transition="in">
                                      <p:cBhvr>
                                        <p:cTn dur="1000"/>
                                        <p:tgtEl>
                                          <p:spTgt spid="1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animEffect filter="fade" transition="in">
                                      <p:cBhvr>
                                        <p:cTn dur="1000"/>
                                        <p:tgtEl>
                                          <p:spTgt spid="1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animEffect filter="fade" transition="in">
                                      <p:cBhvr>
                                        <p:cTn dur="1000"/>
                                        <p:tgtEl>
                                          <p:spTgt spid="1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6" st="6"/>
                                            </p:txEl>
                                          </p:spTgt>
                                        </p:tgtEl>
                                        <p:attrNameLst>
                                          <p:attrName>style.visibility</p:attrName>
                                        </p:attrNameLst>
                                      </p:cBhvr>
                                      <p:to>
                                        <p:strVal val="visible"/>
                                      </p:to>
                                    </p:set>
                                    <p:animEffect filter="fade" transition="in">
                                      <p:cBhvr>
                                        <p:cTn dur="1000"/>
                                        <p:tgtEl>
                                          <p:spTgt spid="1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7" st="7"/>
                                            </p:txEl>
                                          </p:spTgt>
                                        </p:tgtEl>
                                        <p:attrNameLst>
                                          <p:attrName>style.visibility</p:attrName>
                                        </p:attrNameLst>
                                      </p:cBhvr>
                                      <p:to>
                                        <p:strVal val="visible"/>
                                      </p:to>
                                    </p:set>
                                    <p:animEffect filter="fade" transition="in">
                                      <p:cBhvr>
                                        <p:cTn dur="1000"/>
                                        <p:tgtEl>
                                          <p:spTgt spid="18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8" st="8"/>
                                            </p:txEl>
                                          </p:spTgt>
                                        </p:tgtEl>
                                        <p:attrNameLst>
                                          <p:attrName>style.visibility</p:attrName>
                                        </p:attrNameLst>
                                      </p:cBhvr>
                                      <p:to>
                                        <p:strVal val="visible"/>
                                      </p:to>
                                    </p:set>
                                    <p:animEffect filter="fade" transition="in">
                                      <p:cBhvr>
                                        <p:cTn dur="1000"/>
                                        <p:tgtEl>
                                          <p:spTgt spid="18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248525" y="177975"/>
            <a:ext cx="8520600" cy="10266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400"/>
              </a:spcAft>
              <a:buClr>
                <a:schemeClr val="dk1"/>
              </a:buClr>
              <a:buSzPts val="1100"/>
              <a:buFont typeface="Arial"/>
              <a:buNone/>
            </a:pPr>
            <a:r>
              <a:rPr lang="en" sz="2800">
                <a:latin typeface="Open Sans"/>
                <a:ea typeface="Open Sans"/>
                <a:cs typeface="Open Sans"/>
                <a:sym typeface="Open Sans"/>
              </a:rPr>
              <a:t>Difference </a:t>
            </a:r>
            <a:r>
              <a:rPr lang="en" sz="2800">
                <a:latin typeface="Open Sans"/>
                <a:ea typeface="Open Sans"/>
                <a:cs typeface="Open Sans"/>
                <a:sym typeface="Open Sans"/>
              </a:rPr>
              <a:t>between</a:t>
            </a:r>
            <a:r>
              <a:rPr baseline="30000" lang="en" sz="2800">
                <a:latin typeface="Open Sans"/>
                <a:ea typeface="Open Sans"/>
                <a:cs typeface="Open Sans"/>
                <a:sym typeface="Open Sans"/>
              </a:rPr>
              <a:t> </a:t>
            </a:r>
            <a:r>
              <a:rPr lang="en" sz="2800">
                <a:latin typeface="Open Sans"/>
                <a:ea typeface="Open Sans"/>
                <a:cs typeface="Open Sans"/>
                <a:sym typeface="Open Sans"/>
              </a:rPr>
              <a:t>Docker Swarm, Compose, and Networks</a:t>
            </a:r>
            <a:endParaRPr sz="2800"/>
          </a:p>
        </p:txBody>
      </p:sp>
      <p:sp>
        <p:nvSpPr>
          <p:cNvPr id="193" name="Google Shape;193;p33"/>
          <p:cNvSpPr txBox="1"/>
          <p:nvPr>
            <p:ph idx="1" type="body"/>
          </p:nvPr>
        </p:nvSpPr>
        <p:spPr>
          <a:xfrm>
            <a:off x="311700" y="1384425"/>
            <a:ext cx="8520600" cy="35388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1500">
                <a:solidFill>
                  <a:srgbClr val="4A4A4A"/>
                </a:solidFill>
                <a:latin typeface="Open Sans"/>
                <a:ea typeface="Open Sans"/>
                <a:cs typeface="Open Sans"/>
                <a:sym typeface="Open Sans"/>
              </a:rPr>
              <a:t>Docker Compose is basically used to run multiple Docker Containers as a single server. Let me give you an example:</a:t>
            </a:r>
            <a:endParaRPr sz="1500">
              <a:solidFill>
                <a:srgbClr val="4A4A4A"/>
              </a:solidFill>
              <a:latin typeface="Open Sans"/>
              <a:ea typeface="Open Sans"/>
              <a:cs typeface="Open Sans"/>
              <a:sym typeface="Open Sans"/>
            </a:endParaRPr>
          </a:p>
          <a:p>
            <a:pPr indent="0" lvl="0" marL="0" rtl="0" algn="just">
              <a:lnSpc>
                <a:spcPct val="100000"/>
              </a:lnSpc>
              <a:spcBef>
                <a:spcPts val="1200"/>
              </a:spcBef>
              <a:spcAft>
                <a:spcPts val="0"/>
              </a:spcAft>
              <a:buClr>
                <a:schemeClr val="dk1"/>
              </a:buClr>
              <a:buSzPts val="1100"/>
              <a:buFont typeface="Arial"/>
              <a:buNone/>
            </a:pPr>
            <a:r>
              <a:rPr lang="en" sz="1500">
                <a:solidFill>
                  <a:srgbClr val="4A4A4A"/>
                </a:solidFill>
                <a:latin typeface="Open Sans"/>
                <a:ea typeface="Open Sans"/>
                <a:cs typeface="Open Sans"/>
                <a:sym typeface="Open Sans"/>
              </a:rPr>
              <a:t>Suppose if I have an application which requires WordPress, Maria DB and PHP MyAdmin. I can create one file which would start both the containers as a service without the need to start each one separately. It is really useful especially if you have a microservice architecture.</a:t>
            </a:r>
            <a:endParaRPr sz="1500">
              <a:solidFill>
                <a:srgbClr val="4A4A4A"/>
              </a:solidFill>
              <a:latin typeface="Open Sans"/>
              <a:ea typeface="Open Sans"/>
              <a:cs typeface="Open Sans"/>
              <a:sym typeface="Open Sans"/>
            </a:endParaRPr>
          </a:p>
          <a:p>
            <a:pPr indent="0" lvl="0" marL="0" rtl="0" algn="just">
              <a:lnSpc>
                <a:spcPct val="100000"/>
              </a:lnSpc>
              <a:spcBef>
                <a:spcPts val="1200"/>
              </a:spcBef>
              <a:spcAft>
                <a:spcPts val="0"/>
              </a:spcAft>
              <a:buClr>
                <a:schemeClr val="dk1"/>
              </a:buClr>
              <a:buSzPts val="1100"/>
              <a:buFont typeface="Arial"/>
              <a:buNone/>
            </a:pPr>
            <a:r>
              <a:t/>
            </a:r>
            <a:endParaRPr sz="1500">
              <a:solidFill>
                <a:srgbClr val="4A4A4A"/>
              </a:solidFill>
              <a:latin typeface="Open Sans"/>
              <a:ea typeface="Open Sans"/>
              <a:cs typeface="Open Sans"/>
              <a:sym typeface="Open Sans"/>
            </a:endParaRPr>
          </a:p>
          <a:p>
            <a:pPr indent="-323850" lvl="0" marL="647700" rtl="0" algn="l">
              <a:spcBef>
                <a:spcPts val="1200"/>
              </a:spcBef>
              <a:spcAft>
                <a:spcPts val="0"/>
              </a:spcAft>
              <a:buClr>
                <a:srgbClr val="34495E"/>
              </a:buClr>
              <a:buSzPts val="1500"/>
              <a:buFont typeface="Ubuntu"/>
              <a:buChar char="●"/>
            </a:pPr>
            <a:r>
              <a:rPr b="1" lang="en" sz="1500">
                <a:solidFill>
                  <a:srgbClr val="34495E"/>
                </a:solidFill>
                <a:latin typeface="Ubuntu"/>
                <a:ea typeface="Ubuntu"/>
                <a:cs typeface="Ubuntu"/>
                <a:sym typeface="Ubuntu"/>
              </a:rPr>
              <a:t>Docker Swarm</a:t>
            </a:r>
            <a:r>
              <a:rPr lang="en" sz="1500">
                <a:solidFill>
                  <a:srgbClr val="333333"/>
                </a:solidFill>
                <a:latin typeface="Roboto"/>
                <a:ea typeface="Roboto"/>
                <a:cs typeface="Roboto"/>
                <a:sym typeface="Roboto"/>
              </a:rPr>
              <a:t>: Docker Swarm is the term which is used when you are trying to manage containers across multiple physical or virtual machines.</a:t>
            </a:r>
            <a:endParaRPr sz="1500">
              <a:solidFill>
                <a:srgbClr val="333333"/>
              </a:solidFill>
              <a:latin typeface="Roboto"/>
              <a:ea typeface="Roboto"/>
              <a:cs typeface="Roboto"/>
              <a:sym typeface="Roboto"/>
            </a:endParaRPr>
          </a:p>
          <a:p>
            <a:pPr indent="-323850" lvl="0" marL="647700" rtl="0" algn="l">
              <a:spcBef>
                <a:spcPts val="0"/>
              </a:spcBef>
              <a:spcAft>
                <a:spcPts val="0"/>
              </a:spcAft>
              <a:buClr>
                <a:srgbClr val="34495E"/>
              </a:buClr>
              <a:buSzPts val="1500"/>
              <a:buFont typeface="Ubuntu"/>
              <a:buChar char="●"/>
            </a:pPr>
            <a:r>
              <a:rPr b="1" lang="en" sz="1500">
                <a:solidFill>
                  <a:srgbClr val="34495E"/>
                </a:solidFill>
                <a:latin typeface="Ubuntu"/>
                <a:ea typeface="Ubuntu"/>
                <a:cs typeface="Ubuntu"/>
                <a:sym typeface="Ubuntu"/>
              </a:rPr>
              <a:t>Docker Compose</a:t>
            </a:r>
            <a:r>
              <a:rPr lang="en" sz="1500">
                <a:solidFill>
                  <a:srgbClr val="333333"/>
                </a:solidFill>
                <a:latin typeface="Roboto"/>
                <a:ea typeface="Roboto"/>
                <a:cs typeface="Roboto"/>
                <a:sym typeface="Roboto"/>
              </a:rPr>
              <a:t>: This term is used when you are trying to define a multi-container application.</a:t>
            </a:r>
            <a:endParaRPr sz="1500">
              <a:solidFill>
                <a:srgbClr val="333333"/>
              </a:solidFill>
              <a:latin typeface="Roboto"/>
              <a:ea typeface="Roboto"/>
              <a:cs typeface="Roboto"/>
              <a:sym typeface="Roboto"/>
            </a:endParaRPr>
          </a:p>
          <a:p>
            <a:pPr indent="-323850" lvl="0" marL="647700" rtl="0" algn="l">
              <a:spcBef>
                <a:spcPts val="0"/>
              </a:spcBef>
              <a:spcAft>
                <a:spcPts val="0"/>
              </a:spcAft>
              <a:buClr>
                <a:srgbClr val="34495E"/>
              </a:buClr>
              <a:buSzPts val="1500"/>
              <a:buFont typeface="Ubuntu"/>
              <a:buChar char="●"/>
            </a:pPr>
            <a:r>
              <a:rPr b="1" lang="en" sz="1500">
                <a:solidFill>
                  <a:srgbClr val="34495E"/>
                </a:solidFill>
                <a:latin typeface="Ubuntu"/>
                <a:ea typeface="Ubuntu"/>
                <a:cs typeface="Ubuntu"/>
                <a:sym typeface="Ubuntu"/>
              </a:rPr>
              <a:t>Docker Networks</a:t>
            </a:r>
            <a:r>
              <a:rPr lang="en" sz="1500">
                <a:solidFill>
                  <a:srgbClr val="333333"/>
                </a:solidFill>
                <a:latin typeface="Roboto"/>
                <a:ea typeface="Roboto"/>
                <a:cs typeface="Roboto"/>
                <a:sym typeface="Roboto"/>
              </a:rPr>
              <a:t>: It helps you achieve where you would want your containers to be able to talk to each other and also to the external world. </a:t>
            </a:r>
            <a:endParaRPr sz="1500">
              <a:solidFill>
                <a:srgbClr val="333333"/>
              </a:solidFill>
              <a:latin typeface="Roboto"/>
              <a:ea typeface="Roboto"/>
              <a:cs typeface="Roboto"/>
              <a:sym typeface="Roboto"/>
            </a:endParaRPr>
          </a:p>
          <a:p>
            <a:pPr indent="0" lvl="0" marL="0" rtl="0" algn="just">
              <a:lnSpc>
                <a:spcPct val="170000"/>
              </a:lnSpc>
              <a:spcBef>
                <a:spcPts val="0"/>
              </a:spcBef>
              <a:spcAft>
                <a:spcPts val="0"/>
              </a:spcAft>
              <a:buClr>
                <a:schemeClr val="dk1"/>
              </a:buClr>
              <a:buSzPts val="1100"/>
              <a:buFont typeface="Arial"/>
              <a:buNone/>
            </a:pPr>
            <a:r>
              <a:t/>
            </a:r>
            <a:endParaRPr sz="1500">
              <a:solidFill>
                <a:srgbClr val="4A4A4A"/>
              </a:solidFill>
              <a:latin typeface="Open Sans"/>
              <a:ea typeface="Open Sans"/>
              <a:cs typeface="Open Sans"/>
              <a:sym typeface="Open Sans"/>
            </a:endParaRPr>
          </a:p>
          <a:p>
            <a:pPr indent="0" lvl="0" marL="0" rtl="0" algn="l">
              <a:spcBef>
                <a:spcPts val="1200"/>
              </a:spcBef>
              <a:spcAft>
                <a:spcPts val="0"/>
              </a:spcAft>
              <a:buNone/>
            </a:pPr>
            <a:r>
              <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1000"/>
                                        <p:tgtEl>
                                          <p:spTgt spid="1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Effect filter="fade" transition="in">
                                      <p:cBhvr>
                                        <p:cTn dur="1000"/>
                                        <p:tgtEl>
                                          <p:spTgt spid="1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animEffect filter="fade" transition="in">
                                      <p:cBhvr>
                                        <p:cTn dur="1000"/>
                                        <p:tgtEl>
                                          <p:spTgt spid="1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animEffect filter="fade" transition="in">
                                      <p:cBhvr>
                                        <p:cTn dur="1000"/>
                                        <p:tgtEl>
                                          <p:spTgt spid="1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animEffect filter="fade" transition="in">
                                      <p:cBhvr>
                                        <p:cTn dur="1000"/>
                                        <p:tgtEl>
                                          <p:spTgt spid="1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5" st="5"/>
                                            </p:txEl>
                                          </p:spTgt>
                                        </p:tgtEl>
                                        <p:attrNameLst>
                                          <p:attrName>style.visibility</p:attrName>
                                        </p:attrNameLst>
                                      </p:cBhvr>
                                      <p:to>
                                        <p:strVal val="visible"/>
                                      </p:to>
                                    </p:set>
                                    <p:animEffect filter="fade" transition="in">
                                      <p:cBhvr>
                                        <p:cTn dur="1000"/>
                                        <p:tgtEl>
                                          <p:spTgt spid="1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6" st="6"/>
                                            </p:txEl>
                                          </p:spTgt>
                                        </p:tgtEl>
                                        <p:attrNameLst>
                                          <p:attrName>style.visibility</p:attrName>
                                        </p:attrNameLst>
                                      </p:cBhvr>
                                      <p:to>
                                        <p:strVal val="visible"/>
                                      </p:to>
                                    </p:set>
                                    <p:animEffect filter="fade" transition="in">
                                      <p:cBhvr>
                                        <p:cTn dur="1000"/>
                                        <p:tgtEl>
                                          <p:spTgt spid="1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7" st="7"/>
                                            </p:txEl>
                                          </p:spTgt>
                                        </p:tgtEl>
                                        <p:attrNameLst>
                                          <p:attrName>style.visibility</p:attrName>
                                        </p:attrNameLst>
                                      </p:cBhvr>
                                      <p:to>
                                        <p:strVal val="visible"/>
                                      </p:to>
                                    </p:set>
                                    <p:animEffect filter="fade" transition="in">
                                      <p:cBhvr>
                                        <p:cTn dur="1000"/>
                                        <p:tgtEl>
                                          <p:spTgt spid="19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220600" y="101650"/>
            <a:ext cx="8520600" cy="10266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400"/>
              </a:spcAft>
              <a:buClr>
                <a:schemeClr val="dk1"/>
              </a:buClr>
              <a:buSzPts val="1100"/>
              <a:buFont typeface="Arial"/>
              <a:buNone/>
            </a:pPr>
            <a:r>
              <a:rPr lang="en" sz="2800">
                <a:latin typeface="Open Sans"/>
                <a:ea typeface="Open Sans"/>
                <a:cs typeface="Open Sans"/>
                <a:sym typeface="Open Sans"/>
              </a:rPr>
              <a:t>Difference </a:t>
            </a:r>
            <a:r>
              <a:rPr lang="en" sz="2800">
                <a:latin typeface="Open Sans"/>
                <a:ea typeface="Open Sans"/>
                <a:cs typeface="Open Sans"/>
                <a:sym typeface="Open Sans"/>
              </a:rPr>
              <a:t>between</a:t>
            </a:r>
            <a:r>
              <a:rPr baseline="30000" lang="en" sz="2800">
                <a:latin typeface="Open Sans"/>
                <a:ea typeface="Open Sans"/>
                <a:cs typeface="Open Sans"/>
                <a:sym typeface="Open Sans"/>
              </a:rPr>
              <a:t> </a:t>
            </a:r>
            <a:r>
              <a:rPr lang="en" sz="2800">
                <a:latin typeface="Open Sans"/>
                <a:ea typeface="Open Sans"/>
                <a:cs typeface="Open Sans"/>
                <a:sym typeface="Open Sans"/>
              </a:rPr>
              <a:t>Docker Swarm, Compose, and Networks (Cont.)</a:t>
            </a:r>
            <a:endParaRPr sz="2800"/>
          </a:p>
        </p:txBody>
      </p:sp>
      <p:sp>
        <p:nvSpPr>
          <p:cNvPr id="199" name="Google Shape;199;p34"/>
          <p:cNvSpPr txBox="1"/>
          <p:nvPr>
            <p:ph idx="1" type="body"/>
          </p:nvPr>
        </p:nvSpPr>
        <p:spPr>
          <a:xfrm>
            <a:off x="311700" y="1384425"/>
            <a:ext cx="8520600" cy="35388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rgbClr val="333333"/>
              </a:buClr>
              <a:buSzPts val="1600"/>
              <a:buFont typeface="Roboto"/>
              <a:buChar char="●"/>
            </a:pPr>
            <a:r>
              <a:rPr b="1" lang="en" sz="1600">
                <a:solidFill>
                  <a:srgbClr val="333333"/>
                </a:solidFill>
                <a:latin typeface="Roboto"/>
                <a:ea typeface="Roboto"/>
                <a:cs typeface="Roboto"/>
                <a:sym typeface="Roboto"/>
              </a:rPr>
              <a:t>Docker Compose is a tool to define and run multi-container applications.</a:t>
            </a:r>
            <a:r>
              <a:rPr lang="en" sz="1600">
                <a:solidFill>
                  <a:srgbClr val="333333"/>
                </a:solidFill>
                <a:latin typeface="Roboto"/>
                <a:ea typeface="Roboto"/>
                <a:cs typeface="Roboto"/>
                <a:sym typeface="Roboto"/>
              </a:rPr>
              <a:t> Multi-container applications are applications where multiple containers work together to provide the required functionality.</a:t>
            </a:r>
            <a:endParaRPr sz="1600">
              <a:solidFill>
                <a:srgbClr val="333333"/>
              </a:solidFill>
              <a:latin typeface="Roboto"/>
              <a:ea typeface="Roboto"/>
              <a:cs typeface="Roboto"/>
              <a:sym typeface="Roboto"/>
            </a:endParaRPr>
          </a:p>
          <a:p>
            <a:pPr indent="-330200" lvl="0" marL="457200" rtl="0" algn="l">
              <a:spcBef>
                <a:spcPts val="0"/>
              </a:spcBef>
              <a:spcAft>
                <a:spcPts val="0"/>
              </a:spcAft>
              <a:buClr>
                <a:srgbClr val="333333"/>
              </a:buClr>
              <a:buSzPts val="1600"/>
              <a:buFont typeface="Roboto"/>
              <a:buChar char="●"/>
            </a:pPr>
            <a:r>
              <a:rPr lang="en" sz="1600">
                <a:solidFill>
                  <a:srgbClr val="333333"/>
                </a:solidFill>
                <a:latin typeface="Roboto"/>
                <a:ea typeface="Roboto"/>
                <a:cs typeface="Roboto"/>
                <a:sym typeface="Roboto"/>
              </a:rPr>
              <a:t>You define your application in the Compose file.</a:t>
            </a:r>
            <a:endParaRPr sz="1600">
              <a:solidFill>
                <a:srgbClr val="333333"/>
              </a:solidFill>
              <a:latin typeface="Roboto"/>
              <a:ea typeface="Roboto"/>
              <a:cs typeface="Roboto"/>
              <a:sym typeface="Roboto"/>
            </a:endParaRPr>
          </a:p>
          <a:p>
            <a:pPr indent="-330200" lvl="0" marL="457200" rtl="0" algn="l">
              <a:spcBef>
                <a:spcPts val="0"/>
              </a:spcBef>
              <a:spcAft>
                <a:spcPts val="0"/>
              </a:spcAft>
              <a:buClr>
                <a:srgbClr val="333333"/>
              </a:buClr>
              <a:buSzPts val="1600"/>
              <a:buFont typeface="Roboto"/>
              <a:buChar char="●"/>
            </a:pPr>
            <a:r>
              <a:rPr lang="en" sz="1600">
                <a:solidFill>
                  <a:srgbClr val="333333"/>
                </a:solidFill>
                <a:latin typeface="Roboto"/>
                <a:ea typeface="Roboto"/>
                <a:cs typeface="Roboto"/>
                <a:sym typeface="Roboto"/>
              </a:rPr>
              <a:t>You can run your application with the `docker-compose` command. The `docker-compose` command takes your Compose file as input and makes sure that your application’s state is what you described in the Compose file (we call this the desired state).</a:t>
            </a:r>
            <a:endParaRPr sz="1600">
              <a:solidFill>
                <a:srgbClr val="333333"/>
              </a:solidFill>
              <a:latin typeface="Roboto"/>
              <a:ea typeface="Roboto"/>
              <a:cs typeface="Roboto"/>
              <a:sym typeface="Roboto"/>
            </a:endParaRPr>
          </a:p>
          <a:p>
            <a:pPr indent="-330200" lvl="0" marL="457200" rtl="0" algn="l">
              <a:spcBef>
                <a:spcPts val="0"/>
              </a:spcBef>
              <a:spcAft>
                <a:spcPts val="0"/>
              </a:spcAft>
              <a:buClr>
                <a:srgbClr val="333333"/>
              </a:buClr>
              <a:buSzPts val="1600"/>
              <a:buFont typeface="Roboto"/>
              <a:buChar char="●"/>
            </a:pPr>
            <a:r>
              <a:rPr b="1" lang="en" sz="1600">
                <a:solidFill>
                  <a:srgbClr val="333333"/>
                </a:solidFill>
                <a:latin typeface="Roboto"/>
                <a:ea typeface="Roboto"/>
                <a:cs typeface="Roboto"/>
                <a:sym typeface="Roboto"/>
              </a:rPr>
              <a:t>Docker Compose can run your multi-container application on a SINGLE HOST ONLY, </a:t>
            </a:r>
            <a:r>
              <a:rPr lang="en" sz="1600">
                <a:solidFill>
                  <a:srgbClr val="333333"/>
                </a:solidFill>
                <a:latin typeface="Roboto"/>
                <a:ea typeface="Roboto"/>
                <a:cs typeface="Roboto"/>
                <a:sym typeface="Roboto"/>
              </a:rPr>
              <a:t>it cannot run your application on a computer cluster.</a:t>
            </a:r>
            <a:endParaRPr sz="1600">
              <a:solidFill>
                <a:srgbClr val="333333"/>
              </a:solidFill>
              <a:latin typeface="Roboto"/>
              <a:ea typeface="Roboto"/>
              <a:cs typeface="Roboto"/>
              <a:sym typeface="Roboto"/>
            </a:endParaRPr>
          </a:p>
          <a:p>
            <a:pPr indent="-330200" lvl="0" marL="457200" rtl="0" algn="l">
              <a:spcBef>
                <a:spcPts val="0"/>
              </a:spcBef>
              <a:spcAft>
                <a:spcPts val="0"/>
              </a:spcAft>
              <a:buClr>
                <a:srgbClr val="333333"/>
              </a:buClr>
              <a:buSzPts val="1600"/>
              <a:buFont typeface="Roboto"/>
              <a:buChar char="●"/>
            </a:pPr>
            <a:r>
              <a:rPr i="1" lang="en" sz="1600">
                <a:solidFill>
                  <a:srgbClr val="333333"/>
                </a:solidFill>
                <a:latin typeface="Roboto"/>
                <a:ea typeface="Roboto"/>
                <a:cs typeface="Roboto"/>
                <a:sym typeface="Roboto"/>
              </a:rPr>
              <a:t>If you want to run your application on a COMPUTER CLUSTER, then you need Docker Swarm.</a:t>
            </a:r>
            <a:endParaRPr i="1" sz="1600">
              <a:solidFill>
                <a:srgbClr val="333333"/>
              </a:solidFill>
              <a:latin typeface="Roboto"/>
              <a:ea typeface="Roboto"/>
              <a:cs typeface="Roboto"/>
              <a:sym typeface="Roboto"/>
            </a:endParaRPr>
          </a:p>
          <a:p>
            <a:pPr indent="0" lvl="0" marL="0" rtl="0" algn="just">
              <a:lnSpc>
                <a:spcPct val="170000"/>
              </a:lnSpc>
              <a:spcBef>
                <a:spcPts val="1100"/>
              </a:spcBef>
              <a:spcAft>
                <a:spcPts val="0"/>
              </a:spcAft>
              <a:buClr>
                <a:schemeClr val="dk1"/>
              </a:buClr>
              <a:buSzPts val="1100"/>
              <a:buFont typeface="Arial"/>
              <a:buNone/>
            </a:pPr>
            <a:r>
              <a:t/>
            </a:r>
            <a:endParaRPr sz="1600">
              <a:solidFill>
                <a:srgbClr val="4A4A4A"/>
              </a:solidFill>
              <a:latin typeface="Open Sans"/>
              <a:ea typeface="Open Sans"/>
              <a:cs typeface="Open Sans"/>
              <a:sym typeface="Open Sans"/>
            </a:endParaRPr>
          </a:p>
          <a:p>
            <a:pPr indent="0" lvl="0" marL="0" rtl="0" algn="l">
              <a:spcBef>
                <a:spcPts val="1200"/>
              </a:spcBef>
              <a:spcAft>
                <a:spcPts val="0"/>
              </a:spcAft>
              <a:buNone/>
            </a:pPr>
            <a:r>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Effect filter="fade" transition="in">
                                      <p:cBhvr>
                                        <p:cTn dur="1000"/>
                                        <p:tgtEl>
                                          <p:spTgt spid="1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animEffect filter="fade" transition="in">
                                      <p:cBhvr>
                                        <p:cTn dur="1000"/>
                                        <p:tgtEl>
                                          <p:spTgt spid="1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animEffect filter="fade" transition="in">
                                      <p:cBhvr>
                                        <p:cTn dur="1000"/>
                                        <p:tgtEl>
                                          <p:spTgt spid="1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animEffect filter="fade" transition="in">
                                      <p:cBhvr>
                                        <p:cTn dur="1000"/>
                                        <p:tgtEl>
                                          <p:spTgt spid="1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4" st="4"/>
                                            </p:txEl>
                                          </p:spTgt>
                                        </p:tgtEl>
                                        <p:attrNameLst>
                                          <p:attrName>style.visibility</p:attrName>
                                        </p:attrNameLst>
                                      </p:cBhvr>
                                      <p:to>
                                        <p:strVal val="visible"/>
                                      </p:to>
                                    </p:set>
                                    <p:animEffect filter="fade" transition="in">
                                      <p:cBhvr>
                                        <p:cTn dur="1000"/>
                                        <p:tgtEl>
                                          <p:spTgt spid="1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5" st="5"/>
                                            </p:txEl>
                                          </p:spTgt>
                                        </p:tgtEl>
                                        <p:attrNameLst>
                                          <p:attrName>style.visibility</p:attrName>
                                        </p:attrNameLst>
                                      </p:cBhvr>
                                      <p:to>
                                        <p:strVal val="visible"/>
                                      </p:to>
                                    </p:set>
                                    <p:animEffect filter="fade" transition="in">
                                      <p:cBhvr>
                                        <p:cTn dur="1000"/>
                                        <p:tgtEl>
                                          <p:spTgt spid="1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6" st="6"/>
                                            </p:txEl>
                                          </p:spTgt>
                                        </p:tgtEl>
                                        <p:attrNameLst>
                                          <p:attrName>style.visibility</p:attrName>
                                        </p:attrNameLst>
                                      </p:cBhvr>
                                      <p:to>
                                        <p:strVal val="visible"/>
                                      </p:to>
                                    </p:set>
                                    <p:animEffect filter="fade" transition="in">
                                      <p:cBhvr>
                                        <p:cTn dur="1000"/>
                                        <p:tgtEl>
                                          <p:spTgt spid="19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220600" y="101650"/>
            <a:ext cx="8520600" cy="10266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400"/>
              </a:spcAft>
              <a:buClr>
                <a:schemeClr val="dk1"/>
              </a:buClr>
              <a:buSzPts val="1100"/>
              <a:buFont typeface="Arial"/>
              <a:buNone/>
            </a:pPr>
            <a:r>
              <a:rPr lang="en" sz="2800">
                <a:latin typeface="Open Sans"/>
                <a:ea typeface="Open Sans"/>
                <a:cs typeface="Open Sans"/>
                <a:sym typeface="Open Sans"/>
              </a:rPr>
              <a:t>Difference </a:t>
            </a:r>
            <a:r>
              <a:rPr lang="en" sz="2800">
                <a:latin typeface="Open Sans"/>
                <a:ea typeface="Open Sans"/>
                <a:cs typeface="Open Sans"/>
                <a:sym typeface="Open Sans"/>
              </a:rPr>
              <a:t>between</a:t>
            </a:r>
            <a:r>
              <a:rPr baseline="30000" lang="en" sz="2800">
                <a:latin typeface="Open Sans"/>
                <a:ea typeface="Open Sans"/>
                <a:cs typeface="Open Sans"/>
                <a:sym typeface="Open Sans"/>
              </a:rPr>
              <a:t> </a:t>
            </a:r>
            <a:r>
              <a:rPr lang="en" sz="2800">
                <a:latin typeface="Open Sans"/>
                <a:ea typeface="Open Sans"/>
                <a:cs typeface="Open Sans"/>
                <a:sym typeface="Open Sans"/>
              </a:rPr>
              <a:t>Docker Swarm, Compose, and Networks </a:t>
            </a:r>
            <a:r>
              <a:rPr lang="en" sz="2800">
                <a:latin typeface="Open Sans"/>
                <a:ea typeface="Open Sans"/>
                <a:cs typeface="Open Sans"/>
                <a:sym typeface="Open Sans"/>
              </a:rPr>
              <a:t>(Cont.)</a:t>
            </a:r>
            <a:endParaRPr sz="2800"/>
          </a:p>
        </p:txBody>
      </p:sp>
      <p:sp>
        <p:nvSpPr>
          <p:cNvPr id="205" name="Google Shape;205;p35"/>
          <p:cNvSpPr txBox="1"/>
          <p:nvPr>
            <p:ph idx="1" type="body"/>
          </p:nvPr>
        </p:nvSpPr>
        <p:spPr>
          <a:xfrm>
            <a:off x="311700" y="1229975"/>
            <a:ext cx="8520600" cy="25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1700">
                <a:solidFill>
                  <a:srgbClr val="0000FF"/>
                </a:solidFill>
                <a:latin typeface="Roboto"/>
                <a:ea typeface="Roboto"/>
                <a:cs typeface="Roboto"/>
                <a:sym typeface="Roboto"/>
              </a:rPr>
              <a:t>Docker Swarm</a:t>
            </a:r>
            <a:r>
              <a:rPr b="1" i="1" lang="en" sz="1700">
                <a:solidFill>
                  <a:srgbClr val="333333"/>
                </a:solidFill>
                <a:latin typeface="Roboto"/>
                <a:ea typeface="Roboto"/>
                <a:cs typeface="Roboto"/>
                <a:sym typeface="Roboto"/>
              </a:rPr>
              <a:t> runs multi-container applications, just like Compose does. The key difference is that Swarm schedules and manages your containers across multiple machines, while </a:t>
            </a:r>
            <a:r>
              <a:rPr b="1" i="1" lang="en" sz="1700">
                <a:solidFill>
                  <a:srgbClr val="0000FF"/>
                </a:solidFill>
                <a:latin typeface="Roboto"/>
                <a:ea typeface="Roboto"/>
                <a:cs typeface="Roboto"/>
                <a:sym typeface="Roboto"/>
              </a:rPr>
              <a:t>Compose</a:t>
            </a:r>
            <a:r>
              <a:rPr b="1" i="1" lang="en" sz="1700">
                <a:solidFill>
                  <a:srgbClr val="333333"/>
                </a:solidFill>
                <a:latin typeface="Roboto"/>
                <a:ea typeface="Roboto"/>
                <a:cs typeface="Roboto"/>
                <a:sym typeface="Roboto"/>
              </a:rPr>
              <a:t> schedules and manages containers on a single host only.</a:t>
            </a:r>
            <a:endParaRPr b="1" i="1" sz="1700">
              <a:solidFill>
                <a:srgbClr val="333333"/>
              </a:solidFill>
              <a:latin typeface="Roboto"/>
              <a:ea typeface="Roboto"/>
              <a:cs typeface="Roboto"/>
              <a:sym typeface="Roboto"/>
            </a:endParaRPr>
          </a:p>
          <a:p>
            <a:pPr indent="0" lvl="0" marL="0" rtl="0" algn="l">
              <a:spcBef>
                <a:spcPts val="1100"/>
              </a:spcBef>
              <a:spcAft>
                <a:spcPts val="1100"/>
              </a:spcAft>
              <a:buClr>
                <a:schemeClr val="dk1"/>
              </a:buClr>
              <a:buSzPts val="1100"/>
              <a:buFont typeface="Arial"/>
              <a:buNone/>
            </a:pPr>
            <a:r>
              <a:rPr lang="en" sz="1700">
                <a:solidFill>
                  <a:srgbClr val="333333"/>
                </a:solidFill>
                <a:latin typeface="Roboto"/>
                <a:ea typeface="Roboto"/>
                <a:cs typeface="Roboto"/>
                <a:sym typeface="Roboto"/>
              </a:rPr>
              <a:t>You can use a standard Compose file to deploy your application to the Swarm. It’s the same Compose file that you use with Compose, but some options are limited to either Swarm or Compose in the Compose file. </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1000"/>
                                        <p:tgtEl>
                                          <p:spTgt spid="20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206500" y="87550"/>
            <a:ext cx="8520600" cy="10266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400"/>
              </a:spcAft>
              <a:buClr>
                <a:schemeClr val="dk1"/>
              </a:buClr>
              <a:buSzPts val="1100"/>
              <a:buFont typeface="Arial"/>
              <a:buNone/>
            </a:pPr>
            <a:r>
              <a:rPr lang="en" sz="2800">
                <a:latin typeface="Open Sans"/>
                <a:ea typeface="Open Sans"/>
                <a:cs typeface="Open Sans"/>
                <a:sym typeface="Open Sans"/>
              </a:rPr>
              <a:t>Difference </a:t>
            </a:r>
            <a:r>
              <a:rPr lang="en" sz="2800">
                <a:latin typeface="Open Sans"/>
                <a:ea typeface="Open Sans"/>
                <a:cs typeface="Open Sans"/>
                <a:sym typeface="Open Sans"/>
              </a:rPr>
              <a:t>between</a:t>
            </a:r>
            <a:r>
              <a:rPr baseline="30000" lang="en" sz="2800">
                <a:latin typeface="Open Sans"/>
                <a:ea typeface="Open Sans"/>
                <a:cs typeface="Open Sans"/>
                <a:sym typeface="Open Sans"/>
              </a:rPr>
              <a:t> </a:t>
            </a:r>
            <a:r>
              <a:rPr lang="en" sz="2800">
                <a:latin typeface="Open Sans"/>
                <a:ea typeface="Open Sans"/>
                <a:cs typeface="Open Sans"/>
                <a:sym typeface="Open Sans"/>
              </a:rPr>
              <a:t>Docker Swarm, Compose, and Networks </a:t>
            </a:r>
            <a:r>
              <a:rPr lang="en" sz="2800">
                <a:latin typeface="Open Sans"/>
                <a:ea typeface="Open Sans"/>
                <a:cs typeface="Open Sans"/>
                <a:sym typeface="Open Sans"/>
              </a:rPr>
              <a:t>(Cont.)</a:t>
            </a:r>
            <a:endParaRPr sz="2800"/>
          </a:p>
        </p:txBody>
      </p:sp>
      <p:sp>
        <p:nvSpPr>
          <p:cNvPr id="211" name="Google Shape;211;p36"/>
          <p:cNvSpPr txBox="1"/>
          <p:nvPr>
            <p:ph idx="1" type="body"/>
          </p:nvPr>
        </p:nvSpPr>
        <p:spPr>
          <a:xfrm>
            <a:off x="311700" y="964400"/>
            <a:ext cx="8520600" cy="3958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333333"/>
              </a:buClr>
              <a:buSzPts val="1800"/>
              <a:buFont typeface="Roboto"/>
              <a:buChar char="●"/>
            </a:pPr>
            <a:r>
              <a:rPr b="1" lang="en" sz="1800">
                <a:solidFill>
                  <a:srgbClr val="0000FF"/>
                </a:solidFill>
                <a:latin typeface="Roboto"/>
                <a:ea typeface="Roboto"/>
                <a:cs typeface="Roboto"/>
                <a:sym typeface="Roboto"/>
              </a:rPr>
              <a:t>Docker Networks </a:t>
            </a:r>
            <a:r>
              <a:rPr b="1" lang="en" sz="1800">
                <a:solidFill>
                  <a:srgbClr val="333333"/>
                </a:solidFill>
                <a:latin typeface="Roboto"/>
                <a:ea typeface="Roboto"/>
                <a:cs typeface="Roboto"/>
                <a:sym typeface="Roboto"/>
              </a:rPr>
              <a:t>is a toolset to define how your containers connect to each other.</a:t>
            </a:r>
            <a:endParaRPr b="1" sz="1800">
              <a:solidFill>
                <a:srgbClr val="333333"/>
              </a:solidFill>
              <a:latin typeface="Roboto"/>
              <a:ea typeface="Roboto"/>
              <a:cs typeface="Roboto"/>
              <a:sym typeface="Roboto"/>
            </a:endParaRPr>
          </a:p>
          <a:p>
            <a:pPr indent="-342900" lvl="0" marL="457200" rtl="0" algn="l">
              <a:spcBef>
                <a:spcPts val="0"/>
              </a:spcBef>
              <a:spcAft>
                <a:spcPts val="0"/>
              </a:spcAft>
              <a:buClr>
                <a:srgbClr val="333333"/>
              </a:buClr>
              <a:buSzPts val="1800"/>
              <a:buFont typeface="Roboto"/>
              <a:buChar char="●"/>
            </a:pPr>
            <a:r>
              <a:rPr lang="en" sz="1800">
                <a:solidFill>
                  <a:srgbClr val="333333"/>
                </a:solidFill>
                <a:latin typeface="Roboto"/>
                <a:ea typeface="Roboto"/>
                <a:cs typeface="Roboto"/>
                <a:sym typeface="Roboto"/>
              </a:rPr>
              <a:t>It is an architecture design decision to specify which containers talk to each other on the same network, how many networks your application has to separate concerns and what technologies you use to create gateways between these networks.</a:t>
            </a:r>
            <a:endParaRPr sz="1800">
              <a:solidFill>
                <a:srgbClr val="333333"/>
              </a:solidFill>
              <a:latin typeface="Roboto"/>
              <a:ea typeface="Roboto"/>
              <a:cs typeface="Roboto"/>
              <a:sym typeface="Roboto"/>
            </a:endParaRPr>
          </a:p>
          <a:p>
            <a:pPr indent="-342900" lvl="0" marL="457200" rtl="0" algn="l">
              <a:spcBef>
                <a:spcPts val="0"/>
              </a:spcBef>
              <a:spcAft>
                <a:spcPts val="0"/>
              </a:spcAft>
              <a:buClr>
                <a:srgbClr val="333333"/>
              </a:buClr>
              <a:buSzPts val="1800"/>
              <a:buFont typeface="Roboto"/>
              <a:buChar char="●"/>
            </a:pPr>
            <a:r>
              <a:rPr lang="en" sz="1800">
                <a:solidFill>
                  <a:srgbClr val="333333"/>
                </a:solidFill>
                <a:latin typeface="Roboto"/>
                <a:ea typeface="Roboto"/>
                <a:cs typeface="Roboto"/>
                <a:sym typeface="Roboto"/>
              </a:rPr>
              <a:t>You define your network configuration in the Compose file. (You can create and manage Docker networks with the `docker network` command, but it’s better to define you configuration in the form of code in the Compose file.)</a:t>
            </a:r>
            <a:endParaRPr sz="1800">
              <a:solidFill>
                <a:srgbClr val="333333"/>
              </a:solidFill>
              <a:latin typeface="Roboto"/>
              <a:ea typeface="Roboto"/>
              <a:cs typeface="Roboto"/>
              <a:sym typeface="Roboto"/>
            </a:endParaRPr>
          </a:p>
          <a:p>
            <a:pPr indent="-342900" lvl="0" marL="457200" rtl="0" algn="l">
              <a:spcBef>
                <a:spcPts val="0"/>
              </a:spcBef>
              <a:spcAft>
                <a:spcPts val="0"/>
              </a:spcAft>
              <a:buClr>
                <a:srgbClr val="333333"/>
              </a:buClr>
              <a:buSzPts val="1800"/>
              <a:buFont typeface="Roboto"/>
              <a:buChar char="●"/>
            </a:pPr>
            <a:r>
              <a:rPr lang="en" sz="1800">
                <a:solidFill>
                  <a:srgbClr val="333333"/>
                </a:solidFill>
                <a:latin typeface="Roboto"/>
                <a:ea typeface="Roboto"/>
                <a:cs typeface="Roboto"/>
                <a:sym typeface="Roboto"/>
              </a:rPr>
              <a:t>You usually define your own networks, these are called user defined networks. </a:t>
            </a:r>
            <a:endParaRPr b="1" i="1" sz="1800">
              <a:solidFill>
                <a:srgbClr val="33333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1000"/>
                                        <p:tgtEl>
                                          <p:spTgt spid="2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animEffect filter="fade" transition="in">
                                      <p:cBhvr>
                                        <p:cTn dur="1000"/>
                                        <p:tgtEl>
                                          <p:spTgt spid="2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animEffect filter="fade" transition="in">
                                      <p:cBhvr>
                                        <p:cTn dur="1000"/>
                                        <p:tgtEl>
                                          <p:spTgt spid="2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animEffect filter="fade" transition="in">
                                      <p:cBhvr>
                                        <p:cTn dur="1000"/>
                                        <p:tgtEl>
                                          <p:spTgt spid="21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Some commands output</a:t>
            </a:r>
            <a:endParaRPr sz="2800"/>
          </a:p>
        </p:txBody>
      </p:sp>
      <p:sp>
        <p:nvSpPr>
          <p:cNvPr id="217" name="Google Shape;217;p37"/>
          <p:cNvSpPr txBox="1"/>
          <p:nvPr>
            <p:ph idx="1" type="body"/>
          </p:nvPr>
        </p:nvSpPr>
        <p:spPr>
          <a:xfrm>
            <a:off x="311700" y="1266325"/>
            <a:ext cx="8520600" cy="33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00000"/>
                </a:solidFill>
                <a:highlight>
                  <a:srgbClr val="00FFFF"/>
                </a:highlight>
                <a:latin typeface="Times New Roman"/>
                <a:ea typeface="Times New Roman"/>
                <a:cs typeface="Times New Roman"/>
                <a:sym typeface="Times New Roman"/>
              </a:rPr>
              <a:t>jannat@jannat-lp:~$ systemctl status docker</a:t>
            </a:r>
            <a:endParaRPr sz="18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 docker.service - Docker Application Container Engine</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   Loaded: loaded (/lib/systemd/system/docker.service; enabled; vendor preset: enabled)</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   Active: active (running) since Thu 2019-10-24 13:33:41 +06; 13min ago</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     Docs: https://docs.docker.com</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 Main PID: 20276 (dockerd)</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    Tasks: 14</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   CGroup: /system.slice/docker.service</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           └─20276 /usr/bin/dockerd -H fd:// --containerd=/run/containerd/containerd.sock</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Some commands output</a:t>
            </a:r>
            <a:endParaRPr sz="2800"/>
          </a:p>
        </p:txBody>
      </p:sp>
      <p:sp>
        <p:nvSpPr>
          <p:cNvPr id="223" name="Google Shape;223;p38"/>
          <p:cNvSpPr txBox="1"/>
          <p:nvPr>
            <p:ph idx="1" type="body"/>
          </p:nvPr>
        </p:nvSpPr>
        <p:spPr>
          <a:xfrm>
            <a:off x="311700" y="1266325"/>
            <a:ext cx="8520600" cy="33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00000"/>
                </a:solidFill>
                <a:highlight>
                  <a:srgbClr val="00FFFF"/>
                </a:highlight>
                <a:latin typeface="Times New Roman"/>
                <a:ea typeface="Times New Roman"/>
                <a:cs typeface="Times New Roman"/>
                <a:sym typeface="Times New Roman"/>
              </a:rPr>
              <a:t>jannat@jannat-lp:~$ sudo docker pull ubuntu</a:t>
            </a:r>
            <a:endParaRPr sz="18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Using default tag: latest</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latest: Pulling from library/ubuntu</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22e816666fd6: Pull complete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079b6d2a1e53: Pull complete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11048ebae908: Pull complete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c58094023a2e: Pull complete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Digest: sha256:a7b8b7b33e44b123d7f997bd4d3d0a59fafc63e203d17efedf09ff3f6f516152</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Status: Downloaded newer image for ubuntu:latest</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docker.io/library/ubuntu:latest</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199575" y="2493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Some commands output</a:t>
            </a:r>
            <a:endParaRPr sz="2800"/>
          </a:p>
        </p:txBody>
      </p:sp>
      <p:sp>
        <p:nvSpPr>
          <p:cNvPr id="229" name="Google Shape;229;p39"/>
          <p:cNvSpPr txBox="1"/>
          <p:nvPr>
            <p:ph idx="1" type="body"/>
          </p:nvPr>
        </p:nvSpPr>
        <p:spPr>
          <a:xfrm>
            <a:off x="199575" y="1070100"/>
            <a:ext cx="8520600" cy="407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000000"/>
                </a:solidFill>
                <a:highlight>
                  <a:srgbClr val="00FFFF"/>
                </a:highlight>
                <a:latin typeface="Times New Roman"/>
                <a:ea typeface="Times New Roman"/>
                <a:cs typeface="Times New Roman"/>
                <a:sym typeface="Times New Roman"/>
              </a:rPr>
              <a:t>jannat@jannat-lp:~$ sudo docker info</a:t>
            </a:r>
            <a:endParaRPr sz="17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Client:</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Debug Mode: false</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Server:</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Containers: 1</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Running: 0</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Paused: 0</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Stopped: 1</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Images: 2</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Server Version: 19.03.4</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Storage Driver: overlay2</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Network: </a:t>
            </a:r>
            <a:r>
              <a:rPr lang="en" sz="1700">
                <a:solidFill>
                  <a:srgbClr val="0000FF"/>
                </a:solidFill>
                <a:latin typeface="Times New Roman"/>
                <a:ea typeface="Times New Roman"/>
                <a:cs typeface="Times New Roman"/>
                <a:sym typeface="Times New Roman"/>
              </a:rPr>
              <a:t>bridge host ipvlan macvlan null overlay</a:t>
            </a:r>
            <a:endParaRPr sz="17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Log: awslogs fluentd gcplogs gelf journald json-file local logentries splunk syslog</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highlight>
                <a:srgbClr val="00FFFF"/>
              </a:highlight>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Effect filter="fade" transition="in">
                                      <p:cBhvr>
                                        <p:cTn dur="1000"/>
                                        <p:tgtEl>
                                          <p:spTgt spid="2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animEffect filter="fade" transition="in">
                                      <p:cBhvr>
                                        <p:cTn dur="1000"/>
                                        <p:tgtEl>
                                          <p:spTgt spid="2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animEffect filter="fade" transition="in">
                                      <p:cBhvr>
                                        <p:cTn dur="1000"/>
                                        <p:tgtEl>
                                          <p:spTgt spid="2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7" st="7"/>
                                            </p:txEl>
                                          </p:spTgt>
                                        </p:tgtEl>
                                        <p:attrNameLst>
                                          <p:attrName>style.visibility</p:attrName>
                                        </p:attrNameLst>
                                      </p:cBhvr>
                                      <p:to>
                                        <p:strVal val="visible"/>
                                      </p:to>
                                    </p:set>
                                    <p:animEffect filter="fade" transition="in">
                                      <p:cBhvr>
                                        <p:cTn dur="1000"/>
                                        <p:tgtEl>
                                          <p:spTgt spid="2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8" st="8"/>
                                            </p:txEl>
                                          </p:spTgt>
                                        </p:tgtEl>
                                        <p:attrNameLst>
                                          <p:attrName>style.visibility</p:attrName>
                                        </p:attrNameLst>
                                      </p:cBhvr>
                                      <p:to>
                                        <p:strVal val="visible"/>
                                      </p:to>
                                    </p:set>
                                    <p:animEffect filter="fade" transition="in">
                                      <p:cBhvr>
                                        <p:cTn dur="1000"/>
                                        <p:tgtEl>
                                          <p:spTgt spid="2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9" st="9"/>
                                            </p:txEl>
                                          </p:spTgt>
                                        </p:tgtEl>
                                        <p:attrNameLst>
                                          <p:attrName>style.visibility</p:attrName>
                                        </p:attrNameLst>
                                      </p:cBhvr>
                                      <p:to>
                                        <p:strVal val="visible"/>
                                      </p:to>
                                    </p:set>
                                    <p:animEffect filter="fade" transition="in">
                                      <p:cBhvr>
                                        <p:cTn dur="1000"/>
                                        <p:tgtEl>
                                          <p:spTgt spid="22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0" st="10"/>
                                            </p:txEl>
                                          </p:spTgt>
                                        </p:tgtEl>
                                        <p:attrNameLst>
                                          <p:attrName>style.visibility</p:attrName>
                                        </p:attrNameLst>
                                      </p:cBhvr>
                                      <p:to>
                                        <p:strVal val="visible"/>
                                      </p:to>
                                    </p:set>
                                    <p:animEffect filter="fade" transition="in">
                                      <p:cBhvr>
                                        <p:cTn dur="1000"/>
                                        <p:tgtEl>
                                          <p:spTgt spid="22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1" st="11"/>
                                            </p:txEl>
                                          </p:spTgt>
                                        </p:tgtEl>
                                        <p:attrNameLst>
                                          <p:attrName>style.visibility</p:attrName>
                                        </p:attrNameLst>
                                      </p:cBhvr>
                                      <p:to>
                                        <p:strVal val="visible"/>
                                      </p:to>
                                    </p:set>
                                    <p:animEffect filter="fade" transition="in">
                                      <p:cBhvr>
                                        <p:cTn dur="1000"/>
                                        <p:tgtEl>
                                          <p:spTgt spid="22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2" st="12"/>
                                            </p:txEl>
                                          </p:spTgt>
                                        </p:tgtEl>
                                        <p:attrNameLst>
                                          <p:attrName>style.visibility</p:attrName>
                                        </p:attrNameLst>
                                      </p:cBhvr>
                                      <p:to>
                                        <p:strVal val="visible"/>
                                      </p:to>
                                    </p:set>
                                    <p:animEffect filter="fade" transition="in">
                                      <p:cBhvr>
                                        <p:cTn dur="1000"/>
                                        <p:tgtEl>
                                          <p:spTgt spid="22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3" st="13"/>
                                            </p:txEl>
                                          </p:spTgt>
                                        </p:tgtEl>
                                        <p:attrNameLst>
                                          <p:attrName>style.visibility</p:attrName>
                                        </p:attrNameLst>
                                      </p:cBhvr>
                                      <p:to>
                                        <p:strVal val="visible"/>
                                      </p:to>
                                    </p:set>
                                    <p:animEffect filter="fade" transition="in">
                                      <p:cBhvr>
                                        <p:cTn dur="1000"/>
                                        <p:tgtEl>
                                          <p:spTgt spid="229">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4" st="14"/>
                                            </p:txEl>
                                          </p:spTgt>
                                        </p:tgtEl>
                                        <p:attrNameLst>
                                          <p:attrName>style.visibility</p:attrName>
                                        </p:attrNameLst>
                                      </p:cBhvr>
                                      <p:to>
                                        <p:strVal val="visible"/>
                                      </p:to>
                                    </p:set>
                                    <p:animEffect filter="fade" transition="in">
                                      <p:cBhvr>
                                        <p:cTn dur="1000"/>
                                        <p:tgtEl>
                                          <p:spTgt spid="229">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5" st="15"/>
                                            </p:txEl>
                                          </p:spTgt>
                                        </p:tgtEl>
                                        <p:attrNameLst>
                                          <p:attrName>style.visibility</p:attrName>
                                        </p:attrNameLst>
                                      </p:cBhvr>
                                      <p:to>
                                        <p:strVal val="visible"/>
                                      </p:to>
                                    </p:set>
                                    <p:animEffect filter="fade" transition="in">
                                      <p:cBhvr>
                                        <p:cTn dur="1000"/>
                                        <p:tgtEl>
                                          <p:spTgt spid="229">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129500" y="131450"/>
            <a:ext cx="8520600" cy="56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Some commands output</a:t>
            </a:r>
            <a:endParaRPr sz="2800"/>
          </a:p>
        </p:txBody>
      </p:sp>
      <p:sp>
        <p:nvSpPr>
          <p:cNvPr id="235" name="Google Shape;235;p40"/>
          <p:cNvSpPr txBox="1"/>
          <p:nvPr>
            <p:ph idx="1" type="body"/>
          </p:nvPr>
        </p:nvSpPr>
        <p:spPr>
          <a:xfrm>
            <a:off x="199575" y="1509500"/>
            <a:ext cx="8520600" cy="337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00000"/>
                </a:solidFill>
                <a:highlight>
                  <a:srgbClr val="00FFFF"/>
                </a:highlight>
                <a:latin typeface="Times New Roman"/>
                <a:ea typeface="Times New Roman"/>
                <a:cs typeface="Times New Roman"/>
                <a:sym typeface="Times New Roman"/>
              </a:rPr>
              <a:t>jannat@jannat-lp:~$ sudo docker images</a:t>
            </a:r>
            <a:endParaRPr sz="18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REPOSITORY          TAG                 IMAGE ID            CREATED             SIZE</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ubuntu              latest              cf0f3ca922e0        5 days ago          64.2MB</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hello-world         latest              fce289e99eb9        9 months ago        1.84kB</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highlight>
                  <a:srgbClr val="00FFFF"/>
                </a:highlight>
                <a:latin typeface="Times New Roman"/>
                <a:ea typeface="Times New Roman"/>
                <a:cs typeface="Times New Roman"/>
                <a:sym typeface="Times New Roman"/>
              </a:rPr>
              <a:t>root@jannat-lp:/home/jannat# cd /var/lib/docker/</a:t>
            </a:r>
            <a:endParaRPr sz="18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root@jannat-lp:/var/lib/docker# ls</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builder  buildkit  containers  image  network  overlay2  plugins  runtimes  swarm  tmp  trust  volumes</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root@jannat-lp:/var/lib/docker/containers# ls</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c132c5b907824242f4acb94adf2bdfada1c1dc0611ea385b0cf879cb4289ca1b</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00"/>
              </a:solidFill>
              <a:highlight>
                <a:srgbClr val="00FFFF"/>
              </a:highlight>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0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1000"/>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1000"/>
                                        <p:tgtEl>
                                          <p:spTgt spid="2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animEffect filter="fade" transition="in">
                                      <p:cBhvr>
                                        <p:cTn dur="1000"/>
                                        <p:tgtEl>
                                          <p:spTgt spid="2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5" st="5"/>
                                            </p:txEl>
                                          </p:spTgt>
                                        </p:tgtEl>
                                        <p:attrNameLst>
                                          <p:attrName>style.visibility</p:attrName>
                                        </p:attrNameLst>
                                      </p:cBhvr>
                                      <p:to>
                                        <p:strVal val="visible"/>
                                      </p:to>
                                    </p:set>
                                    <p:animEffect filter="fade" transition="in">
                                      <p:cBhvr>
                                        <p:cTn dur="1000"/>
                                        <p:tgtEl>
                                          <p:spTgt spid="2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6" st="6"/>
                                            </p:txEl>
                                          </p:spTgt>
                                        </p:tgtEl>
                                        <p:attrNameLst>
                                          <p:attrName>style.visibility</p:attrName>
                                        </p:attrNameLst>
                                      </p:cBhvr>
                                      <p:to>
                                        <p:strVal val="visible"/>
                                      </p:to>
                                    </p:set>
                                    <p:animEffect filter="fade" transition="in">
                                      <p:cBhvr>
                                        <p:cTn dur="1000"/>
                                        <p:tgtEl>
                                          <p:spTgt spid="2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7" st="7"/>
                                            </p:txEl>
                                          </p:spTgt>
                                        </p:tgtEl>
                                        <p:attrNameLst>
                                          <p:attrName>style.visibility</p:attrName>
                                        </p:attrNameLst>
                                      </p:cBhvr>
                                      <p:to>
                                        <p:strVal val="visible"/>
                                      </p:to>
                                    </p:set>
                                    <p:animEffect filter="fade" transition="in">
                                      <p:cBhvr>
                                        <p:cTn dur="1000"/>
                                        <p:tgtEl>
                                          <p:spTgt spid="23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8" st="8"/>
                                            </p:txEl>
                                          </p:spTgt>
                                        </p:tgtEl>
                                        <p:attrNameLst>
                                          <p:attrName>style.visibility</p:attrName>
                                        </p:attrNameLst>
                                      </p:cBhvr>
                                      <p:to>
                                        <p:strVal val="visible"/>
                                      </p:to>
                                    </p:set>
                                    <p:animEffect filter="fade" transition="in">
                                      <p:cBhvr>
                                        <p:cTn dur="1000"/>
                                        <p:tgtEl>
                                          <p:spTgt spid="23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9" st="9"/>
                                            </p:txEl>
                                          </p:spTgt>
                                        </p:tgtEl>
                                        <p:attrNameLst>
                                          <p:attrName>style.visibility</p:attrName>
                                        </p:attrNameLst>
                                      </p:cBhvr>
                                      <p:to>
                                        <p:strVal val="visible"/>
                                      </p:to>
                                    </p:set>
                                    <p:animEffect filter="fade" transition="in">
                                      <p:cBhvr>
                                        <p:cTn dur="1000"/>
                                        <p:tgtEl>
                                          <p:spTgt spid="23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0" st="10"/>
                                            </p:txEl>
                                          </p:spTgt>
                                        </p:tgtEl>
                                        <p:attrNameLst>
                                          <p:attrName>style.visibility</p:attrName>
                                        </p:attrNameLst>
                                      </p:cBhvr>
                                      <p:to>
                                        <p:strVal val="visible"/>
                                      </p:to>
                                    </p:set>
                                    <p:animEffect filter="fade" transition="in">
                                      <p:cBhvr>
                                        <p:cTn dur="1000"/>
                                        <p:tgtEl>
                                          <p:spTgt spid="23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1" st="11"/>
                                            </p:txEl>
                                          </p:spTgt>
                                        </p:tgtEl>
                                        <p:attrNameLst>
                                          <p:attrName>style.visibility</p:attrName>
                                        </p:attrNameLst>
                                      </p:cBhvr>
                                      <p:to>
                                        <p:strVal val="visible"/>
                                      </p:to>
                                    </p:set>
                                    <p:animEffect filter="fade" transition="in">
                                      <p:cBhvr>
                                        <p:cTn dur="1000"/>
                                        <p:tgtEl>
                                          <p:spTgt spid="23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2" st="12"/>
                                            </p:txEl>
                                          </p:spTgt>
                                        </p:tgtEl>
                                        <p:attrNameLst>
                                          <p:attrName>style.visibility</p:attrName>
                                        </p:attrNameLst>
                                      </p:cBhvr>
                                      <p:to>
                                        <p:strVal val="visible"/>
                                      </p:to>
                                    </p:set>
                                    <p:animEffect filter="fade" transition="in">
                                      <p:cBhvr>
                                        <p:cTn dur="1000"/>
                                        <p:tgtEl>
                                          <p:spTgt spid="23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3" st="13"/>
                                            </p:txEl>
                                          </p:spTgt>
                                        </p:tgtEl>
                                        <p:attrNameLst>
                                          <p:attrName>style.visibility</p:attrName>
                                        </p:attrNameLst>
                                      </p:cBhvr>
                                      <p:to>
                                        <p:strVal val="visible"/>
                                      </p:to>
                                    </p:set>
                                    <p:animEffect filter="fade" transition="in">
                                      <p:cBhvr>
                                        <p:cTn dur="1000"/>
                                        <p:tgtEl>
                                          <p:spTgt spid="23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4" st="14"/>
                                            </p:txEl>
                                          </p:spTgt>
                                        </p:tgtEl>
                                        <p:attrNameLst>
                                          <p:attrName>style.visibility</p:attrName>
                                        </p:attrNameLst>
                                      </p:cBhvr>
                                      <p:to>
                                        <p:strVal val="visible"/>
                                      </p:to>
                                    </p:set>
                                    <p:animEffect filter="fade" transition="in">
                                      <p:cBhvr>
                                        <p:cTn dur="1000"/>
                                        <p:tgtEl>
                                          <p:spTgt spid="23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5" st="15"/>
                                            </p:txEl>
                                          </p:spTgt>
                                        </p:tgtEl>
                                        <p:attrNameLst>
                                          <p:attrName>style.visibility</p:attrName>
                                        </p:attrNameLst>
                                      </p:cBhvr>
                                      <p:to>
                                        <p:strVal val="visible"/>
                                      </p:to>
                                    </p:set>
                                    <p:animEffect filter="fade" transition="in">
                                      <p:cBhvr>
                                        <p:cTn dur="1000"/>
                                        <p:tgtEl>
                                          <p:spTgt spid="235">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101525" y="0"/>
            <a:ext cx="8520600" cy="56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Some commands output</a:t>
            </a:r>
            <a:endParaRPr sz="2800"/>
          </a:p>
        </p:txBody>
      </p:sp>
      <p:sp>
        <p:nvSpPr>
          <p:cNvPr id="241" name="Google Shape;241;p41"/>
          <p:cNvSpPr txBox="1"/>
          <p:nvPr>
            <p:ph idx="1" type="body"/>
          </p:nvPr>
        </p:nvSpPr>
        <p:spPr>
          <a:xfrm>
            <a:off x="199575" y="2879250"/>
            <a:ext cx="8520600" cy="200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 running a docker container in iterative mode</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highlight>
                  <a:srgbClr val="00FFFF"/>
                </a:highlight>
                <a:latin typeface="Times New Roman"/>
                <a:ea typeface="Times New Roman"/>
                <a:cs typeface="Times New Roman"/>
                <a:sym typeface="Times New Roman"/>
              </a:rPr>
              <a:t>jannat@jannat-lp:~$ sudo docker run -it ubuntu </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root@</a:t>
            </a:r>
            <a:r>
              <a:rPr b="1" lang="en" sz="1500">
                <a:solidFill>
                  <a:srgbClr val="0000FF"/>
                </a:solidFill>
                <a:latin typeface="Times New Roman"/>
                <a:ea typeface="Times New Roman"/>
                <a:cs typeface="Times New Roman"/>
                <a:sym typeface="Times New Roman"/>
              </a:rPr>
              <a:t>9cd9097fb108</a:t>
            </a:r>
            <a:r>
              <a:rPr lang="en" sz="1500">
                <a:solidFill>
                  <a:srgbClr val="000000"/>
                </a:solidFill>
                <a:latin typeface="Times New Roman"/>
                <a:ea typeface="Times New Roman"/>
                <a:cs typeface="Times New Roman"/>
                <a:sym typeface="Times New Roman"/>
              </a:rPr>
              <a:t>:/# ls</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bin  boot  dev  etc  home  lib  lib64  media  mnt  opt  proc  root  run  sbin  srv  sys  tmp  usr  var</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root@9cd9097fb108:/# cd home/</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root@9cd9097fb108:/home# ls</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root@9cd9097fb108:/home# ifconfig</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bash: ifconfig: command not found</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root@9cd9097fb108:/home# ip addr </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bash: ip: command not found</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root@9cd9097fb108:/home# ls  </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root@9cd9097fb108:/home# cd ~</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root@9cd9097fb108:~# ls</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root@9cd9097fb108:~# python</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bash: python: command not found</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root@9cd9097fb108:~# pwd</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/root</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root@9cd9097fb108:~# touch abc</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root@9cd9097fb108:~# ls</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abc</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root@9cd9097fb108:~# echo "efjeljfklhjfg"&gt;&gt;abc</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root@9cd9097fb108:~# cat abc</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efjeljfklhjfg</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root@9cd9097fb108:~# exit</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Exit</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highlight>
                <a:srgbClr val="00FFFF"/>
              </a:highlight>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animEffect filter="fade" transition="in">
                                      <p:cBhvr>
                                        <p:cTn dur="1000"/>
                                        <p:tgtEl>
                                          <p:spTgt spid="2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animEffect filter="fade" transition="in">
                                      <p:cBhvr>
                                        <p:cTn dur="1000"/>
                                        <p:tgtEl>
                                          <p:spTgt spid="2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animEffect filter="fade" transition="in">
                                      <p:cBhvr>
                                        <p:cTn dur="1000"/>
                                        <p:tgtEl>
                                          <p:spTgt spid="2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3" st="3"/>
                                            </p:txEl>
                                          </p:spTgt>
                                        </p:tgtEl>
                                        <p:attrNameLst>
                                          <p:attrName>style.visibility</p:attrName>
                                        </p:attrNameLst>
                                      </p:cBhvr>
                                      <p:to>
                                        <p:strVal val="visible"/>
                                      </p:to>
                                    </p:set>
                                    <p:animEffect filter="fade" transition="in">
                                      <p:cBhvr>
                                        <p:cTn dur="1000"/>
                                        <p:tgtEl>
                                          <p:spTgt spid="2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4" st="4"/>
                                            </p:txEl>
                                          </p:spTgt>
                                        </p:tgtEl>
                                        <p:attrNameLst>
                                          <p:attrName>style.visibility</p:attrName>
                                        </p:attrNameLst>
                                      </p:cBhvr>
                                      <p:to>
                                        <p:strVal val="visible"/>
                                      </p:to>
                                    </p:set>
                                    <p:animEffect filter="fade" transition="in">
                                      <p:cBhvr>
                                        <p:cTn dur="1000"/>
                                        <p:tgtEl>
                                          <p:spTgt spid="2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5" st="5"/>
                                            </p:txEl>
                                          </p:spTgt>
                                        </p:tgtEl>
                                        <p:attrNameLst>
                                          <p:attrName>style.visibility</p:attrName>
                                        </p:attrNameLst>
                                      </p:cBhvr>
                                      <p:to>
                                        <p:strVal val="visible"/>
                                      </p:to>
                                    </p:set>
                                    <p:animEffect filter="fade" transition="in">
                                      <p:cBhvr>
                                        <p:cTn dur="1000"/>
                                        <p:tgtEl>
                                          <p:spTgt spid="2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6" st="6"/>
                                            </p:txEl>
                                          </p:spTgt>
                                        </p:tgtEl>
                                        <p:attrNameLst>
                                          <p:attrName>style.visibility</p:attrName>
                                        </p:attrNameLst>
                                      </p:cBhvr>
                                      <p:to>
                                        <p:strVal val="visible"/>
                                      </p:to>
                                    </p:set>
                                    <p:animEffect filter="fade" transition="in">
                                      <p:cBhvr>
                                        <p:cTn dur="1000"/>
                                        <p:tgtEl>
                                          <p:spTgt spid="2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7" st="7"/>
                                            </p:txEl>
                                          </p:spTgt>
                                        </p:tgtEl>
                                        <p:attrNameLst>
                                          <p:attrName>style.visibility</p:attrName>
                                        </p:attrNameLst>
                                      </p:cBhvr>
                                      <p:to>
                                        <p:strVal val="visible"/>
                                      </p:to>
                                    </p:set>
                                    <p:animEffect filter="fade" transition="in">
                                      <p:cBhvr>
                                        <p:cTn dur="1000"/>
                                        <p:tgtEl>
                                          <p:spTgt spid="24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8" st="8"/>
                                            </p:txEl>
                                          </p:spTgt>
                                        </p:tgtEl>
                                        <p:attrNameLst>
                                          <p:attrName>style.visibility</p:attrName>
                                        </p:attrNameLst>
                                      </p:cBhvr>
                                      <p:to>
                                        <p:strVal val="visible"/>
                                      </p:to>
                                    </p:set>
                                    <p:animEffect filter="fade" transition="in">
                                      <p:cBhvr>
                                        <p:cTn dur="1000"/>
                                        <p:tgtEl>
                                          <p:spTgt spid="24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9" st="9"/>
                                            </p:txEl>
                                          </p:spTgt>
                                        </p:tgtEl>
                                        <p:attrNameLst>
                                          <p:attrName>style.visibility</p:attrName>
                                        </p:attrNameLst>
                                      </p:cBhvr>
                                      <p:to>
                                        <p:strVal val="visible"/>
                                      </p:to>
                                    </p:set>
                                    <p:animEffect filter="fade" transition="in">
                                      <p:cBhvr>
                                        <p:cTn dur="1000"/>
                                        <p:tgtEl>
                                          <p:spTgt spid="24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0" st="10"/>
                                            </p:txEl>
                                          </p:spTgt>
                                        </p:tgtEl>
                                        <p:attrNameLst>
                                          <p:attrName>style.visibility</p:attrName>
                                        </p:attrNameLst>
                                      </p:cBhvr>
                                      <p:to>
                                        <p:strVal val="visible"/>
                                      </p:to>
                                    </p:set>
                                    <p:animEffect filter="fade" transition="in">
                                      <p:cBhvr>
                                        <p:cTn dur="1000"/>
                                        <p:tgtEl>
                                          <p:spTgt spid="24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1" st="11"/>
                                            </p:txEl>
                                          </p:spTgt>
                                        </p:tgtEl>
                                        <p:attrNameLst>
                                          <p:attrName>style.visibility</p:attrName>
                                        </p:attrNameLst>
                                      </p:cBhvr>
                                      <p:to>
                                        <p:strVal val="visible"/>
                                      </p:to>
                                    </p:set>
                                    <p:animEffect filter="fade" transition="in">
                                      <p:cBhvr>
                                        <p:cTn dur="1000"/>
                                        <p:tgtEl>
                                          <p:spTgt spid="24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2" st="12"/>
                                            </p:txEl>
                                          </p:spTgt>
                                        </p:tgtEl>
                                        <p:attrNameLst>
                                          <p:attrName>style.visibility</p:attrName>
                                        </p:attrNameLst>
                                      </p:cBhvr>
                                      <p:to>
                                        <p:strVal val="visible"/>
                                      </p:to>
                                    </p:set>
                                    <p:animEffect filter="fade" transition="in">
                                      <p:cBhvr>
                                        <p:cTn dur="1000"/>
                                        <p:tgtEl>
                                          <p:spTgt spid="24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3" st="13"/>
                                            </p:txEl>
                                          </p:spTgt>
                                        </p:tgtEl>
                                        <p:attrNameLst>
                                          <p:attrName>style.visibility</p:attrName>
                                        </p:attrNameLst>
                                      </p:cBhvr>
                                      <p:to>
                                        <p:strVal val="visible"/>
                                      </p:to>
                                    </p:set>
                                    <p:animEffect filter="fade" transition="in">
                                      <p:cBhvr>
                                        <p:cTn dur="1000"/>
                                        <p:tgtEl>
                                          <p:spTgt spid="24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4" st="14"/>
                                            </p:txEl>
                                          </p:spTgt>
                                        </p:tgtEl>
                                        <p:attrNameLst>
                                          <p:attrName>style.visibility</p:attrName>
                                        </p:attrNameLst>
                                      </p:cBhvr>
                                      <p:to>
                                        <p:strVal val="visible"/>
                                      </p:to>
                                    </p:set>
                                    <p:animEffect filter="fade" transition="in">
                                      <p:cBhvr>
                                        <p:cTn dur="1000"/>
                                        <p:tgtEl>
                                          <p:spTgt spid="24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5" st="15"/>
                                            </p:txEl>
                                          </p:spTgt>
                                        </p:tgtEl>
                                        <p:attrNameLst>
                                          <p:attrName>style.visibility</p:attrName>
                                        </p:attrNameLst>
                                      </p:cBhvr>
                                      <p:to>
                                        <p:strVal val="visible"/>
                                      </p:to>
                                    </p:set>
                                    <p:animEffect filter="fade" transition="in">
                                      <p:cBhvr>
                                        <p:cTn dur="1000"/>
                                        <p:tgtEl>
                                          <p:spTgt spid="24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6" st="16"/>
                                            </p:txEl>
                                          </p:spTgt>
                                        </p:tgtEl>
                                        <p:attrNameLst>
                                          <p:attrName>style.visibility</p:attrName>
                                        </p:attrNameLst>
                                      </p:cBhvr>
                                      <p:to>
                                        <p:strVal val="visible"/>
                                      </p:to>
                                    </p:set>
                                    <p:animEffect filter="fade" transition="in">
                                      <p:cBhvr>
                                        <p:cTn dur="1000"/>
                                        <p:tgtEl>
                                          <p:spTgt spid="24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7" st="17"/>
                                            </p:txEl>
                                          </p:spTgt>
                                        </p:tgtEl>
                                        <p:attrNameLst>
                                          <p:attrName>style.visibility</p:attrName>
                                        </p:attrNameLst>
                                      </p:cBhvr>
                                      <p:to>
                                        <p:strVal val="visible"/>
                                      </p:to>
                                    </p:set>
                                    <p:animEffect filter="fade" transition="in">
                                      <p:cBhvr>
                                        <p:cTn dur="1000"/>
                                        <p:tgtEl>
                                          <p:spTgt spid="241">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8" st="18"/>
                                            </p:txEl>
                                          </p:spTgt>
                                        </p:tgtEl>
                                        <p:attrNameLst>
                                          <p:attrName>style.visibility</p:attrName>
                                        </p:attrNameLst>
                                      </p:cBhvr>
                                      <p:to>
                                        <p:strVal val="visible"/>
                                      </p:to>
                                    </p:set>
                                    <p:animEffect filter="fade" transition="in">
                                      <p:cBhvr>
                                        <p:cTn dur="1000"/>
                                        <p:tgtEl>
                                          <p:spTgt spid="241">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9" st="19"/>
                                            </p:txEl>
                                          </p:spTgt>
                                        </p:tgtEl>
                                        <p:attrNameLst>
                                          <p:attrName>style.visibility</p:attrName>
                                        </p:attrNameLst>
                                      </p:cBhvr>
                                      <p:to>
                                        <p:strVal val="visible"/>
                                      </p:to>
                                    </p:set>
                                    <p:animEffect filter="fade" transition="in">
                                      <p:cBhvr>
                                        <p:cTn dur="1000"/>
                                        <p:tgtEl>
                                          <p:spTgt spid="241">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20" st="20"/>
                                            </p:txEl>
                                          </p:spTgt>
                                        </p:tgtEl>
                                        <p:attrNameLst>
                                          <p:attrName>style.visibility</p:attrName>
                                        </p:attrNameLst>
                                      </p:cBhvr>
                                      <p:to>
                                        <p:strVal val="visible"/>
                                      </p:to>
                                    </p:set>
                                    <p:animEffect filter="fade" transition="in">
                                      <p:cBhvr>
                                        <p:cTn dur="1000"/>
                                        <p:tgtEl>
                                          <p:spTgt spid="241">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21" st="21"/>
                                            </p:txEl>
                                          </p:spTgt>
                                        </p:tgtEl>
                                        <p:attrNameLst>
                                          <p:attrName>style.visibility</p:attrName>
                                        </p:attrNameLst>
                                      </p:cBhvr>
                                      <p:to>
                                        <p:strVal val="visible"/>
                                      </p:to>
                                    </p:set>
                                    <p:animEffect filter="fade" transition="in">
                                      <p:cBhvr>
                                        <p:cTn dur="1000"/>
                                        <p:tgtEl>
                                          <p:spTgt spid="241">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22" st="22"/>
                                            </p:txEl>
                                          </p:spTgt>
                                        </p:tgtEl>
                                        <p:attrNameLst>
                                          <p:attrName>style.visibility</p:attrName>
                                        </p:attrNameLst>
                                      </p:cBhvr>
                                      <p:to>
                                        <p:strVal val="visible"/>
                                      </p:to>
                                    </p:set>
                                    <p:animEffect filter="fade" transition="in">
                                      <p:cBhvr>
                                        <p:cTn dur="1000"/>
                                        <p:tgtEl>
                                          <p:spTgt spid="241">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23" st="23"/>
                                            </p:txEl>
                                          </p:spTgt>
                                        </p:tgtEl>
                                        <p:attrNameLst>
                                          <p:attrName>style.visibility</p:attrName>
                                        </p:attrNameLst>
                                      </p:cBhvr>
                                      <p:to>
                                        <p:strVal val="visible"/>
                                      </p:to>
                                    </p:set>
                                    <p:animEffect filter="fade" transition="in">
                                      <p:cBhvr>
                                        <p:cTn dur="1000"/>
                                        <p:tgtEl>
                                          <p:spTgt spid="241">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24" st="24"/>
                                            </p:txEl>
                                          </p:spTgt>
                                        </p:tgtEl>
                                        <p:attrNameLst>
                                          <p:attrName>style.visibility</p:attrName>
                                        </p:attrNameLst>
                                      </p:cBhvr>
                                      <p:to>
                                        <p:strVal val="visible"/>
                                      </p:to>
                                    </p:set>
                                    <p:animEffect filter="fade" transition="in">
                                      <p:cBhvr>
                                        <p:cTn dur="1000"/>
                                        <p:tgtEl>
                                          <p:spTgt spid="241">
                                            <p:txEl>
                                              <p:pRg end="24" st="2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25" st="25"/>
                                            </p:txEl>
                                          </p:spTgt>
                                        </p:tgtEl>
                                        <p:attrNameLst>
                                          <p:attrName>style.visibility</p:attrName>
                                        </p:attrNameLst>
                                      </p:cBhvr>
                                      <p:to>
                                        <p:strVal val="visible"/>
                                      </p:to>
                                    </p:set>
                                    <p:animEffect filter="fade" transition="in">
                                      <p:cBhvr>
                                        <p:cTn dur="1000"/>
                                        <p:tgtEl>
                                          <p:spTgt spid="241">
                                            <p:txEl>
                                              <p:pRg end="25" st="2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26" st="26"/>
                                            </p:txEl>
                                          </p:spTgt>
                                        </p:tgtEl>
                                        <p:attrNameLst>
                                          <p:attrName>style.visibility</p:attrName>
                                        </p:attrNameLst>
                                      </p:cBhvr>
                                      <p:to>
                                        <p:strVal val="visible"/>
                                      </p:to>
                                    </p:set>
                                    <p:animEffect filter="fade" transition="in">
                                      <p:cBhvr>
                                        <p:cTn dur="1000"/>
                                        <p:tgtEl>
                                          <p:spTgt spid="241">
                                            <p:txEl>
                                              <p:pRg end="26" st="2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27" st="27"/>
                                            </p:txEl>
                                          </p:spTgt>
                                        </p:tgtEl>
                                        <p:attrNameLst>
                                          <p:attrName>style.visibility</p:attrName>
                                        </p:attrNameLst>
                                      </p:cBhvr>
                                      <p:to>
                                        <p:strVal val="visible"/>
                                      </p:to>
                                    </p:set>
                                    <p:animEffect filter="fade" transition="in">
                                      <p:cBhvr>
                                        <p:cTn dur="1000"/>
                                        <p:tgtEl>
                                          <p:spTgt spid="241">
                                            <p:txEl>
                                              <p:pRg end="27" st="2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28" st="28"/>
                                            </p:txEl>
                                          </p:spTgt>
                                        </p:tgtEl>
                                        <p:attrNameLst>
                                          <p:attrName>style.visibility</p:attrName>
                                        </p:attrNameLst>
                                      </p:cBhvr>
                                      <p:to>
                                        <p:strVal val="visible"/>
                                      </p:to>
                                    </p:set>
                                    <p:animEffect filter="fade" transition="in">
                                      <p:cBhvr>
                                        <p:cTn dur="1000"/>
                                        <p:tgtEl>
                                          <p:spTgt spid="241">
                                            <p:txEl>
                                              <p:pRg end="28" st="2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146525" y="1446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Preliminary</a:t>
            </a:r>
            <a:endParaRPr sz="3600"/>
          </a:p>
        </p:txBody>
      </p:sp>
      <p:sp>
        <p:nvSpPr>
          <p:cNvPr id="78" name="Google Shape;78;p15"/>
          <p:cNvSpPr txBox="1"/>
          <p:nvPr>
            <p:ph idx="1" type="body"/>
          </p:nvPr>
        </p:nvSpPr>
        <p:spPr>
          <a:xfrm>
            <a:off x="311700" y="852600"/>
            <a:ext cx="8520600" cy="4092300"/>
          </a:xfrm>
          <a:prstGeom prst="rect">
            <a:avLst/>
          </a:prstGeom>
        </p:spPr>
        <p:txBody>
          <a:bodyPr anchorCtr="0" anchor="ctr" bIns="91425" lIns="91425" spcFirstLastPara="1" rIns="91425" wrap="square" tIns="91425">
            <a:noAutofit/>
          </a:bodyPr>
          <a:lstStyle/>
          <a:p>
            <a:pPr indent="-323850" lvl="0" marL="457200" rtl="0" algn="just">
              <a:lnSpc>
                <a:spcPct val="100000"/>
              </a:lnSpc>
              <a:spcBef>
                <a:spcPts val="0"/>
              </a:spcBef>
              <a:spcAft>
                <a:spcPts val="0"/>
              </a:spcAft>
              <a:buClr>
                <a:srgbClr val="000000"/>
              </a:buClr>
              <a:buSzPts val="1500"/>
              <a:buChar char="●"/>
            </a:pPr>
            <a:r>
              <a:rPr b="1" lang="en" sz="1500">
                <a:solidFill>
                  <a:srgbClr val="000000"/>
                </a:solidFill>
              </a:rPr>
              <a:t>Docker</a:t>
            </a:r>
            <a:r>
              <a:rPr lang="en" sz="1500">
                <a:solidFill>
                  <a:srgbClr val="000000"/>
                </a:solidFill>
              </a:rPr>
              <a:t> is gaining popularity and its usage is spreading like wildfire.The reason for Docker’s growing popularity is the extent to which it can be used in an IT organization. Very few tools out there have the functionality to find itself useful to both developers and as well as system administrators. </a:t>
            </a:r>
            <a:r>
              <a:rPr b="1" lang="en" sz="1500">
                <a:solidFill>
                  <a:srgbClr val="000000"/>
                </a:solidFill>
              </a:rPr>
              <a:t>Docker is one such tool that truly lives up to its promise of </a:t>
            </a:r>
            <a:r>
              <a:rPr b="1" lang="en" sz="1500">
                <a:solidFill>
                  <a:srgbClr val="0000FF"/>
                </a:solidFill>
              </a:rPr>
              <a:t>Build, Ship and Run.</a:t>
            </a:r>
            <a:endParaRPr b="1" sz="1500">
              <a:solidFill>
                <a:srgbClr val="0000FF"/>
              </a:solidFill>
            </a:endParaRPr>
          </a:p>
          <a:p>
            <a:pPr indent="-323850" lvl="0" marL="457200" rtl="0" algn="just">
              <a:lnSpc>
                <a:spcPct val="100000"/>
              </a:lnSpc>
              <a:spcBef>
                <a:spcPts val="0"/>
              </a:spcBef>
              <a:spcAft>
                <a:spcPts val="0"/>
              </a:spcAft>
              <a:buClr>
                <a:srgbClr val="000000"/>
              </a:buClr>
              <a:buSzPts val="1500"/>
              <a:buChar char="●"/>
            </a:pPr>
            <a:r>
              <a:rPr lang="en" sz="1500">
                <a:solidFill>
                  <a:srgbClr val="000000"/>
                </a:solidFill>
              </a:rPr>
              <a:t>In simple words, Docker is a software containerization platform, meaning you can build your application, package them along with their dependencies into a container and then these containers can be easily shipped to run on other machines. </a:t>
            </a:r>
            <a:endParaRPr sz="1500">
              <a:solidFill>
                <a:srgbClr val="000000"/>
              </a:solidFill>
            </a:endParaRPr>
          </a:p>
          <a:p>
            <a:pPr indent="-323850" lvl="0" marL="457200" rtl="0" algn="just">
              <a:lnSpc>
                <a:spcPct val="100000"/>
              </a:lnSpc>
              <a:spcBef>
                <a:spcPts val="0"/>
              </a:spcBef>
              <a:spcAft>
                <a:spcPts val="0"/>
              </a:spcAft>
              <a:buClr>
                <a:srgbClr val="990000"/>
              </a:buClr>
              <a:buSzPts val="1500"/>
              <a:buChar char="●"/>
            </a:pPr>
            <a:r>
              <a:rPr i="1" lang="en" sz="1500">
                <a:solidFill>
                  <a:srgbClr val="990000"/>
                </a:solidFill>
              </a:rPr>
              <a:t>For example:</a:t>
            </a:r>
            <a:r>
              <a:rPr lang="en" sz="1500">
                <a:solidFill>
                  <a:srgbClr val="990000"/>
                </a:solidFill>
              </a:rPr>
              <a:t> </a:t>
            </a:r>
            <a:r>
              <a:rPr lang="en" sz="1500">
                <a:solidFill>
                  <a:srgbClr val="990000"/>
                </a:solidFill>
              </a:rPr>
              <a:t>Let's</a:t>
            </a:r>
            <a:r>
              <a:rPr lang="en" sz="1500">
                <a:solidFill>
                  <a:srgbClr val="990000"/>
                </a:solidFill>
              </a:rPr>
              <a:t> consider a linux based application which has been written both in Ruby and Python. This application requires a specific version of linux, Ruby and Python. In order to avoid any version conflicts on user’s end, a linux docker container can be  created with the required versions of Ruby and Python installed along with the application. Now the end users can use the application easily by running this container without worrying about the dependencies or any version conflicts. </a:t>
            </a:r>
            <a:endParaRPr sz="1500">
              <a:solidFill>
                <a:srgbClr val="990000"/>
              </a:solidFill>
            </a:endParaRPr>
          </a:p>
          <a:p>
            <a:pPr indent="-323850" lvl="0" marL="457200" rtl="0" algn="just">
              <a:lnSpc>
                <a:spcPct val="100000"/>
              </a:lnSpc>
              <a:spcBef>
                <a:spcPts val="0"/>
              </a:spcBef>
              <a:spcAft>
                <a:spcPts val="0"/>
              </a:spcAft>
              <a:buClr>
                <a:srgbClr val="000000"/>
              </a:buClr>
              <a:buSzPts val="1500"/>
              <a:buChar char="●"/>
            </a:pPr>
            <a:r>
              <a:rPr lang="en" sz="1500">
                <a:solidFill>
                  <a:srgbClr val="000000"/>
                </a:solidFill>
              </a:rPr>
              <a:t>These containers uses Containerization which can be considered as an evolved version of Virtualization. The same task can also be achieved using Virtual Machines, however it is not very efficient. </a:t>
            </a:r>
            <a:endParaRPr sz="1500">
              <a:solidFill>
                <a:srgbClr val="000000"/>
              </a:solidFill>
            </a:endParaRPr>
          </a:p>
          <a:p>
            <a:pPr indent="0" lvl="0" marL="0" rtl="0" algn="l">
              <a:lnSpc>
                <a:spcPct val="100000"/>
              </a:lnSpc>
              <a:spcBef>
                <a:spcPts val="12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1000"/>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1000"/>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1000"/>
                                        <p:tgtEl>
                                          <p:spTgt spid="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Effect filter="fade" transition="in">
                                      <p:cBhvr>
                                        <p:cTn dur="1000"/>
                                        <p:tgtEl>
                                          <p:spTgt spid="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animEffect filter="fade" transition="in">
                                      <p:cBhvr>
                                        <p:cTn dur="1000"/>
                                        <p:tgtEl>
                                          <p:spTgt spid="7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129500" y="131450"/>
            <a:ext cx="8520600" cy="56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Some commands output</a:t>
            </a:r>
            <a:endParaRPr sz="2800"/>
          </a:p>
        </p:txBody>
      </p:sp>
      <p:sp>
        <p:nvSpPr>
          <p:cNvPr id="247" name="Google Shape;247;p42"/>
          <p:cNvSpPr txBox="1"/>
          <p:nvPr>
            <p:ph idx="1" type="body"/>
          </p:nvPr>
        </p:nvSpPr>
        <p:spPr>
          <a:xfrm>
            <a:off x="199575" y="880550"/>
            <a:ext cx="8520600" cy="419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 new container using same image</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highlight>
                  <a:srgbClr val="00FFFF"/>
                </a:highlight>
                <a:latin typeface="Times New Roman"/>
                <a:ea typeface="Times New Roman"/>
                <a:cs typeface="Times New Roman"/>
                <a:sym typeface="Times New Roman"/>
              </a:rPr>
              <a:t>jannat@jannat-lp:~$ sudo docker run -it ubuntu /bin/bash</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root@</a:t>
            </a:r>
            <a:r>
              <a:rPr b="1" lang="en" sz="1600">
                <a:solidFill>
                  <a:srgbClr val="0000FF"/>
                </a:solidFill>
                <a:latin typeface="Times New Roman"/>
                <a:ea typeface="Times New Roman"/>
                <a:cs typeface="Times New Roman"/>
                <a:sym typeface="Times New Roman"/>
              </a:rPr>
              <a:t>12bbfd6c3441</a:t>
            </a:r>
            <a:r>
              <a:rPr lang="en" sz="1600">
                <a:solidFill>
                  <a:srgbClr val="000000"/>
                </a:solidFill>
                <a:latin typeface="Times New Roman"/>
                <a:ea typeface="Times New Roman"/>
                <a:cs typeface="Times New Roman"/>
                <a:sym typeface="Times New Roman"/>
              </a:rPr>
              <a:t>:/# cp /root/.</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        ../       .bashrc   .profile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root@12bbfd6c3441:/# cat /etc/os-release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root@12bbfd6c3441:/# apt-get update</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Reading package lists... Done</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root@12bbfd6c3441:/# apt-get install net-tools</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root@12bbfd6c3441:/# ifconfig</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eth0: flags=4163&lt;UP,BROADCAST,RUNNING,MULTICAST&gt;  mtu 1500</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        inet 172.17.0.2  netmask 255.255.0.0  broadcast 172.17.255.255</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        ether 02:42:ac:11:00:02  txqueuelen 0  (Ethernet)</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        RX packets 11729  bytes 18265904 (18.2 MB)</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        RX errors 0  dropped 0  overruns 0  frame 0</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        TX packets 7337  bytes 501203 (501.2 KB)</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        TX errors 0  dropped 0 overruns 0  carrier 0  collisions 0</a:t>
            </a:r>
            <a:endParaRPr sz="16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000000"/>
              </a:solidFill>
              <a:highlight>
                <a:srgbClr val="00FFFF"/>
              </a:highlight>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1000"/>
                                        <p:tgtEl>
                                          <p:spTgt spid="2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animEffect filter="fade" transition="in">
                                      <p:cBhvr>
                                        <p:cTn dur="1000"/>
                                        <p:tgtEl>
                                          <p:spTgt spid="2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animEffect filter="fade" transition="in">
                                      <p:cBhvr>
                                        <p:cTn dur="1000"/>
                                        <p:tgtEl>
                                          <p:spTgt spid="2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animEffect filter="fade" transition="in">
                                      <p:cBhvr>
                                        <p:cTn dur="1000"/>
                                        <p:tgtEl>
                                          <p:spTgt spid="2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4" st="4"/>
                                            </p:txEl>
                                          </p:spTgt>
                                        </p:tgtEl>
                                        <p:attrNameLst>
                                          <p:attrName>style.visibility</p:attrName>
                                        </p:attrNameLst>
                                      </p:cBhvr>
                                      <p:to>
                                        <p:strVal val="visible"/>
                                      </p:to>
                                    </p:set>
                                    <p:animEffect filter="fade" transition="in">
                                      <p:cBhvr>
                                        <p:cTn dur="1000"/>
                                        <p:tgtEl>
                                          <p:spTgt spid="2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5" st="5"/>
                                            </p:txEl>
                                          </p:spTgt>
                                        </p:tgtEl>
                                        <p:attrNameLst>
                                          <p:attrName>style.visibility</p:attrName>
                                        </p:attrNameLst>
                                      </p:cBhvr>
                                      <p:to>
                                        <p:strVal val="visible"/>
                                      </p:to>
                                    </p:set>
                                    <p:animEffect filter="fade" transition="in">
                                      <p:cBhvr>
                                        <p:cTn dur="1000"/>
                                        <p:tgtEl>
                                          <p:spTgt spid="2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6" st="6"/>
                                            </p:txEl>
                                          </p:spTgt>
                                        </p:tgtEl>
                                        <p:attrNameLst>
                                          <p:attrName>style.visibility</p:attrName>
                                        </p:attrNameLst>
                                      </p:cBhvr>
                                      <p:to>
                                        <p:strVal val="visible"/>
                                      </p:to>
                                    </p:set>
                                    <p:animEffect filter="fade" transition="in">
                                      <p:cBhvr>
                                        <p:cTn dur="1000"/>
                                        <p:tgtEl>
                                          <p:spTgt spid="2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7" st="7"/>
                                            </p:txEl>
                                          </p:spTgt>
                                        </p:tgtEl>
                                        <p:attrNameLst>
                                          <p:attrName>style.visibility</p:attrName>
                                        </p:attrNameLst>
                                      </p:cBhvr>
                                      <p:to>
                                        <p:strVal val="visible"/>
                                      </p:to>
                                    </p:set>
                                    <p:animEffect filter="fade" transition="in">
                                      <p:cBhvr>
                                        <p:cTn dur="1000"/>
                                        <p:tgtEl>
                                          <p:spTgt spid="24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8" st="8"/>
                                            </p:txEl>
                                          </p:spTgt>
                                        </p:tgtEl>
                                        <p:attrNameLst>
                                          <p:attrName>style.visibility</p:attrName>
                                        </p:attrNameLst>
                                      </p:cBhvr>
                                      <p:to>
                                        <p:strVal val="visible"/>
                                      </p:to>
                                    </p:set>
                                    <p:animEffect filter="fade" transition="in">
                                      <p:cBhvr>
                                        <p:cTn dur="1000"/>
                                        <p:tgtEl>
                                          <p:spTgt spid="24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9" st="9"/>
                                            </p:txEl>
                                          </p:spTgt>
                                        </p:tgtEl>
                                        <p:attrNameLst>
                                          <p:attrName>style.visibility</p:attrName>
                                        </p:attrNameLst>
                                      </p:cBhvr>
                                      <p:to>
                                        <p:strVal val="visible"/>
                                      </p:to>
                                    </p:set>
                                    <p:animEffect filter="fade" transition="in">
                                      <p:cBhvr>
                                        <p:cTn dur="1000"/>
                                        <p:tgtEl>
                                          <p:spTgt spid="24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0" st="10"/>
                                            </p:txEl>
                                          </p:spTgt>
                                        </p:tgtEl>
                                        <p:attrNameLst>
                                          <p:attrName>style.visibility</p:attrName>
                                        </p:attrNameLst>
                                      </p:cBhvr>
                                      <p:to>
                                        <p:strVal val="visible"/>
                                      </p:to>
                                    </p:set>
                                    <p:animEffect filter="fade" transition="in">
                                      <p:cBhvr>
                                        <p:cTn dur="1000"/>
                                        <p:tgtEl>
                                          <p:spTgt spid="24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1" st="11"/>
                                            </p:txEl>
                                          </p:spTgt>
                                        </p:tgtEl>
                                        <p:attrNameLst>
                                          <p:attrName>style.visibility</p:attrName>
                                        </p:attrNameLst>
                                      </p:cBhvr>
                                      <p:to>
                                        <p:strVal val="visible"/>
                                      </p:to>
                                    </p:set>
                                    <p:animEffect filter="fade" transition="in">
                                      <p:cBhvr>
                                        <p:cTn dur="1000"/>
                                        <p:tgtEl>
                                          <p:spTgt spid="24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2" st="12"/>
                                            </p:txEl>
                                          </p:spTgt>
                                        </p:tgtEl>
                                        <p:attrNameLst>
                                          <p:attrName>style.visibility</p:attrName>
                                        </p:attrNameLst>
                                      </p:cBhvr>
                                      <p:to>
                                        <p:strVal val="visible"/>
                                      </p:to>
                                    </p:set>
                                    <p:animEffect filter="fade" transition="in">
                                      <p:cBhvr>
                                        <p:cTn dur="1000"/>
                                        <p:tgtEl>
                                          <p:spTgt spid="24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3" st="13"/>
                                            </p:txEl>
                                          </p:spTgt>
                                        </p:tgtEl>
                                        <p:attrNameLst>
                                          <p:attrName>style.visibility</p:attrName>
                                        </p:attrNameLst>
                                      </p:cBhvr>
                                      <p:to>
                                        <p:strVal val="visible"/>
                                      </p:to>
                                    </p:set>
                                    <p:animEffect filter="fade" transition="in">
                                      <p:cBhvr>
                                        <p:cTn dur="1000"/>
                                        <p:tgtEl>
                                          <p:spTgt spid="24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4" st="14"/>
                                            </p:txEl>
                                          </p:spTgt>
                                        </p:tgtEl>
                                        <p:attrNameLst>
                                          <p:attrName>style.visibility</p:attrName>
                                        </p:attrNameLst>
                                      </p:cBhvr>
                                      <p:to>
                                        <p:strVal val="visible"/>
                                      </p:to>
                                    </p:set>
                                    <p:animEffect filter="fade" transition="in">
                                      <p:cBhvr>
                                        <p:cTn dur="1000"/>
                                        <p:tgtEl>
                                          <p:spTgt spid="24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5" st="15"/>
                                            </p:txEl>
                                          </p:spTgt>
                                        </p:tgtEl>
                                        <p:attrNameLst>
                                          <p:attrName>style.visibility</p:attrName>
                                        </p:attrNameLst>
                                      </p:cBhvr>
                                      <p:to>
                                        <p:strVal val="visible"/>
                                      </p:to>
                                    </p:set>
                                    <p:animEffect filter="fade" transition="in">
                                      <p:cBhvr>
                                        <p:cTn dur="1000"/>
                                        <p:tgtEl>
                                          <p:spTgt spid="247">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6" st="16"/>
                                            </p:txEl>
                                          </p:spTgt>
                                        </p:tgtEl>
                                        <p:attrNameLst>
                                          <p:attrName>style.visibility</p:attrName>
                                        </p:attrNameLst>
                                      </p:cBhvr>
                                      <p:to>
                                        <p:strVal val="visible"/>
                                      </p:to>
                                    </p:set>
                                    <p:animEffect filter="fade" transition="in">
                                      <p:cBhvr>
                                        <p:cTn dur="1000"/>
                                        <p:tgtEl>
                                          <p:spTgt spid="247">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7" st="17"/>
                                            </p:txEl>
                                          </p:spTgt>
                                        </p:tgtEl>
                                        <p:attrNameLst>
                                          <p:attrName>style.visibility</p:attrName>
                                        </p:attrNameLst>
                                      </p:cBhvr>
                                      <p:to>
                                        <p:strVal val="visible"/>
                                      </p:to>
                                    </p:set>
                                    <p:animEffect filter="fade" transition="in">
                                      <p:cBhvr>
                                        <p:cTn dur="1000"/>
                                        <p:tgtEl>
                                          <p:spTgt spid="247">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8" st="18"/>
                                            </p:txEl>
                                          </p:spTgt>
                                        </p:tgtEl>
                                        <p:attrNameLst>
                                          <p:attrName>style.visibility</p:attrName>
                                        </p:attrNameLst>
                                      </p:cBhvr>
                                      <p:to>
                                        <p:strVal val="visible"/>
                                      </p:to>
                                    </p:set>
                                    <p:animEffect filter="fade" transition="in">
                                      <p:cBhvr>
                                        <p:cTn dur="1000"/>
                                        <p:tgtEl>
                                          <p:spTgt spid="247">
                                            <p:txEl>
                                              <p:pRg end="18" st="1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129500" y="131450"/>
            <a:ext cx="8520600" cy="56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Some commands output</a:t>
            </a:r>
            <a:endParaRPr sz="2800"/>
          </a:p>
        </p:txBody>
      </p:sp>
      <p:sp>
        <p:nvSpPr>
          <p:cNvPr id="253" name="Google Shape;253;p43"/>
          <p:cNvSpPr txBox="1"/>
          <p:nvPr>
            <p:ph idx="1" type="body"/>
          </p:nvPr>
        </p:nvSpPr>
        <p:spPr>
          <a:xfrm>
            <a:off x="77075" y="1034300"/>
            <a:ext cx="9004500" cy="385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rgbClr val="000000"/>
                </a:solidFill>
                <a:highlight>
                  <a:srgbClr val="00FFFF"/>
                </a:highlight>
                <a:latin typeface="Times New Roman"/>
                <a:ea typeface="Times New Roman"/>
                <a:cs typeface="Times New Roman"/>
                <a:sym typeface="Times New Roman"/>
              </a:rPr>
              <a:t>jannat@jannat-lp:~$ sudo docker ps -a</a:t>
            </a:r>
            <a:endParaRPr sz="19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CONTAINER ID        IMAGE               COMMAND             CREATED             STATUS                         PORTS               NAMES</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12bbfd6c3441        ubuntu              "/bin/bash"         12 minutes ago      Exited (0) 12 seconds ago                          mystifying_curran</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9cd9097fb108        ubuntu              "/bin/bash"         18 minutes ago      Exited (0) 13 minutes ago                          happy_ritchie</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c132c5b90782        hello-world         "/hello"            About an hour ago   Exited (0) About an hour ago                       epic_hodgkin</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highlight>
                <a:srgbClr val="00FFFF"/>
              </a:highlight>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Effect filter="fade" transition="in">
                                      <p:cBhvr>
                                        <p:cTn dur="1000"/>
                                        <p:tgtEl>
                                          <p:spTgt spid="2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Effect filter="fade" transition="in">
                                      <p:cBhvr>
                                        <p:cTn dur="1000"/>
                                        <p:tgtEl>
                                          <p:spTgt spid="2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Effect filter="fade" transition="in">
                                      <p:cBhvr>
                                        <p:cTn dur="1000"/>
                                        <p:tgtEl>
                                          <p:spTgt spid="2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animEffect filter="fade" transition="in">
                                      <p:cBhvr>
                                        <p:cTn dur="1000"/>
                                        <p:tgtEl>
                                          <p:spTgt spid="2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animEffect filter="fade" transition="in">
                                      <p:cBhvr>
                                        <p:cTn dur="1000"/>
                                        <p:tgtEl>
                                          <p:spTgt spid="2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5" st="5"/>
                                            </p:txEl>
                                          </p:spTgt>
                                        </p:tgtEl>
                                        <p:attrNameLst>
                                          <p:attrName>style.visibility</p:attrName>
                                        </p:attrNameLst>
                                      </p:cBhvr>
                                      <p:to>
                                        <p:strVal val="visible"/>
                                      </p:to>
                                    </p:set>
                                    <p:animEffect filter="fade" transition="in">
                                      <p:cBhvr>
                                        <p:cTn dur="1000"/>
                                        <p:tgtEl>
                                          <p:spTgt spid="2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6" st="6"/>
                                            </p:txEl>
                                          </p:spTgt>
                                        </p:tgtEl>
                                        <p:attrNameLst>
                                          <p:attrName>style.visibility</p:attrName>
                                        </p:attrNameLst>
                                      </p:cBhvr>
                                      <p:to>
                                        <p:strVal val="visible"/>
                                      </p:to>
                                    </p:set>
                                    <p:animEffect filter="fade" transition="in">
                                      <p:cBhvr>
                                        <p:cTn dur="1000"/>
                                        <p:tgtEl>
                                          <p:spTgt spid="25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7" st="7"/>
                                            </p:txEl>
                                          </p:spTgt>
                                        </p:tgtEl>
                                        <p:attrNameLst>
                                          <p:attrName>style.visibility</p:attrName>
                                        </p:attrNameLst>
                                      </p:cBhvr>
                                      <p:to>
                                        <p:strVal val="visible"/>
                                      </p:to>
                                    </p:set>
                                    <p:animEffect filter="fade" transition="in">
                                      <p:cBhvr>
                                        <p:cTn dur="1000"/>
                                        <p:tgtEl>
                                          <p:spTgt spid="25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8" st="8"/>
                                            </p:txEl>
                                          </p:spTgt>
                                        </p:tgtEl>
                                        <p:attrNameLst>
                                          <p:attrName>style.visibility</p:attrName>
                                        </p:attrNameLst>
                                      </p:cBhvr>
                                      <p:to>
                                        <p:strVal val="visible"/>
                                      </p:to>
                                    </p:set>
                                    <p:animEffect filter="fade" transition="in">
                                      <p:cBhvr>
                                        <p:cTn dur="1000"/>
                                        <p:tgtEl>
                                          <p:spTgt spid="25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9" st="9"/>
                                            </p:txEl>
                                          </p:spTgt>
                                        </p:tgtEl>
                                        <p:attrNameLst>
                                          <p:attrName>style.visibility</p:attrName>
                                        </p:attrNameLst>
                                      </p:cBhvr>
                                      <p:to>
                                        <p:strVal val="visible"/>
                                      </p:to>
                                    </p:set>
                                    <p:animEffect filter="fade" transition="in">
                                      <p:cBhvr>
                                        <p:cTn dur="1000"/>
                                        <p:tgtEl>
                                          <p:spTgt spid="25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10" st="10"/>
                                            </p:txEl>
                                          </p:spTgt>
                                        </p:tgtEl>
                                        <p:attrNameLst>
                                          <p:attrName>style.visibility</p:attrName>
                                        </p:attrNameLst>
                                      </p:cBhvr>
                                      <p:to>
                                        <p:strVal val="visible"/>
                                      </p:to>
                                    </p:set>
                                    <p:animEffect filter="fade" transition="in">
                                      <p:cBhvr>
                                        <p:cTn dur="1000"/>
                                        <p:tgtEl>
                                          <p:spTgt spid="25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129500" y="131450"/>
            <a:ext cx="8520600" cy="56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Some commands output</a:t>
            </a:r>
            <a:endParaRPr sz="2800"/>
          </a:p>
        </p:txBody>
      </p:sp>
      <p:sp>
        <p:nvSpPr>
          <p:cNvPr id="259" name="Google Shape;259;p44"/>
          <p:cNvSpPr txBox="1"/>
          <p:nvPr>
            <p:ph idx="1" type="body"/>
          </p:nvPr>
        </p:nvSpPr>
        <p:spPr>
          <a:xfrm>
            <a:off x="77075" y="1565425"/>
            <a:ext cx="9004500" cy="332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00FFFF"/>
                </a:highlight>
                <a:latin typeface="Times New Roman"/>
                <a:ea typeface="Times New Roman"/>
                <a:cs typeface="Times New Roman"/>
                <a:sym typeface="Times New Roman"/>
              </a:rPr>
              <a:t>jannat@jannat-lp:~$ sudo docker start 9cd9097fb108</a:t>
            </a:r>
            <a:endParaRPr sz="14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9cd9097fb108</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highlight>
                  <a:srgbClr val="00FFFF"/>
                </a:highlight>
                <a:latin typeface="Times New Roman"/>
                <a:ea typeface="Times New Roman"/>
                <a:cs typeface="Times New Roman"/>
                <a:sym typeface="Times New Roman"/>
              </a:rPr>
              <a:t>jannat@jannat-lp:~$ sudo docker ps -a</a:t>
            </a:r>
            <a:endParaRPr sz="14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CONTAINER ID        IMAGE               COMMAND             CREATED             STATUS                      PORTS               NAMES</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0c33075d3df7        ubuntu/curl         "/bin/bash"         2 minutes ago       Exited (0) 59 seconds ago                       compassionate_mcclintock</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56e72bdc1605        ubuntu/curl         "/bin/bash"         3 minutes ago       Exited (0) 3 minutes ago                        pensive_yalow</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7001192b0198        ubuntu/curl         "/bin/bash"         5 minutes ago       Exited (0) 5 minutes ago                        quizzical_roentgen</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7e2166c3b3bf        ubuntu/curl         "/bin/bash"         5 minutes ago       Exited (0) 5 minutes ago                        recursing_bell</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12bbfd6c3441        ubuntu              "/bin/bash"         19 minutes ago      Exited (0) 7 minutes ago                        mystifying_curran</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9cd9097fb108        ubuntu              "/bin/bash"         25 minutes ago      Up 44 seconds                                   happy_ritchie</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c132c5b90782        hello-world         "/hello"            2 hours ago         Exited (0) 2 hours ago                          epic_hodgkin</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highlight>
                <a:srgbClr val="00FFFF"/>
              </a:highlight>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10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1000"/>
                                        <p:tgtEl>
                                          <p:spTgt spid="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1000"/>
                                        <p:tgtEl>
                                          <p:spTgt spid="2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animEffect filter="fade" transition="in">
                                      <p:cBhvr>
                                        <p:cTn dur="1000"/>
                                        <p:tgtEl>
                                          <p:spTgt spid="2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6" st="6"/>
                                            </p:txEl>
                                          </p:spTgt>
                                        </p:tgtEl>
                                        <p:attrNameLst>
                                          <p:attrName>style.visibility</p:attrName>
                                        </p:attrNameLst>
                                      </p:cBhvr>
                                      <p:to>
                                        <p:strVal val="visible"/>
                                      </p:to>
                                    </p:set>
                                    <p:animEffect filter="fade" transition="in">
                                      <p:cBhvr>
                                        <p:cTn dur="1000"/>
                                        <p:tgtEl>
                                          <p:spTgt spid="2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7" st="7"/>
                                            </p:txEl>
                                          </p:spTgt>
                                        </p:tgtEl>
                                        <p:attrNameLst>
                                          <p:attrName>style.visibility</p:attrName>
                                        </p:attrNameLst>
                                      </p:cBhvr>
                                      <p:to>
                                        <p:strVal val="visible"/>
                                      </p:to>
                                    </p:set>
                                    <p:animEffect filter="fade" transition="in">
                                      <p:cBhvr>
                                        <p:cTn dur="1000"/>
                                        <p:tgtEl>
                                          <p:spTgt spid="25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8" st="8"/>
                                            </p:txEl>
                                          </p:spTgt>
                                        </p:tgtEl>
                                        <p:attrNameLst>
                                          <p:attrName>style.visibility</p:attrName>
                                        </p:attrNameLst>
                                      </p:cBhvr>
                                      <p:to>
                                        <p:strVal val="visible"/>
                                      </p:to>
                                    </p:set>
                                    <p:animEffect filter="fade" transition="in">
                                      <p:cBhvr>
                                        <p:cTn dur="1000"/>
                                        <p:tgtEl>
                                          <p:spTgt spid="25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9" st="9"/>
                                            </p:txEl>
                                          </p:spTgt>
                                        </p:tgtEl>
                                        <p:attrNameLst>
                                          <p:attrName>style.visibility</p:attrName>
                                        </p:attrNameLst>
                                      </p:cBhvr>
                                      <p:to>
                                        <p:strVal val="visible"/>
                                      </p:to>
                                    </p:set>
                                    <p:animEffect filter="fade" transition="in">
                                      <p:cBhvr>
                                        <p:cTn dur="1000"/>
                                        <p:tgtEl>
                                          <p:spTgt spid="25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0" st="10"/>
                                            </p:txEl>
                                          </p:spTgt>
                                        </p:tgtEl>
                                        <p:attrNameLst>
                                          <p:attrName>style.visibility</p:attrName>
                                        </p:attrNameLst>
                                      </p:cBhvr>
                                      <p:to>
                                        <p:strVal val="visible"/>
                                      </p:to>
                                    </p:set>
                                    <p:animEffect filter="fade" transition="in">
                                      <p:cBhvr>
                                        <p:cTn dur="1000"/>
                                        <p:tgtEl>
                                          <p:spTgt spid="25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1" st="11"/>
                                            </p:txEl>
                                          </p:spTgt>
                                        </p:tgtEl>
                                        <p:attrNameLst>
                                          <p:attrName>style.visibility</p:attrName>
                                        </p:attrNameLst>
                                      </p:cBhvr>
                                      <p:to>
                                        <p:strVal val="visible"/>
                                      </p:to>
                                    </p:set>
                                    <p:animEffect filter="fade" transition="in">
                                      <p:cBhvr>
                                        <p:cTn dur="1000"/>
                                        <p:tgtEl>
                                          <p:spTgt spid="25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2" st="12"/>
                                            </p:txEl>
                                          </p:spTgt>
                                        </p:tgtEl>
                                        <p:attrNameLst>
                                          <p:attrName>style.visibility</p:attrName>
                                        </p:attrNameLst>
                                      </p:cBhvr>
                                      <p:to>
                                        <p:strVal val="visible"/>
                                      </p:to>
                                    </p:set>
                                    <p:animEffect filter="fade" transition="in">
                                      <p:cBhvr>
                                        <p:cTn dur="1000"/>
                                        <p:tgtEl>
                                          <p:spTgt spid="25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3" st="13"/>
                                            </p:txEl>
                                          </p:spTgt>
                                        </p:tgtEl>
                                        <p:attrNameLst>
                                          <p:attrName>style.visibility</p:attrName>
                                        </p:attrNameLst>
                                      </p:cBhvr>
                                      <p:to>
                                        <p:strVal val="visible"/>
                                      </p:to>
                                    </p:set>
                                    <p:animEffect filter="fade" transition="in">
                                      <p:cBhvr>
                                        <p:cTn dur="1000"/>
                                        <p:tgtEl>
                                          <p:spTgt spid="259">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4" st="14"/>
                                            </p:txEl>
                                          </p:spTgt>
                                        </p:tgtEl>
                                        <p:attrNameLst>
                                          <p:attrName>style.visibility</p:attrName>
                                        </p:attrNameLst>
                                      </p:cBhvr>
                                      <p:to>
                                        <p:strVal val="visible"/>
                                      </p:to>
                                    </p:set>
                                    <p:animEffect filter="fade" transition="in">
                                      <p:cBhvr>
                                        <p:cTn dur="1000"/>
                                        <p:tgtEl>
                                          <p:spTgt spid="259">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5" st="15"/>
                                            </p:txEl>
                                          </p:spTgt>
                                        </p:tgtEl>
                                        <p:attrNameLst>
                                          <p:attrName>style.visibility</p:attrName>
                                        </p:attrNameLst>
                                      </p:cBhvr>
                                      <p:to>
                                        <p:strVal val="visible"/>
                                      </p:to>
                                    </p:set>
                                    <p:animEffect filter="fade" transition="in">
                                      <p:cBhvr>
                                        <p:cTn dur="1000"/>
                                        <p:tgtEl>
                                          <p:spTgt spid="259">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6" st="16"/>
                                            </p:txEl>
                                          </p:spTgt>
                                        </p:tgtEl>
                                        <p:attrNameLst>
                                          <p:attrName>style.visibility</p:attrName>
                                        </p:attrNameLst>
                                      </p:cBhvr>
                                      <p:to>
                                        <p:strVal val="visible"/>
                                      </p:to>
                                    </p:set>
                                    <p:animEffect filter="fade" transition="in">
                                      <p:cBhvr>
                                        <p:cTn dur="1000"/>
                                        <p:tgtEl>
                                          <p:spTgt spid="259">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7" st="17"/>
                                            </p:txEl>
                                          </p:spTgt>
                                        </p:tgtEl>
                                        <p:attrNameLst>
                                          <p:attrName>style.visibility</p:attrName>
                                        </p:attrNameLst>
                                      </p:cBhvr>
                                      <p:to>
                                        <p:strVal val="visible"/>
                                      </p:to>
                                    </p:set>
                                    <p:animEffect filter="fade" transition="in">
                                      <p:cBhvr>
                                        <p:cTn dur="1000"/>
                                        <p:tgtEl>
                                          <p:spTgt spid="259">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5"/>
          <p:cNvSpPr txBox="1"/>
          <p:nvPr>
            <p:ph type="title"/>
          </p:nvPr>
        </p:nvSpPr>
        <p:spPr>
          <a:xfrm>
            <a:off x="129500" y="131450"/>
            <a:ext cx="8520600" cy="56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Some commands output</a:t>
            </a:r>
            <a:endParaRPr sz="2800"/>
          </a:p>
        </p:txBody>
      </p:sp>
      <p:sp>
        <p:nvSpPr>
          <p:cNvPr id="265" name="Google Shape;265;p45"/>
          <p:cNvSpPr txBox="1"/>
          <p:nvPr>
            <p:ph idx="1" type="body"/>
          </p:nvPr>
        </p:nvSpPr>
        <p:spPr>
          <a:xfrm>
            <a:off x="69750" y="810650"/>
            <a:ext cx="9004500" cy="40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rgbClr val="000000"/>
                </a:solidFill>
                <a:highlight>
                  <a:srgbClr val="00FFFF"/>
                </a:highlight>
                <a:latin typeface="Times New Roman"/>
                <a:ea typeface="Times New Roman"/>
                <a:cs typeface="Times New Roman"/>
                <a:sym typeface="Times New Roman"/>
              </a:rPr>
              <a:t>jannat@jannat-lp:~$ sudo docker attach 9cd9097fb108</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root@</a:t>
            </a:r>
            <a:r>
              <a:rPr b="1" lang="en" sz="1900">
                <a:solidFill>
                  <a:srgbClr val="0000FF"/>
                </a:solidFill>
                <a:latin typeface="Times New Roman"/>
                <a:ea typeface="Times New Roman"/>
                <a:cs typeface="Times New Roman"/>
                <a:sym typeface="Times New Roman"/>
              </a:rPr>
              <a:t>9cd9097fb108:</a:t>
            </a:r>
            <a:r>
              <a:rPr lang="en" sz="1900">
                <a:solidFill>
                  <a:srgbClr val="000000"/>
                </a:solidFill>
                <a:latin typeface="Times New Roman"/>
                <a:ea typeface="Times New Roman"/>
                <a:cs typeface="Times New Roman"/>
                <a:sym typeface="Times New Roman"/>
              </a:rPr>
              <a:t>/# python</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bash: python: command not found</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root@9cd9097fb108:/# pip install python</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bash: pip: command not found</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root@9cd9097fb108:/# ls</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bin  boot  dev  etc  home  lib  lib64  media  mnt  opt  proc  root  run  sbin  srv  sys  tmp  usr  var</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root@9cd9097fb108:/# cd /root/</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root@9cd9097fb108:~# ls</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abc</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root@9cd9097fb108:~# cat abc</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efjeljfklhjfg</a:t>
            </a:r>
            <a:endParaRPr sz="19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highlight>
                <a:srgbClr val="00FFFF"/>
              </a:highlight>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6"/>
          <p:cNvSpPr txBox="1"/>
          <p:nvPr>
            <p:ph type="title"/>
          </p:nvPr>
        </p:nvSpPr>
        <p:spPr>
          <a:xfrm>
            <a:off x="129500" y="131450"/>
            <a:ext cx="8520600" cy="56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Some commands output</a:t>
            </a:r>
            <a:endParaRPr sz="2800"/>
          </a:p>
        </p:txBody>
      </p:sp>
      <p:sp>
        <p:nvSpPr>
          <p:cNvPr id="271" name="Google Shape;271;p46"/>
          <p:cNvSpPr txBox="1"/>
          <p:nvPr>
            <p:ph idx="1" type="body"/>
          </p:nvPr>
        </p:nvSpPr>
        <p:spPr>
          <a:xfrm>
            <a:off x="69750" y="843275"/>
            <a:ext cx="9004500" cy="404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rgbClr val="000000"/>
                </a:solidFill>
                <a:highlight>
                  <a:srgbClr val="00FFFF"/>
                </a:highlight>
                <a:latin typeface="Times New Roman"/>
                <a:ea typeface="Times New Roman"/>
                <a:cs typeface="Times New Roman"/>
                <a:sym typeface="Times New Roman"/>
              </a:rPr>
              <a:t>jannat@jannat-lp:~$ sudo docker commit 3a819128ce43 jubuntu:25-10-2019-001</a:t>
            </a:r>
            <a:endParaRPr sz="19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sha256:3f75d4ab1d82518169d4683dcab58a090f497a1041ec1598a39969797cc94a15</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highlight>
                  <a:srgbClr val="00FFFF"/>
                </a:highlight>
                <a:latin typeface="Times New Roman"/>
                <a:ea typeface="Times New Roman"/>
                <a:cs typeface="Times New Roman"/>
                <a:sym typeface="Times New Roman"/>
              </a:rPr>
              <a:t>jannat@jannat-lp:~$ docker images</a:t>
            </a:r>
            <a:endParaRPr sz="19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REPOSITORY          TAG                 IMAGE ID            CREATED             SIZE</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jubuntu             25-10-2019-001      3f75d4ab1d82        8 seconds ago       184MB</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ubuntu/curl         latest              3a4bf8ff60f5        2 hours ago         106MB</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ubuntu              latest              cf0f3ca922e0        5 days ago          64.2MB</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hello-world         latest              fce289e99eb9        9 months ago        1.84kB</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highlight>
                  <a:srgbClr val="00FFFF"/>
                </a:highlight>
                <a:latin typeface="Times New Roman"/>
                <a:ea typeface="Times New Roman"/>
                <a:cs typeface="Times New Roman"/>
                <a:sym typeface="Times New Roman"/>
              </a:rPr>
              <a:t>jannat@jannat-lp:~$ docker container ls -a</a:t>
            </a:r>
            <a:endParaRPr sz="1900">
              <a:solidFill>
                <a:srgbClr val="000000"/>
              </a:solidFill>
              <a:highlight>
                <a:srgbClr val="00FFFF"/>
              </a:highlight>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CONTAINER ID        IMAGE               COMMAND             CREATED             STATUS                     PORTS               NAMES</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3a819128ce43        ubuntu/curl         "/bin/bash"         12 minutes ago      Exited (1) 3 minutes ago                       quizzical_ellis</a:t>
            </a:r>
            <a:endParaRPr sz="1900">
              <a:solidFill>
                <a:srgbClr val="000000"/>
              </a:solidFill>
              <a:highlight>
                <a:srgbClr val="00FFFF"/>
              </a:highlight>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311700" y="319225"/>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Ways to use Containers</a:t>
            </a:r>
            <a:endParaRPr sz="2800"/>
          </a:p>
        </p:txBody>
      </p:sp>
      <p:sp>
        <p:nvSpPr>
          <p:cNvPr id="277" name="Google Shape;277;p47"/>
          <p:cNvSpPr txBox="1"/>
          <p:nvPr>
            <p:ph idx="1" type="body"/>
          </p:nvPr>
        </p:nvSpPr>
        <p:spPr>
          <a:xfrm>
            <a:off x="130000" y="1118150"/>
            <a:ext cx="8520600" cy="2277000"/>
          </a:xfrm>
          <a:prstGeom prst="rect">
            <a:avLst/>
          </a:prstGeom>
        </p:spPr>
        <p:txBody>
          <a:bodyPr anchorCtr="0" anchor="ctr" bIns="91425" lIns="91425" spcFirstLastPara="1" rIns="91425" wrap="square" tIns="91425">
            <a:noAutofit/>
          </a:bodyPr>
          <a:lstStyle/>
          <a:p>
            <a:pPr indent="-349250" lvl="0" marL="457200" rtl="0" algn="l">
              <a:spcBef>
                <a:spcPts val="0"/>
              </a:spcBef>
              <a:spcAft>
                <a:spcPts val="0"/>
              </a:spcAft>
              <a:buClr>
                <a:srgbClr val="333333"/>
              </a:buClr>
              <a:buSzPts val="1900"/>
              <a:buFont typeface="Arial"/>
              <a:buAutoNum type="arabicPeriod"/>
            </a:pPr>
            <a:r>
              <a:rPr b="1" lang="en" sz="1900">
                <a:solidFill>
                  <a:srgbClr val="333333"/>
                </a:solidFill>
                <a:latin typeface="Arial"/>
                <a:ea typeface="Arial"/>
                <a:cs typeface="Arial"/>
                <a:sym typeface="Arial"/>
              </a:rPr>
              <a:t>To run a single task:</a:t>
            </a:r>
            <a:r>
              <a:rPr lang="en" sz="1900">
                <a:solidFill>
                  <a:srgbClr val="333333"/>
                </a:solidFill>
                <a:latin typeface="Arial"/>
                <a:ea typeface="Arial"/>
                <a:cs typeface="Arial"/>
                <a:sym typeface="Arial"/>
              </a:rPr>
              <a:t> This could be a shell script or a custom app.</a:t>
            </a:r>
            <a:endParaRPr sz="1900">
              <a:solidFill>
                <a:srgbClr val="333333"/>
              </a:solidFill>
              <a:latin typeface="Arial"/>
              <a:ea typeface="Arial"/>
              <a:cs typeface="Arial"/>
              <a:sym typeface="Arial"/>
            </a:endParaRPr>
          </a:p>
          <a:p>
            <a:pPr indent="-349250" lvl="0" marL="457200" rtl="0" algn="l">
              <a:spcBef>
                <a:spcPts val="0"/>
              </a:spcBef>
              <a:spcAft>
                <a:spcPts val="0"/>
              </a:spcAft>
              <a:buClr>
                <a:srgbClr val="333333"/>
              </a:buClr>
              <a:buSzPts val="1900"/>
              <a:buFont typeface="Arial"/>
              <a:buAutoNum type="arabicPeriod"/>
            </a:pPr>
            <a:r>
              <a:rPr b="1" lang="en" sz="1900">
                <a:solidFill>
                  <a:srgbClr val="333333"/>
                </a:solidFill>
                <a:latin typeface="Arial"/>
                <a:ea typeface="Arial"/>
                <a:cs typeface="Arial"/>
                <a:sym typeface="Arial"/>
              </a:rPr>
              <a:t>Interactively:</a:t>
            </a:r>
            <a:r>
              <a:rPr lang="en" sz="1900">
                <a:solidFill>
                  <a:srgbClr val="333333"/>
                </a:solidFill>
                <a:latin typeface="Arial"/>
                <a:ea typeface="Arial"/>
                <a:cs typeface="Arial"/>
                <a:sym typeface="Arial"/>
              </a:rPr>
              <a:t> This connects you to the container similar to the way you SSH into a remote server.</a:t>
            </a:r>
            <a:endParaRPr sz="1900">
              <a:solidFill>
                <a:srgbClr val="333333"/>
              </a:solidFill>
              <a:latin typeface="Arial"/>
              <a:ea typeface="Arial"/>
              <a:cs typeface="Arial"/>
              <a:sym typeface="Arial"/>
            </a:endParaRPr>
          </a:p>
          <a:p>
            <a:pPr indent="-349250" lvl="0" marL="457200" rtl="0" algn="l">
              <a:spcBef>
                <a:spcPts val="0"/>
              </a:spcBef>
              <a:spcAft>
                <a:spcPts val="0"/>
              </a:spcAft>
              <a:buClr>
                <a:srgbClr val="333333"/>
              </a:buClr>
              <a:buSzPts val="1900"/>
              <a:buFont typeface="Arial"/>
              <a:buAutoNum type="arabicPeriod"/>
            </a:pPr>
            <a:r>
              <a:rPr b="1" lang="en" sz="1900">
                <a:solidFill>
                  <a:srgbClr val="333333"/>
                </a:solidFill>
                <a:latin typeface="Arial"/>
                <a:ea typeface="Arial"/>
                <a:cs typeface="Arial"/>
                <a:sym typeface="Arial"/>
              </a:rPr>
              <a:t>In the background:</a:t>
            </a:r>
            <a:r>
              <a:rPr lang="en" sz="1900">
                <a:solidFill>
                  <a:srgbClr val="333333"/>
                </a:solidFill>
                <a:latin typeface="Arial"/>
                <a:ea typeface="Arial"/>
                <a:cs typeface="Arial"/>
                <a:sym typeface="Arial"/>
              </a:rPr>
              <a:t> For long-running services like websites and databases.</a:t>
            </a:r>
            <a:endParaRPr sz="1900">
              <a:solidFill>
                <a:srgbClr val="333333"/>
              </a:solidFill>
              <a:latin typeface="Arial"/>
              <a:ea typeface="Arial"/>
              <a:cs typeface="Arial"/>
              <a:sym typeface="Arial"/>
            </a:endParaRPr>
          </a:p>
          <a:p>
            <a:pPr indent="0" lvl="0" marL="0" rtl="0" algn="l">
              <a:spcBef>
                <a:spcPts val="800"/>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1000"/>
                                        <p:tgtEl>
                                          <p:spTgt spid="2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animEffect filter="fade" transition="in">
                                      <p:cBhvr>
                                        <p:cTn dur="1000"/>
                                        <p:tgtEl>
                                          <p:spTgt spid="2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animEffect filter="fade" transition="in">
                                      <p:cBhvr>
                                        <p:cTn dur="1000"/>
                                        <p:tgtEl>
                                          <p:spTgt spid="2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3" st="3"/>
                                            </p:txEl>
                                          </p:spTgt>
                                        </p:tgtEl>
                                        <p:attrNameLst>
                                          <p:attrName>style.visibility</p:attrName>
                                        </p:attrNameLst>
                                      </p:cBhvr>
                                      <p:to>
                                        <p:strVal val="visible"/>
                                      </p:to>
                                    </p:set>
                                    <p:animEffect filter="fade" transition="in">
                                      <p:cBhvr>
                                        <p:cTn dur="1000"/>
                                        <p:tgtEl>
                                          <p:spTgt spid="27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122500" y="101650"/>
            <a:ext cx="8520600" cy="707400"/>
          </a:xfrm>
          <a:prstGeom prst="rect">
            <a:avLst/>
          </a:prstGeom>
        </p:spPr>
        <p:txBody>
          <a:bodyPr anchorCtr="0" anchor="ctr" bIns="91425" lIns="91425" spcFirstLastPara="1" rIns="91425" wrap="square" tIns="91425">
            <a:noAutofit/>
          </a:bodyPr>
          <a:lstStyle/>
          <a:p>
            <a:pPr indent="0" lvl="0" marL="0" rtl="0" algn="l">
              <a:lnSpc>
                <a:spcPct val="110000"/>
              </a:lnSpc>
              <a:spcBef>
                <a:spcPts val="1500"/>
              </a:spcBef>
              <a:spcAft>
                <a:spcPts val="800"/>
              </a:spcAft>
              <a:buNone/>
            </a:pPr>
            <a:r>
              <a:rPr lang="en" sz="2800">
                <a:latin typeface="Arial"/>
                <a:ea typeface="Arial"/>
                <a:cs typeface="Arial"/>
                <a:sym typeface="Arial"/>
              </a:rPr>
              <a:t>Run a single task in an Alpine Linux container</a:t>
            </a:r>
            <a:endParaRPr sz="2800"/>
          </a:p>
        </p:txBody>
      </p:sp>
      <p:sp>
        <p:nvSpPr>
          <p:cNvPr id="283" name="Google Shape;283;p48"/>
          <p:cNvSpPr txBox="1"/>
          <p:nvPr>
            <p:ph idx="1" type="body"/>
          </p:nvPr>
        </p:nvSpPr>
        <p:spPr>
          <a:xfrm>
            <a:off x="168175" y="920400"/>
            <a:ext cx="8664000" cy="384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rgbClr val="333333"/>
                </a:solidFill>
                <a:latin typeface="Arial"/>
                <a:ea typeface="Arial"/>
                <a:cs typeface="Arial"/>
                <a:sym typeface="Arial"/>
              </a:rPr>
              <a:t>Run the following command in your Linux console.</a:t>
            </a:r>
            <a:br>
              <a:rPr lang="en" sz="1900">
                <a:solidFill>
                  <a:srgbClr val="333333"/>
                </a:solidFill>
                <a:latin typeface="Arial"/>
                <a:ea typeface="Arial"/>
                <a:cs typeface="Arial"/>
                <a:sym typeface="Arial"/>
              </a:rPr>
            </a:br>
            <a:r>
              <a:rPr lang="en" sz="1900">
                <a:solidFill>
                  <a:srgbClr val="FFFFFF"/>
                </a:solidFill>
                <a:highlight>
                  <a:srgbClr val="000000"/>
                </a:highlight>
                <a:latin typeface="Consolas"/>
                <a:ea typeface="Consolas"/>
                <a:cs typeface="Consolas"/>
                <a:sym typeface="Consolas"/>
              </a:rPr>
              <a:t> docker container run alpine hostname</a:t>
            </a:r>
            <a:endParaRPr sz="19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br>
              <a:rPr lang="en" sz="1900">
                <a:solidFill>
                  <a:srgbClr val="FFFFFF"/>
                </a:solidFill>
                <a:highlight>
                  <a:srgbClr val="000000"/>
                </a:highlight>
                <a:latin typeface="Consolas"/>
                <a:ea typeface="Consolas"/>
                <a:cs typeface="Consolas"/>
                <a:sym typeface="Consolas"/>
              </a:rPr>
            </a:br>
            <a:r>
              <a:rPr lang="en" sz="1900">
                <a:solidFill>
                  <a:srgbClr val="333333"/>
                </a:solidFill>
                <a:latin typeface="Arial"/>
                <a:ea typeface="Arial"/>
                <a:cs typeface="Arial"/>
                <a:sym typeface="Arial"/>
              </a:rPr>
              <a:t>The output below shows that the </a:t>
            </a:r>
            <a:r>
              <a:rPr lang="en" sz="1900">
                <a:solidFill>
                  <a:srgbClr val="C7254E"/>
                </a:solidFill>
                <a:highlight>
                  <a:srgbClr val="F9F2F4"/>
                </a:highlight>
                <a:latin typeface="Consolas"/>
                <a:ea typeface="Consolas"/>
                <a:cs typeface="Consolas"/>
                <a:sym typeface="Consolas"/>
              </a:rPr>
              <a:t>alpine:latest</a:t>
            </a:r>
            <a:r>
              <a:rPr lang="en" sz="1900">
                <a:solidFill>
                  <a:srgbClr val="333333"/>
                </a:solidFill>
                <a:latin typeface="Arial"/>
                <a:ea typeface="Arial"/>
                <a:cs typeface="Arial"/>
                <a:sym typeface="Arial"/>
              </a:rPr>
              <a:t> image could not be found locally. When this happens, Docker automatically </a:t>
            </a:r>
            <a:r>
              <a:rPr i="1" lang="en" sz="1900">
                <a:solidFill>
                  <a:srgbClr val="333333"/>
                </a:solidFill>
                <a:latin typeface="Arial"/>
                <a:ea typeface="Arial"/>
                <a:cs typeface="Arial"/>
                <a:sym typeface="Arial"/>
              </a:rPr>
              <a:t>pulls</a:t>
            </a:r>
            <a:r>
              <a:rPr lang="en" sz="1900">
                <a:solidFill>
                  <a:srgbClr val="333333"/>
                </a:solidFill>
                <a:latin typeface="Arial"/>
                <a:ea typeface="Arial"/>
                <a:cs typeface="Arial"/>
                <a:sym typeface="Arial"/>
              </a:rPr>
              <a:t> it from Docker Hub.</a:t>
            </a:r>
            <a:br>
              <a:rPr lang="en" sz="1900">
                <a:solidFill>
                  <a:srgbClr val="333333"/>
                </a:solidFill>
                <a:latin typeface="Arial"/>
                <a:ea typeface="Arial"/>
                <a:cs typeface="Arial"/>
                <a:sym typeface="Arial"/>
              </a:rPr>
            </a:br>
            <a:r>
              <a:rPr lang="en" sz="1900">
                <a:solidFill>
                  <a:srgbClr val="333333"/>
                </a:solidFill>
                <a:latin typeface="Arial"/>
                <a:ea typeface="Arial"/>
                <a:cs typeface="Arial"/>
                <a:sym typeface="Arial"/>
              </a:rPr>
              <a:t>After the image is pulled, the container’s hostname is displayed (</a:t>
            </a:r>
            <a:r>
              <a:rPr lang="en" sz="1900">
                <a:solidFill>
                  <a:srgbClr val="C7254E"/>
                </a:solidFill>
                <a:highlight>
                  <a:srgbClr val="F9F2F4"/>
                </a:highlight>
                <a:latin typeface="Consolas"/>
                <a:ea typeface="Consolas"/>
                <a:cs typeface="Consolas"/>
                <a:sym typeface="Consolas"/>
              </a:rPr>
              <a:t>888e89a3b36b</a:t>
            </a:r>
            <a:r>
              <a:rPr lang="en" sz="1900">
                <a:solidFill>
                  <a:srgbClr val="333333"/>
                </a:solidFill>
                <a:latin typeface="Arial"/>
                <a:ea typeface="Arial"/>
                <a:cs typeface="Arial"/>
                <a:sym typeface="Arial"/>
              </a:rPr>
              <a:t> in the example below).</a:t>
            </a:r>
            <a:endParaRPr sz="1900">
              <a:solidFill>
                <a:srgbClr val="333333"/>
              </a:solidFill>
              <a:latin typeface="Arial"/>
              <a:ea typeface="Arial"/>
              <a:cs typeface="Arial"/>
              <a:sym typeface="Arial"/>
            </a:endParaRPr>
          </a:p>
          <a:p>
            <a:pPr indent="0" lvl="0" marL="0" rtl="0" algn="l">
              <a:spcBef>
                <a:spcPts val="0"/>
              </a:spcBef>
              <a:spcAft>
                <a:spcPts val="0"/>
              </a:spcAft>
              <a:buNone/>
            </a:pPr>
            <a:r>
              <a:rPr lang="en" sz="1900">
                <a:solidFill>
                  <a:srgbClr val="333333"/>
                </a:solidFill>
                <a:latin typeface="Arial"/>
                <a:ea typeface="Arial"/>
                <a:cs typeface="Arial"/>
                <a:sym typeface="Arial"/>
              </a:rPr>
              <a:t>jannat@jannat-lp:$ </a:t>
            </a:r>
            <a:r>
              <a:rPr lang="en" sz="1900">
                <a:solidFill>
                  <a:srgbClr val="FFFFFF"/>
                </a:solidFill>
                <a:highlight>
                  <a:srgbClr val="000000"/>
                </a:highlight>
                <a:latin typeface="Consolas"/>
                <a:ea typeface="Consolas"/>
                <a:cs typeface="Consolas"/>
                <a:sym typeface="Consolas"/>
              </a:rPr>
              <a:t> docker container run alpine hostname</a:t>
            </a:r>
            <a:br>
              <a:rPr lang="en" sz="1900">
                <a:solidFill>
                  <a:srgbClr val="333333"/>
                </a:solidFill>
                <a:latin typeface="Arial"/>
                <a:ea typeface="Arial"/>
                <a:cs typeface="Arial"/>
                <a:sym typeface="Arial"/>
              </a:rPr>
            </a:br>
            <a:r>
              <a:rPr lang="en" sz="1900">
                <a:solidFill>
                  <a:srgbClr val="333333"/>
                </a:solidFill>
                <a:latin typeface="Consolas"/>
                <a:ea typeface="Consolas"/>
                <a:cs typeface="Consolas"/>
                <a:sym typeface="Consolas"/>
              </a:rPr>
              <a:t> Unable to find image 'alpine:latest' locally</a:t>
            </a:r>
            <a:endParaRPr sz="1900">
              <a:solidFill>
                <a:srgbClr val="333333"/>
              </a:solidFill>
              <a:latin typeface="Consolas"/>
              <a:ea typeface="Consolas"/>
              <a:cs typeface="Consolas"/>
              <a:sym typeface="Consolas"/>
            </a:endParaRPr>
          </a:p>
          <a:p>
            <a:pPr indent="0" lvl="0" marL="0" rtl="0" algn="l">
              <a:spcBef>
                <a:spcPts val="0"/>
              </a:spcBef>
              <a:spcAft>
                <a:spcPts val="0"/>
              </a:spcAft>
              <a:buNone/>
            </a:pPr>
            <a:r>
              <a:rPr lang="en" sz="1900">
                <a:solidFill>
                  <a:srgbClr val="333333"/>
                </a:solidFill>
                <a:latin typeface="Consolas"/>
                <a:ea typeface="Consolas"/>
                <a:cs typeface="Consolas"/>
                <a:sym typeface="Consolas"/>
              </a:rPr>
              <a:t> latest: Pulling from library/alpine</a:t>
            </a:r>
            <a:endParaRPr sz="1900">
              <a:solidFill>
                <a:srgbClr val="333333"/>
              </a:solidFill>
              <a:latin typeface="Consolas"/>
              <a:ea typeface="Consolas"/>
              <a:cs typeface="Consolas"/>
              <a:sym typeface="Consolas"/>
            </a:endParaRPr>
          </a:p>
          <a:p>
            <a:pPr indent="0" lvl="0" marL="0" rtl="0" algn="l">
              <a:spcBef>
                <a:spcPts val="0"/>
              </a:spcBef>
              <a:spcAft>
                <a:spcPts val="0"/>
              </a:spcAft>
              <a:buNone/>
            </a:pPr>
            <a:r>
              <a:rPr lang="en" sz="1900">
                <a:solidFill>
                  <a:srgbClr val="333333"/>
                </a:solidFill>
                <a:latin typeface="Consolas"/>
                <a:ea typeface="Consolas"/>
                <a:cs typeface="Consolas"/>
                <a:sym typeface="Consolas"/>
              </a:rPr>
              <a:t>……...</a:t>
            </a:r>
            <a:endParaRPr sz="1900">
              <a:solidFill>
                <a:srgbClr val="333333"/>
              </a:solidFill>
              <a:latin typeface="Consolas"/>
              <a:ea typeface="Consolas"/>
              <a:cs typeface="Consolas"/>
              <a:sym typeface="Consolas"/>
            </a:endParaRPr>
          </a:p>
          <a:p>
            <a:pPr indent="0" lvl="0" marL="0" rtl="0" algn="l">
              <a:spcBef>
                <a:spcPts val="0"/>
              </a:spcBef>
              <a:spcAft>
                <a:spcPts val="0"/>
              </a:spcAft>
              <a:buNone/>
            </a:pPr>
            <a:r>
              <a:rPr lang="en" sz="1900">
                <a:solidFill>
                  <a:srgbClr val="333333"/>
                </a:solidFill>
                <a:latin typeface="Consolas"/>
                <a:ea typeface="Consolas"/>
                <a:cs typeface="Consolas"/>
                <a:sym typeface="Consolas"/>
              </a:rPr>
              <a:t> Status: Downloaded newer image for alpine:latest</a:t>
            </a:r>
            <a:endParaRPr sz="1900">
              <a:solidFill>
                <a:srgbClr val="333333"/>
              </a:solidFill>
              <a:latin typeface="Consolas"/>
              <a:ea typeface="Consolas"/>
              <a:cs typeface="Consolas"/>
              <a:sym typeface="Consolas"/>
            </a:endParaRPr>
          </a:p>
          <a:p>
            <a:pPr indent="0" lvl="0" marL="0" rtl="0" algn="l">
              <a:spcBef>
                <a:spcPts val="0"/>
              </a:spcBef>
              <a:spcAft>
                <a:spcPts val="0"/>
              </a:spcAft>
              <a:buNone/>
            </a:pPr>
            <a:r>
              <a:rPr b="1" lang="en" sz="1900">
                <a:solidFill>
                  <a:srgbClr val="333333"/>
                </a:solidFill>
                <a:latin typeface="Consolas"/>
                <a:ea typeface="Consolas"/>
                <a:cs typeface="Consolas"/>
                <a:sym typeface="Consolas"/>
              </a:rPr>
              <a:t> 888e89a3b36b</a:t>
            </a:r>
            <a:endParaRPr b="1" sz="1900">
              <a:solidFill>
                <a:srgbClr val="333333"/>
              </a:solidFill>
              <a:latin typeface="Consolas"/>
              <a:ea typeface="Consolas"/>
              <a:cs typeface="Consolas"/>
              <a:sym typeface="Consolas"/>
            </a:endParaRPr>
          </a:p>
          <a:p>
            <a:pPr indent="0" lvl="0" marL="0" rtl="0" algn="l">
              <a:spcBef>
                <a:spcPts val="0"/>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animEffect filter="fade" transition="in">
                                      <p:cBhvr>
                                        <p:cTn dur="1000"/>
                                        <p:tgtEl>
                                          <p:spTgt spid="2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1" st="1"/>
                                            </p:txEl>
                                          </p:spTgt>
                                        </p:tgtEl>
                                        <p:attrNameLst>
                                          <p:attrName>style.visibility</p:attrName>
                                        </p:attrNameLst>
                                      </p:cBhvr>
                                      <p:to>
                                        <p:strVal val="visible"/>
                                      </p:to>
                                    </p:set>
                                    <p:animEffect filter="fade" transition="in">
                                      <p:cBhvr>
                                        <p:cTn dur="1000"/>
                                        <p:tgtEl>
                                          <p:spTgt spid="2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2" st="2"/>
                                            </p:txEl>
                                          </p:spTgt>
                                        </p:tgtEl>
                                        <p:attrNameLst>
                                          <p:attrName>style.visibility</p:attrName>
                                        </p:attrNameLst>
                                      </p:cBhvr>
                                      <p:to>
                                        <p:strVal val="visible"/>
                                      </p:to>
                                    </p:set>
                                    <p:animEffect filter="fade" transition="in">
                                      <p:cBhvr>
                                        <p:cTn dur="1000"/>
                                        <p:tgtEl>
                                          <p:spTgt spid="2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3" st="3"/>
                                            </p:txEl>
                                          </p:spTgt>
                                        </p:tgtEl>
                                        <p:attrNameLst>
                                          <p:attrName>style.visibility</p:attrName>
                                        </p:attrNameLst>
                                      </p:cBhvr>
                                      <p:to>
                                        <p:strVal val="visible"/>
                                      </p:to>
                                    </p:set>
                                    <p:animEffect filter="fade" transition="in">
                                      <p:cBhvr>
                                        <p:cTn dur="1000"/>
                                        <p:tgtEl>
                                          <p:spTgt spid="2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4" st="4"/>
                                            </p:txEl>
                                          </p:spTgt>
                                        </p:tgtEl>
                                        <p:attrNameLst>
                                          <p:attrName>style.visibility</p:attrName>
                                        </p:attrNameLst>
                                      </p:cBhvr>
                                      <p:to>
                                        <p:strVal val="visible"/>
                                      </p:to>
                                    </p:set>
                                    <p:animEffect filter="fade" transition="in">
                                      <p:cBhvr>
                                        <p:cTn dur="1000"/>
                                        <p:tgtEl>
                                          <p:spTgt spid="2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5" st="5"/>
                                            </p:txEl>
                                          </p:spTgt>
                                        </p:tgtEl>
                                        <p:attrNameLst>
                                          <p:attrName>style.visibility</p:attrName>
                                        </p:attrNameLst>
                                      </p:cBhvr>
                                      <p:to>
                                        <p:strVal val="visible"/>
                                      </p:to>
                                    </p:set>
                                    <p:animEffect filter="fade" transition="in">
                                      <p:cBhvr>
                                        <p:cTn dur="1000"/>
                                        <p:tgtEl>
                                          <p:spTgt spid="2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6" st="6"/>
                                            </p:txEl>
                                          </p:spTgt>
                                        </p:tgtEl>
                                        <p:attrNameLst>
                                          <p:attrName>style.visibility</p:attrName>
                                        </p:attrNameLst>
                                      </p:cBhvr>
                                      <p:to>
                                        <p:strVal val="visible"/>
                                      </p:to>
                                    </p:set>
                                    <p:animEffect filter="fade" transition="in">
                                      <p:cBhvr>
                                        <p:cTn dur="1000"/>
                                        <p:tgtEl>
                                          <p:spTgt spid="28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7" st="7"/>
                                            </p:txEl>
                                          </p:spTgt>
                                        </p:tgtEl>
                                        <p:attrNameLst>
                                          <p:attrName>style.visibility</p:attrName>
                                        </p:attrNameLst>
                                      </p:cBhvr>
                                      <p:to>
                                        <p:strVal val="visible"/>
                                      </p:to>
                                    </p:set>
                                    <p:animEffect filter="fade" transition="in">
                                      <p:cBhvr>
                                        <p:cTn dur="1000"/>
                                        <p:tgtEl>
                                          <p:spTgt spid="28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9"/>
          <p:cNvSpPr txBox="1"/>
          <p:nvPr>
            <p:ph type="title"/>
          </p:nvPr>
        </p:nvSpPr>
        <p:spPr>
          <a:xfrm>
            <a:off x="136525" y="164725"/>
            <a:ext cx="8520600" cy="707400"/>
          </a:xfrm>
          <a:prstGeom prst="rect">
            <a:avLst/>
          </a:prstGeom>
        </p:spPr>
        <p:txBody>
          <a:bodyPr anchorCtr="0" anchor="ctr" bIns="91425" lIns="91425" spcFirstLastPara="1" rIns="91425" wrap="square" tIns="91425">
            <a:noAutofit/>
          </a:bodyPr>
          <a:lstStyle/>
          <a:p>
            <a:pPr indent="0" lvl="0" marL="0" rtl="0" algn="l">
              <a:lnSpc>
                <a:spcPct val="110000"/>
              </a:lnSpc>
              <a:spcBef>
                <a:spcPts val="1500"/>
              </a:spcBef>
              <a:spcAft>
                <a:spcPts val="0"/>
              </a:spcAft>
              <a:buNone/>
            </a:pPr>
            <a:r>
              <a:rPr lang="en" sz="2800">
                <a:latin typeface="Arial"/>
                <a:ea typeface="Arial"/>
                <a:cs typeface="Arial"/>
                <a:sym typeface="Arial"/>
              </a:rPr>
              <a:t>Run an interactive Ubuntu container</a:t>
            </a:r>
            <a:endParaRPr sz="2800">
              <a:latin typeface="Arial"/>
              <a:ea typeface="Arial"/>
              <a:cs typeface="Arial"/>
              <a:sym typeface="Arial"/>
            </a:endParaRPr>
          </a:p>
          <a:p>
            <a:pPr indent="0" lvl="0" marL="0" rtl="0" algn="l">
              <a:spcBef>
                <a:spcPts val="800"/>
              </a:spcBef>
              <a:spcAft>
                <a:spcPts val="0"/>
              </a:spcAft>
              <a:buNone/>
            </a:pPr>
            <a:r>
              <a:t/>
            </a:r>
            <a:endParaRPr/>
          </a:p>
        </p:txBody>
      </p:sp>
      <p:sp>
        <p:nvSpPr>
          <p:cNvPr id="289" name="Google Shape;289;p49"/>
          <p:cNvSpPr txBox="1"/>
          <p:nvPr>
            <p:ph idx="1" type="body"/>
          </p:nvPr>
        </p:nvSpPr>
        <p:spPr>
          <a:xfrm>
            <a:off x="311700" y="1005275"/>
            <a:ext cx="8520600" cy="39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rgbClr val="333333"/>
                </a:solidFill>
                <a:latin typeface="Arial"/>
                <a:ea typeface="Arial"/>
                <a:cs typeface="Arial"/>
                <a:sym typeface="Arial"/>
              </a:rPr>
              <a:t>Run a Docker container and access its shell.</a:t>
            </a:r>
            <a:br>
              <a:rPr lang="en" sz="1900">
                <a:solidFill>
                  <a:srgbClr val="333333"/>
                </a:solidFill>
                <a:latin typeface="Arial"/>
                <a:ea typeface="Arial"/>
                <a:cs typeface="Arial"/>
                <a:sym typeface="Arial"/>
              </a:rPr>
            </a:br>
            <a:r>
              <a:rPr lang="en" sz="1900">
                <a:solidFill>
                  <a:srgbClr val="FFFFFF"/>
                </a:solidFill>
                <a:highlight>
                  <a:srgbClr val="000000"/>
                </a:highlight>
                <a:latin typeface="Consolas"/>
                <a:ea typeface="Consolas"/>
                <a:cs typeface="Consolas"/>
                <a:sym typeface="Consolas"/>
              </a:rPr>
              <a:t> docker container run --interactive --tty --rm ubuntu bash</a:t>
            </a:r>
            <a:endParaRPr sz="1900">
              <a:solidFill>
                <a:srgbClr val="FFFFFF"/>
              </a:solidFill>
              <a:highlight>
                <a:srgbClr val="000000"/>
              </a:highlight>
              <a:latin typeface="Consolas"/>
              <a:ea typeface="Consolas"/>
              <a:cs typeface="Consolas"/>
              <a:sym typeface="Consolas"/>
            </a:endParaRPr>
          </a:p>
          <a:p>
            <a:pPr indent="-349250" lvl="0" marL="457200" rtl="0" algn="l">
              <a:spcBef>
                <a:spcPts val="0"/>
              </a:spcBef>
              <a:spcAft>
                <a:spcPts val="0"/>
              </a:spcAft>
              <a:buClr>
                <a:srgbClr val="333333"/>
              </a:buClr>
              <a:buSzPts val="1900"/>
              <a:buFont typeface="Arial"/>
              <a:buAutoNum type="arabicPeriod"/>
            </a:pPr>
            <a:br>
              <a:rPr lang="en" sz="1900">
                <a:solidFill>
                  <a:srgbClr val="FFFFFF"/>
                </a:solidFill>
                <a:highlight>
                  <a:srgbClr val="000000"/>
                </a:highlight>
                <a:latin typeface="Consolas"/>
                <a:ea typeface="Consolas"/>
                <a:cs typeface="Consolas"/>
                <a:sym typeface="Consolas"/>
              </a:rPr>
            </a:br>
            <a:r>
              <a:rPr lang="en" sz="1900">
                <a:solidFill>
                  <a:srgbClr val="333333"/>
                </a:solidFill>
                <a:latin typeface="Arial"/>
                <a:ea typeface="Arial"/>
                <a:cs typeface="Arial"/>
                <a:sym typeface="Arial"/>
              </a:rPr>
              <a:t>In this example, we’re giving Docker three parameters:</a:t>
            </a:r>
            <a:endParaRPr sz="1900">
              <a:solidFill>
                <a:srgbClr val="333333"/>
              </a:solidFill>
              <a:latin typeface="Arial"/>
              <a:ea typeface="Arial"/>
              <a:cs typeface="Arial"/>
              <a:sym typeface="Arial"/>
            </a:endParaRPr>
          </a:p>
          <a:p>
            <a:pPr indent="-349250" lvl="1" marL="914400" rtl="0" algn="l">
              <a:spcBef>
                <a:spcPts val="0"/>
              </a:spcBef>
              <a:spcAft>
                <a:spcPts val="0"/>
              </a:spcAft>
              <a:buClr>
                <a:srgbClr val="333333"/>
              </a:buClr>
              <a:buSzPts val="1900"/>
              <a:buFont typeface="Arial"/>
              <a:buChar char="○"/>
            </a:pPr>
            <a:r>
              <a:rPr lang="en" sz="1900">
                <a:solidFill>
                  <a:srgbClr val="C7254E"/>
                </a:solidFill>
                <a:highlight>
                  <a:srgbClr val="F9F2F4"/>
                </a:highlight>
                <a:latin typeface="Consolas"/>
                <a:ea typeface="Consolas"/>
                <a:cs typeface="Consolas"/>
                <a:sym typeface="Consolas"/>
              </a:rPr>
              <a:t>--interactive</a:t>
            </a:r>
            <a:r>
              <a:rPr lang="en" sz="1900">
                <a:solidFill>
                  <a:srgbClr val="333333"/>
                </a:solidFill>
                <a:latin typeface="Arial"/>
                <a:ea typeface="Arial"/>
                <a:cs typeface="Arial"/>
                <a:sym typeface="Arial"/>
              </a:rPr>
              <a:t> says you want an interactive session.</a:t>
            </a:r>
            <a:endParaRPr sz="1900">
              <a:solidFill>
                <a:srgbClr val="333333"/>
              </a:solidFill>
              <a:latin typeface="Arial"/>
              <a:ea typeface="Arial"/>
              <a:cs typeface="Arial"/>
              <a:sym typeface="Arial"/>
            </a:endParaRPr>
          </a:p>
          <a:p>
            <a:pPr indent="-349250" lvl="1" marL="914400" rtl="0" algn="l">
              <a:spcBef>
                <a:spcPts val="0"/>
              </a:spcBef>
              <a:spcAft>
                <a:spcPts val="0"/>
              </a:spcAft>
              <a:buClr>
                <a:srgbClr val="333333"/>
              </a:buClr>
              <a:buSzPts val="1900"/>
              <a:buFont typeface="Arial"/>
              <a:buChar char="○"/>
            </a:pPr>
            <a:r>
              <a:rPr lang="en" sz="1900">
                <a:solidFill>
                  <a:srgbClr val="C7254E"/>
                </a:solidFill>
                <a:highlight>
                  <a:srgbClr val="F9F2F4"/>
                </a:highlight>
                <a:latin typeface="Consolas"/>
                <a:ea typeface="Consolas"/>
                <a:cs typeface="Consolas"/>
                <a:sym typeface="Consolas"/>
              </a:rPr>
              <a:t>--tty</a:t>
            </a:r>
            <a:r>
              <a:rPr lang="en" sz="1900">
                <a:solidFill>
                  <a:srgbClr val="333333"/>
                </a:solidFill>
                <a:latin typeface="Arial"/>
                <a:ea typeface="Arial"/>
                <a:cs typeface="Arial"/>
                <a:sym typeface="Arial"/>
              </a:rPr>
              <a:t> allocates a pseudo-tty.</a:t>
            </a:r>
            <a:endParaRPr sz="1900">
              <a:solidFill>
                <a:srgbClr val="333333"/>
              </a:solidFill>
              <a:latin typeface="Arial"/>
              <a:ea typeface="Arial"/>
              <a:cs typeface="Arial"/>
              <a:sym typeface="Arial"/>
            </a:endParaRPr>
          </a:p>
          <a:p>
            <a:pPr indent="-349250" lvl="1" marL="914400" rtl="0" algn="l">
              <a:spcBef>
                <a:spcPts val="0"/>
              </a:spcBef>
              <a:spcAft>
                <a:spcPts val="0"/>
              </a:spcAft>
              <a:buClr>
                <a:srgbClr val="333333"/>
              </a:buClr>
              <a:buSzPts val="1900"/>
              <a:buFont typeface="Arial"/>
              <a:buChar char="○"/>
            </a:pPr>
            <a:r>
              <a:rPr lang="en" sz="1900">
                <a:solidFill>
                  <a:srgbClr val="C7254E"/>
                </a:solidFill>
                <a:highlight>
                  <a:srgbClr val="F9F2F4"/>
                </a:highlight>
                <a:latin typeface="Consolas"/>
                <a:ea typeface="Consolas"/>
                <a:cs typeface="Consolas"/>
                <a:sym typeface="Consolas"/>
              </a:rPr>
              <a:t>--rm</a:t>
            </a:r>
            <a:r>
              <a:rPr lang="en" sz="1900">
                <a:solidFill>
                  <a:srgbClr val="333333"/>
                </a:solidFill>
                <a:latin typeface="Arial"/>
                <a:ea typeface="Arial"/>
                <a:cs typeface="Arial"/>
                <a:sym typeface="Arial"/>
              </a:rPr>
              <a:t> tells Docker to go ahead and remove the container when it’s done executing.</a:t>
            </a:r>
            <a:endParaRPr sz="1900">
              <a:solidFill>
                <a:srgbClr val="333333"/>
              </a:solidFill>
              <a:latin typeface="Arial"/>
              <a:ea typeface="Arial"/>
              <a:cs typeface="Arial"/>
              <a:sym typeface="Arial"/>
            </a:endParaRPr>
          </a:p>
          <a:p>
            <a:pPr indent="-349250" lvl="0" marL="457200" rtl="0" algn="l">
              <a:spcBef>
                <a:spcPts val="0"/>
              </a:spcBef>
              <a:spcAft>
                <a:spcPts val="0"/>
              </a:spcAft>
              <a:buClr>
                <a:srgbClr val="333333"/>
              </a:buClr>
              <a:buSzPts val="1900"/>
              <a:buFont typeface="Arial"/>
              <a:buAutoNum type="arabicPeriod"/>
            </a:pPr>
            <a:r>
              <a:rPr lang="en" sz="1900">
                <a:solidFill>
                  <a:srgbClr val="333333"/>
                </a:solidFill>
                <a:latin typeface="Arial"/>
                <a:ea typeface="Arial"/>
                <a:cs typeface="Arial"/>
                <a:sym typeface="Arial"/>
              </a:rPr>
              <a:t>The first two parameters allow you to interact with the Docker container.</a:t>
            </a:r>
            <a:br>
              <a:rPr lang="en" sz="1900">
                <a:solidFill>
                  <a:srgbClr val="333333"/>
                </a:solidFill>
                <a:latin typeface="Arial"/>
                <a:ea typeface="Arial"/>
                <a:cs typeface="Arial"/>
                <a:sym typeface="Arial"/>
              </a:rPr>
            </a:br>
            <a:r>
              <a:rPr lang="en" sz="1900">
                <a:solidFill>
                  <a:srgbClr val="333333"/>
                </a:solidFill>
                <a:latin typeface="Arial"/>
                <a:ea typeface="Arial"/>
                <a:cs typeface="Arial"/>
                <a:sym typeface="Arial"/>
              </a:rPr>
              <a:t>We’re also telling the container to run </a:t>
            </a:r>
            <a:r>
              <a:rPr lang="en" sz="1900">
                <a:solidFill>
                  <a:srgbClr val="C7254E"/>
                </a:solidFill>
                <a:highlight>
                  <a:srgbClr val="F9F2F4"/>
                </a:highlight>
                <a:latin typeface="Consolas"/>
                <a:ea typeface="Consolas"/>
                <a:cs typeface="Consolas"/>
                <a:sym typeface="Consolas"/>
              </a:rPr>
              <a:t>bash</a:t>
            </a:r>
            <a:r>
              <a:rPr lang="en" sz="1900">
                <a:solidFill>
                  <a:srgbClr val="333333"/>
                </a:solidFill>
                <a:latin typeface="Arial"/>
                <a:ea typeface="Arial"/>
                <a:cs typeface="Arial"/>
                <a:sym typeface="Arial"/>
              </a:rPr>
              <a:t> as its main process (PID 1).</a:t>
            </a:r>
            <a:br>
              <a:rPr lang="en" sz="1900">
                <a:solidFill>
                  <a:srgbClr val="333333"/>
                </a:solidFill>
                <a:latin typeface="Arial"/>
                <a:ea typeface="Arial"/>
                <a:cs typeface="Arial"/>
                <a:sym typeface="Arial"/>
              </a:rPr>
            </a:br>
            <a:r>
              <a:rPr lang="en" sz="1900">
                <a:solidFill>
                  <a:srgbClr val="333333"/>
                </a:solidFill>
                <a:latin typeface="Arial"/>
                <a:ea typeface="Arial"/>
                <a:cs typeface="Arial"/>
                <a:sym typeface="Arial"/>
              </a:rPr>
              <a:t>When the container starts you’ll drop into the bash shell with the default prompt </a:t>
            </a:r>
            <a:r>
              <a:rPr lang="en" sz="1900">
                <a:solidFill>
                  <a:srgbClr val="C7254E"/>
                </a:solidFill>
                <a:highlight>
                  <a:srgbClr val="F9F2F4"/>
                </a:highlight>
                <a:latin typeface="Consolas"/>
                <a:ea typeface="Consolas"/>
                <a:cs typeface="Consolas"/>
                <a:sym typeface="Consolas"/>
              </a:rPr>
              <a:t>root@&lt;container id&gt;:/#</a:t>
            </a:r>
            <a:r>
              <a:rPr lang="en" sz="1900">
                <a:solidFill>
                  <a:srgbClr val="333333"/>
                </a:solidFill>
                <a:latin typeface="Arial"/>
                <a:ea typeface="Arial"/>
                <a:cs typeface="Arial"/>
                <a:sym typeface="Arial"/>
              </a:rPr>
              <a:t>. Docker has attached to the shell in the container, relaying input and output between your local session and the shell session in the container.</a:t>
            </a:r>
            <a:endParaRPr sz="1900">
              <a:solidFill>
                <a:srgbClr val="333333"/>
              </a:solidFill>
              <a:latin typeface="Arial"/>
              <a:ea typeface="Arial"/>
              <a:cs typeface="Arial"/>
              <a:sym typeface="Arial"/>
            </a:endParaRPr>
          </a:p>
          <a:p>
            <a:pPr indent="0" lvl="0" marL="0" rtl="0" algn="l">
              <a:spcBef>
                <a:spcPts val="800"/>
              </a:spcBef>
              <a:spcAft>
                <a:spcPts val="80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1000"/>
                                        <p:tgtEl>
                                          <p:spTgt spid="2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animEffect filter="fade" transition="in">
                                      <p:cBhvr>
                                        <p:cTn dur="1000"/>
                                        <p:tgtEl>
                                          <p:spTgt spid="2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animEffect filter="fade" transition="in">
                                      <p:cBhvr>
                                        <p:cTn dur="1000"/>
                                        <p:tgtEl>
                                          <p:spTgt spid="2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3" st="3"/>
                                            </p:txEl>
                                          </p:spTgt>
                                        </p:tgtEl>
                                        <p:attrNameLst>
                                          <p:attrName>style.visibility</p:attrName>
                                        </p:attrNameLst>
                                      </p:cBhvr>
                                      <p:to>
                                        <p:strVal val="visible"/>
                                      </p:to>
                                    </p:set>
                                    <p:animEffect filter="fade" transition="in">
                                      <p:cBhvr>
                                        <p:cTn dur="1000"/>
                                        <p:tgtEl>
                                          <p:spTgt spid="2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4" st="4"/>
                                            </p:txEl>
                                          </p:spTgt>
                                        </p:tgtEl>
                                        <p:attrNameLst>
                                          <p:attrName>style.visibility</p:attrName>
                                        </p:attrNameLst>
                                      </p:cBhvr>
                                      <p:to>
                                        <p:strVal val="visible"/>
                                      </p:to>
                                    </p:set>
                                    <p:animEffect filter="fade" transition="in">
                                      <p:cBhvr>
                                        <p:cTn dur="1000"/>
                                        <p:tgtEl>
                                          <p:spTgt spid="2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5" st="5"/>
                                            </p:txEl>
                                          </p:spTgt>
                                        </p:tgtEl>
                                        <p:attrNameLst>
                                          <p:attrName>style.visibility</p:attrName>
                                        </p:attrNameLst>
                                      </p:cBhvr>
                                      <p:to>
                                        <p:strVal val="visible"/>
                                      </p:to>
                                    </p:set>
                                    <p:animEffect filter="fade" transition="in">
                                      <p:cBhvr>
                                        <p:cTn dur="1000"/>
                                        <p:tgtEl>
                                          <p:spTgt spid="2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6" st="6"/>
                                            </p:txEl>
                                          </p:spTgt>
                                        </p:tgtEl>
                                        <p:attrNameLst>
                                          <p:attrName>style.visibility</p:attrName>
                                        </p:attrNameLst>
                                      </p:cBhvr>
                                      <p:to>
                                        <p:strVal val="visible"/>
                                      </p:to>
                                    </p:set>
                                    <p:animEffect filter="fade" transition="in">
                                      <p:cBhvr>
                                        <p:cTn dur="1000"/>
                                        <p:tgtEl>
                                          <p:spTgt spid="28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50"/>
          <p:cNvSpPr txBox="1"/>
          <p:nvPr>
            <p:ph type="title"/>
          </p:nvPr>
        </p:nvSpPr>
        <p:spPr>
          <a:xfrm>
            <a:off x="129525" y="0"/>
            <a:ext cx="8520600" cy="707400"/>
          </a:xfrm>
          <a:prstGeom prst="rect">
            <a:avLst/>
          </a:prstGeom>
        </p:spPr>
        <p:txBody>
          <a:bodyPr anchorCtr="0" anchor="ctr" bIns="91425" lIns="91425" spcFirstLastPara="1" rIns="91425" wrap="square" tIns="91425">
            <a:noAutofit/>
          </a:bodyPr>
          <a:lstStyle/>
          <a:p>
            <a:pPr indent="0" lvl="0" marL="0" rtl="0" algn="l">
              <a:lnSpc>
                <a:spcPct val="110000"/>
              </a:lnSpc>
              <a:spcBef>
                <a:spcPts val="1500"/>
              </a:spcBef>
              <a:spcAft>
                <a:spcPts val="0"/>
              </a:spcAft>
              <a:buNone/>
            </a:pPr>
            <a:r>
              <a:rPr lang="en" sz="2800">
                <a:latin typeface="Arial"/>
                <a:ea typeface="Arial"/>
                <a:cs typeface="Arial"/>
                <a:sym typeface="Arial"/>
              </a:rPr>
              <a:t>Run an interactive Ubuntu container (Cont.)</a:t>
            </a:r>
            <a:endParaRPr sz="2800">
              <a:latin typeface="Arial"/>
              <a:ea typeface="Arial"/>
              <a:cs typeface="Arial"/>
              <a:sym typeface="Arial"/>
            </a:endParaRPr>
          </a:p>
          <a:p>
            <a:pPr indent="0" lvl="0" marL="0" rtl="0" algn="l">
              <a:spcBef>
                <a:spcPts val="800"/>
              </a:spcBef>
              <a:spcAft>
                <a:spcPts val="0"/>
              </a:spcAft>
              <a:buNone/>
            </a:pPr>
            <a:r>
              <a:t/>
            </a:r>
            <a:endParaRPr/>
          </a:p>
        </p:txBody>
      </p:sp>
      <p:sp>
        <p:nvSpPr>
          <p:cNvPr id="295" name="Google Shape;295;p50"/>
          <p:cNvSpPr txBox="1"/>
          <p:nvPr>
            <p:ph idx="1" type="body"/>
          </p:nvPr>
        </p:nvSpPr>
        <p:spPr>
          <a:xfrm>
            <a:off x="175175" y="707400"/>
            <a:ext cx="8657100" cy="399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rgbClr val="333333"/>
                </a:solidFill>
                <a:latin typeface="Arial"/>
                <a:ea typeface="Arial"/>
                <a:cs typeface="Arial"/>
                <a:sym typeface="Arial"/>
              </a:rPr>
              <a:t>Run the following commands in the container.</a:t>
            </a:r>
            <a:br>
              <a:rPr lang="en" sz="1900">
                <a:solidFill>
                  <a:srgbClr val="333333"/>
                </a:solidFill>
                <a:latin typeface="Arial"/>
                <a:ea typeface="Arial"/>
                <a:cs typeface="Arial"/>
                <a:sym typeface="Arial"/>
              </a:rPr>
            </a:br>
            <a:r>
              <a:rPr lang="en" sz="1900">
                <a:solidFill>
                  <a:srgbClr val="C7254E"/>
                </a:solidFill>
                <a:highlight>
                  <a:srgbClr val="F9F2F4"/>
                </a:highlight>
                <a:latin typeface="Consolas"/>
                <a:ea typeface="Consolas"/>
                <a:cs typeface="Consolas"/>
                <a:sym typeface="Consolas"/>
              </a:rPr>
              <a:t>ls /</a:t>
            </a:r>
            <a:r>
              <a:rPr lang="en" sz="1900">
                <a:solidFill>
                  <a:srgbClr val="333333"/>
                </a:solidFill>
                <a:latin typeface="Arial"/>
                <a:ea typeface="Arial"/>
                <a:cs typeface="Arial"/>
                <a:sym typeface="Arial"/>
              </a:rPr>
              <a:t> will list the contents of the root director in the container, </a:t>
            </a:r>
            <a:r>
              <a:rPr lang="en" sz="1900">
                <a:solidFill>
                  <a:srgbClr val="C7254E"/>
                </a:solidFill>
                <a:highlight>
                  <a:srgbClr val="F9F2F4"/>
                </a:highlight>
                <a:latin typeface="Consolas"/>
                <a:ea typeface="Consolas"/>
                <a:cs typeface="Consolas"/>
                <a:sym typeface="Consolas"/>
              </a:rPr>
              <a:t>ps aux</a:t>
            </a:r>
            <a:r>
              <a:rPr lang="en" sz="1900">
                <a:solidFill>
                  <a:srgbClr val="333333"/>
                </a:solidFill>
                <a:latin typeface="Arial"/>
                <a:ea typeface="Arial"/>
                <a:cs typeface="Arial"/>
                <a:sym typeface="Arial"/>
              </a:rPr>
              <a:t> will show running processes in the container, </a:t>
            </a:r>
            <a:r>
              <a:rPr lang="en" sz="1900">
                <a:solidFill>
                  <a:srgbClr val="C7254E"/>
                </a:solidFill>
                <a:highlight>
                  <a:srgbClr val="F9F2F4"/>
                </a:highlight>
                <a:latin typeface="Consolas"/>
                <a:ea typeface="Consolas"/>
                <a:cs typeface="Consolas"/>
                <a:sym typeface="Consolas"/>
              </a:rPr>
              <a:t>cat /etc/issue</a:t>
            </a:r>
            <a:r>
              <a:rPr lang="en" sz="1900">
                <a:solidFill>
                  <a:srgbClr val="333333"/>
                </a:solidFill>
                <a:latin typeface="Arial"/>
                <a:ea typeface="Arial"/>
                <a:cs typeface="Arial"/>
                <a:sym typeface="Arial"/>
              </a:rPr>
              <a:t> will show which Linux distro the container is running, in this case Ubuntu 18.04.3 LTS.</a:t>
            </a:r>
            <a:br>
              <a:rPr lang="en" sz="1900">
                <a:solidFill>
                  <a:srgbClr val="333333"/>
                </a:solidFill>
                <a:latin typeface="Arial"/>
                <a:ea typeface="Arial"/>
                <a:cs typeface="Arial"/>
                <a:sym typeface="Arial"/>
              </a:rPr>
            </a:br>
            <a:r>
              <a:rPr lang="en" sz="1900">
                <a:solidFill>
                  <a:srgbClr val="FFFFFF"/>
                </a:solidFill>
                <a:highlight>
                  <a:srgbClr val="000000"/>
                </a:highlight>
                <a:latin typeface="Consolas"/>
                <a:ea typeface="Consolas"/>
                <a:cs typeface="Consolas"/>
                <a:sym typeface="Consolas"/>
              </a:rPr>
              <a:t>ls /</a:t>
            </a:r>
            <a:br>
              <a:rPr lang="en" sz="1900">
                <a:solidFill>
                  <a:srgbClr val="FFFFFF"/>
                </a:solidFill>
                <a:highlight>
                  <a:srgbClr val="000000"/>
                </a:highlight>
                <a:latin typeface="Consolas"/>
                <a:ea typeface="Consolas"/>
                <a:cs typeface="Consolas"/>
                <a:sym typeface="Consolas"/>
              </a:rPr>
            </a:br>
            <a:r>
              <a:rPr lang="en" sz="1900">
                <a:solidFill>
                  <a:srgbClr val="FFFFFF"/>
                </a:solidFill>
                <a:highlight>
                  <a:srgbClr val="000000"/>
                </a:highlight>
                <a:latin typeface="Consolas"/>
                <a:ea typeface="Consolas"/>
                <a:cs typeface="Consolas"/>
                <a:sym typeface="Consolas"/>
              </a:rPr>
              <a:t>ps aux</a:t>
            </a:r>
            <a:br>
              <a:rPr lang="en" sz="1900">
                <a:solidFill>
                  <a:srgbClr val="FFFFFF"/>
                </a:solidFill>
                <a:highlight>
                  <a:srgbClr val="000000"/>
                </a:highlight>
                <a:latin typeface="Consolas"/>
                <a:ea typeface="Consolas"/>
                <a:cs typeface="Consolas"/>
                <a:sym typeface="Consolas"/>
              </a:rPr>
            </a:br>
            <a:r>
              <a:rPr lang="en" sz="1900">
                <a:solidFill>
                  <a:srgbClr val="FFFFFF"/>
                </a:solidFill>
                <a:highlight>
                  <a:srgbClr val="000000"/>
                </a:highlight>
                <a:latin typeface="Consolas"/>
                <a:ea typeface="Consolas"/>
                <a:cs typeface="Consolas"/>
                <a:sym typeface="Consolas"/>
              </a:rPr>
              <a:t>cat /etc/issue</a:t>
            </a:r>
            <a:endParaRPr sz="19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900">
                <a:solidFill>
                  <a:srgbClr val="333333"/>
                </a:solidFill>
                <a:latin typeface="Arial"/>
                <a:ea typeface="Arial"/>
                <a:cs typeface="Arial"/>
                <a:sym typeface="Arial"/>
              </a:rPr>
              <a:t>Type </a:t>
            </a:r>
            <a:r>
              <a:rPr lang="en" sz="1900">
                <a:solidFill>
                  <a:srgbClr val="C7254E"/>
                </a:solidFill>
                <a:highlight>
                  <a:srgbClr val="F9F2F4"/>
                </a:highlight>
                <a:latin typeface="Consolas"/>
                <a:ea typeface="Consolas"/>
                <a:cs typeface="Consolas"/>
                <a:sym typeface="Consolas"/>
              </a:rPr>
              <a:t>exit</a:t>
            </a:r>
            <a:r>
              <a:rPr lang="en" sz="1900">
                <a:solidFill>
                  <a:srgbClr val="333333"/>
                </a:solidFill>
                <a:latin typeface="Arial"/>
                <a:ea typeface="Arial"/>
                <a:cs typeface="Arial"/>
                <a:sym typeface="Arial"/>
              </a:rPr>
              <a:t> to leave the shell session. This will terminate the </a:t>
            </a:r>
            <a:r>
              <a:rPr lang="en" sz="1900">
                <a:solidFill>
                  <a:srgbClr val="C7254E"/>
                </a:solidFill>
                <a:highlight>
                  <a:srgbClr val="F9F2F4"/>
                </a:highlight>
                <a:latin typeface="Consolas"/>
                <a:ea typeface="Consolas"/>
                <a:cs typeface="Consolas"/>
                <a:sym typeface="Consolas"/>
              </a:rPr>
              <a:t>bash</a:t>
            </a:r>
            <a:r>
              <a:rPr lang="en" sz="1900">
                <a:solidFill>
                  <a:srgbClr val="333333"/>
                </a:solidFill>
                <a:latin typeface="Arial"/>
                <a:ea typeface="Arial"/>
                <a:cs typeface="Arial"/>
                <a:sym typeface="Arial"/>
              </a:rPr>
              <a:t> process, causing the container to exit.</a:t>
            </a:r>
            <a:br>
              <a:rPr lang="en" sz="1900">
                <a:solidFill>
                  <a:srgbClr val="333333"/>
                </a:solidFill>
                <a:latin typeface="Arial"/>
                <a:ea typeface="Arial"/>
                <a:cs typeface="Arial"/>
                <a:sym typeface="Arial"/>
              </a:rPr>
            </a:br>
            <a:r>
              <a:rPr lang="en" sz="1900">
                <a:solidFill>
                  <a:srgbClr val="FFFFFF"/>
                </a:solidFill>
                <a:highlight>
                  <a:srgbClr val="000000"/>
                </a:highlight>
                <a:latin typeface="Consolas"/>
                <a:ea typeface="Consolas"/>
                <a:cs typeface="Consolas"/>
                <a:sym typeface="Consolas"/>
              </a:rPr>
              <a:t> Exit</a:t>
            </a:r>
            <a:endParaRPr sz="19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t/>
            </a:r>
            <a:endParaRPr sz="19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b="1" lang="en" sz="1900">
                <a:solidFill>
                  <a:srgbClr val="333333"/>
                </a:solidFill>
                <a:latin typeface="Arial"/>
                <a:ea typeface="Arial"/>
                <a:cs typeface="Arial"/>
                <a:sym typeface="Arial"/>
              </a:rPr>
              <a:t>Note:</a:t>
            </a:r>
            <a:r>
              <a:rPr lang="en" sz="1900">
                <a:solidFill>
                  <a:srgbClr val="333333"/>
                </a:solidFill>
                <a:latin typeface="Arial"/>
                <a:ea typeface="Arial"/>
                <a:cs typeface="Arial"/>
                <a:sym typeface="Arial"/>
              </a:rPr>
              <a:t> As we used the </a:t>
            </a:r>
            <a:r>
              <a:rPr lang="en" sz="1900">
                <a:solidFill>
                  <a:srgbClr val="C7254E"/>
                </a:solidFill>
                <a:highlight>
                  <a:srgbClr val="F9F2F4"/>
                </a:highlight>
                <a:latin typeface="Consolas"/>
                <a:ea typeface="Consolas"/>
                <a:cs typeface="Consolas"/>
                <a:sym typeface="Consolas"/>
              </a:rPr>
              <a:t>--rm</a:t>
            </a:r>
            <a:r>
              <a:rPr lang="en" sz="1900">
                <a:solidFill>
                  <a:srgbClr val="333333"/>
                </a:solidFill>
                <a:latin typeface="Arial"/>
                <a:ea typeface="Arial"/>
                <a:cs typeface="Arial"/>
                <a:sym typeface="Arial"/>
              </a:rPr>
              <a:t> flag when we started the container, Docker removed the container when it stopped. This means if you run another </a:t>
            </a:r>
            <a:r>
              <a:rPr lang="en" sz="1900">
                <a:solidFill>
                  <a:srgbClr val="C7254E"/>
                </a:solidFill>
                <a:highlight>
                  <a:srgbClr val="F9F2F4"/>
                </a:highlight>
                <a:latin typeface="Consolas"/>
                <a:ea typeface="Consolas"/>
                <a:cs typeface="Consolas"/>
                <a:sym typeface="Consolas"/>
              </a:rPr>
              <a:t>docker container ls --all</a:t>
            </a:r>
            <a:r>
              <a:rPr lang="en" sz="1900">
                <a:solidFill>
                  <a:srgbClr val="333333"/>
                </a:solidFill>
                <a:latin typeface="Arial"/>
                <a:ea typeface="Arial"/>
                <a:cs typeface="Arial"/>
                <a:sym typeface="Arial"/>
              </a:rPr>
              <a:t> you won’t see the Ubuntu container.</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1000"/>
                                        <p:tgtEl>
                                          <p:spTgt spid="2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1000"/>
                                        <p:tgtEl>
                                          <p:spTgt spid="2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Effect filter="fade" transition="in">
                                      <p:cBhvr>
                                        <p:cTn dur="1000"/>
                                        <p:tgtEl>
                                          <p:spTgt spid="2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animEffect filter="fade" transition="in">
                                      <p:cBhvr>
                                        <p:cTn dur="1000"/>
                                        <p:tgtEl>
                                          <p:spTgt spid="29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51"/>
          <p:cNvSpPr txBox="1"/>
          <p:nvPr>
            <p:ph type="title"/>
          </p:nvPr>
        </p:nvSpPr>
        <p:spPr>
          <a:xfrm>
            <a:off x="150525" y="0"/>
            <a:ext cx="8520600" cy="707400"/>
          </a:xfrm>
          <a:prstGeom prst="rect">
            <a:avLst/>
          </a:prstGeom>
        </p:spPr>
        <p:txBody>
          <a:bodyPr anchorCtr="0" anchor="ctr" bIns="91425" lIns="91425" spcFirstLastPara="1" rIns="91425" wrap="square" tIns="91425">
            <a:noAutofit/>
          </a:bodyPr>
          <a:lstStyle/>
          <a:p>
            <a:pPr indent="0" lvl="0" marL="0" rtl="0" algn="l">
              <a:lnSpc>
                <a:spcPct val="110000"/>
              </a:lnSpc>
              <a:spcBef>
                <a:spcPts val="1500"/>
              </a:spcBef>
              <a:spcAft>
                <a:spcPts val="800"/>
              </a:spcAft>
              <a:buNone/>
            </a:pPr>
            <a:r>
              <a:rPr lang="en" sz="2800">
                <a:latin typeface="Arial"/>
                <a:ea typeface="Arial"/>
                <a:cs typeface="Arial"/>
                <a:sym typeface="Arial"/>
              </a:rPr>
              <a:t>Run a background MySQL container</a:t>
            </a:r>
            <a:endParaRPr sz="2800"/>
          </a:p>
        </p:txBody>
      </p:sp>
      <p:sp>
        <p:nvSpPr>
          <p:cNvPr id="301" name="Google Shape;301;p51"/>
          <p:cNvSpPr txBox="1"/>
          <p:nvPr>
            <p:ph idx="1" type="body"/>
          </p:nvPr>
        </p:nvSpPr>
        <p:spPr>
          <a:xfrm>
            <a:off x="234625" y="1006325"/>
            <a:ext cx="8520600" cy="395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333333"/>
                </a:solidFill>
                <a:latin typeface="Arial"/>
                <a:ea typeface="Arial"/>
                <a:cs typeface="Arial"/>
                <a:sym typeface="Arial"/>
              </a:rPr>
              <a:t>Background containers are how you’ll run most applications. Here’s a simple example using MySQL.</a:t>
            </a:r>
            <a:endParaRPr sz="1500">
              <a:solidFill>
                <a:srgbClr val="333333"/>
              </a:solidFill>
              <a:latin typeface="Arial"/>
              <a:ea typeface="Arial"/>
              <a:cs typeface="Arial"/>
              <a:sym typeface="Arial"/>
            </a:endParaRPr>
          </a:p>
          <a:p>
            <a:pPr indent="0" lvl="0" marL="0" rtl="0" algn="l">
              <a:spcBef>
                <a:spcPts val="800"/>
              </a:spcBef>
              <a:spcAft>
                <a:spcPts val="0"/>
              </a:spcAft>
              <a:buNone/>
            </a:pPr>
            <a:r>
              <a:rPr lang="en" sz="1500">
                <a:solidFill>
                  <a:srgbClr val="333333"/>
                </a:solidFill>
                <a:latin typeface="Arial"/>
                <a:ea typeface="Arial"/>
                <a:cs typeface="Arial"/>
                <a:sym typeface="Arial"/>
              </a:rPr>
              <a:t>Run a new MySQL container with the following command.</a:t>
            </a:r>
            <a:br>
              <a:rPr lang="en" sz="1500">
                <a:solidFill>
                  <a:srgbClr val="333333"/>
                </a:solidFill>
                <a:latin typeface="Arial"/>
                <a:ea typeface="Arial"/>
                <a:cs typeface="Arial"/>
                <a:sym typeface="Arial"/>
              </a:rPr>
            </a:br>
            <a:r>
              <a:rPr lang="en" sz="1500">
                <a:solidFill>
                  <a:srgbClr val="FFFFFF"/>
                </a:solidFill>
                <a:highlight>
                  <a:srgbClr val="000000"/>
                </a:highlight>
                <a:latin typeface="Consolas"/>
                <a:ea typeface="Consolas"/>
                <a:cs typeface="Consolas"/>
                <a:sym typeface="Consolas"/>
              </a:rPr>
              <a:t> docker container run \</a:t>
            </a:r>
            <a:endParaRPr sz="15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500">
                <a:solidFill>
                  <a:srgbClr val="FFFFFF"/>
                </a:solidFill>
                <a:highlight>
                  <a:srgbClr val="000000"/>
                </a:highlight>
                <a:latin typeface="Consolas"/>
                <a:ea typeface="Consolas"/>
                <a:cs typeface="Consolas"/>
                <a:sym typeface="Consolas"/>
              </a:rPr>
              <a:t> --detach \</a:t>
            </a:r>
            <a:endParaRPr sz="15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500">
                <a:solidFill>
                  <a:srgbClr val="FFFFFF"/>
                </a:solidFill>
                <a:highlight>
                  <a:srgbClr val="000000"/>
                </a:highlight>
                <a:latin typeface="Consolas"/>
                <a:ea typeface="Consolas"/>
                <a:cs typeface="Consolas"/>
                <a:sym typeface="Consolas"/>
              </a:rPr>
              <a:t> --name mydb \</a:t>
            </a:r>
            <a:endParaRPr sz="15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500">
                <a:solidFill>
                  <a:srgbClr val="FFFFFF"/>
                </a:solidFill>
                <a:highlight>
                  <a:srgbClr val="000000"/>
                </a:highlight>
                <a:latin typeface="Consolas"/>
                <a:ea typeface="Consolas"/>
                <a:cs typeface="Consolas"/>
                <a:sym typeface="Consolas"/>
              </a:rPr>
              <a:t> -e MYSQL_ROOT_PASSWORD=my-secret-pw \</a:t>
            </a:r>
            <a:endParaRPr sz="15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500">
                <a:solidFill>
                  <a:srgbClr val="FFFFFF"/>
                </a:solidFill>
                <a:highlight>
                  <a:srgbClr val="000000"/>
                </a:highlight>
                <a:latin typeface="Consolas"/>
                <a:ea typeface="Consolas"/>
                <a:cs typeface="Consolas"/>
                <a:sym typeface="Consolas"/>
              </a:rPr>
              <a:t> mysql:latest</a:t>
            </a:r>
            <a:endParaRPr sz="1500">
              <a:solidFill>
                <a:srgbClr val="FFFFFF"/>
              </a:solidFill>
              <a:highlight>
                <a:srgbClr val="000000"/>
              </a:highlight>
              <a:latin typeface="Consolas"/>
              <a:ea typeface="Consolas"/>
              <a:cs typeface="Consolas"/>
              <a:sym typeface="Consolas"/>
            </a:endParaRPr>
          </a:p>
          <a:p>
            <a:pPr indent="-323850" lvl="0" marL="457200" rtl="0" algn="l">
              <a:spcBef>
                <a:spcPts val="0"/>
              </a:spcBef>
              <a:spcAft>
                <a:spcPts val="0"/>
              </a:spcAft>
              <a:buClr>
                <a:srgbClr val="333333"/>
              </a:buClr>
              <a:buSzPts val="1500"/>
              <a:buFont typeface="Arial"/>
              <a:buAutoNum type="arabicPeriod"/>
            </a:pPr>
            <a:r>
              <a:t/>
            </a:r>
            <a:endParaRPr sz="1500">
              <a:solidFill>
                <a:srgbClr val="333333"/>
              </a:solidFill>
              <a:latin typeface="Arial"/>
              <a:ea typeface="Arial"/>
              <a:cs typeface="Arial"/>
              <a:sym typeface="Arial"/>
            </a:endParaRPr>
          </a:p>
          <a:p>
            <a:pPr indent="-323850" lvl="1" marL="914400" rtl="0" algn="l">
              <a:spcBef>
                <a:spcPts val="0"/>
              </a:spcBef>
              <a:spcAft>
                <a:spcPts val="0"/>
              </a:spcAft>
              <a:buClr>
                <a:srgbClr val="333333"/>
              </a:buClr>
              <a:buSzPts val="1500"/>
              <a:buFont typeface="Arial"/>
              <a:buChar char="○"/>
            </a:pPr>
            <a:r>
              <a:rPr lang="en" sz="1500">
                <a:solidFill>
                  <a:srgbClr val="C7254E"/>
                </a:solidFill>
                <a:highlight>
                  <a:srgbClr val="F9F2F4"/>
                </a:highlight>
                <a:latin typeface="Consolas"/>
                <a:ea typeface="Consolas"/>
                <a:cs typeface="Consolas"/>
                <a:sym typeface="Consolas"/>
              </a:rPr>
              <a:t>--detach</a:t>
            </a:r>
            <a:r>
              <a:rPr lang="en" sz="1500">
                <a:solidFill>
                  <a:srgbClr val="333333"/>
                </a:solidFill>
                <a:latin typeface="Arial"/>
                <a:ea typeface="Arial"/>
                <a:cs typeface="Arial"/>
                <a:sym typeface="Arial"/>
              </a:rPr>
              <a:t> will run the container in the background.</a:t>
            </a:r>
            <a:endParaRPr sz="1500">
              <a:solidFill>
                <a:srgbClr val="333333"/>
              </a:solidFill>
              <a:latin typeface="Arial"/>
              <a:ea typeface="Arial"/>
              <a:cs typeface="Arial"/>
              <a:sym typeface="Arial"/>
            </a:endParaRPr>
          </a:p>
          <a:p>
            <a:pPr indent="-323850" lvl="1" marL="914400" rtl="0" algn="l">
              <a:spcBef>
                <a:spcPts val="0"/>
              </a:spcBef>
              <a:spcAft>
                <a:spcPts val="0"/>
              </a:spcAft>
              <a:buClr>
                <a:srgbClr val="333333"/>
              </a:buClr>
              <a:buSzPts val="1500"/>
              <a:buFont typeface="Arial"/>
              <a:buChar char="○"/>
            </a:pPr>
            <a:r>
              <a:rPr lang="en" sz="1500">
                <a:solidFill>
                  <a:srgbClr val="C7254E"/>
                </a:solidFill>
                <a:highlight>
                  <a:srgbClr val="F9F2F4"/>
                </a:highlight>
                <a:latin typeface="Consolas"/>
                <a:ea typeface="Consolas"/>
                <a:cs typeface="Consolas"/>
                <a:sym typeface="Consolas"/>
              </a:rPr>
              <a:t>--name</a:t>
            </a:r>
            <a:r>
              <a:rPr lang="en" sz="1500">
                <a:solidFill>
                  <a:srgbClr val="333333"/>
                </a:solidFill>
                <a:latin typeface="Arial"/>
                <a:ea typeface="Arial"/>
                <a:cs typeface="Arial"/>
                <a:sym typeface="Arial"/>
              </a:rPr>
              <a:t> will name it </a:t>
            </a:r>
            <a:r>
              <a:rPr b="1" lang="en" sz="1500">
                <a:solidFill>
                  <a:srgbClr val="333333"/>
                </a:solidFill>
                <a:latin typeface="Arial"/>
                <a:ea typeface="Arial"/>
                <a:cs typeface="Arial"/>
                <a:sym typeface="Arial"/>
              </a:rPr>
              <a:t>mydb</a:t>
            </a:r>
            <a:r>
              <a:rPr lang="en" sz="1500">
                <a:solidFill>
                  <a:srgbClr val="333333"/>
                </a:solidFill>
                <a:latin typeface="Arial"/>
                <a:ea typeface="Arial"/>
                <a:cs typeface="Arial"/>
                <a:sym typeface="Arial"/>
              </a:rPr>
              <a:t>.</a:t>
            </a:r>
            <a:endParaRPr sz="1500">
              <a:solidFill>
                <a:srgbClr val="333333"/>
              </a:solidFill>
              <a:latin typeface="Arial"/>
              <a:ea typeface="Arial"/>
              <a:cs typeface="Arial"/>
              <a:sym typeface="Arial"/>
            </a:endParaRPr>
          </a:p>
          <a:p>
            <a:pPr indent="-323850" lvl="1" marL="914400" rtl="0" algn="l">
              <a:spcBef>
                <a:spcPts val="0"/>
              </a:spcBef>
              <a:spcAft>
                <a:spcPts val="0"/>
              </a:spcAft>
              <a:buClr>
                <a:srgbClr val="333333"/>
              </a:buClr>
              <a:buSzPts val="1500"/>
              <a:buFont typeface="Arial"/>
              <a:buChar char="○"/>
            </a:pPr>
            <a:r>
              <a:rPr lang="en" sz="1500">
                <a:solidFill>
                  <a:srgbClr val="C7254E"/>
                </a:solidFill>
                <a:highlight>
                  <a:srgbClr val="F9F2F4"/>
                </a:highlight>
                <a:latin typeface="Consolas"/>
                <a:ea typeface="Consolas"/>
                <a:cs typeface="Consolas"/>
                <a:sym typeface="Consolas"/>
              </a:rPr>
              <a:t>-e</a:t>
            </a:r>
            <a:r>
              <a:rPr lang="en" sz="1500">
                <a:solidFill>
                  <a:srgbClr val="333333"/>
                </a:solidFill>
                <a:latin typeface="Arial"/>
                <a:ea typeface="Arial"/>
                <a:cs typeface="Arial"/>
                <a:sym typeface="Arial"/>
              </a:rPr>
              <a:t> will use an environment variable to specify the root password (NOTE: This should never be done in production).</a:t>
            </a:r>
            <a:endParaRPr sz="1500">
              <a:solidFill>
                <a:srgbClr val="333333"/>
              </a:solidFill>
              <a:latin typeface="Arial"/>
              <a:ea typeface="Arial"/>
              <a:cs typeface="Arial"/>
              <a:sym typeface="Arial"/>
            </a:endParaRPr>
          </a:p>
          <a:p>
            <a:pPr indent="0" lvl="0" marL="0" rtl="0" algn="l">
              <a:spcBef>
                <a:spcPts val="800"/>
              </a:spcBef>
              <a:spcAft>
                <a:spcPts val="0"/>
              </a:spcAft>
              <a:buNone/>
            </a:pPr>
            <a:r>
              <a:rPr lang="en" sz="1500">
                <a:solidFill>
                  <a:srgbClr val="333333"/>
                </a:solidFill>
                <a:latin typeface="Arial"/>
                <a:ea typeface="Arial"/>
                <a:cs typeface="Arial"/>
                <a:sym typeface="Arial"/>
              </a:rPr>
              <a:t>As the MySQL image was not available locally, Docker automatically pulled it from Docker Hub.</a:t>
            </a:r>
            <a:br>
              <a:rPr lang="en" sz="1500">
                <a:solidFill>
                  <a:srgbClr val="333333"/>
                </a:solidFill>
                <a:latin typeface="Arial"/>
                <a:ea typeface="Arial"/>
                <a:cs typeface="Arial"/>
                <a:sym typeface="Arial"/>
              </a:rPr>
            </a:br>
            <a:r>
              <a:rPr lang="en" sz="1500">
                <a:solidFill>
                  <a:srgbClr val="333333"/>
                </a:solidFill>
                <a:latin typeface="Consolas"/>
                <a:ea typeface="Consolas"/>
                <a:cs typeface="Consolas"/>
                <a:sym typeface="Consolas"/>
              </a:rPr>
              <a:t> Unable to find image 'mysql:latest' locallylatest: Pulling from library/mysql</a:t>
            </a:r>
            <a:endParaRPr sz="1500">
              <a:solidFill>
                <a:srgbClr val="333333"/>
              </a:solidFill>
              <a:latin typeface="Consolas"/>
              <a:ea typeface="Consolas"/>
              <a:cs typeface="Consolas"/>
              <a:sym typeface="Consolas"/>
            </a:endParaRPr>
          </a:p>
          <a:p>
            <a:pPr indent="0" lvl="0" marL="0" rtl="0" algn="l">
              <a:spcBef>
                <a:spcPts val="0"/>
              </a:spcBef>
              <a:spcAft>
                <a:spcPts val="0"/>
              </a:spcAft>
              <a:buNone/>
            </a:pPr>
            <a:r>
              <a:rPr lang="en" sz="1500">
                <a:solidFill>
                  <a:srgbClr val="333333"/>
                </a:solidFill>
                <a:latin typeface="Consolas"/>
                <a:ea typeface="Consolas"/>
                <a:cs typeface="Consolas"/>
                <a:sym typeface="Consolas"/>
              </a:rPr>
              <a:t> aa18ad1a0d33: Pull complete</a:t>
            </a:r>
            <a:endParaRPr sz="1500">
              <a:solidFill>
                <a:srgbClr val="333333"/>
              </a:solidFill>
              <a:latin typeface="Consolas"/>
              <a:ea typeface="Consolas"/>
              <a:cs typeface="Consolas"/>
              <a:sym typeface="Consolas"/>
            </a:endParaRPr>
          </a:p>
          <a:p>
            <a:pPr indent="0" lvl="0" marL="0" rtl="0" algn="l">
              <a:spcBef>
                <a:spcPts val="0"/>
              </a:spcBef>
              <a:spcAft>
                <a:spcPts val="0"/>
              </a:spcAft>
              <a:buNone/>
            </a:pPr>
            <a:r>
              <a:rPr lang="en" sz="1500">
                <a:solidFill>
                  <a:srgbClr val="333333"/>
                </a:solidFill>
                <a:latin typeface="Consolas"/>
                <a:ea typeface="Consolas"/>
                <a:cs typeface="Consolas"/>
                <a:sym typeface="Consolas"/>
              </a:rPr>
              <a:t> …..</a:t>
            </a:r>
            <a:endParaRPr sz="1500">
              <a:solidFill>
                <a:srgbClr val="333333"/>
              </a:solidFill>
              <a:latin typeface="Consolas"/>
              <a:ea typeface="Consolas"/>
              <a:cs typeface="Consolas"/>
              <a:sym typeface="Consolas"/>
            </a:endParaRPr>
          </a:p>
          <a:p>
            <a:pPr indent="0" lvl="0" marL="0" rtl="0" algn="l">
              <a:spcBef>
                <a:spcPts val="0"/>
              </a:spcBef>
              <a:spcAft>
                <a:spcPts val="0"/>
              </a:spcAft>
              <a:buNone/>
            </a:pPr>
            <a:r>
              <a:rPr lang="en" sz="1500">
                <a:solidFill>
                  <a:srgbClr val="333333"/>
                </a:solidFill>
                <a:latin typeface="Consolas"/>
                <a:ea typeface="Consolas"/>
                <a:cs typeface="Consolas"/>
                <a:sym typeface="Consolas"/>
              </a:rPr>
              <a:t> ….</a:t>
            </a:r>
            <a:endParaRPr sz="1500">
              <a:solidFill>
                <a:srgbClr val="333333"/>
              </a:solidFill>
              <a:latin typeface="Arial"/>
              <a:ea typeface="Arial"/>
              <a:cs typeface="Arial"/>
              <a:sym typeface="Arial"/>
            </a:endParaRPr>
          </a:p>
          <a:p>
            <a:pPr indent="0" lvl="0" marL="0" rtl="0" algn="l">
              <a:spcBef>
                <a:spcPts val="0"/>
              </a:spcBef>
              <a:spcAft>
                <a:spcPts val="0"/>
              </a:spcAft>
              <a:buNone/>
            </a:pPr>
            <a:r>
              <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animEffect filter="fade" transition="in">
                                      <p:cBhvr>
                                        <p:cTn dur="1000"/>
                                        <p:tgtEl>
                                          <p:spTgt spid="3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1" st="1"/>
                                            </p:txEl>
                                          </p:spTgt>
                                        </p:tgtEl>
                                        <p:attrNameLst>
                                          <p:attrName>style.visibility</p:attrName>
                                        </p:attrNameLst>
                                      </p:cBhvr>
                                      <p:to>
                                        <p:strVal val="visible"/>
                                      </p:to>
                                    </p:set>
                                    <p:animEffect filter="fade" transition="in">
                                      <p:cBhvr>
                                        <p:cTn dur="1000"/>
                                        <p:tgtEl>
                                          <p:spTgt spid="3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2" st="2"/>
                                            </p:txEl>
                                          </p:spTgt>
                                        </p:tgtEl>
                                        <p:attrNameLst>
                                          <p:attrName>style.visibility</p:attrName>
                                        </p:attrNameLst>
                                      </p:cBhvr>
                                      <p:to>
                                        <p:strVal val="visible"/>
                                      </p:to>
                                    </p:set>
                                    <p:animEffect filter="fade" transition="in">
                                      <p:cBhvr>
                                        <p:cTn dur="1000"/>
                                        <p:tgtEl>
                                          <p:spTgt spid="3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3" st="3"/>
                                            </p:txEl>
                                          </p:spTgt>
                                        </p:tgtEl>
                                        <p:attrNameLst>
                                          <p:attrName>style.visibility</p:attrName>
                                        </p:attrNameLst>
                                      </p:cBhvr>
                                      <p:to>
                                        <p:strVal val="visible"/>
                                      </p:to>
                                    </p:set>
                                    <p:animEffect filter="fade" transition="in">
                                      <p:cBhvr>
                                        <p:cTn dur="1000"/>
                                        <p:tgtEl>
                                          <p:spTgt spid="3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4" st="4"/>
                                            </p:txEl>
                                          </p:spTgt>
                                        </p:tgtEl>
                                        <p:attrNameLst>
                                          <p:attrName>style.visibility</p:attrName>
                                        </p:attrNameLst>
                                      </p:cBhvr>
                                      <p:to>
                                        <p:strVal val="visible"/>
                                      </p:to>
                                    </p:set>
                                    <p:animEffect filter="fade" transition="in">
                                      <p:cBhvr>
                                        <p:cTn dur="1000"/>
                                        <p:tgtEl>
                                          <p:spTgt spid="3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5" st="5"/>
                                            </p:txEl>
                                          </p:spTgt>
                                        </p:tgtEl>
                                        <p:attrNameLst>
                                          <p:attrName>style.visibility</p:attrName>
                                        </p:attrNameLst>
                                      </p:cBhvr>
                                      <p:to>
                                        <p:strVal val="visible"/>
                                      </p:to>
                                    </p:set>
                                    <p:animEffect filter="fade" transition="in">
                                      <p:cBhvr>
                                        <p:cTn dur="1000"/>
                                        <p:tgtEl>
                                          <p:spTgt spid="3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6" st="6"/>
                                            </p:txEl>
                                          </p:spTgt>
                                        </p:tgtEl>
                                        <p:attrNameLst>
                                          <p:attrName>style.visibility</p:attrName>
                                        </p:attrNameLst>
                                      </p:cBhvr>
                                      <p:to>
                                        <p:strVal val="visible"/>
                                      </p:to>
                                    </p:set>
                                    <p:animEffect filter="fade" transition="in">
                                      <p:cBhvr>
                                        <p:cTn dur="1000"/>
                                        <p:tgtEl>
                                          <p:spTgt spid="3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7" st="7"/>
                                            </p:txEl>
                                          </p:spTgt>
                                        </p:tgtEl>
                                        <p:attrNameLst>
                                          <p:attrName>style.visibility</p:attrName>
                                        </p:attrNameLst>
                                      </p:cBhvr>
                                      <p:to>
                                        <p:strVal val="visible"/>
                                      </p:to>
                                    </p:set>
                                    <p:animEffect filter="fade" transition="in">
                                      <p:cBhvr>
                                        <p:cTn dur="1000"/>
                                        <p:tgtEl>
                                          <p:spTgt spid="30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8" st="8"/>
                                            </p:txEl>
                                          </p:spTgt>
                                        </p:tgtEl>
                                        <p:attrNameLst>
                                          <p:attrName>style.visibility</p:attrName>
                                        </p:attrNameLst>
                                      </p:cBhvr>
                                      <p:to>
                                        <p:strVal val="visible"/>
                                      </p:to>
                                    </p:set>
                                    <p:animEffect filter="fade" transition="in">
                                      <p:cBhvr>
                                        <p:cTn dur="1000"/>
                                        <p:tgtEl>
                                          <p:spTgt spid="30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9" st="9"/>
                                            </p:txEl>
                                          </p:spTgt>
                                        </p:tgtEl>
                                        <p:attrNameLst>
                                          <p:attrName>style.visibility</p:attrName>
                                        </p:attrNameLst>
                                      </p:cBhvr>
                                      <p:to>
                                        <p:strVal val="visible"/>
                                      </p:to>
                                    </p:set>
                                    <p:animEffect filter="fade" transition="in">
                                      <p:cBhvr>
                                        <p:cTn dur="1000"/>
                                        <p:tgtEl>
                                          <p:spTgt spid="30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10" st="10"/>
                                            </p:txEl>
                                          </p:spTgt>
                                        </p:tgtEl>
                                        <p:attrNameLst>
                                          <p:attrName>style.visibility</p:attrName>
                                        </p:attrNameLst>
                                      </p:cBhvr>
                                      <p:to>
                                        <p:strVal val="visible"/>
                                      </p:to>
                                    </p:set>
                                    <p:animEffect filter="fade" transition="in">
                                      <p:cBhvr>
                                        <p:cTn dur="1000"/>
                                        <p:tgtEl>
                                          <p:spTgt spid="30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11" st="11"/>
                                            </p:txEl>
                                          </p:spTgt>
                                        </p:tgtEl>
                                        <p:attrNameLst>
                                          <p:attrName>style.visibility</p:attrName>
                                        </p:attrNameLst>
                                      </p:cBhvr>
                                      <p:to>
                                        <p:strVal val="visible"/>
                                      </p:to>
                                    </p:set>
                                    <p:animEffect filter="fade" transition="in">
                                      <p:cBhvr>
                                        <p:cTn dur="1000"/>
                                        <p:tgtEl>
                                          <p:spTgt spid="30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12" st="12"/>
                                            </p:txEl>
                                          </p:spTgt>
                                        </p:tgtEl>
                                        <p:attrNameLst>
                                          <p:attrName>style.visibility</p:attrName>
                                        </p:attrNameLst>
                                      </p:cBhvr>
                                      <p:to>
                                        <p:strVal val="visible"/>
                                      </p:to>
                                    </p:set>
                                    <p:animEffect filter="fade" transition="in">
                                      <p:cBhvr>
                                        <p:cTn dur="1000"/>
                                        <p:tgtEl>
                                          <p:spTgt spid="30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13" st="13"/>
                                            </p:txEl>
                                          </p:spTgt>
                                        </p:tgtEl>
                                        <p:attrNameLst>
                                          <p:attrName>style.visibility</p:attrName>
                                        </p:attrNameLst>
                                      </p:cBhvr>
                                      <p:to>
                                        <p:strVal val="visible"/>
                                      </p:to>
                                    </p:set>
                                    <p:animEffect filter="fade" transition="in">
                                      <p:cBhvr>
                                        <p:cTn dur="1000"/>
                                        <p:tgtEl>
                                          <p:spTgt spid="30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14" st="14"/>
                                            </p:txEl>
                                          </p:spTgt>
                                        </p:tgtEl>
                                        <p:attrNameLst>
                                          <p:attrName>style.visibility</p:attrName>
                                        </p:attrNameLst>
                                      </p:cBhvr>
                                      <p:to>
                                        <p:strVal val="visible"/>
                                      </p:to>
                                    </p:set>
                                    <p:animEffect filter="fade" transition="in">
                                      <p:cBhvr>
                                        <p:cTn dur="1000"/>
                                        <p:tgtEl>
                                          <p:spTgt spid="301">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221600" y="335450"/>
            <a:ext cx="8520600" cy="5184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400"/>
              </a:spcAft>
              <a:buNone/>
            </a:pPr>
            <a:r>
              <a:rPr lang="en" sz="2800">
                <a:latin typeface="Open Sans"/>
                <a:ea typeface="Open Sans"/>
                <a:cs typeface="Open Sans"/>
                <a:sym typeface="Open Sans"/>
              </a:rPr>
              <a:t>Virtualization</a:t>
            </a:r>
            <a:endParaRPr sz="2800"/>
          </a:p>
        </p:txBody>
      </p:sp>
      <p:sp>
        <p:nvSpPr>
          <p:cNvPr id="84" name="Google Shape;84;p16"/>
          <p:cNvSpPr txBox="1"/>
          <p:nvPr>
            <p:ph idx="1" type="body"/>
          </p:nvPr>
        </p:nvSpPr>
        <p:spPr>
          <a:xfrm>
            <a:off x="221600" y="853725"/>
            <a:ext cx="5719200" cy="3725400"/>
          </a:xfrm>
          <a:prstGeom prst="rect">
            <a:avLst/>
          </a:prstGeom>
        </p:spPr>
        <p:txBody>
          <a:bodyPr anchorCtr="0" anchor="ctr" bIns="91425" lIns="91425" spcFirstLastPara="1" rIns="91425" wrap="square" tIns="91425">
            <a:noAutofit/>
          </a:bodyPr>
          <a:lstStyle/>
          <a:p>
            <a:pPr indent="-323850" lvl="0" marL="457200" rtl="0" algn="just">
              <a:lnSpc>
                <a:spcPct val="100000"/>
              </a:lnSpc>
              <a:spcBef>
                <a:spcPts val="0"/>
              </a:spcBef>
              <a:spcAft>
                <a:spcPts val="0"/>
              </a:spcAft>
              <a:buClr>
                <a:srgbClr val="4A4A4A"/>
              </a:buClr>
              <a:buSzPts val="1500"/>
              <a:buFont typeface="Open Sans"/>
              <a:buChar char="●"/>
            </a:pPr>
            <a:r>
              <a:rPr lang="en" sz="1500">
                <a:solidFill>
                  <a:srgbClr val="4A4A4A"/>
                </a:solidFill>
                <a:latin typeface="Open Sans"/>
                <a:ea typeface="Open Sans"/>
                <a:cs typeface="Open Sans"/>
                <a:sym typeface="Open Sans"/>
              </a:rPr>
              <a:t>Virtualization is the technique of importing a Guest operating system on top of a Host operating system. </a:t>
            </a:r>
            <a:endParaRPr sz="1500">
              <a:solidFill>
                <a:srgbClr val="4A4A4A"/>
              </a:solidFill>
              <a:latin typeface="Open Sans"/>
              <a:ea typeface="Open Sans"/>
              <a:cs typeface="Open Sans"/>
              <a:sym typeface="Open Sans"/>
            </a:endParaRPr>
          </a:p>
          <a:p>
            <a:pPr indent="-323850" lvl="0" marL="457200" rtl="0" algn="just">
              <a:lnSpc>
                <a:spcPct val="100000"/>
              </a:lnSpc>
              <a:spcBef>
                <a:spcPts val="0"/>
              </a:spcBef>
              <a:spcAft>
                <a:spcPts val="0"/>
              </a:spcAft>
              <a:buClr>
                <a:srgbClr val="4A4A4A"/>
              </a:buClr>
              <a:buSzPts val="1500"/>
              <a:buFont typeface="Open Sans"/>
              <a:buChar char="●"/>
            </a:pPr>
            <a:r>
              <a:rPr lang="en" sz="1500">
                <a:solidFill>
                  <a:srgbClr val="4A4A4A"/>
                </a:solidFill>
                <a:latin typeface="Open Sans"/>
                <a:ea typeface="Open Sans"/>
                <a:cs typeface="Open Sans"/>
                <a:sym typeface="Open Sans"/>
              </a:rPr>
              <a:t>This technique was a revelation at the beginning because it allowed developers to run multiple operating systems in different virtual machines all running on the same host. This eliminated the need for extra hardware resource. </a:t>
            </a:r>
            <a:endParaRPr sz="1500">
              <a:solidFill>
                <a:srgbClr val="4A4A4A"/>
              </a:solidFill>
              <a:latin typeface="Open Sans"/>
              <a:ea typeface="Open Sans"/>
              <a:cs typeface="Open Sans"/>
              <a:sym typeface="Open Sans"/>
            </a:endParaRPr>
          </a:p>
          <a:p>
            <a:pPr indent="-323850" lvl="0" marL="457200" rtl="0" algn="just">
              <a:lnSpc>
                <a:spcPct val="100000"/>
              </a:lnSpc>
              <a:spcBef>
                <a:spcPts val="0"/>
              </a:spcBef>
              <a:spcAft>
                <a:spcPts val="0"/>
              </a:spcAft>
              <a:buClr>
                <a:srgbClr val="4A4A4A"/>
              </a:buClr>
              <a:buSzPts val="1500"/>
              <a:buFont typeface="Open Sans"/>
              <a:buChar char="●"/>
            </a:pPr>
            <a:r>
              <a:rPr lang="en" sz="1500">
                <a:solidFill>
                  <a:srgbClr val="4A4A4A"/>
                </a:solidFill>
                <a:latin typeface="Open Sans"/>
                <a:ea typeface="Open Sans"/>
                <a:cs typeface="Open Sans"/>
                <a:sym typeface="Open Sans"/>
              </a:rPr>
              <a:t>The advantages of Virtual Machines or Virtualization are:</a:t>
            </a:r>
            <a:endParaRPr sz="1500">
              <a:solidFill>
                <a:srgbClr val="4A4A4A"/>
              </a:solidFill>
              <a:latin typeface="Open Sans"/>
              <a:ea typeface="Open Sans"/>
              <a:cs typeface="Open Sans"/>
              <a:sym typeface="Open Sans"/>
            </a:endParaRPr>
          </a:p>
          <a:p>
            <a:pPr indent="-323850" lvl="1" marL="914400" rtl="0" algn="just">
              <a:lnSpc>
                <a:spcPct val="100000"/>
              </a:lnSpc>
              <a:spcBef>
                <a:spcPts val="0"/>
              </a:spcBef>
              <a:spcAft>
                <a:spcPts val="0"/>
              </a:spcAft>
              <a:buClr>
                <a:srgbClr val="4A4A4A"/>
              </a:buClr>
              <a:buSzPts val="1500"/>
              <a:buFont typeface="Open Sans"/>
              <a:buAutoNum type="alphaLcPeriod"/>
            </a:pPr>
            <a:r>
              <a:rPr lang="en" sz="1500">
                <a:solidFill>
                  <a:srgbClr val="0000FF"/>
                </a:solidFill>
                <a:latin typeface="Open Sans"/>
                <a:ea typeface="Open Sans"/>
                <a:cs typeface="Open Sans"/>
                <a:sym typeface="Open Sans"/>
              </a:rPr>
              <a:t>Multiple operating systems can run on the same machine</a:t>
            </a:r>
            <a:endParaRPr sz="1500">
              <a:solidFill>
                <a:srgbClr val="0000FF"/>
              </a:solidFill>
              <a:latin typeface="Open Sans"/>
              <a:ea typeface="Open Sans"/>
              <a:cs typeface="Open Sans"/>
              <a:sym typeface="Open Sans"/>
            </a:endParaRPr>
          </a:p>
          <a:p>
            <a:pPr indent="-323850" lvl="1" marL="914400" rtl="0" algn="just">
              <a:lnSpc>
                <a:spcPct val="100000"/>
              </a:lnSpc>
              <a:spcBef>
                <a:spcPts val="0"/>
              </a:spcBef>
              <a:spcAft>
                <a:spcPts val="0"/>
              </a:spcAft>
              <a:buClr>
                <a:srgbClr val="0000FF"/>
              </a:buClr>
              <a:buSzPts val="1500"/>
              <a:buAutoNum type="alphaLcPeriod"/>
            </a:pPr>
            <a:r>
              <a:rPr lang="en" sz="1500">
                <a:solidFill>
                  <a:srgbClr val="0000FF"/>
                </a:solidFill>
                <a:latin typeface="Open Sans"/>
                <a:ea typeface="Open Sans"/>
                <a:cs typeface="Open Sans"/>
                <a:sym typeface="Open Sans"/>
              </a:rPr>
              <a:t>Maintenance and Recovery were easy in case of failure conditions</a:t>
            </a:r>
            <a:endParaRPr sz="1500">
              <a:solidFill>
                <a:srgbClr val="0000FF"/>
              </a:solidFill>
              <a:latin typeface="Open Sans"/>
              <a:ea typeface="Open Sans"/>
              <a:cs typeface="Open Sans"/>
              <a:sym typeface="Open Sans"/>
            </a:endParaRPr>
          </a:p>
          <a:p>
            <a:pPr indent="-323850" lvl="1" marL="914400" rtl="0" algn="just">
              <a:lnSpc>
                <a:spcPct val="100000"/>
              </a:lnSpc>
              <a:spcBef>
                <a:spcPts val="0"/>
              </a:spcBef>
              <a:spcAft>
                <a:spcPts val="0"/>
              </a:spcAft>
              <a:buClr>
                <a:srgbClr val="0000FF"/>
              </a:buClr>
              <a:buSzPts val="1500"/>
              <a:buAutoNum type="alphaLcPeriod"/>
            </a:pPr>
            <a:r>
              <a:rPr lang="en" sz="1500">
                <a:solidFill>
                  <a:srgbClr val="0000FF"/>
                </a:solidFill>
                <a:latin typeface="Open Sans"/>
                <a:ea typeface="Open Sans"/>
                <a:cs typeface="Open Sans"/>
                <a:sym typeface="Open Sans"/>
              </a:rPr>
              <a:t>Total cost of ownership was also less due to the reduced need for infrastructure</a:t>
            </a:r>
            <a:endParaRPr sz="1500"/>
          </a:p>
        </p:txBody>
      </p:sp>
      <p:pic>
        <p:nvPicPr>
          <p:cNvPr id="85" name="Google Shape;85;p16"/>
          <p:cNvPicPr preferRelativeResize="0"/>
          <p:nvPr/>
        </p:nvPicPr>
        <p:blipFill>
          <a:blip r:embed="rId3">
            <a:alphaModFix/>
          </a:blip>
          <a:stretch>
            <a:fillRect/>
          </a:stretch>
        </p:blipFill>
        <p:spPr>
          <a:xfrm>
            <a:off x="6103050" y="929825"/>
            <a:ext cx="2828500" cy="2894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animEffect filter="fade" transition="in">
                                      <p:cBhvr>
                                        <p:cTn dur="1000"/>
                                        <p:tgtEl>
                                          <p:spTgt spid="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animEffect filter="fade" transition="in">
                                      <p:cBhvr>
                                        <p:cTn dur="1000"/>
                                        <p:tgtEl>
                                          <p:spTgt spid="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animEffect filter="fade" transition="in">
                                      <p:cBhvr>
                                        <p:cTn dur="1000"/>
                                        <p:tgtEl>
                                          <p:spTgt spid="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animEffect filter="fade" transition="in">
                                      <p:cBhvr>
                                        <p:cTn dur="1000"/>
                                        <p:tgtEl>
                                          <p:spTgt spid="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4" st="4"/>
                                            </p:txEl>
                                          </p:spTgt>
                                        </p:tgtEl>
                                        <p:attrNameLst>
                                          <p:attrName>style.visibility</p:attrName>
                                        </p:attrNameLst>
                                      </p:cBhvr>
                                      <p:to>
                                        <p:strVal val="visible"/>
                                      </p:to>
                                    </p:set>
                                    <p:animEffect filter="fade" transition="in">
                                      <p:cBhvr>
                                        <p:cTn dur="1000"/>
                                        <p:tgtEl>
                                          <p:spTgt spid="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5" st="5"/>
                                            </p:txEl>
                                          </p:spTgt>
                                        </p:tgtEl>
                                        <p:attrNameLst>
                                          <p:attrName>style.visibility</p:attrName>
                                        </p:attrNameLst>
                                      </p:cBhvr>
                                      <p:to>
                                        <p:strVal val="visible"/>
                                      </p:to>
                                    </p:set>
                                    <p:animEffect filter="fade" transition="in">
                                      <p:cBhvr>
                                        <p:cTn dur="1000"/>
                                        <p:tgtEl>
                                          <p:spTgt spid="8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2"/>
          <p:cNvSpPr txBox="1"/>
          <p:nvPr>
            <p:ph type="title"/>
          </p:nvPr>
        </p:nvSpPr>
        <p:spPr>
          <a:xfrm>
            <a:off x="150525" y="0"/>
            <a:ext cx="8520600" cy="417300"/>
          </a:xfrm>
          <a:prstGeom prst="rect">
            <a:avLst/>
          </a:prstGeom>
        </p:spPr>
        <p:txBody>
          <a:bodyPr anchorCtr="0" anchor="ctr" bIns="91425" lIns="91425" spcFirstLastPara="1" rIns="91425" wrap="square" tIns="91425">
            <a:noAutofit/>
          </a:bodyPr>
          <a:lstStyle/>
          <a:p>
            <a:pPr indent="0" lvl="0" marL="0" rtl="0" algn="l">
              <a:lnSpc>
                <a:spcPct val="110000"/>
              </a:lnSpc>
              <a:spcBef>
                <a:spcPts val="1500"/>
              </a:spcBef>
              <a:spcAft>
                <a:spcPts val="800"/>
              </a:spcAft>
              <a:buNone/>
            </a:pPr>
            <a:r>
              <a:rPr lang="en" sz="2800">
                <a:latin typeface="Arial"/>
                <a:ea typeface="Arial"/>
                <a:cs typeface="Arial"/>
                <a:sym typeface="Arial"/>
              </a:rPr>
              <a:t>Run a background MySQL container (Cont.)</a:t>
            </a:r>
            <a:endParaRPr sz="2800"/>
          </a:p>
        </p:txBody>
      </p:sp>
      <p:sp>
        <p:nvSpPr>
          <p:cNvPr id="307" name="Google Shape;307;p52"/>
          <p:cNvSpPr txBox="1"/>
          <p:nvPr>
            <p:ph idx="1" type="body"/>
          </p:nvPr>
        </p:nvSpPr>
        <p:spPr>
          <a:xfrm>
            <a:off x="234625" y="767775"/>
            <a:ext cx="8520600" cy="419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rgbClr val="333333"/>
                </a:solidFill>
                <a:latin typeface="Arial"/>
                <a:ea typeface="Arial"/>
                <a:cs typeface="Arial"/>
                <a:sym typeface="Arial"/>
              </a:rPr>
              <a:t>As long as the MySQL process is running, Docker will keep the container running in the background.</a:t>
            </a:r>
            <a:endParaRPr sz="1900">
              <a:solidFill>
                <a:srgbClr val="333333"/>
              </a:solidFill>
              <a:latin typeface="Arial"/>
              <a:ea typeface="Arial"/>
              <a:cs typeface="Arial"/>
              <a:sym typeface="Arial"/>
            </a:endParaRPr>
          </a:p>
          <a:p>
            <a:pPr indent="0" lvl="0" marL="0" rtl="0" algn="l">
              <a:spcBef>
                <a:spcPts val="800"/>
              </a:spcBef>
              <a:spcAft>
                <a:spcPts val="0"/>
              </a:spcAft>
              <a:buNone/>
            </a:pPr>
            <a:r>
              <a:rPr lang="en" sz="1900">
                <a:solidFill>
                  <a:srgbClr val="333333"/>
                </a:solidFill>
                <a:latin typeface="Arial"/>
                <a:ea typeface="Arial"/>
                <a:cs typeface="Arial"/>
                <a:sym typeface="Arial"/>
              </a:rPr>
              <a:t>List the running containers.</a:t>
            </a:r>
            <a:br>
              <a:rPr lang="en" sz="1900">
                <a:solidFill>
                  <a:srgbClr val="333333"/>
                </a:solidFill>
                <a:latin typeface="Arial"/>
                <a:ea typeface="Arial"/>
                <a:cs typeface="Arial"/>
                <a:sym typeface="Arial"/>
              </a:rPr>
            </a:br>
            <a:r>
              <a:rPr lang="en" sz="1900">
                <a:solidFill>
                  <a:srgbClr val="FFFFFF"/>
                </a:solidFill>
                <a:highlight>
                  <a:srgbClr val="000000"/>
                </a:highlight>
                <a:latin typeface="Consolas"/>
                <a:ea typeface="Consolas"/>
                <a:cs typeface="Consolas"/>
                <a:sym typeface="Consolas"/>
              </a:rPr>
              <a:t> docker container ls</a:t>
            </a:r>
            <a:endParaRPr sz="19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br>
              <a:rPr lang="en" sz="1900">
                <a:solidFill>
                  <a:srgbClr val="FFFFFF"/>
                </a:solidFill>
                <a:highlight>
                  <a:srgbClr val="000000"/>
                </a:highlight>
                <a:latin typeface="Consolas"/>
                <a:ea typeface="Consolas"/>
                <a:cs typeface="Consolas"/>
                <a:sym typeface="Consolas"/>
              </a:rPr>
            </a:br>
            <a:r>
              <a:rPr lang="en" sz="1900">
                <a:solidFill>
                  <a:srgbClr val="333333"/>
                </a:solidFill>
                <a:latin typeface="Arial"/>
                <a:ea typeface="Arial"/>
                <a:cs typeface="Arial"/>
                <a:sym typeface="Arial"/>
              </a:rPr>
              <a:t>Notice your </a:t>
            </a:r>
            <a:r>
              <a:rPr lang="en" sz="1900">
                <a:solidFill>
                  <a:srgbClr val="0000FF"/>
                </a:solidFill>
                <a:latin typeface="Arial"/>
                <a:ea typeface="Arial"/>
                <a:cs typeface="Arial"/>
                <a:sym typeface="Arial"/>
              </a:rPr>
              <a:t>container is running</a:t>
            </a:r>
            <a:r>
              <a:rPr lang="en" sz="1900">
                <a:solidFill>
                  <a:srgbClr val="333333"/>
                </a:solidFill>
                <a:latin typeface="Arial"/>
                <a:ea typeface="Arial"/>
                <a:cs typeface="Arial"/>
                <a:sym typeface="Arial"/>
              </a:rPr>
              <a:t>.</a:t>
            </a:r>
            <a:br>
              <a:rPr lang="en" sz="1900">
                <a:solidFill>
                  <a:srgbClr val="333333"/>
                </a:solidFill>
                <a:latin typeface="Arial"/>
                <a:ea typeface="Arial"/>
                <a:cs typeface="Arial"/>
                <a:sym typeface="Arial"/>
              </a:rPr>
            </a:br>
            <a:r>
              <a:rPr lang="en" sz="1900">
                <a:solidFill>
                  <a:srgbClr val="333333"/>
                </a:solidFill>
                <a:latin typeface="Consolas"/>
                <a:ea typeface="Consolas"/>
                <a:cs typeface="Consolas"/>
                <a:sym typeface="Consolas"/>
              </a:rPr>
              <a:t> CONTAINER ID        IMAGE               COMMAND                  CREATED             STATUS              PORTS            NAMES</a:t>
            </a:r>
            <a:endParaRPr sz="1900">
              <a:solidFill>
                <a:srgbClr val="333333"/>
              </a:solidFill>
              <a:latin typeface="Consolas"/>
              <a:ea typeface="Consolas"/>
              <a:cs typeface="Consolas"/>
              <a:sym typeface="Consolas"/>
            </a:endParaRPr>
          </a:p>
          <a:p>
            <a:pPr indent="0" lvl="0" marL="0" rtl="0" algn="l">
              <a:spcBef>
                <a:spcPts val="0"/>
              </a:spcBef>
              <a:spcAft>
                <a:spcPts val="0"/>
              </a:spcAft>
              <a:buNone/>
            </a:pPr>
            <a:r>
              <a:rPr lang="en" sz="1900">
                <a:solidFill>
                  <a:srgbClr val="333333"/>
                </a:solidFill>
                <a:latin typeface="Consolas"/>
                <a:ea typeface="Consolas"/>
                <a:cs typeface="Consolas"/>
                <a:sym typeface="Consolas"/>
              </a:rPr>
              <a:t> 3f4e8da0caf7        mysql:latest        "docker-entrypoint..."   52 seconds ago      Up 51 seconds       3306/tcp            mydb</a:t>
            </a:r>
            <a:endParaRPr sz="1900">
              <a:solidFill>
                <a:srgbClr val="333333"/>
              </a:solidFill>
              <a:latin typeface="Consolas"/>
              <a:ea typeface="Consolas"/>
              <a:cs typeface="Consolas"/>
              <a:sym typeface="Consolas"/>
            </a:endParaRPr>
          </a:p>
          <a:p>
            <a:pPr indent="0" lvl="0" marL="0" rtl="0" algn="l">
              <a:spcBef>
                <a:spcPts val="0"/>
              </a:spcBef>
              <a:spcAft>
                <a:spcPts val="0"/>
              </a:spcAft>
              <a:buNone/>
            </a:pPr>
            <a:r>
              <a:t/>
            </a:r>
            <a:endParaRPr sz="1900">
              <a:solidFill>
                <a:srgbClr val="333333"/>
              </a:solidFill>
              <a:latin typeface="Arial"/>
              <a:ea typeface="Arial"/>
              <a:cs typeface="Arial"/>
              <a:sym typeface="Arial"/>
            </a:endParaRPr>
          </a:p>
          <a:p>
            <a:pPr indent="0" lvl="0" marL="0" rtl="0" algn="l">
              <a:spcBef>
                <a:spcPts val="0"/>
              </a:spcBef>
              <a:spcAft>
                <a:spcPts val="0"/>
              </a:spcAft>
              <a:buNone/>
            </a:pPr>
            <a:r>
              <a:t/>
            </a:r>
            <a:endParaRPr sz="1900">
              <a:solidFill>
                <a:srgbClr val="333333"/>
              </a:solidFill>
              <a:latin typeface="Arial"/>
              <a:ea typeface="Arial"/>
              <a:cs typeface="Arial"/>
              <a:sym typeface="Arial"/>
            </a:endParaRPr>
          </a:p>
          <a:p>
            <a:pPr indent="0" lvl="0" marL="0" rtl="0" algn="l">
              <a:spcBef>
                <a:spcPts val="0"/>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animEffect filter="fade" transition="in">
                                      <p:cBhvr>
                                        <p:cTn dur="1000"/>
                                        <p:tgtEl>
                                          <p:spTgt spid="3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1" st="1"/>
                                            </p:txEl>
                                          </p:spTgt>
                                        </p:tgtEl>
                                        <p:attrNameLst>
                                          <p:attrName>style.visibility</p:attrName>
                                        </p:attrNameLst>
                                      </p:cBhvr>
                                      <p:to>
                                        <p:strVal val="visible"/>
                                      </p:to>
                                    </p:set>
                                    <p:animEffect filter="fade" transition="in">
                                      <p:cBhvr>
                                        <p:cTn dur="1000"/>
                                        <p:tgtEl>
                                          <p:spTgt spid="3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2" st="2"/>
                                            </p:txEl>
                                          </p:spTgt>
                                        </p:tgtEl>
                                        <p:attrNameLst>
                                          <p:attrName>style.visibility</p:attrName>
                                        </p:attrNameLst>
                                      </p:cBhvr>
                                      <p:to>
                                        <p:strVal val="visible"/>
                                      </p:to>
                                    </p:set>
                                    <p:animEffect filter="fade" transition="in">
                                      <p:cBhvr>
                                        <p:cTn dur="1000"/>
                                        <p:tgtEl>
                                          <p:spTgt spid="3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3" st="3"/>
                                            </p:txEl>
                                          </p:spTgt>
                                        </p:tgtEl>
                                        <p:attrNameLst>
                                          <p:attrName>style.visibility</p:attrName>
                                        </p:attrNameLst>
                                      </p:cBhvr>
                                      <p:to>
                                        <p:strVal val="visible"/>
                                      </p:to>
                                    </p:set>
                                    <p:animEffect filter="fade" transition="in">
                                      <p:cBhvr>
                                        <p:cTn dur="1000"/>
                                        <p:tgtEl>
                                          <p:spTgt spid="3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4" st="4"/>
                                            </p:txEl>
                                          </p:spTgt>
                                        </p:tgtEl>
                                        <p:attrNameLst>
                                          <p:attrName>style.visibility</p:attrName>
                                        </p:attrNameLst>
                                      </p:cBhvr>
                                      <p:to>
                                        <p:strVal val="visible"/>
                                      </p:to>
                                    </p:set>
                                    <p:animEffect filter="fade" transition="in">
                                      <p:cBhvr>
                                        <p:cTn dur="1000"/>
                                        <p:tgtEl>
                                          <p:spTgt spid="3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5" st="5"/>
                                            </p:txEl>
                                          </p:spTgt>
                                        </p:tgtEl>
                                        <p:attrNameLst>
                                          <p:attrName>style.visibility</p:attrName>
                                        </p:attrNameLst>
                                      </p:cBhvr>
                                      <p:to>
                                        <p:strVal val="visible"/>
                                      </p:to>
                                    </p:set>
                                    <p:animEffect filter="fade" transition="in">
                                      <p:cBhvr>
                                        <p:cTn dur="1000"/>
                                        <p:tgtEl>
                                          <p:spTgt spid="3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6" st="6"/>
                                            </p:txEl>
                                          </p:spTgt>
                                        </p:tgtEl>
                                        <p:attrNameLst>
                                          <p:attrName>style.visibility</p:attrName>
                                        </p:attrNameLst>
                                      </p:cBhvr>
                                      <p:to>
                                        <p:strVal val="visible"/>
                                      </p:to>
                                    </p:set>
                                    <p:animEffect filter="fade" transition="in">
                                      <p:cBhvr>
                                        <p:cTn dur="1000"/>
                                        <p:tgtEl>
                                          <p:spTgt spid="30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3"/>
          <p:cNvSpPr txBox="1"/>
          <p:nvPr>
            <p:ph type="title"/>
          </p:nvPr>
        </p:nvSpPr>
        <p:spPr>
          <a:xfrm>
            <a:off x="199600" y="83850"/>
            <a:ext cx="8520600" cy="256200"/>
          </a:xfrm>
          <a:prstGeom prst="rect">
            <a:avLst/>
          </a:prstGeom>
        </p:spPr>
        <p:txBody>
          <a:bodyPr anchorCtr="0" anchor="ctr" bIns="91425" lIns="91425" spcFirstLastPara="1" rIns="91425" wrap="square" tIns="91425">
            <a:noAutofit/>
          </a:bodyPr>
          <a:lstStyle/>
          <a:p>
            <a:pPr indent="0" lvl="0" marL="0" rtl="0" algn="l">
              <a:lnSpc>
                <a:spcPct val="110000"/>
              </a:lnSpc>
              <a:spcBef>
                <a:spcPts val="1500"/>
              </a:spcBef>
              <a:spcAft>
                <a:spcPts val="800"/>
              </a:spcAft>
              <a:buNone/>
            </a:pPr>
            <a:r>
              <a:rPr lang="en" sz="2800">
                <a:latin typeface="Arial"/>
                <a:ea typeface="Arial"/>
                <a:cs typeface="Arial"/>
                <a:sym typeface="Arial"/>
              </a:rPr>
              <a:t>Run a background MySQL container (Cont.)</a:t>
            </a:r>
            <a:endParaRPr sz="2800"/>
          </a:p>
        </p:txBody>
      </p:sp>
      <p:sp>
        <p:nvSpPr>
          <p:cNvPr id="313" name="Google Shape;313;p53"/>
          <p:cNvSpPr txBox="1"/>
          <p:nvPr>
            <p:ph idx="1" type="body"/>
          </p:nvPr>
        </p:nvSpPr>
        <p:spPr>
          <a:xfrm>
            <a:off x="199600" y="768725"/>
            <a:ext cx="8520600" cy="407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333333"/>
                </a:solidFill>
                <a:latin typeface="Arial"/>
                <a:ea typeface="Arial"/>
                <a:cs typeface="Arial"/>
                <a:sym typeface="Arial"/>
              </a:rPr>
              <a:t>You can check what’s happening in your containers by using a couple of built-in Docker commands: </a:t>
            </a:r>
            <a:r>
              <a:rPr lang="en">
                <a:solidFill>
                  <a:srgbClr val="C7254E"/>
                </a:solidFill>
                <a:highlight>
                  <a:srgbClr val="F9F2F4"/>
                </a:highlight>
                <a:latin typeface="Consolas"/>
                <a:ea typeface="Consolas"/>
                <a:cs typeface="Consolas"/>
                <a:sym typeface="Consolas"/>
              </a:rPr>
              <a:t>docker container logs</a:t>
            </a:r>
            <a:r>
              <a:rPr lang="en">
                <a:solidFill>
                  <a:srgbClr val="333333"/>
                </a:solidFill>
                <a:latin typeface="Arial"/>
                <a:ea typeface="Arial"/>
                <a:cs typeface="Arial"/>
                <a:sym typeface="Arial"/>
              </a:rPr>
              <a:t> and </a:t>
            </a:r>
            <a:r>
              <a:rPr lang="en">
                <a:solidFill>
                  <a:srgbClr val="C7254E"/>
                </a:solidFill>
                <a:highlight>
                  <a:srgbClr val="F9F2F4"/>
                </a:highlight>
                <a:latin typeface="Consolas"/>
                <a:ea typeface="Consolas"/>
                <a:cs typeface="Consolas"/>
                <a:sym typeface="Consolas"/>
              </a:rPr>
              <a:t>docker container top</a:t>
            </a:r>
            <a:r>
              <a:rPr lang="en">
                <a:solidFill>
                  <a:srgbClr val="333333"/>
                </a:solidFill>
                <a:latin typeface="Arial"/>
                <a:ea typeface="Arial"/>
                <a:cs typeface="Arial"/>
                <a:sym typeface="Arial"/>
              </a:rPr>
              <a:t>.</a:t>
            </a:r>
            <a:br>
              <a:rPr lang="en">
                <a:solidFill>
                  <a:srgbClr val="333333"/>
                </a:solidFill>
                <a:latin typeface="Arial"/>
                <a:ea typeface="Arial"/>
                <a:cs typeface="Arial"/>
                <a:sym typeface="Arial"/>
              </a:rPr>
            </a:br>
            <a:r>
              <a:rPr lang="en">
                <a:solidFill>
                  <a:srgbClr val="FFFFFF"/>
                </a:solidFill>
                <a:highlight>
                  <a:srgbClr val="000000"/>
                </a:highlight>
                <a:latin typeface="Consolas"/>
                <a:ea typeface="Consolas"/>
                <a:cs typeface="Consolas"/>
                <a:sym typeface="Consolas"/>
              </a:rPr>
              <a:t> docker container logs mydb</a:t>
            </a:r>
            <a:endParaRPr>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br>
              <a:rPr lang="en">
                <a:solidFill>
                  <a:srgbClr val="FFFFFF"/>
                </a:solidFill>
                <a:highlight>
                  <a:srgbClr val="000000"/>
                </a:highlight>
                <a:latin typeface="Consolas"/>
                <a:ea typeface="Consolas"/>
                <a:cs typeface="Consolas"/>
                <a:sym typeface="Consolas"/>
              </a:rPr>
            </a:br>
            <a:r>
              <a:rPr lang="en">
                <a:solidFill>
                  <a:srgbClr val="333333"/>
                </a:solidFill>
                <a:latin typeface="Arial"/>
                <a:ea typeface="Arial"/>
                <a:cs typeface="Arial"/>
                <a:sym typeface="Arial"/>
              </a:rPr>
              <a:t>This shows the logs from the MySQL Docker container.</a:t>
            </a:r>
            <a:br>
              <a:rPr lang="en">
                <a:solidFill>
                  <a:srgbClr val="333333"/>
                </a:solidFill>
                <a:latin typeface="Arial"/>
                <a:ea typeface="Arial"/>
                <a:cs typeface="Arial"/>
                <a:sym typeface="Arial"/>
              </a:rPr>
            </a:br>
            <a:r>
              <a:rPr lang="en">
                <a:solidFill>
                  <a:srgbClr val="333333"/>
                </a:solidFill>
                <a:latin typeface="Consolas"/>
                <a:ea typeface="Consolas"/>
                <a:cs typeface="Consolas"/>
                <a:sym typeface="Consolas"/>
              </a:rPr>
              <a:t>   &lt;output truncated&gt;</a:t>
            </a:r>
            <a:endParaRPr>
              <a:solidFill>
                <a:srgbClr val="333333"/>
              </a:solidFill>
              <a:latin typeface="Consolas"/>
              <a:ea typeface="Consolas"/>
              <a:cs typeface="Consolas"/>
              <a:sym typeface="Consolas"/>
            </a:endParaRPr>
          </a:p>
          <a:p>
            <a:pPr indent="0" lvl="0" marL="0" rtl="0" algn="l">
              <a:spcBef>
                <a:spcPts val="0"/>
              </a:spcBef>
              <a:spcAft>
                <a:spcPts val="0"/>
              </a:spcAft>
              <a:buNone/>
            </a:pPr>
            <a:r>
              <a:rPr lang="en">
                <a:solidFill>
                  <a:srgbClr val="333333"/>
                </a:solidFill>
                <a:latin typeface="Consolas"/>
                <a:ea typeface="Consolas"/>
                <a:cs typeface="Consolas"/>
                <a:sym typeface="Consolas"/>
              </a:rPr>
              <a:t>   2017-09-29T16:02:58.605004Z 0 [Note] Executing 'SELECT * FROM INFORMATION_SCHEMA.TABLES;' to get a list of tables using the deprecated partition engine. You may use the startup option '--disable-partition-engine-check' to skip this check.</a:t>
            </a:r>
            <a:endParaRPr>
              <a:solidFill>
                <a:srgbClr val="333333"/>
              </a:solidFill>
              <a:latin typeface="Consolas"/>
              <a:ea typeface="Consolas"/>
              <a:cs typeface="Consolas"/>
              <a:sym typeface="Consolas"/>
            </a:endParaRPr>
          </a:p>
          <a:p>
            <a:pPr indent="0" lvl="0" marL="0" rtl="0" algn="l">
              <a:spcBef>
                <a:spcPts val="0"/>
              </a:spcBef>
              <a:spcAft>
                <a:spcPts val="0"/>
              </a:spcAft>
              <a:buNone/>
            </a:pPr>
            <a:r>
              <a:rPr lang="en">
                <a:solidFill>
                  <a:srgbClr val="333333"/>
                </a:solidFill>
                <a:latin typeface="Consolas"/>
                <a:ea typeface="Consolas"/>
                <a:cs typeface="Consolas"/>
                <a:sym typeface="Consolas"/>
              </a:rPr>
              <a:t>   2017-09-29T16:02:58.605026Z 0 [Note] Beginning of list of non-natively partitioned tables</a:t>
            </a:r>
            <a:endParaRPr>
              <a:solidFill>
                <a:srgbClr val="333333"/>
              </a:solidFill>
              <a:latin typeface="Consolas"/>
              <a:ea typeface="Consolas"/>
              <a:cs typeface="Consolas"/>
              <a:sym typeface="Consolas"/>
            </a:endParaRPr>
          </a:p>
          <a:p>
            <a:pPr indent="0" lvl="0" marL="0" rtl="0" algn="l">
              <a:spcBef>
                <a:spcPts val="0"/>
              </a:spcBef>
              <a:spcAft>
                <a:spcPts val="0"/>
              </a:spcAft>
              <a:buNone/>
            </a:pPr>
            <a:r>
              <a:rPr lang="en">
                <a:solidFill>
                  <a:srgbClr val="333333"/>
                </a:solidFill>
                <a:latin typeface="Consolas"/>
                <a:ea typeface="Consolas"/>
                <a:cs typeface="Consolas"/>
                <a:sym typeface="Consolas"/>
              </a:rPr>
              <a:t>   2017-09-29T16:02:58.616575Z 0 [Note] End of list of non-natively partitioned tables</a:t>
            </a:r>
            <a:endParaRPr>
              <a:solidFill>
                <a:srgbClr val="333333"/>
              </a:solidFill>
              <a:latin typeface="Consolas"/>
              <a:ea typeface="Consolas"/>
              <a:cs typeface="Consolas"/>
              <a:sym typeface="Consolas"/>
            </a:endParaRPr>
          </a:p>
          <a:p>
            <a:pPr indent="0" lvl="0" marL="0" rtl="0" algn="l">
              <a:spcBef>
                <a:spcPts val="0"/>
              </a:spcBef>
              <a:spcAft>
                <a:spcPts val="0"/>
              </a:spcAft>
              <a:buNone/>
            </a:pPr>
            <a:br>
              <a:rPr lang="en">
                <a:solidFill>
                  <a:srgbClr val="333333"/>
                </a:solidFill>
                <a:latin typeface="Consolas"/>
                <a:ea typeface="Consolas"/>
                <a:cs typeface="Consolas"/>
                <a:sym typeface="Consolas"/>
              </a:rPr>
            </a:br>
            <a:r>
              <a:rPr lang="en">
                <a:solidFill>
                  <a:srgbClr val="333333"/>
                </a:solidFill>
                <a:latin typeface="Arial"/>
                <a:ea typeface="Arial"/>
                <a:cs typeface="Arial"/>
                <a:sym typeface="Arial"/>
              </a:rPr>
              <a:t>Let’s look at the processes running inside the container.</a:t>
            </a:r>
            <a:br>
              <a:rPr lang="en">
                <a:solidFill>
                  <a:srgbClr val="333333"/>
                </a:solidFill>
                <a:latin typeface="Arial"/>
                <a:ea typeface="Arial"/>
                <a:cs typeface="Arial"/>
                <a:sym typeface="Arial"/>
              </a:rPr>
            </a:br>
            <a:r>
              <a:rPr lang="en">
                <a:solidFill>
                  <a:srgbClr val="FFFFFF"/>
                </a:solidFill>
                <a:highlight>
                  <a:srgbClr val="000000"/>
                </a:highlight>
                <a:latin typeface="Consolas"/>
                <a:ea typeface="Consolas"/>
                <a:cs typeface="Consolas"/>
                <a:sym typeface="Consolas"/>
              </a:rPr>
              <a:t>   docker container top mydb</a:t>
            </a:r>
            <a:endParaRPr>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br>
              <a:rPr lang="en">
                <a:solidFill>
                  <a:srgbClr val="FFFFFF"/>
                </a:solidFill>
                <a:highlight>
                  <a:srgbClr val="000000"/>
                </a:highlight>
                <a:latin typeface="Consolas"/>
                <a:ea typeface="Consolas"/>
                <a:cs typeface="Consolas"/>
                <a:sym typeface="Consolas"/>
              </a:rPr>
            </a:br>
            <a:r>
              <a:rPr lang="en">
                <a:solidFill>
                  <a:srgbClr val="333333"/>
                </a:solidFill>
                <a:latin typeface="Arial"/>
                <a:ea typeface="Arial"/>
                <a:cs typeface="Arial"/>
                <a:sym typeface="Arial"/>
              </a:rPr>
              <a:t>You should see the MySQL daemon (</a:t>
            </a:r>
            <a:r>
              <a:rPr lang="en">
                <a:solidFill>
                  <a:srgbClr val="C7254E"/>
                </a:solidFill>
                <a:highlight>
                  <a:srgbClr val="F9F2F4"/>
                </a:highlight>
                <a:latin typeface="Consolas"/>
                <a:ea typeface="Consolas"/>
                <a:cs typeface="Consolas"/>
                <a:sym typeface="Consolas"/>
              </a:rPr>
              <a:t>mysqld</a:t>
            </a:r>
            <a:r>
              <a:rPr lang="en">
                <a:solidFill>
                  <a:srgbClr val="333333"/>
                </a:solidFill>
                <a:latin typeface="Arial"/>
                <a:ea typeface="Arial"/>
                <a:cs typeface="Arial"/>
                <a:sym typeface="Arial"/>
              </a:rPr>
              <a:t>) is running in the container.</a:t>
            </a:r>
            <a:br>
              <a:rPr lang="en">
                <a:solidFill>
                  <a:srgbClr val="333333"/>
                </a:solidFill>
                <a:latin typeface="Arial"/>
                <a:ea typeface="Arial"/>
                <a:cs typeface="Arial"/>
                <a:sym typeface="Arial"/>
              </a:rPr>
            </a:br>
            <a:r>
              <a:rPr lang="en">
                <a:solidFill>
                  <a:srgbClr val="333333"/>
                </a:solidFill>
                <a:latin typeface="Consolas"/>
                <a:ea typeface="Consolas"/>
                <a:cs typeface="Consolas"/>
                <a:sym typeface="Consolas"/>
              </a:rPr>
              <a:t> PID                 USER                TIME                COMMAND</a:t>
            </a:r>
            <a:endParaRPr>
              <a:solidFill>
                <a:srgbClr val="333333"/>
              </a:solidFill>
              <a:latin typeface="Consolas"/>
              <a:ea typeface="Consolas"/>
              <a:cs typeface="Consolas"/>
              <a:sym typeface="Consolas"/>
            </a:endParaRPr>
          </a:p>
          <a:p>
            <a:pPr indent="0" lvl="0" marL="0" rtl="0" algn="l">
              <a:spcBef>
                <a:spcPts val="0"/>
              </a:spcBef>
              <a:spcAft>
                <a:spcPts val="0"/>
              </a:spcAft>
              <a:buNone/>
            </a:pPr>
            <a:r>
              <a:rPr lang="en">
                <a:solidFill>
                  <a:srgbClr val="333333"/>
                </a:solidFill>
                <a:latin typeface="Consolas"/>
                <a:ea typeface="Consolas"/>
                <a:cs typeface="Consolas"/>
                <a:sym typeface="Consolas"/>
              </a:rPr>
              <a:t> 2876                999                 0:00                mysqld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Effect filter="fade" transition="in">
                                      <p:cBhvr>
                                        <p:cTn dur="1000"/>
                                        <p:tgtEl>
                                          <p:spTgt spid="3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Effect filter="fade" transition="in">
                                      <p:cBhvr>
                                        <p:cTn dur="1000"/>
                                        <p:tgtEl>
                                          <p:spTgt spid="3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animEffect filter="fade" transition="in">
                                      <p:cBhvr>
                                        <p:cTn dur="1000"/>
                                        <p:tgtEl>
                                          <p:spTgt spid="3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animEffect filter="fade" transition="in">
                                      <p:cBhvr>
                                        <p:cTn dur="1000"/>
                                        <p:tgtEl>
                                          <p:spTgt spid="3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4" st="4"/>
                                            </p:txEl>
                                          </p:spTgt>
                                        </p:tgtEl>
                                        <p:attrNameLst>
                                          <p:attrName>style.visibility</p:attrName>
                                        </p:attrNameLst>
                                      </p:cBhvr>
                                      <p:to>
                                        <p:strVal val="visible"/>
                                      </p:to>
                                    </p:set>
                                    <p:animEffect filter="fade" transition="in">
                                      <p:cBhvr>
                                        <p:cTn dur="1000"/>
                                        <p:tgtEl>
                                          <p:spTgt spid="3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5" st="5"/>
                                            </p:txEl>
                                          </p:spTgt>
                                        </p:tgtEl>
                                        <p:attrNameLst>
                                          <p:attrName>style.visibility</p:attrName>
                                        </p:attrNameLst>
                                      </p:cBhvr>
                                      <p:to>
                                        <p:strVal val="visible"/>
                                      </p:to>
                                    </p:set>
                                    <p:animEffect filter="fade" transition="in">
                                      <p:cBhvr>
                                        <p:cTn dur="1000"/>
                                        <p:tgtEl>
                                          <p:spTgt spid="3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6" st="6"/>
                                            </p:txEl>
                                          </p:spTgt>
                                        </p:tgtEl>
                                        <p:attrNameLst>
                                          <p:attrName>style.visibility</p:attrName>
                                        </p:attrNameLst>
                                      </p:cBhvr>
                                      <p:to>
                                        <p:strVal val="visible"/>
                                      </p:to>
                                    </p:set>
                                    <p:animEffect filter="fade" transition="in">
                                      <p:cBhvr>
                                        <p:cTn dur="1000"/>
                                        <p:tgtEl>
                                          <p:spTgt spid="3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7" st="7"/>
                                            </p:txEl>
                                          </p:spTgt>
                                        </p:tgtEl>
                                        <p:attrNameLst>
                                          <p:attrName>style.visibility</p:attrName>
                                        </p:attrNameLst>
                                      </p:cBhvr>
                                      <p:to>
                                        <p:strVal val="visible"/>
                                      </p:to>
                                    </p:set>
                                    <p:animEffect filter="fade" transition="in">
                                      <p:cBhvr>
                                        <p:cTn dur="1000"/>
                                        <p:tgtEl>
                                          <p:spTgt spid="31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4"/>
          <p:cNvSpPr txBox="1"/>
          <p:nvPr>
            <p:ph type="title"/>
          </p:nvPr>
        </p:nvSpPr>
        <p:spPr>
          <a:xfrm>
            <a:off x="199600" y="230350"/>
            <a:ext cx="8520600" cy="256200"/>
          </a:xfrm>
          <a:prstGeom prst="rect">
            <a:avLst/>
          </a:prstGeom>
        </p:spPr>
        <p:txBody>
          <a:bodyPr anchorCtr="0" anchor="ctr" bIns="91425" lIns="91425" spcFirstLastPara="1" rIns="91425" wrap="square" tIns="91425">
            <a:noAutofit/>
          </a:bodyPr>
          <a:lstStyle/>
          <a:p>
            <a:pPr indent="0" lvl="0" marL="0" rtl="0" algn="l">
              <a:lnSpc>
                <a:spcPct val="110000"/>
              </a:lnSpc>
              <a:spcBef>
                <a:spcPts val="1500"/>
              </a:spcBef>
              <a:spcAft>
                <a:spcPts val="800"/>
              </a:spcAft>
              <a:buNone/>
            </a:pPr>
            <a:r>
              <a:rPr lang="en" sz="2800">
                <a:latin typeface="Arial"/>
                <a:ea typeface="Arial"/>
                <a:cs typeface="Arial"/>
                <a:sym typeface="Arial"/>
              </a:rPr>
              <a:t>Run a background MySQL container (Cont.)</a:t>
            </a:r>
            <a:endParaRPr sz="2800"/>
          </a:p>
        </p:txBody>
      </p:sp>
      <p:sp>
        <p:nvSpPr>
          <p:cNvPr id="319" name="Google Shape;319;p54"/>
          <p:cNvSpPr txBox="1"/>
          <p:nvPr>
            <p:ph idx="1" type="body"/>
          </p:nvPr>
        </p:nvSpPr>
        <p:spPr>
          <a:xfrm>
            <a:off x="199600" y="655650"/>
            <a:ext cx="8520600" cy="419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333333"/>
                </a:solidFill>
                <a:latin typeface="Arial"/>
                <a:ea typeface="Arial"/>
                <a:cs typeface="Arial"/>
                <a:sym typeface="Arial"/>
              </a:rPr>
              <a:t>Although MySQL is running, it is isolated within the container because no network ports have been published to the host. Network traffic cannot reach containers from the host unless ports are explicitly published.</a:t>
            </a:r>
            <a:endParaRPr sz="1500">
              <a:solidFill>
                <a:srgbClr val="333333"/>
              </a:solidFill>
              <a:latin typeface="Arial"/>
              <a:ea typeface="Arial"/>
              <a:cs typeface="Arial"/>
              <a:sym typeface="Arial"/>
            </a:endParaRPr>
          </a:p>
          <a:p>
            <a:pPr indent="0" lvl="0" marL="0" rtl="0" algn="l">
              <a:spcBef>
                <a:spcPts val="800"/>
              </a:spcBef>
              <a:spcAft>
                <a:spcPts val="0"/>
              </a:spcAft>
              <a:buNone/>
            </a:pPr>
            <a:r>
              <a:rPr lang="en" sz="1500">
                <a:solidFill>
                  <a:srgbClr val="333333"/>
                </a:solidFill>
                <a:latin typeface="Arial"/>
                <a:ea typeface="Arial"/>
                <a:cs typeface="Arial"/>
                <a:sym typeface="Arial"/>
              </a:rPr>
              <a:t>List the MySQL version using </a:t>
            </a:r>
            <a:r>
              <a:rPr lang="en" sz="1500">
                <a:solidFill>
                  <a:srgbClr val="C7254E"/>
                </a:solidFill>
                <a:highlight>
                  <a:srgbClr val="F9F2F4"/>
                </a:highlight>
                <a:latin typeface="Consolas"/>
                <a:ea typeface="Consolas"/>
                <a:cs typeface="Consolas"/>
                <a:sym typeface="Consolas"/>
              </a:rPr>
              <a:t>docker container exec</a:t>
            </a:r>
            <a:r>
              <a:rPr lang="en" sz="1500">
                <a:solidFill>
                  <a:srgbClr val="333333"/>
                </a:solidFill>
                <a:latin typeface="Arial"/>
                <a:ea typeface="Arial"/>
                <a:cs typeface="Arial"/>
                <a:sym typeface="Arial"/>
              </a:rPr>
              <a:t>.</a:t>
            </a:r>
            <a:br>
              <a:rPr lang="en" sz="1500">
                <a:solidFill>
                  <a:srgbClr val="333333"/>
                </a:solidFill>
                <a:latin typeface="Arial"/>
                <a:ea typeface="Arial"/>
                <a:cs typeface="Arial"/>
                <a:sym typeface="Arial"/>
              </a:rPr>
            </a:br>
            <a:r>
              <a:rPr lang="en" sz="1500">
                <a:solidFill>
                  <a:srgbClr val="C7254E"/>
                </a:solidFill>
                <a:highlight>
                  <a:srgbClr val="F9F2F4"/>
                </a:highlight>
                <a:latin typeface="Consolas"/>
                <a:ea typeface="Consolas"/>
                <a:cs typeface="Consolas"/>
                <a:sym typeface="Consolas"/>
              </a:rPr>
              <a:t>docker container exec</a:t>
            </a:r>
            <a:r>
              <a:rPr lang="en" sz="1500">
                <a:solidFill>
                  <a:srgbClr val="333333"/>
                </a:solidFill>
                <a:latin typeface="Arial"/>
                <a:ea typeface="Arial"/>
                <a:cs typeface="Arial"/>
                <a:sym typeface="Arial"/>
              </a:rPr>
              <a:t> allows you to run a command inside a container. In this example, we’ll use </a:t>
            </a:r>
            <a:r>
              <a:rPr lang="en" sz="1500">
                <a:solidFill>
                  <a:srgbClr val="C7254E"/>
                </a:solidFill>
                <a:highlight>
                  <a:srgbClr val="F9F2F4"/>
                </a:highlight>
                <a:latin typeface="Consolas"/>
                <a:ea typeface="Consolas"/>
                <a:cs typeface="Consolas"/>
                <a:sym typeface="Consolas"/>
              </a:rPr>
              <a:t>docker container exec</a:t>
            </a:r>
            <a:r>
              <a:rPr lang="en" sz="1500">
                <a:solidFill>
                  <a:srgbClr val="333333"/>
                </a:solidFill>
                <a:latin typeface="Arial"/>
                <a:ea typeface="Arial"/>
                <a:cs typeface="Arial"/>
                <a:sym typeface="Arial"/>
              </a:rPr>
              <a:t> to run the command-line equivalent of </a:t>
            </a:r>
            <a:r>
              <a:rPr lang="en" sz="1500">
                <a:solidFill>
                  <a:srgbClr val="C7254E"/>
                </a:solidFill>
                <a:highlight>
                  <a:srgbClr val="F9F2F4"/>
                </a:highlight>
                <a:latin typeface="Consolas"/>
                <a:ea typeface="Consolas"/>
                <a:cs typeface="Consolas"/>
                <a:sym typeface="Consolas"/>
              </a:rPr>
              <a:t>mysql --user=root --password=$MYSQL_ROOT_PASSWORD --version</a:t>
            </a:r>
            <a:r>
              <a:rPr lang="en" sz="1500">
                <a:solidFill>
                  <a:srgbClr val="333333"/>
                </a:solidFill>
                <a:latin typeface="Arial"/>
                <a:ea typeface="Arial"/>
                <a:cs typeface="Arial"/>
                <a:sym typeface="Arial"/>
              </a:rPr>
              <a:t> inside our MySQL container.</a:t>
            </a:r>
            <a:br>
              <a:rPr lang="en" sz="1500">
                <a:solidFill>
                  <a:srgbClr val="333333"/>
                </a:solidFill>
                <a:latin typeface="Arial"/>
                <a:ea typeface="Arial"/>
                <a:cs typeface="Arial"/>
                <a:sym typeface="Arial"/>
              </a:rPr>
            </a:br>
            <a:r>
              <a:rPr lang="en" sz="1500">
                <a:solidFill>
                  <a:srgbClr val="FFFFFF"/>
                </a:solidFill>
                <a:highlight>
                  <a:srgbClr val="000000"/>
                </a:highlight>
                <a:latin typeface="Consolas"/>
                <a:ea typeface="Consolas"/>
                <a:cs typeface="Consolas"/>
                <a:sym typeface="Consolas"/>
              </a:rPr>
              <a:t> docker exec -it mydb \</a:t>
            </a:r>
            <a:endParaRPr sz="15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500">
                <a:solidFill>
                  <a:srgbClr val="FFFFFF"/>
                </a:solidFill>
                <a:highlight>
                  <a:srgbClr val="000000"/>
                </a:highlight>
                <a:latin typeface="Consolas"/>
                <a:ea typeface="Consolas"/>
                <a:cs typeface="Consolas"/>
                <a:sym typeface="Consolas"/>
              </a:rPr>
              <a:t> mysql --user=root --password=$MYSQL_ROOT_PASSWORD --version</a:t>
            </a:r>
            <a:endParaRPr sz="15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br>
              <a:rPr lang="en" sz="1500">
                <a:solidFill>
                  <a:srgbClr val="FFFFFF"/>
                </a:solidFill>
                <a:highlight>
                  <a:srgbClr val="000000"/>
                </a:highlight>
                <a:latin typeface="Consolas"/>
                <a:ea typeface="Consolas"/>
                <a:cs typeface="Consolas"/>
                <a:sym typeface="Consolas"/>
              </a:rPr>
            </a:br>
            <a:r>
              <a:rPr lang="en" sz="1500">
                <a:solidFill>
                  <a:srgbClr val="333333"/>
                </a:solidFill>
                <a:latin typeface="Arial"/>
                <a:ea typeface="Arial"/>
                <a:cs typeface="Arial"/>
                <a:sym typeface="Arial"/>
              </a:rPr>
              <a:t>You will see the MySQL version number, as well as a handy warning.</a:t>
            </a:r>
            <a:br>
              <a:rPr lang="en" sz="1500">
                <a:solidFill>
                  <a:srgbClr val="333333"/>
                </a:solidFill>
                <a:latin typeface="Arial"/>
                <a:ea typeface="Arial"/>
                <a:cs typeface="Arial"/>
                <a:sym typeface="Arial"/>
              </a:rPr>
            </a:br>
            <a:r>
              <a:rPr lang="en" sz="1500">
                <a:solidFill>
                  <a:srgbClr val="333333"/>
                </a:solidFill>
                <a:latin typeface="Consolas"/>
                <a:ea typeface="Consolas"/>
                <a:cs typeface="Consolas"/>
                <a:sym typeface="Consolas"/>
              </a:rPr>
              <a:t> mysql: [Warning] Using a password on the command line interface can be insecure.</a:t>
            </a:r>
            <a:endParaRPr sz="1500">
              <a:solidFill>
                <a:srgbClr val="333333"/>
              </a:solidFill>
              <a:latin typeface="Consolas"/>
              <a:ea typeface="Consolas"/>
              <a:cs typeface="Consolas"/>
              <a:sym typeface="Consolas"/>
            </a:endParaRPr>
          </a:p>
          <a:p>
            <a:pPr indent="0" lvl="0" marL="0" rtl="0" algn="l">
              <a:spcBef>
                <a:spcPts val="0"/>
              </a:spcBef>
              <a:spcAft>
                <a:spcPts val="0"/>
              </a:spcAft>
              <a:buNone/>
            </a:pPr>
            <a:r>
              <a:rPr lang="en" sz="1500">
                <a:solidFill>
                  <a:srgbClr val="333333"/>
                </a:solidFill>
                <a:latin typeface="Consolas"/>
                <a:ea typeface="Consolas"/>
                <a:cs typeface="Consolas"/>
                <a:sym typeface="Consolas"/>
              </a:rPr>
              <a:t> mysql  Ver 14.14 Distrib 5.7.19, for Linux (x86_64) using  EditLine wrapper</a:t>
            </a:r>
            <a:endParaRPr sz="1500">
              <a:solidFill>
                <a:srgbClr val="333333"/>
              </a:solidFill>
              <a:latin typeface="Consolas"/>
              <a:ea typeface="Consolas"/>
              <a:cs typeface="Consolas"/>
              <a:sym typeface="Consolas"/>
            </a:endParaRPr>
          </a:p>
          <a:p>
            <a:pPr indent="0" lvl="0" marL="0" rtl="0" algn="l">
              <a:spcBef>
                <a:spcPts val="0"/>
              </a:spcBef>
              <a:spcAft>
                <a:spcPts val="0"/>
              </a:spcAft>
              <a:buNone/>
            </a:pPr>
            <a:r>
              <a:t/>
            </a:r>
            <a:endParaRPr sz="1300">
              <a:solidFill>
                <a:srgbClr val="333333"/>
              </a:solidFill>
              <a:latin typeface="Arial"/>
              <a:ea typeface="Arial"/>
              <a:cs typeface="Arial"/>
              <a:sym typeface="Arial"/>
            </a:endParaRPr>
          </a:p>
          <a:p>
            <a:pPr indent="0" lvl="0" marL="0" rtl="0" algn="l">
              <a:spcBef>
                <a:spcPts val="0"/>
              </a:spcBef>
              <a:spcAft>
                <a:spcPts val="0"/>
              </a:spcAft>
              <a:buNone/>
            </a:pPr>
            <a:r>
              <a:t/>
            </a:r>
            <a:endParaRPr sz="1500">
              <a:solidFill>
                <a:srgbClr val="333333"/>
              </a:solidFill>
              <a:latin typeface="Arial"/>
              <a:ea typeface="Arial"/>
              <a:cs typeface="Arial"/>
              <a:sym typeface="Arial"/>
            </a:endParaRPr>
          </a:p>
          <a:p>
            <a:pPr indent="0" lvl="0" marL="0" rtl="0" algn="l">
              <a:spcBef>
                <a:spcPts val="0"/>
              </a:spcBef>
              <a:spcAft>
                <a:spcPts val="0"/>
              </a:spcAft>
              <a:buNone/>
            </a:pPr>
            <a:r>
              <a:t/>
            </a:r>
            <a:endParaRPr sz="1300">
              <a:solidFill>
                <a:srgbClr val="333333"/>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animEffect filter="fade" transition="in">
                                      <p:cBhvr>
                                        <p:cTn dur="1000"/>
                                        <p:tgtEl>
                                          <p:spTgt spid="3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animEffect filter="fade" transition="in">
                                      <p:cBhvr>
                                        <p:cTn dur="1000"/>
                                        <p:tgtEl>
                                          <p:spTgt spid="3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2" st="2"/>
                                            </p:txEl>
                                          </p:spTgt>
                                        </p:tgtEl>
                                        <p:attrNameLst>
                                          <p:attrName>style.visibility</p:attrName>
                                        </p:attrNameLst>
                                      </p:cBhvr>
                                      <p:to>
                                        <p:strVal val="visible"/>
                                      </p:to>
                                    </p:set>
                                    <p:animEffect filter="fade" transition="in">
                                      <p:cBhvr>
                                        <p:cTn dur="1000"/>
                                        <p:tgtEl>
                                          <p:spTgt spid="3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3" st="3"/>
                                            </p:txEl>
                                          </p:spTgt>
                                        </p:tgtEl>
                                        <p:attrNameLst>
                                          <p:attrName>style.visibility</p:attrName>
                                        </p:attrNameLst>
                                      </p:cBhvr>
                                      <p:to>
                                        <p:strVal val="visible"/>
                                      </p:to>
                                    </p:set>
                                    <p:animEffect filter="fade" transition="in">
                                      <p:cBhvr>
                                        <p:cTn dur="1000"/>
                                        <p:tgtEl>
                                          <p:spTgt spid="3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4" st="4"/>
                                            </p:txEl>
                                          </p:spTgt>
                                        </p:tgtEl>
                                        <p:attrNameLst>
                                          <p:attrName>style.visibility</p:attrName>
                                        </p:attrNameLst>
                                      </p:cBhvr>
                                      <p:to>
                                        <p:strVal val="visible"/>
                                      </p:to>
                                    </p:set>
                                    <p:animEffect filter="fade" transition="in">
                                      <p:cBhvr>
                                        <p:cTn dur="1000"/>
                                        <p:tgtEl>
                                          <p:spTgt spid="3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5" st="5"/>
                                            </p:txEl>
                                          </p:spTgt>
                                        </p:tgtEl>
                                        <p:attrNameLst>
                                          <p:attrName>style.visibility</p:attrName>
                                        </p:attrNameLst>
                                      </p:cBhvr>
                                      <p:to>
                                        <p:strVal val="visible"/>
                                      </p:to>
                                    </p:set>
                                    <p:animEffect filter="fade" transition="in">
                                      <p:cBhvr>
                                        <p:cTn dur="1000"/>
                                        <p:tgtEl>
                                          <p:spTgt spid="3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6" st="6"/>
                                            </p:txEl>
                                          </p:spTgt>
                                        </p:tgtEl>
                                        <p:attrNameLst>
                                          <p:attrName>style.visibility</p:attrName>
                                        </p:attrNameLst>
                                      </p:cBhvr>
                                      <p:to>
                                        <p:strVal val="visible"/>
                                      </p:to>
                                    </p:set>
                                    <p:animEffect filter="fade" transition="in">
                                      <p:cBhvr>
                                        <p:cTn dur="1000"/>
                                        <p:tgtEl>
                                          <p:spTgt spid="31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7" st="7"/>
                                            </p:txEl>
                                          </p:spTgt>
                                        </p:tgtEl>
                                        <p:attrNameLst>
                                          <p:attrName>style.visibility</p:attrName>
                                        </p:attrNameLst>
                                      </p:cBhvr>
                                      <p:to>
                                        <p:strVal val="visible"/>
                                      </p:to>
                                    </p:set>
                                    <p:animEffect filter="fade" transition="in">
                                      <p:cBhvr>
                                        <p:cTn dur="1000"/>
                                        <p:tgtEl>
                                          <p:spTgt spid="31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8" st="8"/>
                                            </p:txEl>
                                          </p:spTgt>
                                        </p:tgtEl>
                                        <p:attrNameLst>
                                          <p:attrName>style.visibility</p:attrName>
                                        </p:attrNameLst>
                                      </p:cBhvr>
                                      <p:to>
                                        <p:strVal val="visible"/>
                                      </p:to>
                                    </p:set>
                                    <p:animEffect filter="fade" transition="in">
                                      <p:cBhvr>
                                        <p:cTn dur="1000"/>
                                        <p:tgtEl>
                                          <p:spTgt spid="31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5"/>
          <p:cNvSpPr txBox="1"/>
          <p:nvPr>
            <p:ph type="title"/>
          </p:nvPr>
        </p:nvSpPr>
        <p:spPr>
          <a:xfrm>
            <a:off x="101750" y="132500"/>
            <a:ext cx="8520600" cy="256200"/>
          </a:xfrm>
          <a:prstGeom prst="rect">
            <a:avLst/>
          </a:prstGeom>
        </p:spPr>
        <p:txBody>
          <a:bodyPr anchorCtr="0" anchor="ctr" bIns="91425" lIns="91425" spcFirstLastPara="1" rIns="91425" wrap="square" tIns="91425">
            <a:noAutofit/>
          </a:bodyPr>
          <a:lstStyle/>
          <a:p>
            <a:pPr indent="0" lvl="0" marL="0" rtl="0" algn="l">
              <a:lnSpc>
                <a:spcPct val="110000"/>
              </a:lnSpc>
              <a:spcBef>
                <a:spcPts val="1500"/>
              </a:spcBef>
              <a:spcAft>
                <a:spcPts val="800"/>
              </a:spcAft>
              <a:buNone/>
            </a:pPr>
            <a:r>
              <a:rPr lang="en" sz="2800">
                <a:latin typeface="Arial"/>
                <a:ea typeface="Arial"/>
                <a:cs typeface="Arial"/>
                <a:sym typeface="Arial"/>
              </a:rPr>
              <a:t>Run a background MySQL container (Cont.)</a:t>
            </a:r>
            <a:endParaRPr sz="2800"/>
          </a:p>
        </p:txBody>
      </p:sp>
      <p:sp>
        <p:nvSpPr>
          <p:cNvPr id="325" name="Google Shape;325;p55"/>
          <p:cNvSpPr txBox="1"/>
          <p:nvPr>
            <p:ph idx="1" type="body"/>
          </p:nvPr>
        </p:nvSpPr>
        <p:spPr>
          <a:xfrm>
            <a:off x="199600" y="655650"/>
            <a:ext cx="8520600" cy="419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333333"/>
                </a:solidFill>
                <a:latin typeface="Arial"/>
                <a:ea typeface="Arial"/>
                <a:cs typeface="Arial"/>
                <a:sym typeface="Arial"/>
              </a:rPr>
              <a:t>You can also use </a:t>
            </a:r>
            <a:r>
              <a:rPr lang="en" sz="1500">
                <a:solidFill>
                  <a:srgbClr val="C7254E"/>
                </a:solidFill>
                <a:highlight>
                  <a:srgbClr val="F9F2F4"/>
                </a:highlight>
                <a:latin typeface="Consolas"/>
                <a:ea typeface="Consolas"/>
                <a:cs typeface="Consolas"/>
                <a:sym typeface="Consolas"/>
              </a:rPr>
              <a:t>docker container exec</a:t>
            </a:r>
            <a:r>
              <a:rPr lang="en" sz="1500">
                <a:solidFill>
                  <a:srgbClr val="333333"/>
                </a:solidFill>
                <a:latin typeface="Arial"/>
                <a:ea typeface="Arial"/>
                <a:cs typeface="Arial"/>
                <a:sym typeface="Arial"/>
              </a:rPr>
              <a:t> to connect to a new shell process inside an already-running container. Executing the command below will give you an interactive shell (</a:t>
            </a:r>
            <a:r>
              <a:rPr lang="en" sz="1500">
                <a:solidFill>
                  <a:srgbClr val="C7254E"/>
                </a:solidFill>
                <a:highlight>
                  <a:srgbClr val="F9F2F4"/>
                </a:highlight>
                <a:latin typeface="Consolas"/>
                <a:ea typeface="Consolas"/>
                <a:cs typeface="Consolas"/>
                <a:sym typeface="Consolas"/>
              </a:rPr>
              <a:t>sh</a:t>
            </a:r>
            <a:r>
              <a:rPr lang="en" sz="1500">
                <a:solidFill>
                  <a:srgbClr val="333333"/>
                </a:solidFill>
                <a:latin typeface="Arial"/>
                <a:ea typeface="Arial"/>
                <a:cs typeface="Arial"/>
                <a:sym typeface="Arial"/>
              </a:rPr>
              <a:t>) inside your MySQL container.</a:t>
            </a:r>
            <a:br>
              <a:rPr lang="en" sz="1500">
                <a:solidFill>
                  <a:srgbClr val="333333"/>
                </a:solidFill>
                <a:latin typeface="Arial"/>
                <a:ea typeface="Arial"/>
                <a:cs typeface="Arial"/>
                <a:sym typeface="Arial"/>
              </a:rPr>
            </a:br>
            <a:r>
              <a:rPr lang="en" sz="1500">
                <a:solidFill>
                  <a:srgbClr val="FFFFFF"/>
                </a:solidFill>
                <a:highlight>
                  <a:srgbClr val="000000"/>
                </a:highlight>
                <a:latin typeface="Consolas"/>
                <a:ea typeface="Consolas"/>
                <a:cs typeface="Consolas"/>
                <a:sym typeface="Consolas"/>
              </a:rPr>
              <a:t> docker exec -it mydb sh</a:t>
            </a:r>
            <a:endParaRPr sz="15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br>
              <a:rPr lang="en" sz="1500">
                <a:solidFill>
                  <a:srgbClr val="FFFFFF"/>
                </a:solidFill>
                <a:highlight>
                  <a:srgbClr val="000000"/>
                </a:highlight>
                <a:latin typeface="Consolas"/>
                <a:ea typeface="Consolas"/>
                <a:cs typeface="Consolas"/>
                <a:sym typeface="Consolas"/>
              </a:rPr>
            </a:br>
            <a:r>
              <a:rPr lang="en" sz="1500">
                <a:solidFill>
                  <a:srgbClr val="333333"/>
                </a:solidFill>
                <a:latin typeface="Arial"/>
                <a:ea typeface="Arial"/>
                <a:cs typeface="Arial"/>
                <a:sym typeface="Arial"/>
              </a:rPr>
              <a:t>Notice that your shell prompt has changed. This is because your shell is now connected to the </a:t>
            </a:r>
            <a:r>
              <a:rPr lang="en" sz="1500">
                <a:solidFill>
                  <a:srgbClr val="C7254E"/>
                </a:solidFill>
                <a:highlight>
                  <a:srgbClr val="F9F2F4"/>
                </a:highlight>
                <a:latin typeface="Consolas"/>
                <a:ea typeface="Consolas"/>
                <a:cs typeface="Consolas"/>
                <a:sym typeface="Consolas"/>
              </a:rPr>
              <a:t>sh</a:t>
            </a:r>
            <a:r>
              <a:rPr lang="en" sz="1500">
                <a:solidFill>
                  <a:srgbClr val="333333"/>
                </a:solidFill>
                <a:latin typeface="Arial"/>
                <a:ea typeface="Arial"/>
                <a:cs typeface="Arial"/>
                <a:sym typeface="Arial"/>
              </a:rPr>
              <a:t> process running inside of your container.</a:t>
            </a:r>
            <a:endParaRPr sz="1500">
              <a:solidFill>
                <a:srgbClr val="333333"/>
              </a:solidFill>
              <a:latin typeface="Arial"/>
              <a:ea typeface="Arial"/>
              <a:cs typeface="Arial"/>
              <a:sym typeface="Arial"/>
            </a:endParaRPr>
          </a:p>
          <a:p>
            <a:pPr indent="0" lvl="0" marL="0" rtl="0" algn="l">
              <a:spcBef>
                <a:spcPts val="800"/>
              </a:spcBef>
              <a:spcAft>
                <a:spcPts val="0"/>
              </a:spcAft>
              <a:buNone/>
            </a:pPr>
            <a:r>
              <a:rPr lang="en" sz="1500">
                <a:solidFill>
                  <a:srgbClr val="333333"/>
                </a:solidFill>
                <a:latin typeface="Arial"/>
                <a:ea typeface="Arial"/>
                <a:cs typeface="Arial"/>
                <a:sym typeface="Arial"/>
              </a:rPr>
              <a:t>Let’s check the version number by running the same command again, only this time from within the new shell session in the container.</a:t>
            </a:r>
            <a:br>
              <a:rPr lang="en" sz="1500">
                <a:solidFill>
                  <a:srgbClr val="333333"/>
                </a:solidFill>
                <a:latin typeface="Arial"/>
                <a:ea typeface="Arial"/>
                <a:cs typeface="Arial"/>
                <a:sym typeface="Arial"/>
              </a:rPr>
            </a:br>
            <a:r>
              <a:rPr lang="en" sz="1500">
                <a:solidFill>
                  <a:srgbClr val="FFFFFF"/>
                </a:solidFill>
                <a:highlight>
                  <a:srgbClr val="000000"/>
                </a:highlight>
                <a:latin typeface="Consolas"/>
                <a:ea typeface="Consolas"/>
                <a:cs typeface="Consolas"/>
                <a:sym typeface="Consolas"/>
              </a:rPr>
              <a:t> mysql --user=root --password=$MYSQL_ROOT_PASSWORD --version</a:t>
            </a:r>
            <a:endParaRPr sz="15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br>
              <a:rPr lang="en" sz="1500">
                <a:solidFill>
                  <a:srgbClr val="FFFFFF"/>
                </a:solidFill>
                <a:highlight>
                  <a:srgbClr val="000000"/>
                </a:highlight>
                <a:latin typeface="Consolas"/>
                <a:ea typeface="Consolas"/>
                <a:cs typeface="Consolas"/>
                <a:sym typeface="Consolas"/>
              </a:rPr>
            </a:br>
            <a:r>
              <a:rPr lang="en" sz="1500">
                <a:solidFill>
                  <a:srgbClr val="333333"/>
                </a:solidFill>
                <a:latin typeface="Arial"/>
                <a:ea typeface="Arial"/>
                <a:cs typeface="Arial"/>
                <a:sym typeface="Arial"/>
              </a:rPr>
              <a:t>Notice the output is the same as before.</a:t>
            </a:r>
            <a:endParaRPr sz="1500">
              <a:solidFill>
                <a:srgbClr val="333333"/>
              </a:solidFill>
              <a:latin typeface="Arial"/>
              <a:ea typeface="Arial"/>
              <a:cs typeface="Arial"/>
              <a:sym typeface="Arial"/>
            </a:endParaRPr>
          </a:p>
          <a:p>
            <a:pPr indent="0" lvl="0" marL="0" rtl="0" algn="l">
              <a:spcBef>
                <a:spcPts val="800"/>
              </a:spcBef>
              <a:spcAft>
                <a:spcPts val="0"/>
              </a:spcAft>
              <a:buNone/>
            </a:pPr>
            <a:r>
              <a:rPr lang="en" sz="1500">
                <a:solidFill>
                  <a:srgbClr val="333333"/>
                </a:solidFill>
                <a:latin typeface="Arial"/>
                <a:ea typeface="Arial"/>
                <a:cs typeface="Arial"/>
                <a:sym typeface="Arial"/>
              </a:rPr>
              <a:t>Type </a:t>
            </a:r>
            <a:r>
              <a:rPr lang="en" sz="1500">
                <a:solidFill>
                  <a:srgbClr val="C7254E"/>
                </a:solidFill>
                <a:highlight>
                  <a:srgbClr val="F9F2F4"/>
                </a:highlight>
                <a:latin typeface="Consolas"/>
                <a:ea typeface="Consolas"/>
                <a:cs typeface="Consolas"/>
                <a:sym typeface="Consolas"/>
              </a:rPr>
              <a:t>exit</a:t>
            </a:r>
            <a:r>
              <a:rPr lang="en" sz="1500">
                <a:solidFill>
                  <a:srgbClr val="333333"/>
                </a:solidFill>
                <a:latin typeface="Arial"/>
                <a:ea typeface="Arial"/>
                <a:cs typeface="Arial"/>
                <a:sym typeface="Arial"/>
              </a:rPr>
              <a:t> to leave the interactive shell session.</a:t>
            </a:r>
            <a:br>
              <a:rPr lang="en" sz="1500">
                <a:solidFill>
                  <a:srgbClr val="333333"/>
                </a:solidFill>
                <a:latin typeface="Arial"/>
                <a:ea typeface="Arial"/>
                <a:cs typeface="Arial"/>
                <a:sym typeface="Arial"/>
              </a:rPr>
            </a:br>
            <a:r>
              <a:rPr lang="en" sz="1500">
                <a:solidFill>
                  <a:srgbClr val="FFFFFF"/>
                </a:solidFill>
                <a:highlight>
                  <a:srgbClr val="000000"/>
                </a:highlight>
                <a:latin typeface="Consolas"/>
                <a:ea typeface="Consolas"/>
                <a:cs typeface="Consolas"/>
                <a:sym typeface="Consolas"/>
              </a:rPr>
              <a:t> exit</a:t>
            </a:r>
            <a:endParaRPr sz="15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t/>
            </a:r>
            <a:endParaRPr sz="1500">
              <a:solidFill>
                <a:srgbClr val="333333"/>
              </a:solidFill>
              <a:latin typeface="Arial"/>
              <a:ea typeface="Arial"/>
              <a:cs typeface="Arial"/>
              <a:sym typeface="Arial"/>
            </a:endParaRPr>
          </a:p>
          <a:p>
            <a:pPr indent="0" lvl="0" marL="0" rtl="0" algn="l">
              <a:spcBef>
                <a:spcPts val="0"/>
              </a:spcBef>
              <a:spcAft>
                <a:spcPts val="0"/>
              </a:spcAft>
              <a:buNone/>
            </a:pPr>
            <a:r>
              <a:t/>
            </a:r>
            <a:endParaRPr sz="1500">
              <a:solidFill>
                <a:srgbClr val="333333"/>
              </a:solidFill>
              <a:latin typeface="Arial"/>
              <a:ea typeface="Arial"/>
              <a:cs typeface="Arial"/>
              <a:sym typeface="Arial"/>
            </a:endParaRPr>
          </a:p>
          <a:p>
            <a:pPr indent="0" lvl="0" marL="0" rtl="0" algn="l">
              <a:spcBef>
                <a:spcPts val="0"/>
              </a:spcBef>
              <a:spcAft>
                <a:spcPts val="0"/>
              </a:spcAft>
              <a:buNone/>
            </a:pPr>
            <a:r>
              <a:t/>
            </a:r>
            <a:endParaRPr sz="1300">
              <a:solidFill>
                <a:srgbClr val="333333"/>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animEffect filter="fade" transition="in">
                                      <p:cBhvr>
                                        <p:cTn dur="1000"/>
                                        <p:tgtEl>
                                          <p:spTgt spid="3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animEffect filter="fade" transition="in">
                                      <p:cBhvr>
                                        <p:cTn dur="1000"/>
                                        <p:tgtEl>
                                          <p:spTgt spid="3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animEffect filter="fade" transition="in">
                                      <p:cBhvr>
                                        <p:cTn dur="1000"/>
                                        <p:tgtEl>
                                          <p:spTgt spid="3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animEffect filter="fade" transition="in">
                                      <p:cBhvr>
                                        <p:cTn dur="1000"/>
                                        <p:tgtEl>
                                          <p:spTgt spid="3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4" st="4"/>
                                            </p:txEl>
                                          </p:spTgt>
                                        </p:tgtEl>
                                        <p:attrNameLst>
                                          <p:attrName>style.visibility</p:attrName>
                                        </p:attrNameLst>
                                      </p:cBhvr>
                                      <p:to>
                                        <p:strVal val="visible"/>
                                      </p:to>
                                    </p:set>
                                    <p:animEffect filter="fade" transition="in">
                                      <p:cBhvr>
                                        <p:cTn dur="1000"/>
                                        <p:tgtEl>
                                          <p:spTgt spid="3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5" st="5"/>
                                            </p:txEl>
                                          </p:spTgt>
                                        </p:tgtEl>
                                        <p:attrNameLst>
                                          <p:attrName>style.visibility</p:attrName>
                                        </p:attrNameLst>
                                      </p:cBhvr>
                                      <p:to>
                                        <p:strVal val="visible"/>
                                      </p:to>
                                    </p:set>
                                    <p:animEffect filter="fade" transition="in">
                                      <p:cBhvr>
                                        <p:cTn dur="1000"/>
                                        <p:tgtEl>
                                          <p:spTgt spid="3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6" st="6"/>
                                            </p:txEl>
                                          </p:spTgt>
                                        </p:tgtEl>
                                        <p:attrNameLst>
                                          <p:attrName>style.visibility</p:attrName>
                                        </p:attrNameLst>
                                      </p:cBhvr>
                                      <p:to>
                                        <p:strVal val="visible"/>
                                      </p:to>
                                    </p:set>
                                    <p:animEffect filter="fade" transition="in">
                                      <p:cBhvr>
                                        <p:cTn dur="1000"/>
                                        <p:tgtEl>
                                          <p:spTgt spid="32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7" st="7"/>
                                            </p:txEl>
                                          </p:spTgt>
                                        </p:tgtEl>
                                        <p:attrNameLst>
                                          <p:attrName>style.visibility</p:attrName>
                                        </p:attrNameLst>
                                      </p:cBhvr>
                                      <p:to>
                                        <p:strVal val="visible"/>
                                      </p:to>
                                    </p:set>
                                    <p:animEffect filter="fade" transition="in">
                                      <p:cBhvr>
                                        <p:cTn dur="1000"/>
                                        <p:tgtEl>
                                          <p:spTgt spid="32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8" st="8"/>
                                            </p:txEl>
                                          </p:spTgt>
                                        </p:tgtEl>
                                        <p:attrNameLst>
                                          <p:attrName>style.visibility</p:attrName>
                                        </p:attrNameLst>
                                      </p:cBhvr>
                                      <p:to>
                                        <p:strVal val="visible"/>
                                      </p:to>
                                    </p:set>
                                    <p:animEffect filter="fade" transition="in">
                                      <p:cBhvr>
                                        <p:cTn dur="1000"/>
                                        <p:tgtEl>
                                          <p:spTgt spid="32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94475" y="30275"/>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Reference</a:t>
            </a:r>
            <a:endParaRPr sz="3600"/>
          </a:p>
        </p:txBody>
      </p:sp>
      <p:sp>
        <p:nvSpPr>
          <p:cNvPr id="331" name="Google Shape;331;p56"/>
          <p:cNvSpPr txBox="1"/>
          <p:nvPr>
            <p:ph idx="1" type="body"/>
          </p:nvPr>
        </p:nvSpPr>
        <p:spPr>
          <a:xfrm>
            <a:off x="311700" y="838625"/>
            <a:ext cx="8520600" cy="2515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900" u="sng">
                <a:solidFill>
                  <a:srgbClr val="0000FF"/>
                </a:solidFill>
                <a:latin typeface="Times New Roman"/>
                <a:ea typeface="Times New Roman"/>
                <a:cs typeface="Times New Roman"/>
                <a:sym typeface="Times New Roman"/>
                <a:hlinkClick r:id="rId3"/>
              </a:rPr>
              <a:t>https://www.edureka.co/blog/docker-tutorial</a:t>
            </a:r>
            <a:endParaRPr sz="1900">
              <a:solidFill>
                <a:srgbClr val="0000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900" u="sng">
                <a:solidFill>
                  <a:srgbClr val="0000FF"/>
                </a:solidFill>
                <a:latin typeface="Times New Roman"/>
                <a:ea typeface="Times New Roman"/>
                <a:cs typeface="Times New Roman"/>
                <a:sym typeface="Times New Roman"/>
                <a:hlinkClick r:id="rId4"/>
              </a:rPr>
              <a:t>https://docs.docker.com/</a:t>
            </a:r>
            <a:endParaRPr sz="1900">
              <a:solidFill>
                <a:srgbClr val="0000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900" u="sng">
                <a:solidFill>
                  <a:srgbClr val="0000FF"/>
                </a:solidFill>
                <a:latin typeface="Times New Roman"/>
                <a:ea typeface="Times New Roman"/>
                <a:cs typeface="Times New Roman"/>
                <a:sym typeface="Times New Roman"/>
                <a:hlinkClick r:id="rId5"/>
              </a:rPr>
              <a:t>https://www.edureka.co/blog/docker-commands/</a:t>
            </a:r>
            <a:endParaRPr sz="1900">
              <a:solidFill>
                <a:srgbClr val="0000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900" u="sng">
                <a:solidFill>
                  <a:srgbClr val="0000FF"/>
                </a:solidFill>
                <a:latin typeface="Times New Roman"/>
                <a:ea typeface="Times New Roman"/>
                <a:cs typeface="Times New Roman"/>
                <a:sym typeface="Times New Roman"/>
                <a:hlinkClick r:id="rId6"/>
              </a:rPr>
              <a:t>https://www.edureka.co/blog/docker-architecture/</a:t>
            </a:r>
            <a:endParaRPr sz="1900">
              <a:solidFill>
                <a:srgbClr val="0000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900" u="sng">
                <a:solidFill>
                  <a:srgbClr val="0000FF"/>
                </a:solidFill>
                <a:latin typeface="Times New Roman"/>
                <a:ea typeface="Times New Roman"/>
                <a:cs typeface="Times New Roman"/>
                <a:sym typeface="Times New Roman"/>
                <a:hlinkClick r:id="rId7"/>
              </a:rPr>
              <a:t>https://www.quora.com/Whats-the-difference-between-Docker-Swarm-Docker-Compose-and-Docker-Networks</a:t>
            </a:r>
            <a:endParaRPr sz="1900">
              <a:solidFill>
                <a:srgbClr val="0000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900" u="sng">
                <a:solidFill>
                  <a:srgbClr val="0000FF"/>
                </a:solidFill>
                <a:latin typeface="Times New Roman"/>
                <a:ea typeface="Times New Roman"/>
                <a:cs typeface="Times New Roman"/>
                <a:sym typeface="Times New Roman"/>
                <a:hlinkClick r:id="rId8"/>
              </a:rPr>
              <a:t>https://training.play-with-docker.com/beginner-linux/#Task_0</a:t>
            </a:r>
            <a:endParaRPr sz="1900">
              <a:solidFill>
                <a:srgbClr val="0000FF"/>
              </a:solidFill>
              <a:latin typeface="Times New Roman"/>
              <a:ea typeface="Times New Roman"/>
              <a:cs typeface="Times New Roman"/>
              <a:sym typeface="Times New Roman"/>
            </a:endParaRPr>
          </a:p>
          <a:p>
            <a:pPr indent="0" lvl="0" marL="0" rtl="0" algn="l">
              <a:spcBef>
                <a:spcPts val="80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289175" y="294250"/>
            <a:ext cx="8520600" cy="5727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400"/>
              </a:spcAft>
              <a:buNone/>
            </a:pPr>
            <a:r>
              <a:rPr lang="en" sz="2800">
                <a:latin typeface="Open Sans"/>
                <a:ea typeface="Open Sans"/>
                <a:cs typeface="Open Sans"/>
                <a:sym typeface="Open Sans"/>
              </a:rPr>
              <a:t>Virtualization  (</a:t>
            </a:r>
            <a:r>
              <a:rPr lang="en" sz="2800">
                <a:latin typeface="Open Sans"/>
                <a:ea typeface="Open Sans"/>
                <a:cs typeface="Open Sans"/>
                <a:sym typeface="Open Sans"/>
              </a:rPr>
              <a:t>C</a:t>
            </a:r>
            <a:r>
              <a:rPr lang="en" sz="2800">
                <a:latin typeface="Open Sans"/>
                <a:ea typeface="Open Sans"/>
                <a:cs typeface="Open Sans"/>
                <a:sym typeface="Open Sans"/>
              </a:rPr>
              <a:t>on</a:t>
            </a:r>
            <a:r>
              <a:rPr lang="en" sz="2800">
                <a:latin typeface="Open Sans"/>
                <a:ea typeface="Open Sans"/>
                <a:cs typeface="Open Sans"/>
                <a:sym typeface="Open Sans"/>
              </a:rPr>
              <a:t>t</a:t>
            </a:r>
            <a:r>
              <a:rPr lang="en" sz="2800">
                <a:latin typeface="Open Sans"/>
                <a:ea typeface="Open Sans"/>
                <a:cs typeface="Open Sans"/>
                <a:sym typeface="Open Sans"/>
              </a:rPr>
              <a:t>.)</a:t>
            </a:r>
            <a:endParaRPr sz="2800"/>
          </a:p>
        </p:txBody>
      </p:sp>
      <p:sp>
        <p:nvSpPr>
          <p:cNvPr id="91" name="Google Shape;91;p17"/>
          <p:cNvSpPr txBox="1"/>
          <p:nvPr>
            <p:ph idx="1" type="body"/>
          </p:nvPr>
        </p:nvSpPr>
        <p:spPr>
          <a:xfrm>
            <a:off x="289175" y="942350"/>
            <a:ext cx="8736300" cy="4054800"/>
          </a:xfrm>
          <a:prstGeom prst="rect">
            <a:avLst/>
          </a:prstGeom>
        </p:spPr>
        <p:txBody>
          <a:bodyPr anchorCtr="0" anchor="ctr" bIns="91425" lIns="91425" spcFirstLastPara="1" rIns="91425" wrap="square" tIns="91425">
            <a:noAutofit/>
          </a:bodyPr>
          <a:lstStyle/>
          <a:p>
            <a:pPr indent="-336550" lvl="0" marL="457200" rtl="0" algn="just">
              <a:lnSpc>
                <a:spcPct val="100000"/>
              </a:lnSpc>
              <a:spcBef>
                <a:spcPts val="0"/>
              </a:spcBef>
              <a:spcAft>
                <a:spcPts val="0"/>
              </a:spcAft>
              <a:buClr>
                <a:srgbClr val="4A4A4A"/>
              </a:buClr>
              <a:buSzPts val="1700"/>
              <a:buFont typeface="Open Sans"/>
              <a:buChar char="●"/>
            </a:pPr>
            <a:r>
              <a:rPr lang="en" sz="1700">
                <a:solidFill>
                  <a:srgbClr val="4A4A4A"/>
                </a:solidFill>
                <a:latin typeface="Open Sans"/>
                <a:ea typeface="Open Sans"/>
                <a:cs typeface="Open Sans"/>
                <a:sym typeface="Open Sans"/>
              </a:rPr>
              <a:t>Virtualization also has some </a:t>
            </a:r>
            <a:r>
              <a:rPr b="1" lang="en" sz="1700">
                <a:solidFill>
                  <a:srgbClr val="980000"/>
                </a:solidFill>
                <a:latin typeface="Open Sans"/>
                <a:ea typeface="Open Sans"/>
                <a:cs typeface="Open Sans"/>
                <a:sym typeface="Open Sans"/>
              </a:rPr>
              <a:t>shortcomings.</a:t>
            </a:r>
            <a:r>
              <a:rPr b="1" lang="en" sz="1700">
                <a:solidFill>
                  <a:srgbClr val="4A4A4A"/>
                </a:solidFill>
                <a:latin typeface="Open Sans"/>
                <a:ea typeface="Open Sans"/>
                <a:cs typeface="Open Sans"/>
                <a:sym typeface="Open Sans"/>
              </a:rPr>
              <a:t> </a:t>
            </a:r>
            <a:endParaRPr b="1" sz="1700">
              <a:solidFill>
                <a:srgbClr val="4A4A4A"/>
              </a:solidFill>
              <a:latin typeface="Open Sans"/>
              <a:ea typeface="Open Sans"/>
              <a:cs typeface="Open Sans"/>
              <a:sym typeface="Open Sans"/>
            </a:endParaRPr>
          </a:p>
          <a:p>
            <a:pPr indent="-336550" lvl="0" marL="457200" rtl="0" algn="just">
              <a:lnSpc>
                <a:spcPct val="100000"/>
              </a:lnSpc>
              <a:spcBef>
                <a:spcPts val="0"/>
              </a:spcBef>
              <a:spcAft>
                <a:spcPts val="0"/>
              </a:spcAft>
              <a:buClr>
                <a:srgbClr val="4A4A4A"/>
              </a:buClr>
              <a:buSzPts val="1700"/>
              <a:buFont typeface="Open Sans"/>
              <a:buChar char="●"/>
            </a:pPr>
            <a:r>
              <a:rPr lang="en" sz="1700">
                <a:solidFill>
                  <a:srgbClr val="4A4A4A"/>
                </a:solidFill>
                <a:latin typeface="Open Sans"/>
                <a:ea typeface="Open Sans"/>
                <a:cs typeface="Open Sans"/>
                <a:sym typeface="Open Sans"/>
              </a:rPr>
              <a:t>Running multiple Virtual Machines in the same host operating system leads to performance degradation. This is because of the guest OS running on top of the host OS, which will have its own kernel and set of libraries and dependencies. This takes up a large chunk of system resources, i.e. hard disk, processor and especially RAM.</a:t>
            </a:r>
            <a:endParaRPr sz="1700">
              <a:solidFill>
                <a:srgbClr val="4A4A4A"/>
              </a:solidFill>
              <a:latin typeface="Open Sans"/>
              <a:ea typeface="Open Sans"/>
              <a:cs typeface="Open Sans"/>
              <a:sym typeface="Open Sans"/>
            </a:endParaRPr>
          </a:p>
          <a:p>
            <a:pPr indent="-336550" lvl="0" marL="457200" rtl="0" algn="just">
              <a:lnSpc>
                <a:spcPct val="100000"/>
              </a:lnSpc>
              <a:spcBef>
                <a:spcPts val="0"/>
              </a:spcBef>
              <a:spcAft>
                <a:spcPts val="0"/>
              </a:spcAft>
              <a:buClr>
                <a:srgbClr val="4A4A4A"/>
              </a:buClr>
              <a:buSzPts val="1700"/>
              <a:buFont typeface="Open Sans"/>
              <a:buChar char="●"/>
            </a:pPr>
            <a:r>
              <a:rPr lang="en" sz="1700">
                <a:solidFill>
                  <a:srgbClr val="4A4A4A"/>
                </a:solidFill>
                <a:latin typeface="Open Sans"/>
                <a:ea typeface="Open Sans"/>
                <a:cs typeface="Open Sans"/>
                <a:sym typeface="Open Sans"/>
              </a:rPr>
              <a:t>Another problem with Virtual Machines which uses virtualization is that it takes almost a minute to boot-up. This is very critical in case of real-time applications.</a:t>
            </a:r>
            <a:endParaRPr sz="1700">
              <a:solidFill>
                <a:srgbClr val="4A4A4A"/>
              </a:solidFill>
              <a:latin typeface="Open Sans"/>
              <a:ea typeface="Open Sans"/>
              <a:cs typeface="Open Sans"/>
              <a:sym typeface="Open Sans"/>
            </a:endParaRPr>
          </a:p>
          <a:p>
            <a:pPr indent="-336550" lvl="0" marL="457200" rtl="0" algn="just">
              <a:lnSpc>
                <a:spcPct val="100000"/>
              </a:lnSpc>
              <a:spcBef>
                <a:spcPts val="0"/>
              </a:spcBef>
              <a:spcAft>
                <a:spcPts val="0"/>
              </a:spcAft>
              <a:buClr>
                <a:srgbClr val="4A4A4A"/>
              </a:buClr>
              <a:buSzPts val="1700"/>
              <a:buFont typeface="Open Sans"/>
              <a:buChar char="●"/>
            </a:pPr>
            <a:r>
              <a:rPr lang="en" sz="1700">
                <a:solidFill>
                  <a:srgbClr val="4A4A4A"/>
                </a:solidFill>
                <a:latin typeface="Open Sans"/>
                <a:ea typeface="Open Sans"/>
                <a:cs typeface="Open Sans"/>
                <a:sym typeface="Open Sans"/>
              </a:rPr>
              <a:t>Following are the disadvantages of Virtualization:</a:t>
            </a:r>
            <a:endParaRPr sz="1700">
              <a:solidFill>
                <a:srgbClr val="4A4A4A"/>
              </a:solidFill>
              <a:latin typeface="Open Sans"/>
              <a:ea typeface="Open Sans"/>
              <a:cs typeface="Open Sans"/>
              <a:sym typeface="Open Sans"/>
            </a:endParaRPr>
          </a:p>
          <a:p>
            <a:pPr indent="-336550" lvl="0" marL="914400" rtl="0" algn="just">
              <a:lnSpc>
                <a:spcPct val="100000"/>
              </a:lnSpc>
              <a:spcBef>
                <a:spcPts val="0"/>
              </a:spcBef>
              <a:spcAft>
                <a:spcPts val="0"/>
              </a:spcAft>
              <a:buClr>
                <a:srgbClr val="0000FF"/>
              </a:buClr>
              <a:buSzPts val="1700"/>
              <a:buFont typeface="Open Sans"/>
              <a:buChar char="●"/>
            </a:pPr>
            <a:r>
              <a:rPr lang="en" sz="1700">
                <a:solidFill>
                  <a:srgbClr val="0000FF"/>
                </a:solidFill>
                <a:latin typeface="Open Sans"/>
                <a:ea typeface="Open Sans"/>
                <a:cs typeface="Open Sans"/>
                <a:sym typeface="Open Sans"/>
              </a:rPr>
              <a:t>Running multiple Virtual Machines leads to unstable performance</a:t>
            </a:r>
            <a:endParaRPr sz="1700">
              <a:solidFill>
                <a:srgbClr val="0000FF"/>
              </a:solidFill>
              <a:latin typeface="Open Sans"/>
              <a:ea typeface="Open Sans"/>
              <a:cs typeface="Open Sans"/>
              <a:sym typeface="Open Sans"/>
            </a:endParaRPr>
          </a:p>
          <a:p>
            <a:pPr indent="-336550" lvl="0" marL="914400" rtl="0" algn="just">
              <a:lnSpc>
                <a:spcPct val="100000"/>
              </a:lnSpc>
              <a:spcBef>
                <a:spcPts val="0"/>
              </a:spcBef>
              <a:spcAft>
                <a:spcPts val="0"/>
              </a:spcAft>
              <a:buClr>
                <a:srgbClr val="0000FF"/>
              </a:buClr>
              <a:buSzPts val="1700"/>
              <a:buFont typeface="Open Sans"/>
              <a:buChar char="●"/>
            </a:pPr>
            <a:r>
              <a:rPr lang="en" sz="1700">
                <a:solidFill>
                  <a:srgbClr val="0000FF"/>
                </a:solidFill>
                <a:latin typeface="Open Sans"/>
                <a:ea typeface="Open Sans"/>
                <a:cs typeface="Open Sans"/>
                <a:sym typeface="Open Sans"/>
              </a:rPr>
              <a:t>Hypervisors are not as efficient as the host operating system</a:t>
            </a:r>
            <a:endParaRPr sz="1700">
              <a:solidFill>
                <a:srgbClr val="0000FF"/>
              </a:solidFill>
              <a:latin typeface="Open Sans"/>
              <a:ea typeface="Open Sans"/>
              <a:cs typeface="Open Sans"/>
              <a:sym typeface="Open Sans"/>
            </a:endParaRPr>
          </a:p>
          <a:p>
            <a:pPr indent="-336550" lvl="0" marL="914400" rtl="0" algn="just">
              <a:lnSpc>
                <a:spcPct val="100000"/>
              </a:lnSpc>
              <a:spcBef>
                <a:spcPts val="0"/>
              </a:spcBef>
              <a:spcAft>
                <a:spcPts val="0"/>
              </a:spcAft>
              <a:buClr>
                <a:srgbClr val="0000FF"/>
              </a:buClr>
              <a:buSzPts val="1700"/>
              <a:buFont typeface="Open Sans"/>
              <a:buChar char="●"/>
            </a:pPr>
            <a:r>
              <a:rPr lang="en" sz="1700">
                <a:solidFill>
                  <a:srgbClr val="0000FF"/>
                </a:solidFill>
                <a:latin typeface="Open Sans"/>
                <a:ea typeface="Open Sans"/>
                <a:cs typeface="Open Sans"/>
                <a:sym typeface="Open Sans"/>
              </a:rPr>
              <a:t>Boot up process is long and takes time</a:t>
            </a:r>
            <a:endParaRPr sz="1700">
              <a:solidFill>
                <a:srgbClr val="4A4A4A"/>
              </a:solidFill>
              <a:latin typeface="Open Sans"/>
              <a:ea typeface="Open Sans"/>
              <a:cs typeface="Open Sans"/>
              <a:sym typeface="Open Sans"/>
            </a:endParaRPr>
          </a:p>
          <a:p>
            <a:pPr indent="0" lvl="0" marL="0" rtl="0" algn="just">
              <a:lnSpc>
                <a:spcPct val="100000"/>
              </a:lnSpc>
              <a:spcBef>
                <a:spcPts val="1200"/>
              </a:spcBef>
              <a:spcAft>
                <a:spcPts val="0"/>
              </a:spcAft>
              <a:buNone/>
            </a:pPr>
            <a:r>
              <a:rPr b="1" lang="en" sz="1700">
                <a:solidFill>
                  <a:srgbClr val="990000"/>
                </a:solidFill>
                <a:latin typeface="Open Sans"/>
                <a:ea typeface="Open Sans"/>
                <a:cs typeface="Open Sans"/>
                <a:sym typeface="Open Sans"/>
              </a:rPr>
              <a:t>These drawbacks led to the emergence of a new technique called Containerization. </a:t>
            </a:r>
            <a:endParaRPr sz="1700">
              <a:solidFill>
                <a:srgbClr val="4A4A4A"/>
              </a:solidFill>
              <a:latin typeface="Open Sans"/>
              <a:ea typeface="Open Sans"/>
              <a:cs typeface="Open Sans"/>
              <a:sym typeface="Open Sans"/>
            </a:endParaRPr>
          </a:p>
          <a:p>
            <a:pPr indent="0" lvl="0" marL="0" rtl="0" algn="l">
              <a:spcBef>
                <a:spcPts val="1200"/>
              </a:spcBef>
              <a:spcAft>
                <a:spcPts val="0"/>
              </a:spcAft>
              <a:buNone/>
            </a:pPr>
            <a:r>
              <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1000"/>
                                        <p:tgtEl>
                                          <p:spTgt spid="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1000"/>
                                        <p:tgtEl>
                                          <p:spTgt spid="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animEffect filter="fade" transition="in">
                                      <p:cBhvr>
                                        <p:cTn dur="1000"/>
                                        <p:tgtEl>
                                          <p:spTgt spid="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8" st="8"/>
                                            </p:txEl>
                                          </p:spTgt>
                                        </p:tgtEl>
                                        <p:attrNameLst>
                                          <p:attrName>style.visibility</p:attrName>
                                        </p:attrNameLst>
                                      </p:cBhvr>
                                      <p:to>
                                        <p:strVal val="visible"/>
                                      </p:to>
                                    </p:set>
                                    <p:animEffect filter="fade" transition="in">
                                      <p:cBhvr>
                                        <p:cTn dur="1000"/>
                                        <p:tgtEl>
                                          <p:spTgt spid="9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255250" y="318025"/>
            <a:ext cx="8520600" cy="707400"/>
          </a:xfrm>
          <a:prstGeom prst="rect">
            <a:avLst/>
          </a:prstGeom>
        </p:spPr>
        <p:txBody>
          <a:bodyPr anchorCtr="0" anchor="ctr" bIns="91425" lIns="91425" spcFirstLastPara="1" rIns="91425" wrap="square" tIns="91425">
            <a:noAutofit/>
          </a:bodyPr>
          <a:lstStyle/>
          <a:p>
            <a:pPr indent="0" lvl="0" marL="0" rtl="0" algn="just">
              <a:lnSpc>
                <a:spcPct val="120000"/>
              </a:lnSpc>
              <a:spcBef>
                <a:spcPts val="0"/>
              </a:spcBef>
              <a:spcAft>
                <a:spcPts val="0"/>
              </a:spcAft>
              <a:buClr>
                <a:schemeClr val="dk1"/>
              </a:buClr>
              <a:buSzPts val="1100"/>
              <a:buFont typeface="Arial"/>
              <a:buNone/>
            </a:pPr>
            <a:r>
              <a:rPr lang="en" sz="2800">
                <a:latin typeface="Open Sans"/>
                <a:ea typeface="Open Sans"/>
                <a:cs typeface="Open Sans"/>
                <a:sym typeface="Open Sans"/>
              </a:rPr>
              <a:t>Containerization</a:t>
            </a:r>
            <a:endParaRPr sz="2800">
              <a:latin typeface="Open Sans"/>
              <a:ea typeface="Open Sans"/>
              <a:cs typeface="Open Sans"/>
              <a:sym typeface="Open Sans"/>
            </a:endParaRPr>
          </a:p>
          <a:p>
            <a:pPr indent="0" lvl="0" marL="0" rtl="0" algn="l">
              <a:spcBef>
                <a:spcPts val="400"/>
              </a:spcBef>
              <a:spcAft>
                <a:spcPts val="0"/>
              </a:spcAft>
              <a:buNone/>
            </a:pPr>
            <a:r>
              <a:t/>
            </a:r>
            <a:endParaRPr/>
          </a:p>
        </p:txBody>
      </p:sp>
      <p:sp>
        <p:nvSpPr>
          <p:cNvPr id="97" name="Google Shape;97;p18"/>
          <p:cNvSpPr txBox="1"/>
          <p:nvPr>
            <p:ph idx="1" type="body"/>
          </p:nvPr>
        </p:nvSpPr>
        <p:spPr>
          <a:xfrm>
            <a:off x="311700" y="1152475"/>
            <a:ext cx="5726400" cy="3697500"/>
          </a:xfrm>
          <a:prstGeom prst="rect">
            <a:avLst/>
          </a:prstGeom>
        </p:spPr>
        <p:txBody>
          <a:bodyPr anchorCtr="0" anchor="ctr" bIns="91425" lIns="91425" spcFirstLastPara="1" rIns="91425" wrap="square" tIns="91425">
            <a:noAutofit/>
          </a:bodyPr>
          <a:lstStyle/>
          <a:p>
            <a:pPr indent="-349250" lvl="0" marL="457200" rtl="0" algn="l">
              <a:spcBef>
                <a:spcPts val="0"/>
              </a:spcBef>
              <a:spcAft>
                <a:spcPts val="0"/>
              </a:spcAft>
              <a:buClr>
                <a:srgbClr val="4A4A4A"/>
              </a:buClr>
              <a:buSzPts val="1900"/>
              <a:buFont typeface="Open Sans"/>
              <a:buChar char="●"/>
            </a:pPr>
            <a:r>
              <a:rPr lang="en" sz="1900">
                <a:solidFill>
                  <a:srgbClr val="4A4A4A"/>
                </a:solidFill>
                <a:highlight>
                  <a:srgbClr val="FFFFFF"/>
                </a:highlight>
                <a:latin typeface="Open Sans"/>
                <a:ea typeface="Open Sans"/>
                <a:cs typeface="Open Sans"/>
                <a:sym typeface="Open Sans"/>
              </a:rPr>
              <a:t>Containerization is the technique of bringing virtualization to the operating system level. </a:t>
            </a:r>
            <a:endParaRPr sz="1900">
              <a:solidFill>
                <a:srgbClr val="4A4A4A"/>
              </a:solidFill>
              <a:highlight>
                <a:srgbClr val="FFFFFF"/>
              </a:highlight>
              <a:latin typeface="Open Sans"/>
              <a:ea typeface="Open Sans"/>
              <a:cs typeface="Open Sans"/>
              <a:sym typeface="Open Sans"/>
            </a:endParaRPr>
          </a:p>
          <a:p>
            <a:pPr indent="-349250" lvl="0" marL="457200" rtl="0" algn="l">
              <a:spcBef>
                <a:spcPts val="0"/>
              </a:spcBef>
              <a:spcAft>
                <a:spcPts val="0"/>
              </a:spcAft>
              <a:buClr>
                <a:srgbClr val="4A4A4A"/>
              </a:buClr>
              <a:buSzPts val="1900"/>
              <a:buFont typeface="Open Sans"/>
              <a:buChar char="●"/>
            </a:pPr>
            <a:r>
              <a:rPr lang="en" sz="1900">
                <a:solidFill>
                  <a:srgbClr val="4A4A4A"/>
                </a:solidFill>
                <a:highlight>
                  <a:srgbClr val="FFFFFF"/>
                </a:highlight>
                <a:latin typeface="Open Sans"/>
                <a:ea typeface="Open Sans"/>
                <a:cs typeface="Open Sans"/>
                <a:sym typeface="Open Sans"/>
              </a:rPr>
              <a:t>While </a:t>
            </a:r>
            <a:r>
              <a:rPr lang="en" sz="1900">
                <a:solidFill>
                  <a:srgbClr val="0000FF"/>
                </a:solidFill>
                <a:highlight>
                  <a:srgbClr val="FFFFFF"/>
                </a:highlight>
                <a:latin typeface="Open Sans"/>
                <a:ea typeface="Open Sans"/>
                <a:cs typeface="Open Sans"/>
                <a:sym typeface="Open Sans"/>
              </a:rPr>
              <a:t>Virtualization brings abstraction to the hardware</a:t>
            </a:r>
            <a:r>
              <a:rPr lang="en" sz="1900">
                <a:solidFill>
                  <a:srgbClr val="4A4A4A"/>
                </a:solidFill>
                <a:highlight>
                  <a:srgbClr val="FFFFFF"/>
                </a:highlight>
                <a:latin typeface="Open Sans"/>
                <a:ea typeface="Open Sans"/>
                <a:cs typeface="Open Sans"/>
                <a:sym typeface="Open Sans"/>
              </a:rPr>
              <a:t>, </a:t>
            </a:r>
            <a:r>
              <a:rPr lang="en" sz="1900">
                <a:solidFill>
                  <a:srgbClr val="990000"/>
                </a:solidFill>
                <a:highlight>
                  <a:srgbClr val="FFFFFF"/>
                </a:highlight>
                <a:latin typeface="Open Sans"/>
                <a:ea typeface="Open Sans"/>
                <a:cs typeface="Open Sans"/>
                <a:sym typeface="Open Sans"/>
              </a:rPr>
              <a:t>Containerization brings abstraction to the operating system</a:t>
            </a:r>
            <a:r>
              <a:rPr lang="en" sz="1900">
                <a:solidFill>
                  <a:srgbClr val="4A4A4A"/>
                </a:solidFill>
                <a:highlight>
                  <a:srgbClr val="FFFFFF"/>
                </a:highlight>
                <a:latin typeface="Open Sans"/>
                <a:ea typeface="Open Sans"/>
                <a:cs typeface="Open Sans"/>
                <a:sym typeface="Open Sans"/>
              </a:rPr>
              <a:t>. </a:t>
            </a:r>
            <a:endParaRPr sz="1900">
              <a:solidFill>
                <a:srgbClr val="4A4A4A"/>
              </a:solidFill>
              <a:highlight>
                <a:srgbClr val="FFFFFF"/>
              </a:highlight>
              <a:latin typeface="Open Sans"/>
              <a:ea typeface="Open Sans"/>
              <a:cs typeface="Open Sans"/>
              <a:sym typeface="Open Sans"/>
            </a:endParaRPr>
          </a:p>
          <a:p>
            <a:pPr indent="-349250" lvl="0" marL="457200" rtl="0" algn="l">
              <a:spcBef>
                <a:spcPts val="0"/>
              </a:spcBef>
              <a:spcAft>
                <a:spcPts val="0"/>
              </a:spcAft>
              <a:buClr>
                <a:srgbClr val="4A4A4A"/>
              </a:buClr>
              <a:buSzPts val="1900"/>
              <a:buFont typeface="Open Sans"/>
              <a:buChar char="●"/>
            </a:pPr>
            <a:r>
              <a:rPr lang="en" sz="1900">
                <a:solidFill>
                  <a:srgbClr val="4A4A4A"/>
                </a:solidFill>
                <a:highlight>
                  <a:srgbClr val="FFFFFF"/>
                </a:highlight>
                <a:latin typeface="Open Sans"/>
                <a:ea typeface="Open Sans"/>
                <a:cs typeface="Open Sans"/>
                <a:sym typeface="Open Sans"/>
              </a:rPr>
              <a:t>Do note that Containerization is also a type of Virtualization. </a:t>
            </a:r>
            <a:endParaRPr sz="1900">
              <a:solidFill>
                <a:srgbClr val="4A4A4A"/>
              </a:solidFill>
              <a:highlight>
                <a:srgbClr val="FFFFFF"/>
              </a:highlight>
              <a:latin typeface="Open Sans"/>
              <a:ea typeface="Open Sans"/>
              <a:cs typeface="Open Sans"/>
              <a:sym typeface="Open Sans"/>
            </a:endParaRPr>
          </a:p>
          <a:p>
            <a:pPr indent="-349250" lvl="0" marL="457200" rtl="0" algn="l">
              <a:spcBef>
                <a:spcPts val="0"/>
              </a:spcBef>
              <a:spcAft>
                <a:spcPts val="0"/>
              </a:spcAft>
              <a:buClr>
                <a:srgbClr val="4A4A4A"/>
              </a:buClr>
              <a:buSzPts val="1900"/>
              <a:buFont typeface="Open Sans"/>
              <a:buChar char="●"/>
            </a:pPr>
            <a:r>
              <a:rPr lang="en" sz="1900">
                <a:solidFill>
                  <a:srgbClr val="4A4A4A"/>
                </a:solidFill>
                <a:highlight>
                  <a:srgbClr val="FFFFFF"/>
                </a:highlight>
                <a:latin typeface="Open Sans"/>
                <a:ea typeface="Open Sans"/>
                <a:cs typeface="Open Sans"/>
                <a:sym typeface="Open Sans"/>
              </a:rPr>
              <a:t>Containerization is however more efficient because there is no guest OS here and utilizes a host’s operating system, share relevant libraries &amp; resources as and when needed unlike virtual machines. </a:t>
            </a:r>
            <a:endParaRPr sz="1900">
              <a:solidFill>
                <a:srgbClr val="4A4A4A"/>
              </a:solidFill>
              <a:highlight>
                <a:srgbClr val="FFFFFF"/>
              </a:highlight>
              <a:latin typeface="Open Sans"/>
              <a:ea typeface="Open Sans"/>
              <a:cs typeface="Open Sans"/>
              <a:sym typeface="Open Sans"/>
            </a:endParaRPr>
          </a:p>
          <a:p>
            <a:pPr indent="0" lvl="0" marL="457200" rtl="0" algn="l">
              <a:spcBef>
                <a:spcPts val="0"/>
              </a:spcBef>
              <a:spcAft>
                <a:spcPts val="0"/>
              </a:spcAft>
              <a:buNone/>
            </a:pPr>
            <a:r>
              <a:t/>
            </a:r>
            <a:endParaRPr sz="1900"/>
          </a:p>
        </p:txBody>
      </p:sp>
      <p:pic>
        <p:nvPicPr>
          <p:cNvPr id="98" name="Google Shape;98;p18"/>
          <p:cNvPicPr preferRelativeResize="0"/>
          <p:nvPr/>
        </p:nvPicPr>
        <p:blipFill>
          <a:blip r:embed="rId3">
            <a:alphaModFix/>
          </a:blip>
          <a:stretch>
            <a:fillRect/>
          </a:stretch>
        </p:blipFill>
        <p:spPr>
          <a:xfrm>
            <a:off x="5961950" y="917750"/>
            <a:ext cx="3133875" cy="2870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1000"/>
                                        <p:tgtEl>
                                          <p:spTgt spid="9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ctr" bIns="91425" lIns="91425" spcFirstLastPara="1" rIns="91425" wrap="square" tIns="91425">
            <a:noAutofit/>
          </a:bodyPr>
          <a:lstStyle/>
          <a:p>
            <a:pPr indent="0" lvl="0" marL="0" rtl="0" algn="just">
              <a:lnSpc>
                <a:spcPct val="120000"/>
              </a:lnSpc>
              <a:spcBef>
                <a:spcPts val="0"/>
              </a:spcBef>
              <a:spcAft>
                <a:spcPts val="0"/>
              </a:spcAft>
              <a:buNone/>
            </a:pPr>
            <a:r>
              <a:rPr lang="en" sz="2800">
                <a:latin typeface="Open Sans"/>
                <a:ea typeface="Open Sans"/>
                <a:cs typeface="Open Sans"/>
                <a:sym typeface="Open Sans"/>
              </a:rPr>
              <a:t>Containerization (Cont.)</a:t>
            </a:r>
            <a:endParaRPr sz="2800">
              <a:latin typeface="Open Sans"/>
              <a:ea typeface="Open Sans"/>
              <a:cs typeface="Open Sans"/>
              <a:sym typeface="Open Sans"/>
            </a:endParaRPr>
          </a:p>
          <a:p>
            <a:pPr indent="0" lvl="0" marL="0" rtl="0" algn="l">
              <a:spcBef>
                <a:spcPts val="400"/>
              </a:spcBef>
              <a:spcAft>
                <a:spcPts val="0"/>
              </a:spcAft>
              <a:buNone/>
            </a:pPr>
            <a:r>
              <a:t/>
            </a:r>
            <a:endParaRPr/>
          </a:p>
        </p:txBody>
      </p:sp>
      <p:sp>
        <p:nvSpPr>
          <p:cNvPr id="104" name="Google Shape;104;p19"/>
          <p:cNvSpPr txBox="1"/>
          <p:nvPr>
            <p:ph idx="1" type="body"/>
          </p:nvPr>
        </p:nvSpPr>
        <p:spPr>
          <a:xfrm>
            <a:off x="311700" y="1006325"/>
            <a:ext cx="8520600" cy="3562800"/>
          </a:xfrm>
          <a:prstGeom prst="rect">
            <a:avLst/>
          </a:prstGeom>
        </p:spPr>
        <p:txBody>
          <a:bodyPr anchorCtr="0" anchor="ctr" bIns="91425" lIns="91425" spcFirstLastPara="1" rIns="91425" wrap="square" tIns="91425">
            <a:noAutofit/>
          </a:bodyPr>
          <a:lstStyle/>
          <a:p>
            <a:pPr indent="-349250" lvl="0" marL="457200" rtl="0" algn="l">
              <a:spcBef>
                <a:spcPts val="0"/>
              </a:spcBef>
              <a:spcAft>
                <a:spcPts val="0"/>
              </a:spcAft>
              <a:buClr>
                <a:srgbClr val="4A4A4A"/>
              </a:buClr>
              <a:buSzPts val="1900"/>
              <a:buFont typeface="Open Sans"/>
              <a:buChar char="●"/>
            </a:pPr>
            <a:r>
              <a:rPr lang="en" sz="1900">
                <a:solidFill>
                  <a:srgbClr val="4A4A4A"/>
                </a:solidFill>
                <a:highlight>
                  <a:srgbClr val="FFFFFF"/>
                </a:highlight>
                <a:latin typeface="Open Sans"/>
                <a:ea typeface="Open Sans"/>
                <a:cs typeface="Open Sans"/>
                <a:sym typeface="Open Sans"/>
              </a:rPr>
              <a:t>Application specific binaries and libraries of containers run on the host kernel, which makes </a:t>
            </a:r>
            <a:r>
              <a:rPr lang="en" sz="1900">
                <a:solidFill>
                  <a:srgbClr val="0000FF"/>
                </a:solidFill>
                <a:highlight>
                  <a:srgbClr val="FFFFFF"/>
                </a:highlight>
                <a:latin typeface="Open Sans"/>
                <a:ea typeface="Open Sans"/>
                <a:cs typeface="Open Sans"/>
                <a:sym typeface="Open Sans"/>
              </a:rPr>
              <a:t>processing and execution very fast</a:t>
            </a:r>
            <a:r>
              <a:rPr lang="en" sz="1900">
                <a:solidFill>
                  <a:srgbClr val="4A4A4A"/>
                </a:solidFill>
                <a:highlight>
                  <a:srgbClr val="FFFFFF"/>
                </a:highlight>
                <a:latin typeface="Open Sans"/>
                <a:ea typeface="Open Sans"/>
                <a:cs typeface="Open Sans"/>
                <a:sym typeface="Open Sans"/>
              </a:rPr>
              <a:t>. </a:t>
            </a:r>
            <a:endParaRPr sz="1900">
              <a:solidFill>
                <a:srgbClr val="4A4A4A"/>
              </a:solidFill>
              <a:highlight>
                <a:srgbClr val="FFFFFF"/>
              </a:highlight>
              <a:latin typeface="Open Sans"/>
              <a:ea typeface="Open Sans"/>
              <a:cs typeface="Open Sans"/>
              <a:sym typeface="Open Sans"/>
            </a:endParaRPr>
          </a:p>
          <a:p>
            <a:pPr indent="-349250" lvl="0" marL="457200" rtl="0" algn="l">
              <a:spcBef>
                <a:spcPts val="0"/>
              </a:spcBef>
              <a:spcAft>
                <a:spcPts val="0"/>
              </a:spcAft>
              <a:buClr>
                <a:srgbClr val="4A4A4A"/>
              </a:buClr>
              <a:buSzPts val="1900"/>
              <a:buFont typeface="Open Sans"/>
              <a:buChar char="●"/>
            </a:pPr>
            <a:r>
              <a:rPr lang="en" sz="1900">
                <a:solidFill>
                  <a:srgbClr val="4A4A4A"/>
                </a:solidFill>
                <a:highlight>
                  <a:srgbClr val="FFFFFF"/>
                </a:highlight>
                <a:latin typeface="Open Sans"/>
                <a:ea typeface="Open Sans"/>
                <a:cs typeface="Open Sans"/>
                <a:sym typeface="Open Sans"/>
              </a:rPr>
              <a:t>Even </a:t>
            </a:r>
            <a:r>
              <a:rPr lang="en" sz="1900">
                <a:solidFill>
                  <a:srgbClr val="0000FF"/>
                </a:solidFill>
                <a:highlight>
                  <a:srgbClr val="FFFFFF"/>
                </a:highlight>
                <a:latin typeface="Open Sans"/>
                <a:ea typeface="Open Sans"/>
                <a:cs typeface="Open Sans"/>
                <a:sym typeface="Open Sans"/>
              </a:rPr>
              <a:t>booting-up </a:t>
            </a:r>
            <a:r>
              <a:rPr lang="en" sz="1900">
                <a:solidFill>
                  <a:srgbClr val="4A4A4A"/>
                </a:solidFill>
                <a:highlight>
                  <a:srgbClr val="FFFFFF"/>
                </a:highlight>
                <a:latin typeface="Open Sans"/>
                <a:ea typeface="Open Sans"/>
                <a:cs typeface="Open Sans"/>
                <a:sym typeface="Open Sans"/>
              </a:rPr>
              <a:t>a container takes only a fraction of a second. Because all the containers share, host operating system and holds only the application related binaries &amp; libraries. </a:t>
            </a:r>
            <a:endParaRPr sz="1900">
              <a:solidFill>
                <a:srgbClr val="4A4A4A"/>
              </a:solidFill>
              <a:highlight>
                <a:srgbClr val="FFFFFF"/>
              </a:highlight>
              <a:latin typeface="Open Sans"/>
              <a:ea typeface="Open Sans"/>
              <a:cs typeface="Open Sans"/>
              <a:sym typeface="Open Sans"/>
            </a:endParaRPr>
          </a:p>
          <a:p>
            <a:pPr indent="-349250" lvl="0" marL="457200" rtl="0" algn="l">
              <a:spcBef>
                <a:spcPts val="0"/>
              </a:spcBef>
              <a:spcAft>
                <a:spcPts val="0"/>
              </a:spcAft>
              <a:buClr>
                <a:srgbClr val="4A4A4A"/>
              </a:buClr>
              <a:buSzPts val="1900"/>
              <a:buFont typeface="Open Sans"/>
              <a:buChar char="●"/>
            </a:pPr>
            <a:r>
              <a:rPr lang="en" sz="1900">
                <a:solidFill>
                  <a:srgbClr val="4A4A4A"/>
                </a:solidFill>
                <a:highlight>
                  <a:srgbClr val="FFFFFF"/>
                </a:highlight>
                <a:latin typeface="Open Sans"/>
                <a:ea typeface="Open Sans"/>
                <a:cs typeface="Open Sans"/>
                <a:sym typeface="Open Sans"/>
              </a:rPr>
              <a:t>They are </a:t>
            </a:r>
            <a:r>
              <a:rPr lang="en" sz="1900">
                <a:solidFill>
                  <a:srgbClr val="0000FF"/>
                </a:solidFill>
                <a:highlight>
                  <a:srgbClr val="FFFFFF"/>
                </a:highlight>
                <a:latin typeface="Open Sans"/>
                <a:ea typeface="Open Sans"/>
                <a:cs typeface="Open Sans"/>
                <a:sym typeface="Open Sans"/>
              </a:rPr>
              <a:t>lightweight and faster than Virtual Machines.</a:t>
            </a:r>
            <a:endParaRPr sz="1900">
              <a:solidFill>
                <a:srgbClr val="0000FF"/>
              </a:solidFill>
              <a:latin typeface="Open Sans"/>
              <a:ea typeface="Open Sans"/>
              <a:cs typeface="Open Sans"/>
              <a:sym typeface="Open Sans"/>
            </a:endParaRPr>
          </a:p>
          <a:p>
            <a:pPr indent="-349250" lvl="0" marL="457200" rtl="0" algn="l">
              <a:spcBef>
                <a:spcPts val="0"/>
              </a:spcBef>
              <a:spcAft>
                <a:spcPts val="0"/>
              </a:spcAft>
              <a:buClr>
                <a:srgbClr val="4A4A4A"/>
              </a:buClr>
              <a:buSzPts val="1900"/>
              <a:buFont typeface="Open Sans"/>
              <a:buChar char="●"/>
            </a:pPr>
            <a:r>
              <a:rPr lang="en" sz="1900">
                <a:solidFill>
                  <a:srgbClr val="4A4A4A"/>
                </a:solidFill>
                <a:latin typeface="Open Sans"/>
                <a:ea typeface="Open Sans"/>
                <a:cs typeface="Open Sans"/>
                <a:sym typeface="Open Sans"/>
              </a:rPr>
              <a:t>Advantages of Containerization over Virtualization:</a:t>
            </a:r>
            <a:endParaRPr sz="1900">
              <a:solidFill>
                <a:srgbClr val="4A4A4A"/>
              </a:solidFill>
              <a:latin typeface="Open Sans"/>
              <a:ea typeface="Open Sans"/>
              <a:cs typeface="Open Sans"/>
              <a:sym typeface="Open Sans"/>
            </a:endParaRPr>
          </a:p>
          <a:p>
            <a:pPr indent="-349250" lvl="0" marL="914400" rtl="0" algn="l">
              <a:spcBef>
                <a:spcPts val="0"/>
              </a:spcBef>
              <a:spcAft>
                <a:spcPts val="0"/>
              </a:spcAft>
              <a:buClr>
                <a:srgbClr val="0000FF"/>
              </a:buClr>
              <a:buSzPts val="1900"/>
              <a:buFont typeface="Open Sans"/>
              <a:buChar char="●"/>
            </a:pPr>
            <a:r>
              <a:rPr lang="en" sz="1900">
                <a:solidFill>
                  <a:srgbClr val="0000FF"/>
                </a:solidFill>
                <a:latin typeface="Open Sans"/>
                <a:ea typeface="Open Sans"/>
                <a:cs typeface="Open Sans"/>
                <a:sym typeface="Open Sans"/>
              </a:rPr>
              <a:t>Containers on the same OS kernel are lighter and smaller</a:t>
            </a:r>
            <a:endParaRPr sz="1900">
              <a:solidFill>
                <a:srgbClr val="0000FF"/>
              </a:solidFill>
              <a:latin typeface="Open Sans"/>
              <a:ea typeface="Open Sans"/>
              <a:cs typeface="Open Sans"/>
              <a:sym typeface="Open Sans"/>
            </a:endParaRPr>
          </a:p>
          <a:p>
            <a:pPr indent="-349250" lvl="0" marL="914400" rtl="0" algn="l">
              <a:spcBef>
                <a:spcPts val="0"/>
              </a:spcBef>
              <a:spcAft>
                <a:spcPts val="0"/>
              </a:spcAft>
              <a:buClr>
                <a:srgbClr val="0000FF"/>
              </a:buClr>
              <a:buSzPts val="1900"/>
              <a:buFont typeface="Open Sans"/>
              <a:buChar char="●"/>
            </a:pPr>
            <a:r>
              <a:rPr lang="en" sz="1900">
                <a:solidFill>
                  <a:srgbClr val="0000FF"/>
                </a:solidFill>
                <a:latin typeface="Open Sans"/>
                <a:ea typeface="Open Sans"/>
                <a:cs typeface="Open Sans"/>
                <a:sym typeface="Open Sans"/>
              </a:rPr>
              <a:t>Better resource utilization compared to VMs</a:t>
            </a:r>
            <a:endParaRPr sz="1900">
              <a:solidFill>
                <a:srgbClr val="0000FF"/>
              </a:solidFill>
              <a:latin typeface="Open Sans"/>
              <a:ea typeface="Open Sans"/>
              <a:cs typeface="Open Sans"/>
              <a:sym typeface="Open Sans"/>
            </a:endParaRPr>
          </a:p>
          <a:p>
            <a:pPr indent="-349250" lvl="0" marL="914400" rtl="0" algn="l">
              <a:spcBef>
                <a:spcPts val="0"/>
              </a:spcBef>
              <a:spcAft>
                <a:spcPts val="0"/>
              </a:spcAft>
              <a:buClr>
                <a:srgbClr val="0000FF"/>
              </a:buClr>
              <a:buSzPts val="1900"/>
              <a:buFont typeface="Open Sans"/>
              <a:buChar char="●"/>
            </a:pPr>
            <a:r>
              <a:rPr lang="en" sz="1900">
                <a:solidFill>
                  <a:srgbClr val="0000FF"/>
                </a:solidFill>
                <a:latin typeface="Open Sans"/>
                <a:ea typeface="Open Sans"/>
                <a:cs typeface="Open Sans"/>
                <a:sym typeface="Open Sans"/>
              </a:rPr>
              <a:t>Boot-up process is short and takes few seconds</a:t>
            </a:r>
            <a:endParaRPr sz="1900">
              <a:solidFill>
                <a:srgbClr val="0000FF"/>
              </a:solidFill>
              <a:latin typeface="Open Sans"/>
              <a:ea typeface="Open Sans"/>
              <a:cs typeface="Open Sans"/>
              <a:sym typeface="Open Sans"/>
            </a:endParaRPr>
          </a:p>
          <a:p>
            <a:pPr indent="0" lvl="0" marL="457200" rtl="0" algn="l">
              <a:spcBef>
                <a:spcPts val="1200"/>
              </a:spcBef>
              <a:spcAft>
                <a:spcPts val="0"/>
              </a:spcAft>
              <a:buNone/>
            </a:pPr>
            <a:r>
              <a:t/>
            </a:r>
            <a:endParaRPr sz="1500">
              <a:solidFill>
                <a:srgbClr val="4A4A4A"/>
              </a:solidFill>
              <a:highlight>
                <a:srgbClr val="FFFFFF"/>
              </a:highlight>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10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1000"/>
                                        <p:tgtEl>
                                          <p:spTgt spid="1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1000"/>
                                        <p:tgtEl>
                                          <p:spTgt spid="1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Effect filter="fade" transition="in">
                                      <p:cBhvr>
                                        <p:cTn dur="1000"/>
                                        <p:tgtEl>
                                          <p:spTgt spid="1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animEffect filter="fade" transition="in">
                                      <p:cBhvr>
                                        <p:cTn dur="1000"/>
                                        <p:tgtEl>
                                          <p:spTgt spid="1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animEffect filter="fade" transition="in">
                                      <p:cBhvr>
                                        <p:cTn dur="1000"/>
                                        <p:tgtEl>
                                          <p:spTgt spid="1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animEffect filter="fade" transition="in">
                                      <p:cBhvr>
                                        <p:cTn dur="1000"/>
                                        <p:tgtEl>
                                          <p:spTgt spid="1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7" st="7"/>
                                            </p:txEl>
                                          </p:spTgt>
                                        </p:tgtEl>
                                        <p:attrNameLst>
                                          <p:attrName>style.visibility</p:attrName>
                                        </p:attrNameLst>
                                      </p:cBhvr>
                                      <p:to>
                                        <p:strVal val="visible"/>
                                      </p:to>
                                    </p:set>
                                    <p:animEffect filter="fade" transition="in">
                                      <p:cBhvr>
                                        <p:cTn dur="1000"/>
                                        <p:tgtEl>
                                          <p:spTgt spid="10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207400"/>
            <a:ext cx="8520600" cy="7074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2800">
                <a:latin typeface="Open Sans"/>
                <a:ea typeface="Open Sans"/>
                <a:cs typeface="Open Sans"/>
                <a:sym typeface="Open Sans"/>
              </a:rPr>
              <a:t>Benefits of Docker</a:t>
            </a:r>
            <a:endParaRPr sz="2800">
              <a:latin typeface="Open Sans"/>
              <a:ea typeface="Open Sans"/>
              <a:cs typeface="Open Sans"/>
              <a:sym typeface="Open Sans"/>
            </a:endParaRPr>
          </a:p>
          <a:p>
            <a:pPr indent="0" lvl="0" marL="0" rtl="0" algn="l">
              <a:spcBef>
                <a:spcPts val="400"/>
              </a:spcBef>
              <a:spcAft>
                <a:spcPts val="0"/>
              </a:spcAft>
              <a:buNone/>
            </a:pPr>
            <a:r>
              <a:t/>
            </a:r>
            <a:endParaRPr/>
          </a:p>
        </p:txBody>
      </p:sp>
      <p:sp>
        <p:nvSpPr>
          <p:cNvPr id="110" name="Google Shape;110;p20"/>
          <p:cNvSpPr txBox="1"/>
          <p:nvPr>
            <p:ph idx="1" type="body"/>
          </p:nvPr>
        </p:nvSpPr>
        <p:spPr>
          <a:xfrm>
            <a:off x="311700" y="1006325"/>
            <a:ext cx="8520600" cy="3562800"/>
          </a:xfrm>
          <a:prstGeom prst="rect">
            <a:avLst/>
          </a:prstGeom>
        </p:spPr>
        <p:txBody>
          <a:bodyPr anchorCtr="0" anchor="ctr" bIns="91425" lIns="91425" spcFirstLastPara="1" rIns="91425" wrap="square" tIns="91425">
            <a:noAutofit/>
          </a:bodyPr>
          <a:lstStyle/>
          <a:p>
            <a:pPr indent="-349250" lvl="0" marL="457200" rtl="0" algn="l">
              <a:spcBef>
                <a:spcPts val="0"/>
              </a:spcBef>
              <a:spcAft>
                <a:spcPts val="0"/>
              </a:spcAft>
              <a:buClr>
                <a:srgbClr val="4A4A4A"/>
              </a:buClr>
              <a:buSzPts val="1900"/>
              <a:buFont typeface="Open Sans"/>
              <a:buChar char="●"/>
            </a:pPr>
            <a:r>
              <a:rPr b="1" lang="en" sz="1900">
                <a:solidFill>
                  <a:srgbClr val="4A4A4A"/>
                </a:solidFill>
                <a:highlight>
                  <a:srgbClr val="FFFFFF"/>
                </a:highlight>
                <a:latin typeface="Open Sans"/>
                <a:ea typeface="Open Sans"/>
                <a:cs typeface="Open Sans"/>
                <a:sym typeface="Open Sans"/>
              </a:rPr>
              <a:t>As a developer, I can build a container which has different applications installed on it and give it to my QA team who will only need to run the container to replicate the developer environment.</a:t>
            </a:r>
            <a:endParaRPr b="1" sz="1900">
              <a:solidFill>
                <a:srgbClr val="4A4A4A"/>
              </a:solidFill>
              <a:highlight>
                <a:srgbClr val="FFFFFF"/>
              </a:highlight>
              <a:latin typeface="Open Sans"/>
              <a:ea typeface="Open Sans"/>
              <a:cs typeface="Open Sans"/>
              <a:sym typeface="Open Sans"/>
            </a:endParaRPr>
          </a:p>
          <a:p>
            <a:pPr indent="-349250" lvl="0" marL="457200" rtl="0" algn="l">
              <a:spcBef>
                <a:spcPts val="0"/>
              </a:spcBef>
              <a:spcAft>
                <a:spcPts val="0"/>
              </a:spcAft>
              <a:buClr>
                <a:srgbClr val="0000FF"/>
              </a:buClr>
              <a:buSzPts val="1900"/>
              <a:buFont typeface="Open Sans"/>
              <a:buChar char="●"/>
            </a:pPr>
            <a:r>
              <a:rPr lang="en" sz="1900">
                <a:solidFill>
                  <a:srgbClr val="0000FF"/>
                </a:solidFill>
                <a:highlight>
                  <a:srgbClr val="FFFFFF"/>
                </a:highlight>
                <a:latin typeface="Open Sans"/>
                <a:ea typeface="Open Sans"/>
                <a:cs typeface="Open Sans"/>
                <a:sym typeface="Open Sans"/>
              </a:rPr>
              <a:t>Now, the QA team need not install all the dependent software and applications to test the code and this helps them save lots of time and energy. </a:t>
            </a:r>
            <a:endParaRPr sz="1900">
              <a:solidFill>
                <a:srgbClr val="0000FF"/>
              </a:solidFill>
              <a:highlight>
                <a:srgbClr val="FFFFFF"/>
              </a:highlight>
              <a:latin typeface="Open Sans"/>
              <a:ea typeface="Open Sans"/>
              <a:cs typeface="Open Sans"/>
              <a:sym typeface="Open Sans"/>
            </a:endParaRPr>
          </a:p>
          <a:p>
            <a:pPr indent="-349250" lvl="0" marL="457200" rtl="0" algn="l">
              <a:spcBef>
                <a:spcPts val="0"/>
              </a:spcBef>
              <a:spcAft>
                <a:spcPts val="0"/>
              </a:spcAft>
              <a:buClr>
                <a:srgbClr val="0000FF"/>
              </a:buClr>
              <a:buSzPts val="1900"/>
              <a:buFont typeface="Open Sans"/>
              <a:buChar char="●"/>
            </a:pPr>
            <a:r>
              <a:rPr lang="en" sz="1900">
                <a:solidFill>
                  <a:srgbClr val="0000FF"/>
                </a:solidFill>
                <a:highlight>
                  <a:srgbClr val="FFFFFF"/>
                </a:highlight>
                <a:latin typeface="Open Sans"/>
                <a:ea typeface="Open Sans"/>
                <a:cs typeface="Open Sans"/>
                <a:sym typeface="Open Sans"/>
              </a:rPr>
              <a:t>This also ensures that the working environment is consistent across all the individuals involved in the process, starting from development to deployment. </a:t>
            </a:r>
            <a:endParaRPr sz="1900">
              <a:solidFill>
                <a:srgbClr val="0000FF"/>
              </a:solidFill>
              <a:highlight>
                <a:srgbClr val="FFFFFF"/>
              </a:highlight>
              <a:latin typeface="Open Sans"/>
              <a:ea typeface="Open Sans"/>
              <a:cs typeface="Open Sans"/>
              <a:sym typeface="Open Sans"/>
            </a:endParaRPr>
          </a:p>
          <a:p>
            <a:pPr indent="-349250" lvl="0" marL="457200" rtl="0" algn="l">
              <a:spcBef>
                <a:spcPts val="0"/>
              </a:spcBef>
              <a:spcAft>
                <a:spcPts val="0"/>
              </a:spcAft>
              <a:buClr>
                <a:srgbClr val="0000FF"/>
              </a:buClr>
              <a:buSzPts val="1900"/>
              <a:buFont typeface="Open Sans"/>
              <a:buChar char="●"/>
            </a:pPr>
            <a:r>
              <a:rPr lang="en" sz="1900">
                <a:solidFill>
                  <a:srgbClr val="0000FF"/>
                </a:solidFill>
                <a:highlight>
                  <a:srgbClr val="FFFFFF"/>
                </a:highlight>
                <a:latin typeface="Open Sans"/>
                <a:ea typeface="Open Sans"/>
                <a:cs typeface="Open Sans"/>
                <a:sym typeface="Open Sans"/>
              </a:rPr>
              <a:t>The number of systems can be scaled up easily and the code can be deployed on them effortlessly.</a:t>
            </a:r>
            <a:endParaRPr sz="1900">
              <a:solidFill>
                <a:srgbClr val="0000FF"/>
              </a:solidFill>
              <a:highlight>
                <a:srgbClr val="FFFFFF"/>
              </a:highlight>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10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10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10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1000"/>
                                        <p:tgtEl>
                                          <p:spTgt spid="11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181700" y="177050"/>
            <a:ext cx="8472600" cy="395700"/>
          </a:xfrm>
          <a:prstGeom prst="rect">
            <a:avLst/>
          </a:prstGeom>
        </p:spPr>
        <p:txBody>
          <a:bodyPr anchorCtr="0" anchor="ctr" bIns="91425" lIns="91425" spcFirstLastPara="1" rIns="91425" wrap="square" tIns="91425">
            <a:noAutofit/>
          </a:bodyPr>
          <a:lstStyle/>
          <a:p>
            <a:pPr indent="0" lvl="0" marL="0" rtl="0" algn="just">
              <a:lnSpc>
                <a:spcPct val="120000"/>
              </a:lnSpc>
              <a:spcBef>
                <a:spcPts val="0"/>
              </a:spcBef>
              <a:spcAft>
                <a:spcPts val="400"/>
              </a:spcAft>
              <a:buClr>
                <a:schemeClr val="dk1"/>
              </a:buClr>
              <a:buSzPts val="1100"/>
              <a:buFont typeface="Arial"/>
              <a:buNone/>
            </a:pPr>
            <a:r>
              <a:rPr lang="en" sz="2800">
                <a:latin typeface="Open Sans"/>
                <a:ea typeface="Open Sans"/>
                <a:cs typeface="Open Sans"/>
                <a:sym typeface="Open Sans"/>
              </a:rPr>
              <a:t>Virtualization vs Containerization</a:t>
            </a:r>
            <a:endParaRPr/>
          </a:p>
        </p:txBody>
      </p:sp>
      <p:sp>
        <p:nvSpPr>
          <p:cNvPr id="116" name="Google Shape;116;p21"/>
          <p:cNvSpPr txBox="1"/>
          <p:nvPr>
            <p:ph idx="1" type="body"/>
          </p:nvPr>
        </p:nvSpPr>
        <p:spPr>
          <a:xfrm>
            <a:off x="-62450" y="3961950"/>
            <a:ext cx="8716800" cy="1027800"/>
          </a:xfrm>
          <a:prstGeom prst="rect">
            <a:avLst/>
          </a:prstGeom>
        </p:spPr>
        <p:txBody>
          <a:bodyPr anchorCtr="0" anchor="ctr" bIns="91425" lIns="91425" spcFirstLastPara="1" rIns="91425" wrap="square" tIns="91425">
            <a:noAutofit/>
          </a:bodyPr>
          <a:lstStyle/>
          <a:p>
            <a:pPr indent="-317500" lvl="0" marL="457200" rtl="0" algn="just">
              <a:lnSpc>
                <a:spcPct val="100000"/>
              </a:lnSpc>
              <a:spcBef>
                <a:spcPts val="0"/>
              </a:spcBef>
              <a:spcAft>
                <a:spcPts val="0"/>
              </a:spcAft>
              <a:buClr>
                <a:srgbClr val="0000FF"/>
              </a:buClr>
              <a:buSzPts val="1400"/>
              <a:buFont typeface="Open Sans"/>
              <a:buChar char="●"/>
            </a:pPr>
            <a:r>
              <a:rPr b="1" lang="en">
                <a:solidFill>
                  <a:srgbClr val="0000FF"/>
                </a:solidFill>
                <a:latin typeface="Open Sans"/>
                <a:ea typeface="Open Sans"/>
                <a:cs typeface="Open Sans"/>
                <a:sym typeface="Open Sans"/>
              </a:rPr>
              <a:t>Virtualization and Containerization both let you run multiple operating systems inside a host machine.</a:t>
            </a:r>
            <a:endParaRPr b="1">
              <a:solidFill>
                <a:srgbClr val="0000FF"/>
              </a:solidFill>
              <a:latin typeface="Open Sans"/>
              <a:ea typeface="Open Sans"/>
              <a:cs typeface="Open Sans"/>
              <a:sym typeface="Open Sans"/>
            </a:endParaRPr>
          </a:p>
          <a:p>
            <a:pPr indent="-317500" lvl="0" marL="457200" rtl="0" algn="just">
              <a:lnSpc>
                <a:spcPct val="100000"/>
              </a:lnSpc>
              <a:spcBef>
                <a:spcPts val="0"/>
              </a:spcBef>
              <a:spcAft>
                <a:spcPts val="0"/>
              </a:spcAft>
              <a:buClr>
                <a:srgbClr val="0000FF"/>
              </a:buClr>
              <a:buSzPts val="1400"/>
              <a:buFont typeface="Open Sans"/>
              <a:buChar char="●"/>
            </a:pPr>
            <a:r>
              <a:rPr b="1" lang="en">
                <a:solidFill>
                  <a:srgbClr val="0000FF"/>
                </a:solidFill>
                <a:latin typeface="Open Sans"/>
                <a:ea typeface="Open Sans"/>
                <a:cs typeface="Open Sans"/>
                <a:sym typeface="Open Sans"/>
              </a:rPr>
              <a:t>Virtualization deals with creating many operating systems in a single host machine. Containerization on the other hand will create multiple containers for every type of application as required.</a:t>
            </a:r>
            <a:endParaRPr b="1">
              <a:solidFill>
                <a:srgbClr val="0000FF"/>
              </a:solidFill>
            </a:endParaRPr>
          </a:p>
        </p:txBody>
      </p:sp>
      <p:pic>
        <p:nvPicPr>
          <p:cNvPr id="117" name="Google Shape;117;p21"/>
          <p:cNvPicPr preferRelativeResize="0"/>
          <p:nvPr/>
        </p:nvPicPr>
        <p:blipFill>
          <a:blip r:embed="rId3">
            <a:alphaModFix/>
          </a:blip>
          <a:stretch>
            <a:fillRect/>
          </a:stretch>
        </p:blipFill>
        <p:spPr>
          <a:xfrm>
            <a:off x="606075" y="502825"/>
            <a:ext cx="6944574" cy="3459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0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000"/>
                                        <p:tgtEl>
                                          <p:spTgt spid="11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