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44"/>
  </p:notesMasterIdLst>
  <p:sldIdLst>
    <p:sldId id="355" r:id="rId3"/>
    <p:sldId id="372" r:id="rId4"/>
    <p:sldId id="371" r:id="rId5"/>
    <p:sldId id="373" r:id="rId6"/>
    <p:sldId id="356" r:id="rId7"/>
    <p:sldId id="357" r:id="rId8"/>
    <p:sldId id="332" r:id="rId9"/>
    <p:sldId id="358" r:id="rId10"/>
    <p:sldId id="335" r:id="rId11"/>
    <p:sldId id="336" r:id="rId12"/>
    <p:sldId id="337" r:id="rId13"/>
    <p:sldId id="334" r:id="rId14"/>
    <p:sldId id="338" r:id="rId15"/>
    <p:sldId id="363" r:id="rId16"/>
    <p:sldId id="362" r:id="rId17"/>
    <p:sldId id="340" r:id="rId18"/>
    <p:sldId id="342" r:id="rId19"/>
    <p:sldId id="343" r:id="rId20"/>
    <p:sldId id="359" r:id="rId21"/>
    <p:sldId id="360" r:id="rId22"/>
    <p:sldId id="361" r:id="rId23"/>
    <p:sldId id="364" r:id="rId24"/>
    <p:sldId id="341" r:id="rId25"/>
    <p:sldId id="344" r:id="rId26"/>
    <p:sldId id="345" r:id="rId27"/>
    <p:sldId id="349" r:id="rId28"/>
    <p:sldId id="365" r:id="rId29"/>
    <p:sldId id="346" r:id="rId30"/>
    <p:sldId id="366" r:id="rId31"/>
    <p:sldId id="367" r:id="rId32"/>
    <p:sldId id="348" r:id="rId33"/>
    <p:sldId id="368" r:id="rId34"/>
    <p:sldId id="369" r:id="rId35"/>
    <p:sldId id="370" r:id="rId36"/>
    <p:sldId id="374" r:id="rId37"/>
    <p:sldId id="375" r:id="rId38"/>
    <p:sldId id="350" r:id="rId39"/>
    <p:sldId id="347" r:id="rId40"/>
    <p:sldId id="352" r:id="rId41"/>
    <p:sldId id="353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3" autoAdjust="0"/>
    <p:restoredTop sz="88785" autoAdjust="0"/>
  </p:normalViewPr>
  <p:slideViewPr>
    <p:cSldViewPr>
      <p:cViewPr varScale="1">
        <p:scale>
          <a:sx n="78" d="100"/>
          <a:sy n="78" d="100"/>
        </p:scale>
        <p:origin x="16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C592C-8D6A-4A73-B3C7-45C18F4C476E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57B283FC-F706-4EBB-8971-BC5E7C724D71}">
      <dgm:prSet phldrT="[Text]" custT="1"/>
      <dgm:spPr/>
      <dgm:t>
        <a:bodyPr/>
        <a:lstStyle/>
        <a:p>
          <a:endParaRPr lang="en-US" sz="2400" dirty="0" smtClean="0"/>
        </a:p>
        <a:p>
          <a:endParaRPr lang="en-US" sz="2400" dirty="0" smtClean="0"/>
        </a:p>
        <a:p>
          <a:r>
            <a:rPr lang="en-US" sz="2400" dirty="0" smtClean="0"/>
            <a:t>Acceptance testing</a:t>
          </a:r>
          <a:endParaRPr lang="en-US" sz="2400" dirty="0"/>
        </a:p>
      </dgm:t>
    </dgm:pt>
    <dgm:pt modelId="{1BEC8290-F4CF-42D0-AC58-9EE6BAAD4998}" type="parTrans" cxnId="{0EA6F57D-97EF-43F9-BE84-F421A3FE953B}">
      <dgm:prSet/>
      <dgm:spPr/>
      <dgm:t>
        <a:bodyPr/>
        <a:lstStyle/>
        <a:p>
          <a:endParaRPr lang="en-US"/>
        </a:p>
      </dgm:t>
    </dgm:pt>
    <dgm:pt modelId="{A161AD83-D21B-4D33-857C-993B31F6A9E4}" type="sibTrans" cxnId="{0EA6F57D-97EF-43F9-BE84-F421A3FE953B}">
      <dgm:prSet/>
      <dgm:spPr/>
      <dgm:t>
        <a:bodyPr/>
        <a:lstStyle/>
        <a:p>
          <a:endParaRPr lang="en-US"/>
        </a:p>
      </dgm:t>
    </dgm:pt>
    <dgm:pt modelId="{577D593A-3E97-4AA1-86EF-982C771E2781}">
      <dgm:prSet phldrT="[Text]" custT="1"/>
      <dgm:spPr/>
      <dgm:t>
        <a:bodyPr/>
        <a:lstStyle/>
        <a:p>
          <a:r>
            <a:rPr lang="en-US" sz="2400" dirty="0" smtClean="0"/>
            <a:t>Functional testing</a:t>
          </a:r>
          <a:endParaRPr lang="en-US" sz="2400" dirty="0"/>
        </a:p>
      </dgm:t>
    </dgm:pt>
    <dgm:pt modelId="{CAF6FFC6-25F7-47BF-9A0A-2D66D22C9B63}" type="parTrans" cxnId="{4B3DCB78-3122-4952-8528-207859EE00CE}">
      <dgm:prSet/>
      <dgm:spPr/>
      <dgm:t>
        <a:bodyPr/>
        <a:lstStyle/>
        <a:p>
          <a:endParaRPr lang="en-US"/>
        </a:p>
      </dgm:t>
    </dgm:pt>
    <dgm:pt modelId="{ECAFA5DD-6655-4CB0-94F1-F666E1FD6BCE}" type="sibTrans" cxnId="{4B3DCB78-3122-4952-8528-207859EE00CE}">
      <dgm:prSet/>
      <dgm:spPr/>
      <dgm:t>
        <a:bodyPr/>
        <a:lstStyle/>
        <a:p>
          <a:endParaRPr lang="en-US"/>
        </a:p>
      </dgm:t>
    </dgm:pt>
    <dgm:pt modelId="{616D73F9-CA7F-4FFE-837B-F6409442CF85}">
      <dgm:prSet phldrT="[Text]" custT="1"/>
      <dgm:spPr/>
      <dgm:t>
        <a:bodyPr/>
        <a:lstStyle/>
        <a:p>
          <a:r>
            <a:rPr lang="en-US" sz="2400" dirty="0" smtClean="0"/>
            <a:t>Integration testing</a:t>
          </a:r>
          <a:endParaRPr lang="en-US" sz="2400" dirty="0"/>
        </a:p>
      </dgm:t>
    </dgm:pt>
    <dgm:pt modelId="{7E9B1A00-07D7-40A3-9FBF-B25B87681DDE}" type="parTrans" cxnId="{5DFDE0E1-79DD-46A3-BA2F-9B2E8E71FF6E}">
      <dgm:prSet/>
      <dgm:spPr/>
      <dgm:t>
        <a:bodyPr/>
        <a:lstStyle/>
        <a:p>
          <a:endParaRPr lang="en-US"/>
        </a:p>
      </dgm:t>
    </dgm:pt>
    <dgm:pt modelId="{EBB6DD60-B259-4920-AD92-E57E36AD7BBC}" type="sibTrans" cxnId="{5DFDE0E1-79DD-46A3-BA2F-9B2E8E71FF6E}">
      <dgm:prSet/>
      <dgm:spPr/>
      <dgm:t>
        <a:bodyPr/>
        <a:lstStyle/>
        <a:p>
          <a:endParaRPr lang="en-US"/>
        </a:p>
      </dgm:t>
    </dgm:pt>
    <dgm:pt modelId="{6DAD02F5-E123-4CB3-9DA0-7F49151C0893}">
      <dgm:prSet phldrT="[Text]" custT="1"/>
      <dgm:spPr/>
      <dgm:t>
        <a:bodyPr/>
        <a:lstStyle/>
        <a:p>
          <a:r>
            <a:rPr lang="en-US" sz="2400" dirty="0" smtClean="0"/>
            <a:t>Unit testing</a:t>
          </a:r>
          <a:endParaRPr lang="en-US" sz="2400" dirty="0"/>
        </a:p>
      </dgm:t>
    </dgm:pt>
    <dgm:pt modelId="{436CDFA0-C66E-4D8F-B3C5-D283B71DF2BC}" type="parTrans" cxnId="{91ACBFE7-6706-4EB1-9F7D-7B23592D99C7}">
      <dgm:prSet/>
      <dgm:spPr/>
      <dgm:t>
        <a:bodyPr/>
        <a:lstStyle/>
        <a:p>
          <a:endParaRPr lang="en-US"/>
        </a:p>
      </dgm:t>
    </dgm:pt>
    <dgm:pt modelId="{88C79554-9C32-459A-BB97-595C3E2C0A94}" type="sibTrans" cxnId="{91ACBFE7-6706-4EB1-9F7D-7B23592D99C7}">
      <dgm:prSet/>
      <dgm:spPr/>
      <dgm:t>
        <a:bodyPr/>
        <a:lstStyle/>
        <a:p>
          <a:endParaRPr lang="en-US"/>
        </a:p>
      </dgm:t>
    </dgm:pt>
    <dgm:pt modelId="{F3C6A54B-8D58-422C-9EBB-5C1069AC7B45}" type="pres">
      <dgm:prSet presAssocID="{8E3C592C-8D6A-4A73-B3C7-45C18F4C476E}" presName="Name0" presStyleCnt="0">
        <dgm:presLayoutVars>
          <dgm:dir/>
          <dgm:animLvl val="lvl"/>
          <dgm:resizeHandles val="exact"/>
        </dgm:presLayoutVars>
      </dgm:prSet>
      <dgm:spPr/>
    </dgm:pt>
    <dgm:pt modelId="{7ECFA8D5-AA37-4D17-9A44-C920D84B2390}" type="pres">
      <dgm:prSet presAssocID="{57B283FC-F706-4EBB-8971-BC5E7C724D71}" presName="Name8" presStyleCnt="0"/>
      <dgm:spPr/>
    </dgm:pt>
    <dgm:pt modelId="{58468328-48B6-4DC1-8FFC-F946F9F3ABDC}" type="pres">
      <dgm:prSet presAssocID="{57B283FC-F706-4EBB-8971-BC5E7C724D71}" presName="level" presStyleLbl="node1" presStyleIdx="0" presStyleCnt="4" custScaleY="1502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A2EA8-A263-44B3-9678-16E6D54EED67}" type="pres">
      <dgm:prSet presAssocID="{57B283FC-F706-4EBB-8971-BC5E7C724D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E2317-C2AA-40D6-9D1D-8E5738A19243}" type="pres">
      <dgm:prSet presAssocID="{577D593A-3E97-4AA1-86EF-982C771E2781}" presName="Name8" presStyleCnt="0"/>
      <dgm:spPr/>
    </dgm:pt>
    <dgm:pt modelId="{B8DE46B6-AA50-4629-A874-765E5BB4390E}" type="pres">
      <dgm:prSet presAssocID="{577D593A-3E97-4AA1-86EF-982C771E2781}" presName="level" presStyleLbl="node1" presStyleIdx="1" presStyleCnt="4" custScaleY="624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1158-E145-4D1F-9D11-E66E4DAE6468}" type="pres">
      <dgm:prSet presAssocID="{577D593A-3E97-4AA1-86EF-982C771E27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C63FA-41FB-4668-B9C4-E8D4A3F731EB}" type="pres">
      <dgm:prSet presAssocID="{616D73F9-CA7F-4FFE-837B-F6409442CF85}" presName="Name8" presStyleCnt="0"/>
      <dgm:spPr/>
    </dgm:pt>
    <dgm:pt modelId="{217589A0-8161-4EFF-AB56-136D30764CC1}" type="pres">
      <dgm:prSet presAssocID="{616D73F9-CA7F-4FFE-837B-F6409442CF85}" presName="level" presStyleLbl="node1" presStyleIdx="2" presStyleCnt="4" custScaleY="627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97E35-B4C4-4751-AF70-385E0FB59B56}" type="pres">
      <dgm:prSet presAssocID="{616D73F9-CA7F-4FFE-837B-F6409442CF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7C16-ED08-4941-BA49-4D043B92B287}" type="pres">
      <dgm:prSet presAssocID="{6DAD02F5-E123-4CB3-9DA0-7F49151C0893}" presName="Name8" presStyleCnt="0"/>
      <dgm:spPr/>
    </dgm:pt>
    <dgm:pt modelId="{FD629DF1-B204-4BDA-AF6F-D26DB142CD22}" type="pres">
      <dgm:prSet presAssocID="{6DAD02F5-E123-4CB3-9DA0-7F49151C0893}" presName="level" presStyleLbl="node1" presStyleIdx="3" presStyleCnt="4" custScaleY="616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CBD21-4267-4A6C-8441-C6896175DB42}" type="pres">
      <dgm:prSet presAssocID="{6DAD02F5-E123-4CB3-9DA0-7F49151C08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ACBFE7-6706-4EB1-9F7D-7B23592D99C7}" srcId="{8E3C592C-8D6A-4A73-B3C7-45C18F4C476E}" destId="{6DAD02F5-E123-4CB3-9DA0-7F49151C0893}" srcOrd="3" destOrd="0" parTransId="{436CDFA0-C66E-4D8F-B3C5-D283B71DF2BC}" sibTransId="{88C79554-9C32-459A-BB97-595C3E2C0A94}"/>
    <dgm:cxn modelId="{5DFDE0E1-79DD-46A3-BA2F-9B2E8E71FF6E}" srcId="{8E3C592C-8D6A-4A73-B3C7-45C18F4C476E}" destId="{616D73F9-CA7F-4FFE-837B-F6409442CF85}" srcOrd="2" destOrd="0" parTransId="{7E9B1A00-07D7-40A3-9FBF-B25B87681DDE}" sibTransId="{EBB6DD60-B259-4920-AD92-E57E36AD7BBC}"/>
    <dgm:cxn modelId="{4B3DCB78-3122-4952-8528-207859EE00CE}" srcId="{8E3C592C-8D6A-4A73-B3C7-45C18F4C476E}" destId="{577D593A-3E97-4AA1-86EF-982C771E2781}" srcOrd="1" destOrd="0" parTransId="{CAF6FFC6-25F7-47BF-9A0A-2D66D22C9B63}" sibTransId="{ECAFA5DD-6655-4CB0-94F1-F666E1FD6BCE}"/>
    <dgm:cxn modelId="{D0C19787-903E-4DED-B572-A3672DCBD235}" type="presOf" srcId="{577D593A-3E97-4AA1-86EF-982C771E2781}" destId="{B8DE46B6-AA50-4629-A874-765E5BB4390E}" srcOrd="0" destOrd="0" presId="urn:microsoft.com/office/officeart/2005/8/layout/pyramid1"/>
    <dgm:cxn modelId="{98077BC7-BC47-46A6-A167-10E200F6B4B7}" type="presOf" srcId="{8E3C592C-8D6A-4A73-B3C7-45C18F4C476E}" destId="{F3C6A54B-8D58-422C-9EBB-5C1069AC7B45}" srcOrd="0" destOrd="0" presId="urn:microsoft.com/office/officeart/2005/8/layout/pyramid1"/>
    <dgm:cxn modelId="{3FE3BEB2-4960-4248-B1FF-F749530F1954}" type="presOf" srcId="{57B283FC-F706-4EBB-8971-BC5E7C724D71}" destId="{383A2EA8-A263-44B3-9678-16E6D54EED67}" srcOrd="1" destOrd="0" presId="urn:microsoft.com/office/officeart/2005/8/layout/pyramid1"/>
    <dgm:cxn modelId="{6125E8A6-7C3B-4177-A5D0-72B0841D9CD2}" type="presOf" srcId="{616D73F9-CA7F-4FFE-837B-F6409442CF85}" destId="{217589A0-8161-4EFF-AB56-136D30764CC1}" srcOrd="0" destOrd="0" presId="urn:microsoft.com/office/officeart/2005/8/layout/pyramid1"/>
    <dgm:cxn modelId="{6F1D187B-0952-472B-BCAF-8734570F99C8}" type="presOf" srcId="{6DAD02F5-E123-4CB3-9DA0-7F49151C0893}" destId="{FD629DF1-B204-4BDA-AF6F-D26DB142CD22}" srcOrd="0" destOrd="0" presId="urn:microsoft.com/office/officeart/2005/8/layout/pyramid1"/>
    <dgm:cxn modelId="{DE9F4A99-5B51-406B-A0C9-A94E27C6C13D}" type="presOf" srcId="{616D73F9-CA7F-4FFE-837B-F6409442CF85}" destId="{A7797E35-B4C4-4751-AF70-385E0FB59B56}" srcOrd="1" destOrd="0" presId="urn:microsoft.com/office/officeart/2005/8/layout/pyramid1"/>
    <dgm:cxn modelId="{EB669979-AAFF-4DC6-A4D5-58F61D8C917B}" type="presOf" srcId="{57B283FC-F706-4EBB-8971-BC5E7C724D71}" destId="{58468328-48B6-4DC1-8FFC-F946F9F3ABDC}" srcOrd="0" destOrd="0" presId="urn:microsoft.com/office/officeart/2005/8/layout/pyramid1"/>
    <dgm:cxn modelId="{0EA6F57D-97EF-43F9-BE84-F421A3FE953B}" srcId="{8E3C592C-8D6A-4A73-B3C7-45C18F4C476E}" destId="{57B283FC-F706-4EBB-8971-BC5E7C724D71}" srcOrd="0" destOrd="0" parTransId="{1BEC8290-F4CF-42D0-AC58-9EE6BAAD4998}" sibTransId="{A161AD83-D21B-4D33-857C-993B31F6A9E4}"/>
    <dgm:cxn modelId="{BA50976B-7618-41B5-80F8-D27F6AAC9E0B}" type="presOf" srcId="{577D593A-3E97-4AA1-86EF-982C771E2781}" destId="{34D61158-E145-4D1F-9D11-E66E4DAE6468}" srcOrd="1" destOrd="0" presId="urn:microsoft.com/office/officeart/2005/8/layout/pyramid1"/>
    <dgm:cxn modelId="{25A32DFA-1FFD-49B0-ABE7-6105EE70D52D}" type="presOf" srcId="{6DAD02F5-E123-4CB3-9DA0-7F49151C0893}" destId="{B73CBD21-4267-4A6C-8441-C6896175DB42}" srcOrd="1" destOrd="0" presId="urn:microsoft.com/office/officeart/2005/8/layout/pyramid1"/>
    <dgm:cxn modelId="{E2C68616-B740-46B1-9F44-EFC1FEACFD9C}" type="presParOf" srcId="{F3C6A54B-8D58-422C-9EBB-5C1069AC7B45}" destId="{7ECFA8D5-AA37-4D17-9A44-C920D84B2390}" srcOrd="0" destOrd="0" presId="urn:microsoft.com/office/officeart/2005/8/layout/pyramid1"/>
    <dgm:cxn modelId="{93D81409-B850-4155-ADAB-7C1FDA0DFE29}" type="presParOf" srcId="{7ECFA8D5-AA37-4D17-9A44-C920D84B2390}" destId="{58468328-48B6-4DC1-8FFC-F946F9F3ABDC}" srcOrd="0" destOrd="0" presId="urn:microsoft.com/office/officeart/2005/8/layout/pyramid1"/>
    <dgm:cxn modelId="{F225CB8B-0ED2-4543-A916-FCE45665E689}" type="presParOf" srcId="{7ECFA8D5-AA37-4D17-9A44-C920D84B2390}" destId="{383A2EA8-A263-44B3-9678-16E6D54EED67}" srcOrd="1" destOrd="0" presId="urn:microsoft.com/office/officeart/2005/8/layout/pyramid1"/>
    <dgm:cxn modelId="{20DADBA5-F026-43FF-AD9F-5AC977F03DC1}" type="presParOf" srcId="{F3C6A54B-8D58-422C-9EBB-5C1069AC7B45}" destId="{556E2317-C2AA-40D6-9D1D-8E5738A19243}" srcOrd="1" destOrd="0" presId="urn:microsoft.com/office/officeart/2005/8/layout/pyramid1"/>
    <dgm:cxn modelId="{39EF2F21-25D5-47DD-B8CD-FAEFA7894C0B}" type="presParOf" srcId="{556E2317-C2AA-40D6-9D1D-8E5738A19243}" destId="{B8DE46B6-AA50-4629-A874-765E5BB4390E}" srcOrd="0" destOrd="0" presId="urn:microsoft.com/office/officeart/2005/8/layout/pyramid1"/>
    <dgm:cxn modelId="{22D2DE94-BAA1-416B-883A-257121F53212}" type="presParOf" srcId="{556E2317-C2AA-40D6-9D1D-8E5738A19243}" destId="{34D61158-E145-4D1F-9D11-E66E4DAE6468}" srcOrd="1" destOrd="0" presId="urn:microsoft.com/office/officeart/2005/8/layout/pyramid1"/>
    <dgm:cxn modelId="{8AE3FB63-7957-419D-A488-A16763CDD300}" type="presParOf" srcId="{F3C6A54B-8D58-422C-9EBB-5C1069AC7B45}" destId="{CE4C63FA-41FB-4668-B9C4-E8D4A3F731EB}" srcOrd="2" destOrd="0" presId="urn:microsoft.com/office/officeart/2005/8/layout/pyramid1"/>
    <dgm:cxn modelId="{52185014-5A55-465A-8823-1AB51A6C83F9}" type="presParOf" srcId="{CE4C63FA-41FB-4668-B9C4-E8D4A3F731EB}" destId="{217589A0-8161-4EFF-AB56-136D30764CC1}" srcOrd="0" destOrd="0" presId="urn:microsoft.com/office/officeart/2005/8/layout/pyramid1"/>
    <dgm:cxn modelId="{B957171D-3EE7-4D2C-96A1-ADECB3FF9B71}" type="presParOf" srcId="{CE4C63FA-41FB-4668-B9C4-E8D4A3F731EB}" destId="{A7797E35-B4C4-4751-AF70-385E0FB59B56}" srcOrd="1" destOrd="0" presId="urn:microsoft.com/office/officeart/2005/8/layout/pyramid1"/>
    <dgm:cxn modelId="{6FBAF6D3-4CD9-4379-B44E-5C083C3793C7}" type="presParOf" srcId="{F3C6A54B-8D58-422C-9EBB-5C1069AC7B45}" destId="{9F5A7C16-ED08-4941-BA49-4D043B92B287}" srcOrd="3" destOrd="0" presId="urn:microsoft.com/office/officeart/2005/8/layout/pyramid1"/>
    <dgm:cxn modelId="{3D5DFAA9-A267-46E0-8416-82FB71F9B3A2}" type="presParOf" srcId="{9F5A7C16-ED08-4941-BA49-4D043B92B287}" destId="{FD629DF1-B204-4BDA-AF6F-D26DB142CD22}" srcOrd="0" destOrd="0" presId="urn:microsoft.com/office/officeart/2005/8/layout/pyramid1"/>
    <dgm:cxn modelId="{4159FAC8-45CD-4A54-B315-25EFF1C053D8}" type="presParOf" srcId="{9F5A7C16-ED08-4941-BA49-4D043B92B287}" destId="{B73CBD21-4267-4A6C-8441-C6896175DB4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68328-48B6-4DC1-8FFC-F946F9F3ABDC}">
      <dsp:nvSpPr>
        <dsp:cNvPr id="0" name=""/>
        <dsp:cNvSpPr/>
      </dsp:nvSpPr>
      <dsp:spPr>
        <a:xfrm>
          <a:off x="1473237" y="0"/>
          <a:ext cx="2368474" cy="2210717"/>
        </a:xfrm>
        <a:prstGeom prst="trapezoid">
          <a:avLst>
            <a:gd name="adj" fmla="val 5356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Acceptance testing</a:t>
          </a:r>
          <a:endParaRPr lang="en-US" sz="2400" kern="1200" dirty="0"/>
        </a:p>
      </dsp:txBody>
      <dsp:txXfrm>
        <a:off x="1473237" y="0"/>
        <a:ext cx="2368474" cy="2210717"/>
      </dsp:txXfrm>
    </dsp:sp>
    <dsp:sp modelId="{B8DE46B6-AA50-4629-A874-765E5BB4390E}">
      <dsp:nvSpPr>
        <dsp:cNvPr id="0" name=""/>
        <dsp:cNvSpPr/>
      </dsp:nvSpPr>
      <dsp:spPr>
        <a:xfrm>
          <a:off x="980936" y="2210717"/>
          <a:ext cx="3353076" cy="919020"/>
        </a:xfrm>
        <a:prstGeom prst="trapezoid">
          <a:avLst>
            <a:gd name="adj" fmla="val 53568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Functional testing</a:t>
          </a:r>
          <a:endParaRPr lang="en-US" sz="2400" kern="1200" dirty="0"/>
        </a:p>
      </dsp:txBody>
      <dsp:txXfrm>
        <a:off x="1567725" y="2210717"/>
        <a:ext cx="2179499" cy="919020"/>
      </dsp:txXfrm>
    </dsp:sp>
    <dsp:sp modelId="{217589A0-8161-4EFF-AB56-136D30764CC1}">
      <dsp:nvSpPr>
        <dsp:cNvPr id="0" name=""/>
        <dsp:cNvSpPr/>
      </dsp:nvSpPr>
      <dsp:spPr>
        <a:xfrm>
          <a:off x="486176" y="3129738"/>
          <a:ext cx="4342597" cy="923611"/>
        </a:xfrm>
        <a:prstGeom prst="trapezoid">
          <a:avLst>
            <a:gd name="adj" fmla="val 53568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Integration testing</a:t>
          </a:r>
          <a:endParaRPr lang="en-US" sz="2400" kern="1200" dirty="0"/>
        </a:p>
      </dsp:txBody>
      <dsp:txXfrm>
        <a:off x="1246130" y="3129738"/>
        <a:ext cx="2822688" cy="923611"/>
      </dsp:txXfrm>
    </dsp:sp>
    <dsp:sp modelId="{FD629DF1-B204-4BDA-AF6F-D26DB142CD22}">
      <dsp:nvSpPr>
        <dsp:cNvPr id="0" name=""/>
        <dsp:cNvSpPr/>
      </dsp:nvSpPr>
      <dsp:spPr>
        <a:xfrm>
          <a:off x="0" y="4053350"/>
          <a:ext cx="5314949" cy="907587"/>
        </a:xfrm>
        <a:prstGeom prst="trapezoid">
          <a:avLst>
            <a:gd name="adj" fmla="val 5356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Unit testing</a:t>
          </a:r>
          <a:endParaRPr lang="en-US" sz="2400" kern="1200" dirty="0"/>
        </a:p>
      </dsp:txBody>
      <dsp:txXfrm>
        <a:off x="930116" y="4053350"/>
        <a:ext cx="3454717" cy="90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i="1" dirty="0" smtClean="0">
                <a:solidFill>
                  <a:srgbClr val="800000"/>
                </a:solidFill>
              </a:rPr>
              <a:t> Software testing is the process of analyzing a software item to detect the differences between existing and required conditions (i.e., bugs) and to evaluate the features of the software item.</a:t>
            </a:r>
          </a:p>
          <a:p>
            <a:pPr marL="0" indent="0">
              <a:buNone/>
            </a:pPr>
            <a:endParaRPr lang="en-US" sz="1200" i="1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1200" i="1" dirty="0" smtClean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AB84F-B75A-4984-8F3C-AF33274BE41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52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i="0" kern="1200" dirty="0" smtClean="0">
                <a:solidFill>
                  <a:schemeClr val="tx1"/>
                </a:solidFill>
                <a:effectLst/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Because a component is not a stand-alone program, driver and/or stub software</a:t>
            </a:r>
            <a:br>
              <a:rPr lang="en-US" sz="800" i="0" kern="1200" dirty="0" smtClean="0">
                <a:solidFill>
                  <a:schemeClr val="tx1"/>
                </a:solidFill>
                <a:effectLst/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</a:br>
            <a:r>
              <a:rPr lang="en-US" sz="800" i="0" kern="1200" dirty="0" smtClean="0">
                <a:solidFill>
                  <a:schemeClr val="tx1"/>
                </a:solidFill>
                <a:effectLst/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must often be developed for each unit test.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AB84F-B75A-4984-8F3C-AF33274BE41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1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886700" cy="859516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Software Testing Strategies</a:t>
            </a:r>
            <a:br>
              <a:rPr lang="en-US" altLang="zh-CN" sz="36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2688" y="4622800"/>
            <a:ext cx="5838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Software Engineering: A Practitioner’s Approach,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7th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edition</a:t>
            </a:r>
          </a:p>
          <a:p>
            <a:r>
              <a:rPr lang="en-US" altLang="zh-CN" b="0" i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by Roger S. </a:t>
            </a:r>
            <a:r>
              <a:rPr lang="en-US" altLang="zh-CN" b="0" i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Pressman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7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Mistake </a:t>
            </a:r>
            <a:r>
              <a:rPr lang="en-US" dirty="0"/>
              <a:t>– a human action that produces an </a:t>
            </a:r>
            <a:r>
              <a:rPr lang="en-US" dirty="0" smtClean="0"/>
              <a:t>incorrect result.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Fault </a:t>
            </a:r>
            <a:r>
              <a:rPr lang="en-US" b="1" dirty="0">
                <a:solidFill>
                  <a:srgbClr val="FF0000"/>
                </a:solidFill>
              </a:rPr>
              <a:t>[or Defect]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an incorrect step, process, or </a:t>
            </a:r>
            <a:r>
              <a:rPr lang="en-US" dirty="0" smtClean="0"/>
              <a:t>data definition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 </a:t>
            </a:r>
            <a:r>
              <a:rPr lang="en-US" dirty="0"/>
              <a:t>– the inability of a system or component to </a:t>
            </a:r>
            <a:r>
              <a:rPr lang="en-US" dirty="0" smtClean="0"/>
              <a:t>perform its </a:t>
            </a:r>
            <a:r>
              <a:rPr lang="en-US" dirty="0"/>
              <a:t>required function within the specified </a:t>
            </a:r>
            <a:r>
              <a:rPr lang="en-US" dirty="0" smtClean="0"/>
              <a:t>performance requirement.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Error</a:t>
            </a:r>
            <a:r>
              <a:rPr lang="en-US" dirty="0" smtClean="0"/>
              <a:t> </a:t>
            </a:r>
            <a:r>
              <a:rPr lang="en-US" dirty="0"/>
              <a:t>– the difference between a computed, observed, </a:t>
            </a:r>
            <a:r>
              <a:rPr lang="en-US" dirty="0" smtClean="0"/>
              <a:t>or measured </a:t>
            </a:r>
            <a:r>
              <a:rPr lang="en-US" dirty="0"/>
              <a:t>value or condition and the true, specified, </a:t>
            </a:r>
            <a:r>
              <a:rPr lang="en-US" dirty="0" smtClean="0"/>
              <a:t>or theoretically </a:t>
            </a:r>
            <a:r>
              <a:rPr lang="en-US" dirty="0"/>
              <a:t>correct value or condition. </a:t>
            </a:r>
          </a:p>
        </p:txBody>
      </p:sp>
    </p:spTree>
    <p:extLst>
      <p:ext uri="{BB962C8B-B14F-4D97-AF65-F5344CB8AC3E}">
        <p14:creationId xmlns:p14="http://schemas.microsoft.com/office/powerpoint/2010/main" val="30471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pleasantprogrammer.com/assets/img/tho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950" y="3571077"/>
            <a:ext cx="3803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if(a==1)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1;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 factorial(a-1);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91" y="5494250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Mistake: Did not consider numbers less than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5427554" y="3362545"/>
            <a:ext cx="838200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4023085"/>
            <a:ext cx="226733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Lack of input validation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237" y="517042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Defect: missing validation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62739" y="4192092"/>
            <a:ext cx="838200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39478" y="2541720"/>
            <a:ext cx="226733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Overflow / crash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9237" y="2541720"/>
            <a:ext cx="117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Failure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2984" y="470300"/>
            <a:ext cx="22673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Exception or error output expected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5542131" y="1969508"/>
            <a:ext cx="609046" cy="32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17744" y="881817"/>
            <a:ext cx="117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Error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test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91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Answer: Throughout the whole development process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5122" name="Picture 2" descr="https://media.licdn.com/mpr/mpr/shrinknp_800_800/AAEAAQAAAAAAAANYAAAAJDZjNTMxNzlkLWI1YjItNGZmYS1hYTAyLWUwN2IwYzdiZDY1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667375" cy="34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Write </a:t>
            </a:r>
            <a:r>
              <a:rPr lang="en-US" sz="2400" dirty="0"/>
              <a:t>test cases to cause failures. 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But, there is no way to guarantee that all faults have been detected.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Work smart: write as few test cases as possible to cause failures; don’t have more than one test cause the same failure</a:t>
            </a:r>
            <a:endParaRPr lang="en-US" sz="2400" i="1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8E8FC10C-8C27-4328-B302-12422318FBC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4638" y="649288"/>
            <a:ext cx="6084887" cy="533400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Software Testing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701800" y="3708400"/>
            <a:ext cx="56388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260600" y="3606800"/>
            <a:ext cx="4559300" cy="5715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511300" y="1701800"/>
            <a:ext cx="2224088" cy="2236788"/>
            <a:chOff x="952" y="1072"/>
            <a:chExt cx="1401" cy="1409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219700" y="1676400"/>
            <a:ext cx="2224088" cy="2236788"/>
            <a:chOff x="3288" y="1056"/>
            <a:chExt cx="1401" cy="1409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948113" y="3724275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Methods</a:t>
            </a:r>
            <a:endParaRPr lang="en-US" altLang="zh-CN" b="0">
              <a:solidFill>
                <a:srgbClr val="6E0043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897313" y="4257675"/>
            <a:ext cx="1209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Strategies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941513" y="1793875"/>
            <a:ext cx="1374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white-box</a:t>
            </a: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methods</a:t>
            </a:r>
            <a:r>
              <a:rPr lang="en-US" altLang="zh-CN" b="0">
                <a:ea typeface="宋体" panose="02010600030101010101" pitchFamily="2" charset="-122"/>
              </a:rPr>
              <a:t>     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675313" y="1768475"/>
            <a:ext cx="1374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black-box</a:t>
            </a:r>
          </a:p>
          <a:p>
            <a:pPr algn="ctr">
              <a:lnSpc>
                <a:spcPct val="100000"/>
              </a:lnSpc>
            </a:pPr>
            <a:r>
              <a:rPr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    methods</a:t>
            </a:r>
            <a:endParaRPr lang="en-US" altLang="zh-CN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4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A9FD09EB-2DF1-4B6C-A478-4A72D357C697}" type="slidenum">
              <a:rPr lang="zh-CN" altLang="en-US"/>
              <a:pPr/>
              <a:t>15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45200" y="2189163"/>
            <a:ext cx="1206500" cy="1158875"/>
            <a:chOff x="3808" y="1163"/>
            <a:chExt cx="760" cy="730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>
          <a:xfrm>
            <a:off x="1647825" y="815975"/>
            <a:ext cx="6073775" cy="268288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Black-Box Testing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565650" y="4203700"/>
            <a:ext cx="889000" cy="1266825"/>
            <a:chOff x="2876" y="2432"/>
            <a:chExt cx="560" cy="798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3165475" y="2387600"/>
            <a:ext cx="3062288" cy="2330450"/>
            <a:chOff x="1994" y="1288"/>
            <a:chExt cx="1929" cy="1468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17"/>
          <p:cNvSpPr>
            <a:spLocks/>
          </p:cNvSpPr>
          <p:nvPr/>
        </p:nvSpPr>
        <p:spPr bwMode="auto">
          <a:xfrm>
            <a:off x="4489450" y="1751013"/>
            <a:ext cx="466725" cy="147637"/>
          </a:xfrm>
          <a:custGeom>
            <a:avLst/>
            <a:gdLst>
              <a:gd name="T0" fmla="*/ 0 w 294"/>
              <a:gd name="T1" fmla="*/ 61 h 93"/>
              <a:gd name="T2" fmla="*/ 65 w 294"/>
              <a:gd name="T3" fmla="*/ 92 h 93"/>
              <a:gd name="T4" fmla="*/ 293 w 294"/>
              <a:gd name="T5" fmla="*/ 30 h 93"/>
              <a:gd name="T6" fmla="*/ 228 w 294"/>
              <a:gd name="T7" fmla="*/ 0 h 93"/>
              <a:gd name="T8" fmla="*/ 0 w 294"/>
              <a:gd name="T9" fmla="*/ 6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4198938" y="1803400"/>
            <a:ext cx="1030287" cy="1052513"/>
            <a:chOff x="2645" y="920"/>
            <a:chExt cx="649" cy="663"/>
          </a:xfrm>
        </p:grpSpPr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425700" y="3611563"/>
            <a:ext cx="1206500" cy="1158875"/>
            <a:chOff x="1528" y="2059"/>
            <a:chExt cx="760" cy="730"/>
          </a:xfrm>
        </p:grpSpPr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347913" y="1916113"/>
            <a:ext cx="2111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requirements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243513" y="4811713"/>
            <a:ext cx="1146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events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538413" y="4748213"/>
            <a:ext cx="925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538913" y="3325813"/>
            <a:ext cx="1128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672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859516"/>
          </a:xfrm>
        </p:spPr>
        <p:txBody>
          <a:bodyPr/>
          <a:lstStyle/>
          <a:p>
            <a:r>
              <a:rPr lang="en-US" dirty="0" smtClean="0"/>
              <a:t>Testing model: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867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Black box </a:t>
            </a:r>
            <a:r>
              <a:rPr lang="en-US" b="1" dirty="0" smtClean="0"/>
              <a:t>testing: </a:t>
            </a:r>
            <a:r>
              <a:rPr lang="en-US" dirty="0" smtClean="0"/>
              <a:t>ignores the internal mechanism of a system or component and focuses solely on the outputs generated in response to selected inputs and execution conditions.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Interface visible, internals unknown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 You </a:t>
            </a:r>
            <a:r>
              <a:rPr lang="en-US" dirty="0"/>
              <a:t>know what it is supposed to do, you design tests that make it do what you think that it should do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From </a:t>
            </a:r>
            <a:r>
              <a:rPr lang="en-US" dirty="0"/>
              <a:t>the outside, you are testing its functionality against the specs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For </a:t>
            </a:r>
            <a:r>
              <a:rPr lang="en-US" dirty="0"/>
              <a:t>software this is testing the interface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is input to the system?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you can do from the outside to change the system? 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/>
              <a:t>is output from the system?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Tests </a:t>
            </a:r>
            <a:r>
              <a:rPr lang="en-US" dirty="0"/>
              <a:t>the functionality of the system by observing its external behavior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No </a:t>
            </a:r>
            <a:r>
              <a:rPr lang="en-US" dirty="0"/>
              <a:t>knowledge of how it goes about meeting the goals</a:t>
            </a:r>
          </a:p>
        </p:txBody>
      </p:sp>
      <p:pic>
        <p:nvPicPr>
          <p:cNvPr id="7170" name="Picture 2" descr="http://chucksblog.typepad.com/.a/6a00d83451be8f69e201bb07e83109970d-800w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6" b="13198"/>
          <a:stretch/>
        </p:blipFill>
        <p:spPr bwMode="auto">
          <a:xfrm>
            <a:off x="1962150" y="838200"/>
            <a:ext cx="457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604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Process is not influenced by component being tested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Assumptions </a:t>
            </a:r>
            <a:r>
              <a:rPr lang="en-US" sz="2000" dirty="0"/>
              <a:t>embodied in code not propagated to test data.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Robust </a:t>
            </a:r>
            <a:r>
              <a:rPr lang="en-US" sz="2800" dirty="0"/>
              <a:t>with respect to changes in implementation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Test </a:t>
            </a:r>
            <a:r>
              <a:rPr lang="en-US" sz="2000" dirty="0"/>
              <a:t>data need not be changed when code is changed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Allows </a:t>
            </a:r>
            <a:r>
              <a:rPr lang="en-US" sz="2800" dirty="0"/>
              <a:t>for independent testers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Testers </a:t>
            </a:r>
            <a:r>
              <a:rPr lang="en-US" sz="2000" dirty="0"/>
              <a:t>need not be familiar with </a:t>
            </a:r>
            <a:r>
              <a:rPr lang="en-US" sz="2000" dirty="0" smtClean="0"/>
              <a:t>code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300" dirty="0" smtClean="0"/>
              <a:t>Useful for validation (are we building the right software)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633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It will miss bugs in the implementation that are </a:t>
            </a:r>
            <a:r>
              <a:rPr lang="en-US" sz="2400" dirty="0" smtClean="0"/>
              <a:t>not covered </a:t>
            </a:r>
            <a:r>
              <a:rPr lang="en-US" sz="2400" dirty="0"/>
              <a:t>by the specification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Control-flow </a:t>
            </a:r>
            <a:r>
              <a:rPr lang="en-US" sz="2000" dirty="0"/>
              <a:t>details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Performance </a:t>
            </a:r>
            <a:r>
              <a:rPr lang="en-US" sz="2000" dirty="0"/>
              <a:t>optimizations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/>
              <a:t>Alternate </a:t>
            </a:r>
            <a:r>
              <a:rPr lang="en-US" sz="2000" dirty="0"/>
              <a:t>algorithms for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1770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test this sample form?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34583"/>
            <a:ext cx="4343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</a:t>
            </a:r>
            <a:r>
              <a:rPr lang="en-US" dirty="0" smtClean="0"/>
              <a:t>debug </a:t>
            </a:r>
            <a:r>
              <a:rPr lang="en-US" dirty="0"/>
              <a:t>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writing a lot (!) of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44767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8841"/>
            <a:ext cx="7886700" cy="4215305"/>
          </a:xfrm>
        </p:spPr>
      </p:pic>
    </p:spTree>
    <p:extLst>
      <p:ext uri="{BB962C8B-B14F-4D97-AF65-F5344CB8AC3E}">
        <p14:creationId xmlns:p14="http://schemas.microsoft.com/office/powerpoint/2010/main" val="616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8"/>
            <a:ext cx="7886700" cy="5412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natural, integer, and floating point inputs to explore the format of supported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Note: you may have a requirement explicitly stating the supported format, but that doesn’t necessarily mean that the app won’t do something odd when given other formats. So test it out!</a:t>
            </a:r>
            <a:endParaRPr lang="en-US" dirty="0" smtClean="0"/>
          </a:p>
          <a:p>
            <a:r>
              <a:rPr lang="en-US" dirty="0"/>
              <a:t>Explore the boundaries of the numbers. 255? 65535? Or 2147483647? Don’t forget the lower boundary, whether it’s zero or −</a:t>
            </a:r>
            <a:r>
              <a:rPr lang="en-US" dirty="0" smtClean="0"/>
              <a:t>2147483647</a:t>
            </a:r>
          </a:p>
          <a:p>
            <a:r>
              <a:rPr lang="en-US" dirty="0"/>
              <a:t>Of course, if you’re dealing with Real number format make sure to try the respective boundary </a:t>
            </a:r>
            <a:r>
              <a:rPr lang="en-US" dirty="0" smtClean="0"/>
              <a:t>numbers</a:t>
            </a:r>
          </a:p>
          <a:p>
            <a:r>
              <a:rPr lang="en-US" dirty="0"/>
              <a:t>Speaking of zero. Whenever and wherever a function does any calculations, make sure to try it for each input. Zero is a special case, and division by zero is a classic </a:t>
            </a:r>
            <a:r>
              <a:rPr lang="en-US" dirty="0" smtClean="0"/>
              <a:t>error</a:t>
            </a:r>
          </a:p>
          <a:p>
            <a:r>
              <a:rPr lang="en-US" dirty="0"/>
              <a:t>It matters not only </a:t>
            </a:r>
            <a:r>
              <a:rPr lang="en-US" i="1" dirty="0"/>
              <a:t>what </a:t>
            </a:r>
            <a:r>
              <a:rPr lang="en-US" dirty="0"/>
              <a:t>data you input but </a:t>
            </a:r>
            <a:r>
              <a:rPr lang="en-US" i="1" dirty="0"/>
              <a:t>how</a:t>
            </a:r>
            <a:r>
              <a:rPr lang="en-US" dirty="0"/>
              <a:t> you do that. So </a:t>
            </a:r>
            <a:r>
              <a:rPr lang="en-US" dirty="0" smtClean="0"/>
              <a:t>try</a:t>
            </a:r>
          </a:p>
          <a:p>
            <a:pPr lvl="1"/>
            <a:r>
              <a:rPr lang="en-US" dirty="0"/>
              <a:t>Using keyboard and mouse</a:t>
            </a:r>
          </a:p>
          <a:p>
            <a:pPr lvl="1"/>
            <a:r>
              <a:rPr lang="en-US" dirty="0"/>
              <a:t>Typing and pasting</a:t>
            </a:r>
          </a:p>
          <a:p>
            <a:pPr lvl="1"/>
            <a:r>
              <a:rPr lang="en-US" dirty="0"/>
              <a:t>Editing existing values and removing the content of the fields</a:t>
            </a:r>
          </a:p>
          <a:p>
            <a:pPr lvl="1"/>
            <a:r>
              <a:rPr lang="en-US" dirty="0"/>
              <a:t>Input in different order</a:t>
            </a:r>
          </a:p>
          <a:p>
            <a:pPr lvl="1"/>
            <a:r>
              <a:rPr lang="en-US" dirty="0"/>
              <a:t>Input with interruptions and repetitions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1834D84C-6A2F-47F1-A3A1-0069CB73965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9550" y="712788"/>
            <a:ext cx="4694238" cy="72072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White-Box Testing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968875" y="2249488"/>
            <a:ext cx="63500" cy="1016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956175" y="2236788"/>
            <a:ext cx="889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006975" y="23764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29175" y="25034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816475" y="24907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06975" y="27066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4435475" y="28717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70375" y="30495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57675" y="30368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87975" y="30749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75275" y="30622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448175" y="28717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5210175" y="28717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65775" y="28717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448175" y="32527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65775" y="32781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448175" y="3392488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006975" y="33924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29175" y="35956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816475" y="35829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006975" y="379888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006975" y="41036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5006975" y="24272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006975" y="41544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883275" y="2427288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97088" y="4635500"/>
            <a:ext cx="4660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... our goal is to ensure that all 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97088" y="4953000"/>
            <a:ext cx="49037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statements and conditions have 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97088" y="5270500"/>
            <a:ext cx="4565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been executed at least once ...</a:t>
            </a:r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4778375" y="27574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4778375" y="40147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06975" y="4294188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1730375"/>
            <a:ext cx="2068512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32" y="0"/>
            <a:ext cx="7886700" cy="859516"/>
          </a:xfrm>
        </p:spPr>
        <p:txBody>
          <a:bodyPr/>
          <a:lstStyle/>
          <a:p>
            <a:r>
              <a:rPr lang="en-US" dirty="0" smtClean="0"/>
              <a:t>Testing model: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41909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White box testing </a:t>
            </a:r>
            <a:r>
              <a:rPr lang="en-US" sz="2800" dirty="0" smtClean="0"/>
              <a:t>takes into account the internal mechanisms of a system or component.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Given </a:t>
            </a:r>
            <a:r>
              <a:rPr lang="en-US" sz="2000" dirty="0"/>
              <a:t>knowledge of the internal workings, you thoroughly test what is happening on the </a:t>
            </a:r>
            <a:r>
              <a:rPr lang="en-US" sz="2000" dirty="0" smtClean="0"/>
              <a:t>inside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Close </a:t>
            </a:r>
            <a:r>
              <a:rPr lang="en-US" sz="2000" dirty="0"/>
              <a:t>examination of procedural level of detail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Logical </a:t>
            </a:r>
            <a:r>
              <a:rPr lang="en-US" sz="2000" dirty="0"/>
              <a:t>paths through code are tested </a:t>
            </a:r>
            <a:endParaRPr lang="en-US" sz="2000" dirty="0" smtClean="0"/>
          </a:p>
          <a:p>
            <a:pPr lvl="2">
              <a:spcBef>
                <a:spcPts val="600"/>
              </a:spcBef>
            </a:pPr>
            <a:r>
              <a:rPr lang="en-US" sz="1800" dirty="0" smtClean="0"/>
              <a:t>Conditionals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Loops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Branches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Status </a:t>
            </a:r>
            <a:r>
              <a:rPr lang="en-US" sz="2000" dirty="0"/>
              <a:t>is examined in terms of expected values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0"/>
            <a:ext cx="4495800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Finds an important class of boundaries.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Yields </a:t>
            </a:r>
            <a:r>
              <a:rPr lang="en-US" sz="2400" dirty="0"/>
              <a:t>useful test cases</a:t>
            </a:r>
            <a:r>
              <a:rPr lang="en-US" sz="2400" dirty="0" smtClean="0"/>
              <a:t>.</a:t>
            </a:r>
          </a:p>
          <a:p>
            <a:pPr marL="171450" lvl="1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Very useful </a:t>
            </a:r>
            <a:r>
              <a:rPr lang="en-US" sz="2400" dirty="0"/>
              <a:t>to examine and test important data </a:t>
            </a:r>
            <a:r>
              <a:rPr lang="en-US" sz="2400" dirty="0" smtClean="0"/>
              <a:t>structures</a:t>
            </a:r>
          </a:p>
          <a:p>
            <a:pPr marL="171450" lvl="1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Useful for verification (are we building the software right)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8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may have the same bugs as implementation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Impossible to thoroughly exercise all paths 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Exhaustive testing grows without bound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Six types of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Unit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Integration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Functional / System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Acceptance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Regression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Beta testing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4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C2E8F7C4-6956-4544-A37E-97502B5186F2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0213" y="793750"/>
            <a:ext cx="6156325" cy="266700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Unit Testing</a:t>
            </a: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41513"/>
            <a:ext cx="232092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232025"/>
            <a:ext cx="22987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406876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35450" y="2514600"/>
            <a:ext cx="1447800" cy="93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41813" y="2549525"/>
            <a:ext cx="1265237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to be</a:t>
            </a:r>
          </a:p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tested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421313" y="4551363"/>
            <a:ext cx="1409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 cases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52850" y="2946400"/>
            <a:ext cx="419100" cy="330200"/>
          </a:xfrm>
          <a:prstGeom prst="rightArrow">
            <a:avLst>
              <a:gd name="adj1" fmla="val 50000"/>
              <a:gd name="adj2" fmla="val 634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873750" y="2921000"/>
            <a:ext cx="660400" cy="330200"/>
          </a:xfrm>
          <a:prstGeom prst="rightArrow">
            <a:avLst>
              <a:gd name="adj1" fmla="val 50000"/>
              <a:gd name="adj2" fmla="val 10000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072313" y="3675063"/>
            <a:ext cx="10144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results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rot="16200000">
            <a:off x="4603750" y="3594100"/>
            <a:ext cx="317500" cy="368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852613" y="4225925"/>
            <a:ext cx="12398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software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5594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of individual hardware or software units or groups of related units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Done </a:t>
            </a:r>
            <a:r>
              <a:rPr lang="en-US" dirty="0"/>
              <a:t>by programmer(s)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Generally </a:t>
            </a:r>
            <a:r>
              <a:rPr lang="en-US" dirty="0"/>
              <a:t>all white box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Verify that code does what it is intended to do at a very low structural level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Automation </a:t>
            </a:r>
            <a:r>
              <a:rPr lang="en-US" dirty="0"/>
              <a:t>desirable for repeatability </a:t>
            </a:r>
            <a:endParaRPr lang="en-US" dirty="0" smtClean="0"/>
          </a:p>
        </p:txBody>
      </p:sp>
      <p:pic>
        <p:nvPicPr>
          <p:cNvPr id="8194" name="Picture 2" descr="http://www.oracleunittesting.com/wp-content/uploads/2011/02/oracle_unit_test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2886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5565F9A0-F3A9-4534-871B-F1382584632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16150" y="1778000"/>
            <a:ext cx="1498600" cy="1041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290638" y="557213"/>
            <a:ext cx="6653212" cy="509587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Unit Testing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16400" y="177482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38613" y="2687638"/>
            <a:ext cx="15367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interface 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38613" y="202723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38613" y="3081338"/>
            <a:ext cx="31623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local data structures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38613" y="266223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138613" y="3500438"/>
            <a:ext cx="318611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boundary conditions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138613" y="329723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38613" y="3881438"/>
            <a:ext cx="28876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independent paths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38613" y="4135438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38613" y="4249738"/>
            <a:ext cx="3141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error handling paths</a:t>
            </a:r>
          </a:p>
        </p:txBody>
      </p:sp>
      <p:pic>
        <p:nvPicPr>
          <p:cNvPr id="17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425926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360613" y="1838325"/>
            <a:ext cx="1265237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to be</a:t>
            </a:r>
          </a:p>
          <a:p>
            <a:pPr algn="ctr">
              <a:lnSpc>
                <a:spcPct val="75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tested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17913" y="5414963"/>
            <a:ext cx="16557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 cases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rot="16200000">
            <a:off x="2368550" y="337820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997200" y="292735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035300" y="3308350"/>
            <a:ext cx="1054100" cy="495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048000" y="3676650"/>
            <a:ext cx="1028700" cy="139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060700" y="3854450"/>
            <a:ext cx="1079500" cy="21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48000" y="381635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debug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debugging tools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1"/>
            <a:ext cx="69149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7A0FA4B4-5055-4288-A48E-0B44AD0F290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539750"/>
            <a:ext cx="6515100" cy="57467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Unit Test Environment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74850" y="2811463"/>
            <a:ext cx="11430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17713" y="3063875"/>
            <a:ext cx="1069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Module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17650" y="4068763"/>
            <a:ext cx="8636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1750" y="4068763"/>
            <a:ext cx="8636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14650" y="1592263"/>
            <a:ext cx="1917700" cy="863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2474913"/>
            <a:ext cx="8763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30400" y="3668713"/>
            <a:ext cx="5715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603500" y="3668713"/>
            <a:ext cx="3937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73213" y="4225925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stub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652713" y="4213225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stub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427413" y="1800225"/>
            <a:ext cx="8810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driver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28913" y="5508625"/>
            <a:ext cx="160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RESULTS</a:t>
            </a:r>
            <a:endParaRPr lang="en-US" altLang="zh-CN" sz="24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75300" y="1158875"/>
            <a:ext cx="3568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802313" y="2247900"/>
            <a:ext cx="1196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interface 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802313" y="2641600"/>
            <a:ext cx="24177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local data structures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802313" y="22225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802313" y="3060700"/>
            <a:ext cx="2441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boundary conditions</a:t>
            </a: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802313" y="28575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802313" y="3441700"/>
            <a:ext cx="2212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independent paths</a:t>
            </a: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802313" y="36957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802313" y="3810000"/>
            <a:ext cx="2403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error handling paths</a:t>
            </a:r>
          </a:p>
        </p:txBody>
      </p:sp>
      <p:pic>
        <p:nvPicPr>
          <p:cNvPr id="27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3751263"/>
            <a:ext cx="1219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281613" y="4906963"/>
            <a:ext cx="16557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 cases</a:t>
            </a: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 rot="16200000">
            <a:off x="4057650" y="2882900"/>
            <a:ext cx="1143000" cy="381000"/>
          </a:xfrm>
          <a:prstGeom prst="rightArrow">
            <a:avLst>
              <a:gd name="adj1" fmla="val 50000"/>
              <a:gd name="adj2" fmla="val 15001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V="1">
            <a:off x="4660900" y="2419350"/>
            <a:ext cx="1104900" cy="876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4699000" y="2800350"/>
            <a:ext cx="1054100" cy="495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4711700" y="3168650"/>
            <a:ext cx="1028700" cy="139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724400" y="3346450"/>
            <a:ext cx="1079500" cy="21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711700" y="3308350"/>
            <a:ext cx="1092200" cy="62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2495550"/>
            <a:ext cx="0" cy="292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990600"/>
            <a:ext cx="2762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Driver: </a:t>
            </a:r>
            <a:r>
              <a:rPr lang="en-US" dirty="0"/>
              <a:t>nothing more than a “main program” that</a:t>
            </a:r>
            <a:br>
              <a:rPr lang="en-US" dirty="0"/>
            </a:br>
            <a:r>
              <a:rPr lang="en-US" dirty="0"/>
              <a:t>accepts test case data, passes such data to the component (to be tested), and prints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36269" y="5508625"/>
            <a:ext cx="4945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Stub: </a:t>
            </a:r>
            <a:r>
              <a:rPr lang="en-US" dirty="0" smtClean="0"/>
              <a:t>A </a:t>
            </a:r>
            <a:r>
              <a:rPr lang="en-US" dirty="0"/>
              <a:t>stub or “dummy subprogram” uses the subordinate module’s interface, may do minimal data manipulation, prints verification of entry, and</a:t>
            </a:r>
            <a:br>
              <a:rPr lang="en-US" dirty="0"/>
            </a:br>
            <a:r>
              <a:rPr lang="en-US" dirty="0"/>
              <a:t>returns control to the module undergoing testing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009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in which software components, hardware components, or both are combined and tested to evaluate the interaction between them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Done by programmer as they integrate their code into code base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Verifies that units work together when they are integrated into a larger code base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Just because the components work individually, that does not meant that they all work together when integrated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Generally </a:t>
            </a:r>
            <a:r>
              <a:rPr lang="en-US" dirty="0"/>
              <a:t>white box, maybe some black box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Automation desirable for repeatability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03001"/>
            <a:ext cx="3424872" cy="23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7F5E7C9F-A20B-4A71-8759-82956BF589F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344488"/>
            <a:ext cx="8158162" cy="57467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Integration Testing Strategies</a:t>
            </a: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021013"/>
            <a:ext cx="45942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0513" y="1674813"/>
            <a:ext cx="644207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Options:</a:t>
            </a:r>
          </a:p>
          <a:p>
            <a:pPr lvl="1"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•	the “big bang” approach</a:t>
            </a:r>
          </a:p>
          <a:p>
            <a:pPr lvl="1"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•	an incremental construction strategy</a:t>
            </a:r>
          </a:p>
        </p:txBody>
      </p:sp>
    </p:spTree>
    <p:extLst>
      <p:ext uri="{BB962C8B-B14F-4D97-AF65-F5344CB8AC3E}">
        <p14:creationId xmlns:p14="http://schemas.microsoft.com/office/powerpoint/2010/main" val="5564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3EAE4726-1937-434F-907E-8C8DC5B9AFF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750888"/>
            <a:ext cx="6149975" cy="268287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Top Down Integration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11600" y="183515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62300" y="280035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00300" y="377825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17700" y="474345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19400" y="474345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025900" y="280035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76800" y="280035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730500" y="4273550"/>
            <a:ext cx="3810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79900" y="233045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4500" y="235585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14913" y="1990725"/>
            <a:ext cx="29924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top module is tested with 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14913" y="221932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stubs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694113" y="3425825"/>
            <a:ext cx="30019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stubs are replaced one at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94113" y="3654425"/>
            <a:ext cx="23034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time, "depth first"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668713" y="4238625"/>
            <a:ext cx="36528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as new modules are integrated, 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668713" y="4467225"/>
            <a:ext cx="34337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some subset of tests is re-run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138613" y="1863725"/>
            <a:ext cx="339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351213" y="287972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627313" y="385762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093913" y="478472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021013" y="478472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214813" y="289242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040313" y="2892425"/>
            <a:ext cx="35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530600" y="234315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755900" y="3308350"/>
            <a:ext cx="723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2273300" y="4286250"/>
            <a:ext cx="457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567656"/>
            <a:ext cx="7143750" cy="425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4953000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Either DFS or BFS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4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D8F0D381-28A4-4183-927B-F7474289FC1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719138"/>
            <a:ext cx="6508750" cy="268287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Bottom-Up Integration</a:t>
            </a: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1790700" y="3302000"/>
            <a:ext cx="2020888" cy="2147888"/>
          </a:xfrm>
          <a:custGeom>
            <a:avLst/>
            <a:gdLst>
              <a:gd name="T0" fmla="*/ 946 w 1273"/>
              <a:gd name="T1" fmla="*/ 111 h 1353"/>
              <a:gd name="T2" fmla="*/ 875 w 1273"/>
              <a:gd name="T3" fmla="*/ 80 h 1353"/>
              <a:gd name="T4" fmla="*/ 819 w 1273"/>
              <a:gd name="T5" fmla="*/ 56 h 1353"/>
              <a:gd name="T6" fmla="*/ 779 w 1273"/>
              <a:gd name="T7" fmla="*/ 40 h 1353"/>
              <a:gd name="T8" fmla="*/ 755 w 1273"/>
              <a:gd name="T9" fmla="*/ 24 h 1353"/>
              <a:gd name="T10" fmla="*/ 716 w 1273"/>
              <a:gd name="T11" fmla="*/ 8 h 1353"/>
              <a:gd name="T12" fmla="*/ 652 w 1273"/>
              <a:gd name="T13" fmla="*/ 0 h 1353"/>
              <a:gd name="T14" fmla="*/ 620 w 1273"/>
              <a:gd name="T15" fmla="*/ 0 h 1353"/>
              <a:gd name="T16" fmla="*/ 549 w 1273"/>
              <a:gd name="T17" fmla="*/ 16 h 1353"/>
              <a:gd name="T18" fmla="*/ 501 w 1273"/>
              <a:gd name="T19" fmla="*/ 40 h 1353"/>
              <a:gd name="T20" fmla="*/ 445 w 1273"/>
              <a:gd name="T21" fmla="*/ 72 h 1353"/>
              <a:gd name="T22" fmla="*/ 350 w 1273"/>
              <a:gd name="T23" fmla="*/ 119 h 1353"/>
              <a:gd name="T24" fmla="*/ 302 w 1273"/>
              <a:gd name="T25" fmla="*/ 135 h 1353"/>
              <a:gd name="T26" fmla="*/ 207 w 1273"/>
              <a:gd name="T27" fmla="*/ 191 h 1353"/>
              <a:gd name="T28" fmla="*/ 159 w 1273"/>
              <a:gd name="T29" fmla="*/ 239 h 1353"/>
              <a:gd name="T30" fmla="*/ 119 w 1273"/>
              <a:gd name="T31" fmla="*/ 286 h 1353"/>
              <a:gd name="T32" fmla="*/ 87 w 1273"/>
              <a:gd name="T33" fmla="*/ 358 h 1353"/>
              <a:gd name="T34" fmla="*/ 72 w 1273"/>
              <a:gd name="T35" fmla="*/ 390 h 1353"/>
              <a:gd name="T36" fmla="*/ 72 w 1273"/>
              <a:gd name="T37" fmla="*/ 469 h 1353"/>
              <a:gd name="T38" fmla="*/ 80 w 1273"/>
              <a:gd name="T39" fmla="*/ 557 h 1353"/>
              <a:gd name="T40" fmla="*/ 87 w 1273"/>
              <a:gd name="T41" fmla="*/ 604 h 1353"/>
              <a:gd name="T42" fmla="*/ 87 w 1273"/>
              <a:gd name="T43" fmla="*/ 660 h 1353"/>
              <a:gd name="T44" fmla="*/ 72 w 1273"/>
              <a:gd name="T45" fmla="*/ 732 h 1353"/>
              <a:gd name="T46" fmla="*/ 56 w 1273"/>
              <a:gd name="T47" fmla="*/ 787 h 1353"/>
              <a:gd name="T48" fmla="*/ 32 w 1273"/>
              <a:gd name="T49" fmla="*/ 851 h 1353"/>
              <a:gd name="T50" fmla="*/ 0 w 1273"/>
              <a:gd name="T51" fmla="*/ 970 h 1353"/>
              <a:gd name="T52" fmla="*/ 0 w 1273"/>
              <a:gd name="T53" fmla="*/ 1042 h 1353"/>
              <a:gd name="T54" fmla="*/ 8 w 1273"/>
              <a:gd name="T55" fmla="*/ 1113 h 1353"/>
              <a:gd name="T56" fmla="*/ 32 w 1273"/>
              <a:gd name="T57" fmla="*/ 1185 h 1353"/>
              <a:gd name="T58" fmla="*/ 48 w 1273"/>
              <a:gd name="T59" fmla="*/ 1217 h 1353"/>
              <a:gd name="T60" fmla="*/ 87 w 1273"/>
              <a:gd name="T61" fmla="*/ 1257 h 1353"/>
              <a:gd name="T62" fmla="*/ 127 w 1273"/>
              <a:gd name="T63" fmla="*/ 1280 h 1353"/>
              <a:gd name="T64" fmla="*/ 183 w 1273"/>
              <a:gd name="T65" fmla="*/ 1288 h 1353"/>
              <a:gd name="T66" fmla="*/ 254 w 1273"/>
              <a:gd name="T67" fmla="*/ 1288 h 1353"/>
              <a:gd name="T68" fmla="*/ 358 w 1273"/>
              <a:gd name="T69" fmla="*/ 1288 h 1353"/>
              <a:gd name="T70" fmla="*/ 445 w 1273"/>
              <a:gd name="T71" fmla="*/ 1288 h 1353"/>
              <a:gd name="T72" fmla="*/ 533 w 1273"/>
              <a:gd name="T73" fmla="*/ 1288 h 1353"/>
              <a:gd name="T74" fmla="*/ 636 w 1273"/>
              <a:gd name="T75" fmla="*/ 1288 h 1353"/>
              <a:gd name="T76" fmla="*/ 739 w 1273"/>
              <a:gd name="T77" fmla="*/ 1296 h 1353"/>
              <a:gd name="T78" fmla="*/ 811 w 1273"/>
              <a:gd name="T79" fmla="*/ 1312 h 1353"/>
              <a:gd name="T80" fmla="*/ 851 w 1273"/>
              <a:gd name="T81" fmla="*/ 1320 h 1353"/>
              <a:gd name="T82" fmla="*/ 954 w 1273"/>
              <a:gd name="T83" fmla="*/ 1336 h 1353"/>
              <a:gd name="T84" fmla="*/ 1034 w 1273"/>
              <a:gd name="T85" fmla="*/ 1352 h 1353"/>
              <a:gd name="T86" fmla="*/ 1097 w 1273"/>
              <a:gd name="T87" fmla="*/ 1352 h 1353"/>
              <a:gd name="T88" fmla="*/ 1169 w 1273"/>
              <a:gd name="T89" fmla="*/ 1344 h 1353"/>
              <a:gd name="T90" fmla="*/ 1200 w 1273"/>
              <a:gd name="T91" fmla="*/ 1328 h 1353"/>
              <a:gd name="T92" fmla="*/ 1248 w 1273"/>
              <a:gd name="T93" fmla="*/ 1280 h 1353"/>
              <a:gd name="T94" fmla="*/ 1264 w 1273"/>
              <a:gd name="T95" fmla="*/ 1233 h 1353"/>
              <a:gd name="T96" fmla="*/ 1272 w 1273"/>
              <a:gd name="T97" fmla="*/ 1169 h 1353"/>
              <a:gd name="T98" fmla="*/ 1256 w 1273"/>
              <a:gd name="T99" fmla="*/ 1082 h 1353"/>
              <a:gd name="T100" fmla="*/ 1240 w 1273"/>
              <a:gd name="T101" fmla="*/ 1034 h 1353"/>
              <a:gd name="T102" fmla="*/ 1208 w 1273"/>
              <a:gd name="T103" fmla="*/ 938 h 1353"/>
              <a:gd name="T104" fmla="*/ 1185 w 1273"/>
              <a:gd name="T105" fmla="*/ 875 h 1353"/>
              <a:gd name="T106" fmla="*/ 1161 w 1273"/>
              <a:gd name="T107" fmla="*/ 811 h 1353"/>
              <a:gd name="T108" fmla="*/ 1145 w 1273"/>
              <a:gd name="T109" fmla="*/ 708 h 1353"/>
              <a:gd name="T110" fmla="*/ 1145 w 1273"/>
              <a:gd name="T111" fmla="*/ 636 h 1353"/>
              <a:gd name="T112" fmla="*/ 1137 w 1273"/>
              <a:gd name="T113" fmla="*/ 477 h 1353"/>
              <a:gd name="T114" fmla="*/ 1129 w 1273"/>
              <a:gd name="T115" fmla="*/ 398 h 1353"/>
              <a:gd name="T116" fmla="*/ 1105 w 1273"/>
              <a:gd name="T117" fmla="*/ 310 h 1353"/>
              <a:gd name="T118" fmla="*/ 1089 w 1273"/>
              <a:gd name="T119" fmla="*/ 278 h 1353"/>
              <a:gd name="T120" fmla="*/ 1018 w 1273"/>
              <a:gd name="T121" fmla="*/ 183 h 1353"/>
              <a:gd name="T122" fmla="*/ 946 w 1273"/>
              <a:gd name="T123" fmla="*/ 111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3" h="1353">
                <a:moveTo>
                  <a:pt x="962" y="119"/>
                </a:moveTo>
                <a:lnTo>
                  <a:pt x="946" y="111"/>
                </a:lnTo>
                <a:lnTo>
                  <a:pt x="906" y="95"/>
                </a:lnTo>
                <a:lnTo>
                  <a:pt x="875" y="80"/>
                </a:lnTo>
                <a:lnTo>
                  <a:pt x="851" y="72"/>
                </a:lnTo>
                <a:lnTo>
                  <a:pt x="819" y="56"/>
                </a:lnTo>
                <a:lnTo>
                  <a:pt x="803" y="48"/>
                </a:lnTo>
                <a:lnTo>
                  <a:pt x="779" y="40"/>
                </a:lnTo>
                <a:lnTo>
                  <a:pt x="763" y="32"/>
                </a:lnTo>
                <a:lnTo>
                  <a:pt x="755" y="24"/>
                </a:lnTo>
                <a:lnTo>
                  <a:pt x="739" y="16"/>
                </a:lnTo>
                <a:lnTo>
                  <a:pt x="716" y="8"/>
                </a:lnTo>
                <a:lnTo>
                  <a:pt x="684" y="0"/>
                </a:lnTo>
                <a:lnTo>
                  <a:pt x="652" y="0"/>
                </a:lnTo>
                <a:lnTo>
                  <a:pt x="636" y="0"/>
                </a:lnTo>
                <a:lnTo>
                  <a:pt x="620" y="0"/>
                </a:lnTo>
                <a:lnTo>
                  <a:pt x="580" y="8"/>
                </a:lnTo>
                <a:lnTo>
                  <a:pt x="549" y="16"/>
                </a:lnTo>
                <a:lnTo>
                  <a:pt x="517" y="32"/>
                </a:lnTo>
                <a:lnTo>
                  <a:pt x="501" y="40"/>
                </a:lnTo>
                <a:lnTo>
                  <a:pt x="485" y="48"/>
                </a:lnTo>
                <a:lnTo>
                  <a:pt x="445" y="72"/>
                </a:lnTo>
                <a:lnTo>
                  <a:pt x="398" y="95"/>
                </a:lnTo>
                <a:lnTo>
                  <a:pt x="350" y="119"/>
                </a:lnTo>
                <a:lnTo>
                  <a:pt x="326" y="127"/>
                </a:lnTo>
                <a:lnTo>
                  <a:pt x="302" y="135"/>
                </a:lnTo>
                <a:lnTo>
                  <a:pt x="254" y="159"/>
                </a:lnTo>
                <a:lnTo>
                  <a:pt x="207" y="191"/>
                </a:lnTo>
                <a:lnTo>
                  <a:pt x="167" y="223"/>
                </a:lnTo>
                <a:lnTo>
                  <a:pt x="159" y="239"/>
                </a:lnTo>
                <a:lnTo>
                  <a:pt x="143" y="254"/>
                </a:lnTo>
                <a:lnTo>
                  <a:pt x="119" y="286"/>
                </a:lnTo>
                <a:lnTo>
                  <a:pt x="95" y="326"/>
                </a:lnTo>
                <a:lnTo>
                  <a:pt x="87" y="358"/>
                </a:lnTo>
                <a:lnTo>
                  <a:pt x="80" y="374"/>
                </a:lnTo>
                <a:lnTo>
                  <a:pt x="72" y="390"/>
                </a:lnTo>
                <a:lnTo>
                  <a:pt x="72" y="422"/>
                </a:lnTo>
                <a:lnTo>
                  <a:pt x="72" y="469"/>
                </a:lnTo>
                <a:lnTo>
                  <a:pt x="72" y="525"/>
                </a:lnTo>
                <a:lnTo>
                  <a:pt x="80" y="557"/>
                </a:lnTo>
                <a:lnTo>
                  <a:pt x="80" y="565"/>
                </a:lnTo>
                <a:lnTo>
                  <a:pt x="87" y="604"/>
                </a:lnTo>
                <a:lnTo>
                  <a:pt x="87" y="636"/>
                </a:lnTo>
                <a:lnTo>
                  <a:pt x="87" y="660"/>
                </a:lnTo>
                <a:lnTo>
                  <a:pt x="80" y="692"/>
                </a:lnTo>
                <a:lnTo>
                  <a:pt x="72" y="732"/>
                </a:lnTo>
                <a:lnTo>
                  <a:pt x="64" y="763"/>
                </a:lnTo>
                <a:lnTo>
                  <a:pt x="56" y="787"/>
                </a:lnTo>
                <a:lnTo>
                  <a:pt x="48" y="811"/>
                </a:lnTo>
                <a:lnTo>
                  <a:pt x="32" y="851"/>
                </a:lnTo>
                <a:lnTo>
                  <a:pt x="16" y="907"/>
                </a:lnTo>
                <a:lnTo>
                  <a:pt x="0" y="970"/>
                </a:lnTo>
                <a:lnTo>
                  <a:pt x="0" y="1018"/>
                </a:lnTo>
                <a:lnTo>
                  <a:pt x="0" y="1042"/>
                </a:lnTo>
                <a:lnTo>
                  <a:pt x="0" y="1066"/>
                </a:lnTo>
                <a:lnTo>
                  <a:pt x="8" y="1113"/>
                </a:lnTo>
                <a:lnTo>
                  <a:pt x="16" y="1153"/>
                </a:lnTo>
                <a:lnTo>
                  <a:pt x="32" y="1185"/>
                </a:lnTo>
                <a:lnTo>
                  <a:pt x="40" y="1201"/>
                </a:lnTo>
                <a:lnTo>
                  <a:pt x="48" y="1217"/>
                </a:lnTo>
                <a:lnTo>
                  <a:pt x="64" y="1233"/>
                </a:lnTo>
                <a:lnTo>
                  <a:pt x="87" y="1257"/>
                </a:lnTo>
                <a:lnTo>
                  <a:pt x="111" y="1272"/>
                </a:lnTo>
                <a:lnTo>
                  <a:pt x="127" y="1280"/>
                </a:lnTo>
                <a:lnTo>
                  <a:pt x="159" y="1288"/>
                </a:lnTo>
                <a:lnTo>
                  <a:pt x="183" y="1288"/>
                </a:lnTo>
                <a:lnTo>
                  <a:pt x="215" y="1288"/>
                </a:lnTo>
                <a:lnTo>
                  <a:pt x="254" y="1288"/>
                </a:lnTo>
                <a:lnTo>
                  <a:pt x="294" y="1288"/>
                </a:lnTo>
                <a:lnTo>
                  <a:pt x="358" y="1288"/>
                </a:lnTo>
                <a:lnTo>
                  <a:pt x="413" y="1288"/>
                </a:lnTo>
                <a:lnTo>
                  <a:pt x="445" y="1288"/>
                </a:lnTo>
                <a:lnTo>
                  <a:pt x="477" y="1288"/>
                </a:lnTo>
                <a:lnTo>
                  <a:pt x="533" y="1288"/>
                </a:lnTo>
                <a:lnTo>
                  <a:pt x="596" y="1288"/>
                </a:lnTo>
                <a:lnTo>
                  <a:pt x="636" y="1288"/>
                </a:lnTo>
                <a:lnTo>
                  <a:pt x="684" y="1288"/>
                </a:lnTo>
                <a:lnTo>
                  <a:pt x="739" y="1296"/>
                </a:lnTo>
                <a:lnTo>
                  <a:pt x="771" y="1304"/>
                </a:lnTo>
                <a:lnTo>
                  <a:pt x="811" y="1312"/>
                </a:lnTo>
                <a:lnTo>
                  <a:pt x="819" y="1312"/>
                </a:lnTo>
                <a:lnTo>
                  <a:pt x="851" y="1320"/>
                </a:lnTo>
                <a:lnTo>
                  <a:pt x="898" y="1328"/>
                </a:lnTo>
                <a:lnTo>
                  <a:pt x="954" y="1336"/>
                </a:lnTo>
                <a:lnTo>
                  <a:pt x="1010" y="1352"/>
                </a:lnTo>
                <a:lnTo>
                  <a:pt x="1034" y="1352"/>
                </a:lnTo>
                <a:lnTo>
                  <a:pt x="1049" y="1352"/>
                </a:lnTo>
                <a:lnTo>
                  <a:pt x="1097" y="1352"/>
                </a:lnTo>
                <a:lnTo>
                  <a:pt x="1129" y="1352"/>
                </a:lnTo>
                <a:lnTo>
                  <a:pt x="1169" y="1344"/>
                </a:lnTo>
                <a:lnTo>
                  <a:pt x="1185" y="1336"/>
                </a:lnTo>
                <a:lnTo>
                  <a:pt x="1200" y="1328"/>
                </a:lnTo>
                <a:lnTo>
                  <a:pt x="1232" y="1304"/>
                </a:lnTo>
                <a:lnTo>
                  <a:pt x="1248" y="1280"/>
                </a:lnTo>
                <a:lnTo>
                  <a:pt x="1264" y="1249"/>
                </a:lnTo>
                <a:lnTo>
                  <a:pt x="1264" y="1233"/>
                </a:lnTo>
                <a:lnTo>
                  <a:pt x="1272" y="1209"/>
                </a:lnTo>
                <a:lnTo>
                  <a:pt x="1272" y="1169"/>
                </a:lnTo>
                <a:lnTo>
                  <a:pt x="1264" y="1129"/>
                </a:lnTo>
                <a:lnTo>
                  <a:pt x="1256" y="1082"/>
                </a:lnTo>
                <a:lnTo>
                  <a:pt x="1248" y="1058"/>
                </a:lnTo>
                <a:lnTo>
                  <a:pt x="1240" y="1034"/>
                </a:lnTo>
                <a:lnTo>
                  <a:pt x="1224" y="986"/>
                </a:lnTo>
                <a:lnTo>
                  <a:pt x="1208" y="938"/>
                </a:lnTo>
                <a:lnTo>
                  <a:pt x="1193" y="899"/>
                </a:lnTo>
                <a:lnTo>
                  <a:pt x="1185" y="875"/>
                </a:lnTo>
                <a:lnTo>
                  <a:pt x="1177" y="859"/>
                </a:lnTo>
                <a:lnTo>
                  <a:pt x="1161" y="811"/>
                </a:lnTo>
                <a:lnTo>
                  <a:pt x="1153" y="763"/>
                </a:lnTo>
                <a:lnTo>
                  <a:pt x="1145" y="708"/>
                </a:lnTo>
                <a:lnTo>
                  <a:pt x="1145" y="684"/>
                </a:lnTo>
                <a:lnTo>
                  <a:pt x="1145" y="636"/>
                </a:lnTo>
                <a:lnTo>
                  <a:pt x="1137" y="533"/>
                </a:lnTo>
                <a:lnTo>
                  <a:pt x="1137" y="477"/>
                </a:lnTo>
                <a:lnTo>
                  <a:pt x="1137" y="453"/>
                </a:lnTo>
                <a:lnTo>
                  <a:pt x="1129" y="398"/>
                </a:lnTo>
                <a:lnTo>
                  <a:pt x="1121" y="350"/>
                </a:lnTo>
                <a:lnTo>
                  <a:pt x="1105" y="310"/>
                </a:lnTo>
                <a:lnTo>
                  <a:pt x="1097" y="294"/>
                </a:lnTo>
                <a:lnTo>
                  <a:pt x="1089" y="278"/>
                </a:lnTo>
                <a:lnTo>
                  <a:pt x="1057" y="231"/>
                </a:lnTo>
                <a:lnTo>
                  <a:pt x="1018" y="183"/>
                </a:lnTo>
                <a:lnTo>
                  <a:pt x="970" y="135"/>
                </a:lnTo>
                <a:lnTo>
                  <a:pt x="946" y="111"/>
                </a:lnTo>
                <a:lnTo>
                  <a:pt x="962" y="11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62400" y="16764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00400" y="26416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100" y="36195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68500" y="45847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70200" y="4584700"/>
            <a:ext cx="685800" cy="48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64000" y="26416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27600" y="2641600"/>
            <a:ext cx="685800" cy="482600"/>
          </a:xfrm>
          <a:prstGeom prst="rect">
            <a:avLst/>
          </a:prstGeom>
          <a:solidFill>
            <a:srgbClr val="00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81400" y="2171700"/>
            <a:ext cx="725488" cy="457200"/>
            <a:chOff x="2256" y="1056"/>
            <a:chExt cx="457" cy="288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584" y="1056"/>
              <a:ext cx="129" cy="97"/>
            </a:xfrm>
            <a:custGeom>
              <a:avLst/>
              <a:gdLst>
                <a:gd name="T0" fmla="*/ 128 w 129"/>
                <a:gd name="T1" fmla="*/ 0 h 97"/>
                <a:gd name="T2" fmla="*/ 38 w 129"/>
                <a:gd name="T3" fmla="*/ 96 h 97"/>
                <a:gd name="T4" fmla="*/ 23 w 129"/>
                <a:gd name="T5" fmla="*/ 66 h 97"/>
                <a:gd name="T6" fmla="*/ 0 w 129"/>
                <a:gd name="T7" fmla="*/ 37 h 97"/>
                <a:gd name="T8" fmla="*/ 128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128" y="0"/>
                  </a:moveTo>
                  <a:lnTo>
                    <a:pt x="38" y="96"/>
                  </a:lnTo>
                  <a:lnTo>
                    <a:pt x="23" y="66"/>
                  </a:lnTo>
                  <a:lnTo>
                    <a:pt x="0" y="37"/>
                  </a:lnTo>
                  <a:lnTo>
                    <a:pt x="1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256" y="1128"/>
              <a:ext cx="36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806700" y="3136900"/>
            <a:ext cx="712788" cy="469900"/>
            <a:chOff x="1768" y="1664"/>
            <a:chExt cx="449" cy="29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096" y="1664"/>
              <a:ext cx="121" cy="97"/>
            </a:xfrm>
            <a:custGeom>
              <a:avLst/>
              <a:gdLst>
                <a:gd name="T0" fmla="*/ 120 w 121"/>
                <a:gd name="T1" fmla="*/ 0 h 97"/>
                <a:gd name="T2" fmla="*/ 30 w 121"/>
                <a:gd name="T3" fmla="*/ 96 h 97"/>
                <a:gd name="T4" fmla="*/ 15 w 121"/>
                <a:gd name="T5" fmla="*/ 66 h 97"/>
                <a:gd name="T6" fmla="*/ 0 w 121"/>
                <a:gd name="T7" fmla="*/ 44 h 97"/>
                <a:gd name="T8" fmla="*/ 120 w 12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7">
                  <a:moveTo>
                    <a:pt x="120" y="0"/>
                  </a:moveTo>
                  <a:lnTo>
                    <a:pt x="30" y="96"/>
                  </a:lnTo>
                  <a:lnTo>
                    <a:pt x="15" y="66"/>
                  </a:lnTo>
                  <a:lnTo>
                    <a:pt x="0" y="44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1768" y="1736"/>
              <a:ext cx="352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286000" y="4114800"/>
            <a:ext cx="520700" cy="46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781300" y="4114800"/>
            <a:ext cx="44450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30700" y="2171700"/>
            <a:ext cx="3810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305300" y="2197100"/>
            <a:ext cx="977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884613" y="3317875"/>
            <a:ext cx="33401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drivers are replaced one at a 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884613" y="3546475"/>
            <a:ext cx="21129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time, "depth first"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83013" y="4194175"/>
            <a:ext cx="38687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worker modules are grouped into 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783013" y="4422775"/>
            <a:ext cx="2492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builds and integrated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189413" y="1704975"/>
            <a:ext cx="339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402013" y="27209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678113" y="36988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44713" y="4625975"/>
            <a:ext cx="34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071813" y="462597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265613" y="27336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091113" y="2733675"/>
            <a:ext cx="35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182813" y="5370513"/>
            <a:ext cx="118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cluster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651250" y="3206750"/>
            <a:ext cx="279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Bottom-Up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00969"/>
            <a:ext cx="7315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09" y="1143000"/>
            <a:ext cx="7886700" cy="496048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Testing </a:t>
            </a:r>
            <a:r>
              <a:rPr lang="en-US" dirty="0"/>
              <a:t>conducted on a complete, integrated system to evaluate the system compliance with its specified requirements </a:t>
            </a:r>
          </a:p>
          <a:p>
            <a:pPr>
              <a:spcAft>
                <a:spcPts val="600"/>
              </a:spcAft>
            </a:pPr>
            <a:r>
              <a:rPr lang="en-US" i="1" dirty="0"/>
              <a:t>Stress </a:t>
            </a:r>
            <a:r>
              <a:rPr lang="en-US" i="1" dirty="0" smtClean="0"/>
              <a:t>testing: </a:t>
            </a:r>
            <a:r>
              <a:rPr lang="en-US" dirty="0" smtClean="0"/>
              <a:t>evaluating a system beyond the limits of its specification</a:t>
            </a:r>
          </a:p>
          <a:p>
            <a:pPr>
              <a:spcAft>
                <a:spcPts val="600"/>
              </a:spcAft>
            </a:pPr>
            <a:r>
              <a:rPr lang="en-US" i="1" dirty="0" smtClean="0"/>
              <a:t>Performance testing</a:t>
            </a:r>
            <a:r>
              <a:rPr lang="en-US" dirty="0" smtClean="0"/>
              <a:t>: evaluating the compliance of a system with specified performance requirements.</a:t>
            </a:r>
          </a:p>
          <a:p>
            <a:pPr>
              <a:spcAft>
                <a:spcPts val="600"/>
              </a:spcAft>
            </a:pPr>
            <a:r>
              <a:rPr lang="en-US" i="1" dirty="0" smtClean="0"/>
              <a:t>Usability testing:</a:t>
            </a:r>
            <a:r>
              <a:rPr lang="en-US" dirty="0" smtClean="0"/>
              <a:t> evaluating the extend to which a user can learn to operation, prepare inputs for, and interpret outputs of a system.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is recommended that this be done by external test group </a:t>
            </a:r>
          </a:p>
          <a:p>
            <a:pPr>
              <a:spcAft>
                <a:spcPts val="600"/>
              </a:spcAft>
            </a:pPr>
            <a:r>
              <a:rPr lang="en-US" dirty="0"/>
              <a:t>Mostly black box so that testing is not ‘corrupted’ by too much knowledge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9218" name="Picture 2" descr="https://crowdsourcedtesting.com/resources/wp-content/uploads/2016/02/functional-tes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7"/>
          <a:stretch/>
        </p:blipFill>
        <p:spPr bwMode="auto">
          <a:xfrm>
            <a:off x="4559559" y="4724400"/>
            <a:ext cx="4651572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testing conducted to determine whether or not a system satisfies its acceptance criteria (the criteria the system must satisfy to be accepted by a customer) and to enable the customer to determine whether or not to accept the system </a:t>
            </a:r>
            <a:endParaRPr lang="en-US" dirty="0" smtClean="0"/>
          </a:p>
          <a:p>
            <a:r>
              <a:rPr lang="en-US" dirty="0" smtClean="0"/>
              <a:t>Generally </a:t>
            </a:r>
            <a:r>
              <a:rPr lang="en-US" dirty="0"/>
              <a:t>done by customer/customer representative in their environment through the GUI </a:t>
            </a:r>
            <a:endParaRPr lang="en-US" dirty="0" smtClean="0"/>
          </a:p>
          <a:p>
            <a:r>
              <a:rPr lang="en-US" dirty="0" smtClean="0"/>
              <a:t>Definitely </a:t>
            </a:r>
            <a:r>
              <a:rPr lang="en-US" dirty="0"/>
              <a:t>black box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06" l="51167" r="99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06" y="4386944"/>
            <a:ext cx="3959944" cy="2316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368" l="22500" r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00" r="21000"/>
          <a:stretch/>
        </p:blipFill>
        <p:spPr>
          <a:xfrm>
            <a:off x="4582053" y="4386944"/>
            <a:ext cx="3908415" cy="228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8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can offer an advance partial or full version of a software package free to one or more potential users.</a:t>
            </a:r>
          </a:p>
          <a:p>
            <a:r>
              <a:rPr lang="en-US" dirty="0" smtClean="0"/>
              <a:t>Users use the software as they wish, with the understanding that they will report any errors revealed during usage back to the organization.</a:t>
            </a:r>
          </a:p>
          <a:p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Identification of unexpected errors</a:t>
            </a:r>
          </a:p>
          <a:p>
            <a:pPr lvl="1"/>
            <a:r>
              <a:rPr lang="en-US" dirty="0" smtClean="0"/>
              <a:t>Low costs</a:t>
            </a:r>
          </a:p>
          <a:p>
            <a:pPr lvl="1"/>
            <a:r>
              <a:rPr lang="en-US" dirty="0" smtClean="0"/>
              <a:t>Wider population / environment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Lack of systematic testing</a:t>
            </a:r>
          </a:p>
          <a:p>
            <a:pPr lvl="1"/>
            <a:r>
              <a:rPr lang="en-US" dirty="0" smtClean="0"/>
              <a:t>Low quality error reports</a:t>
            </a:r>
          </a:p>
          <a:p>
            <a:pPr lvl="1"/>
            <a:endParaRPr lang="en-US" dirty="0"/>
          </a:p>
        </p:txBody>
      </p:sp>
      <p:pic>
        <p:nvPicPr>
          <p:cNvPr id="11266" name="Picture 2" descr="http://blog.twoodo.com/wp-content/uploads/2013/11/beta-tester-resources-for-startups2-624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62452"/>
            <a:ext cx="4267200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writing a separate test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239000" cy="47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31300"/>
              </p:ext>
            </p:extLst>
          </p:nvPr>
        </p:nvGraphicFramePr>
        <p:xfrm>
          <a:off x="2057400" y="1295400"/>
          <a:ext cx="5314950" cy="496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19875" y="3381178"/>
            <a:ext cx="9906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3091934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026342"/>
            <a:ext cx="120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143625" y="3473707"/>
            <a:ext cx="304800" cy="424543"/>
          </a:xfrm>
          <a:prstGeom prst="rightBrace">
            <a:avLst>
              <a:gd name="adj1" fmla="val 8333"/>
              <a:gd name="adj2" fmla="val 487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8363" y="4191000"/>
            <a:ext cx="777637" cy="37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 flipH="1">
            <a:off x="2438400" y="3808526"/>
            <a:ext cx="228600" cy="1081965"/>
          </a:xfrm>
          <a:prstGeom prst="rightBrace">
            <a:avLst>
              <a:gd name="adj1" fmla="val 8333"/>
              <a:gd name="adj2" fmla="val 487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describing the scope, approach, resources, and schedule of intended testing activities</a:t>
            </a:r>
          </a:p>
          <a:p>
            <a:r>
              <a:rPr lang="en-US" dirty="0" smtClean="0"/>
              <a:t>A test plan identifies</a:t>
            </a:r>
          </a:p>
          <a:p>
            <a:pPr lvl="1"/>
            <a:r>
              <a:rPr lang="en-US" dirty="0" smtClean="0"/>
              <a:t>test items</a:t>
            </a:r>
          </a:p>
          <a:p>
            <a:pPr lvl="1"/>
            <a:r>
              <a:rPr lang="en-US" dirty="0" smtClean="0"/>
              <a:t>features to be tested</a:t>
            </a:r>
          </a:p>
          <a:p>
            <a:pPr lvl="1"/>
            <a:r>
              <a:rPr lang="en-US" dirty="0" smtClean="0"/>
              <a:t>Testing tasks</a:t>
            </a:r>
          </a:p>
          <a:p>
            <a:pPr lvl="1"/>
            <a:r>
              <a:rPr lang="en-US" dirty="0" smtClean="0"/>
              <a:t>who will do the testing</a:t>
            </a:r>
          </a:p>
          <a:p>
            <a:pPr lvl="1"/>
            <a:r>
              <a:rPr lang="en-US" dirty="0" smtClean="0"/>
              <a:t>any risks requiring contingency plans</a:t>
            </a:r>
          </a:p>
          <a:p>
            <a:r>
              <a:rPr lang="en-US" dirty="0" smtClean="0"/>
              <a:t>Test throughout the development cycle</a:t>
            </a:r>
          </a:p>
          <a:p>
            <a:r>
              <a:rPr lang="en-US" dirty="0" smtClean="0"/>
              <a:t>Write the test plan early in the development cycle</a:t>
            </a:r>
          </a:p>
          <a:p>
            <a:r>
              <a:rPr lang="en-US" dirty="0" smtClean="0"/>
              <a:t>If you wait until the end of the cycle, you might be in a very chaotic, hurried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7800" y="2667000"/>
            <a:ext cx="6540500" cy="190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8788" y="2971800"/>
            <a:ext cx="62595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Testing is the process of exercising a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program with the specific intent of finding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errors prior to delivery to the end user.</a:t>
            </a:r>
          </a:p>
        </p:txBody>
      </p:sp>
    </p:spTree>
    <p:extLst>
      <p:ext uri="{BB962C8B-B14F-4D97-AF65-F5344CB8AC3E}">
        <p14:creationId xmlns:p14="http://schemas.microsoft.com/office/powerpoint/2010/main" val="39396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D60C7AB7-773B-49CC-962E-FC262748F3A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719138"/>
            <a:ext cx="6099175" cy="268287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What Testing Shows</a:t>
            </a: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730375"/>
            <a:ext cx="56007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70113" y="1585913"/>
            <a:ext cx="1062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errors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38513" y="2132013"/>
            <a:ext cx="4110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requirements conformance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48213" y="2830513"/>
            <a:ext cx="202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performance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89613" y="3876675"/>
            <a:ext cx="206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an indication</a:t>
            </a:r>
          </a:p>
          <a:p>
            <a:pPr algn="ctr">
              <a:lnSpc>
                <a:spcPct val="75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of quality</a:t>
            </a:r>
          </a:p>
        </p:txBody>
      </p:sp>
    </p:spTree>
    <p:extLst>
      <p:ext uri="{BB962C8B-B14F-4D97-AF65-F5344CB8AC3E}">
        <p14:creationId xmlns:p14="http://schemas.microsoft.com/office/powerpoint/2010/main" val="26423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23" y="1219200"/>
            <a:ext cx="55435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Fault avoidance</a:t>
            </a:r>
            <a:r>
              <a:rPr lang="en-US" dirty="0"/>
              <a:t>: prevents errors before the system is released.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reviews</a:t>
            </a:r>
            <a:r>
              <a:rPr lang="en-US" dirty="0"/>
              <a:t>, inspections, walkthroughs, development methodologies, testing, verification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Fault </a:t>
            </a:r>
            <a:r>
              <a:rPr lang="en-US" b="1" dirty="0"/>
              <a:t>tolerance</a:t>
            </a:r>
            <a:r>
              <a:rPr lang="en-US" dirty="0"/>
              <a:t>: enables the system to recover from (some classes of) errors by itself. 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rollbacks</a:t>
            </a:r>
            <a:r>
              <a:rPr lang="en-US" dirty="0"/>
              <a:t>, redundancy, mirroring</a:t>
            </a:r>
          </a:p>
        </p:txBody>
      </p:sp>
      <p:pic>
        <p:nvPicPr>
          <p:cNvPr id="4098" name="Picture 2" descr="http://33.media.tumblr.com/tumblr_m5qoukF1jV1rp5d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52700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EE3B87AC-0FDF-4857-A239-F5191EECE8F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711200"/>
            <a:ext cx="7415213" cy="33337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Who Tests the Software?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4013" y="3795713"/>
            <a:ext cx="162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developer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0113" y="3808413"/>
            <a:ext cx="2908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independent tester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0613" y="4333875"/>
            <a:ext cx="29003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Understands the system 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6413" y="40925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03313" y="4676775"/>
            <a:ext cx="2459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but, will test "gently"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6413" y="47275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03313" y="4994275"/>
            <a:ext cx="3121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and, is driven by "delivery"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86313" y="4437062"/>
            <a:ext cx="331787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Must learn about the system,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773613" y="47021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86313" y="4676775"/>
            <a:ext cx="30813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but, will attempt to break it</a:t>
            </a:r>
          </a:p>
          <a:p>
            <a:pPr>
              <a:lnSpc>
                <a:spcPct val="100000"/>
              </a:lnSpc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443413" y="53371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799013" y="4981575"/>
            <a:ext cx="27813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and, is driven by quality</a:t>
            </a:r>
          </a:p>
        </p:txBody>
      </p:sp>
      <p:pic>
        <p:nvPicPr>
          <p:cNvPr id="18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789113"/>
            <a:ext cx="21209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901825"/>
            <a:ext cx="20193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</a:t>
            </a:r>
            <a:r>
              <a:rPr lang="en-US" dirty="0" smtClean="0"/>
              <a:t> is the process of evaluating a system or component to determine whether the products of a given development phase satisfy the conditions imposed at the start of that phase.</a:t>
            </a:r>
          </a:p>
          <a:p>
            <a:pPr lvl="1"/>
            <a:r>
              <a:rPr lang="en-US" b="1" dirty="0" smtClean="0"/>
              <a:t>Are we building the product right?</a:t>
            </a:r>
          </a:p>
          <a:p>
            <a:pPr lvl="1"/>
            <a:r>
              <a:rPr lang="en-US" dirty="0" smtClean="0"/>
              <a:t>Testing, Reviews</a:t>
            </a:r>
          </a:p>
          <a:p>
            <a:pPr lvl="1"/>
            <a:r>
              <a:rPr lang="en-US" altLang="zh-CN" dirty="0"/>
              <a:t>Is the code correct with respect to its specification?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Validation</a:t>
            </a:r>
            <a:r>
              <a:rPr lang="en-US" dirty="0" smtClean="0"/>
              <a:t> is the process of evaluating a system or component during or at the end of the development process to determine whether it satisfies specified requirements.</a:t>
            </a:r>
          </a:p>
          <a:p>
            <a:pPr lvl="1"/>
            <a:r>
              <a:rPr lang="en-US" b="1" dirty="0" smtClean="0"/>
              <a:t>Are we building the right product?</a:t>
            </a:r>
          </a:p>
          <a:p>
            <a:pPr lvl="1"/>
            <a:r>
              <a:rPr lang="en-US" dirty="0" smtClean="0"/>
              <a:t>Comparison against requirements</a:t>
            </a:r>
          </a:p>
          <a:p>
            <a:pPr lvl="1"/>
            <a:r>
              <a:rPr lang="en-US" altLang="zh-CN" dirty="0"/>
              <a:t>Does the specification reflect what it </a:t>
            </a:r>
            <a:r>
              <a:rPr lang="en-US" altLang="zh-CN" dirty="0" smtClean="0"/>
              <a:t>should?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8699</TotalTime>
  <Words>1721</Words>
  <Application>Microsoft Office PowerPoint</Application>
  <PresentationFormat>On-screen Show (4:3)</PresentationFormat>
  <Paragraphs>293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宋体</vt:lpstr>
      <vt:lpstr>Aparajita</vt:lpstr>
      <vt:lpstr>Arial</vt:lpstr>
      <vt:lpstr>Arial Rounded MT Bold</vt:lpstr>
      <vt:lpstr>Calibri</vt:lpstr>
      <vt:lpstr>Calibri Light</vt:lpstr>
      <vt:lpstr>Courier New</vt:lpstr>
      <vt:lpstr>Wingdings 2</vt:lpstr>
      <vt:lpstr>Lecture2-Lifecycle</vt:lpstr>
      <vt:lpstr>HDOfficeLightV0</vt:lpstr>
      <vt:lpstr>Software Testing Strategies  </vt:lpstr>
      <vt:lpstr>How do you debug a program</vt:lpstr>
      <vt:lpstr>How do you debug a program</vt:lpstr>
      <vt:lpstr>How do you debug a program</vt:lpstr>
      <vt:lpstr>Software Testing</vt:lpstr>
      <vt:lpstr>What Testing Shows</vt:lpstr>
      <vt:lpstr>Software quality control techniques</vt:lpstr>
      <vt:lpstr>Who Tests the Software?</vt:lpstr>
      <vt:lpstr>Verification &amp; Validation</vt:lpstr>
      <vt:lpstr>Terminology</vt:lpstr>
      <vt:lpstr>PowerPoint Presentation</vt:lpstr>
      <vt:lpstr>When should we test software?</vt:lpstr>
      <vt:lpstr>Testing goals</vt:lpstr>
      <vt:lpstr>Software Testing</vt:lpstr>
      <vt:lpstr>Black-Box Testing</vt:lpstr>
      <vt:lpstr>Testing model: Black box testing</vt:lpstr>
      <vt:lpstr>Advantages of Black box testing</vt:lpstr>
      <vt:lpstr>Disadvantages of Black box testing</vt:lpstr>
      <vt:lpstr>Sample scenario</vt:lpstr>
      <vt:lpstr>Sample scenario</vt:lpstr>
      <vt:lpstr>Sample scenario</vt:lpstr>
      <vt:lpstr>White-Box Testing</vt:lpstr>
      <vt:lpstr>Testing model: White box testing</vt:lpstr>
      <vt:lpstr>Advantages of White box testing</vt:lpstr>
      <vt:lpstr>Disadvantages of White box testing</vt:lpstr>
      <vt:lpstr>Types of testing</vt:lpstr>
      <vt:lpstr>Unit Testing</vt:lpstr>
      <vt:lpstr>Unit testing</vt:lpstr>
      <vt:lpstr>Unit Testing</vt:lpstr>
      <vt:lpstr>Unit Test Environment</vt:lpstr>
      <vt:lpstr>Integration testing</vt:lpstr>
      <vt:lpstr>Integration Testing Strategies</vt:lpstr>
      <vt:lpstr>Top Down Integration</vt:lpstr>
      <vt:lpstr>Top Down Integration</vt:lpstr>
      <vt:lpstr>Bottom-Up Integration</vt:lpstr>
      <vt:lpstr>Bottom-Up Integration</vt:lpstr>
      <vt:lpstr>Functional testing</vt:lpstr>
      <vt:lpstr>Acceptance testing</vt:lpstr>
      <vt:lpstr>Beta testing</vt:lpstr>
      <vt:lpstr>Testing Hierarchy </vt:lpstr>
      <vt:lpstr>Test plan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Lenovo</cp:lastModifiedBy>
  <cp:revision>1061</cp:revision>
  <dcterms:created xsi:type="dcterms:W3CDTF">2008-06-28T20:57:21Z</dcterms:created>
  <dcterms:modified xsi:type="dcterms:W3CDTF">2018-11-09T15:23:19Z</dcterms:modified>
</cp:coreProperties>
</file>