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08" r:id="rId2"/>
  </p:sldMasterIdLst>
  <p:notesMasterIdLst>
    <p:notesMasterId r:id="rId32"/>
  </p:notesMasterIdLst>
  <p:sldIdLst>
    <p:sldId id="345" r:id="rId3"/>
    <p:sldId id="346" r:id="rId4"/>
    <p:sldId id="347" r:id="rId5"/>
    <p:sldId id="349" r:id="rId6"/>
    <p:sldId id="348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31" r:id="rId18"/>
    <p:sldId id="360" r:id="rId19"/>
    <p:sldId id="329" r:id="rId20"/>
    <p:sldId id="361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6A5996-904E-405E-B05A-5BFAEB1BEB7D}">
          <p14:sldIdLst>
            <p14:sldId id="345"/>
            <p14:sldId id="346"/>
            <p14:sldId id="347"/>
            <p14:sldId id="349"/>
            <p14:sldId id="348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31"/>
            <p14:sldId id="360"/>
            <p14:sldId id="329"/>
            <p14:sldId id="361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33CC"/>
    <a:srgbClr val="008000"/>
    <a:srgbClr val="FCD4D4"/>
    <a:srgbClr val="E1F2F3"/>
    <a:srgbClr val="FFFFC0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3" autoAdjust="0"/>
    <p:restoredTop sz="88785" autoAdjust="0"/>
  </p:normalViewPr>
  <p:slideViewPr>
    <p:cSldViewPr>
      <p:cViewPr varScale="1">
        <p:scale>
          <a:sx n="78" d="100"/>
          <a:sy n="78" d="100"/>
        </p:scale>
        <p:origin x="164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CAB84F-B75A-4984-8F3C-AF33274BE4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181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80F6-D8F9-4861-A47D-FB5C54C59CB3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7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BA6-EDF0-41F8-A44F-28D36A9FF955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4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9962-6CD1-4735-8959-BF829C68AEB8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0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23CF-EEE8-42B3-B379-29CA3A9AD32E}" type="datetime1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6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CBB-8DC2-4B02-880A-5B1B61C50280}" type="datetime1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15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60FF-FF94-4CBA-8E0A-430FBA53ACAB}" type="datetime1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36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A2FF-3C94-4AD5-ADB2-25FC35199BC0}" type="datetime1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48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118A-8C73-4274-903B-9E0E12B37512}" type="datetime1">
              <a:rPr lang="en-US" smtClean="0"/>
              <a:pPr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46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F233-675C-4E2D-ADE1-062026707D88}" type="datetime1">
              <a:rPr lang="en-US" smtClean="0"/>
              <a:pPr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224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D0C5-1A3B-4AF9-B1AF-82EC1777D8DE}" type="datetime1">
              <a:rPr lang="en-US" smtClean="0"/>
              <a:pPr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4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99-D8CB-4603-B933-8D2B27420331}" type="datetime1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2033"/>
            <a:ext cx="7886700" cy="859516"/>
          </a:xfrm>
        </p:spPr>
        <p:txBody>
          <a:bodyPr/>
          <a:lstStyle>
            <a:lvl1pPr algn="ctr">
              <a:defRPr>
                <a:solidFill>
                  <a:srgbClr val="0033CC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7886700" cy="4960484"/>
          </a:xfrm>
        </p:spPr>
        <p:txBody>
          <a:bodyPr/>
          <a:lstStyle>
            <a:lvl2pPr marL="514350" indent="-171450">
              <a:buFont typeface="Calibri" panose="020F0502020204030204" pitchFamily="34" charset="0"/>
              <a:buChar char="ꟷ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078F-E661-48DF-8D03-D0A50507C023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0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F949-74B6-4108-8BF4-F11AB8FB4A07}" type="datetime1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77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ABA2-14F6-4CC3-9DAC-BBBB0D99BD97}" type="datetime1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5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8A-6D66-4D15-BB59-04E72387B4C0}" type="datetime1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83A8-167A-4325-AC58-C125C20F04E5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0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C363-00E5-4873-92AC-6FCDF94FB804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7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0710-5570-4B4A-AE9F-426CB1D545EA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2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FBE-BA8E-42DA-94C4-303826948E42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2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F559-AD7B-4E56-ABF5-FF34E2DBC8A2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9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64ED-635C-40CA-8BE7-BE2C04A36912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0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CA45-0C1D-4CDA-AED5-977A475009FE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7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349D-D56D-48A9-A584-3FF7CB447BAA}" type="datetime1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6692348"/>
            <a:ext cx="9144001" cy="165652"/>
          </a:xfrm>
          <a:prstGeom prst="rect">
            <a:avLst/>
          </a:prstGeom>
          <a:solidFill>
            <a:srgbClr val="66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9pPr>
          </a:lstStyle>
          <a:p>
            <a:endParaRPr lang="en-US" kern="0" dirty="0"/>
          </a:p>
        </p:txBody>
      </p:sp>
      <p:sp>
        <p:nvSpPr>
          <p:cNvPr id="9" name="Slide Number Placeholder 3"/>
          <p:cNvSpPr txBox="1">
            <a:spLocks noGrp="1"/>
          </p:cNvSpPr>
          <p:nvPr userDrawn="1"/>
        </p:nvSpPr>
        <p:spPr bwMode="auto">
          <a:xfrm>
            <a:off x="8305800" y="6262916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F7051C5F-0994-4C42-8BDD-F9DE4AC27786}" type="slidenum">
              <a:rPr lang="en-US" altLang="en-US" sz="1200">
                <a:solidFill>
                  <a:srgbClr val="424242"/>
                </a:solidFill>
                <a:latin typeface="+mn-lt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376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118507"/>
            <a:ext cx="7886700" cy="5061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797AAD-96CD-4A47-B0D1-61BA85EB678F}" type="datetime1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33CC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3200"/>
            <a:ext cx="7886700" cy="859516"/>
          </a:xfrm>
        </p:spPr>
        <p:txBody>
          <a:bodyPr/>
          <a:lstStyle/>
          <a:p>
            <a:r>
              <a:rPr lang="en-US" dirty="0" smtClean="0"/>
              <a:t>Software testing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Deriving Test Cases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Using the design or code as a foundation, draw a corresponding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flow graph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dirty="0"/>
              <a:t>Determine the </a:t>
            </a:r>
            <a:r>
              <a:rPr lang="en-US" b="1" dirty="0" err="1"/>
              <a:t>cyclomatic</a:t>
            </a:r>
            <a:r>
              <a:rPr lang="en-US" b="1" dirty="0"/>
              <a:t> complexity of the resultant flow graph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dirty="0"/>
              <a:t>Determine a basis set of linearly independent paths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dirty="0"/>
              <a:t>Prepare test cases that will force execution of each path in the basis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Structure Testing</a:t>
            </a:r>
            <a:br>
              <a:rPr lang="en-US" dirty="0"/>
            </a:br>
            <a:r>
              <a:rPr lang="en-US" dirty="0" smtClean="0"/>
              <a:t/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Condition testing </a:t>
            </a:r>
            <a:r>
              <a:rPr lang="en-US" dirty="0"/>
              <a:t>— a test case design method that</a:t>
            </a:r>
            <a:br>
              <a:rPr lang="en-US" dirty="0"/>
            </a:br>
            <a:r>
              <a:rPr lang="en-US" dirty="0"/>
              <a:t>exercises the logical conditions contained in a program</a:t>
            </a:r>
            <a:br>
              <a:rPr lang="en-US" dirty="0"/>
            </a:br>
            <a:r>
              <a:rPr lang="en-US" dirty="0" smtClean="0"/>
              <a:t>module</a:t>
            </a:r>
          </a:p>
          <a:p>
            <a:endParaRPr lang="en-US" dirty="0"/>
          </a:p>
          <a:p>
            <a:r>
              <a:rPr lang="en-US" b="1" dirty="0"/>
              <a:t>Data flow testing </a:t>
            </a:r>
            <a:r>
              <a:rPr lang="en-US" dirty="0"/>
              <a:t>— selects test paths of a program</a:t>
            </a:r>
            <a:br>
              <a:rPr lang="en-US" dirty="0"/>
            </a:br>
            <a:r>
              <a:rPr lang="en-US" dirty="0"/>
              <a:t>according to the locations of definitions and uses of</a:t>
            </a:r>
            <a:br>
              <a:rPr lang="en-US" dirty="0"/>
            </a:br>
            <a:r>
              <a:rPr lang="en-US" dirty="0"/>
              <a:t>variables in the program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testing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108" y="1216025"/>
            <a:ext cx="7209784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 Testing: Simple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conditions—Simple Loops</a:t>
            </a:r>
            <a:br>
              <a:rPr lang="en-US" dirty="0"/>
            </a:br>
            <a:r>
              <a:rPr lang="en-US" dirty="0" smtClean="0"/>
              <a:t>	1</a:t>
            </a:r>
            <a:r>
              <a:rPr lang="en-US" dirty="0"/>
              <a:t>. skip the loop entirely</a:t>
            </a:r>
            <a:br>
              <a:rPr lang="en-US" dirty="0"/>
            </a:br>
            <a:r>
              <a:rPr lang="en-US" dirty="0" smtClean="0"/>
              <a:t>	2</a:t>
            </a:r>
            <a:r>
              <a:rPr lang="en-US" dirty="0"/>
              <a:t>. only one pass through the loop</a:t>
            </a:r>
            <a:br>
              <a:rPr lang="en-US" dirty="0"/>
            </a:br>
            <a:r>
              <a:rPr lang="en-US" dirty="0" smtClean="0"/>
              <a:t>	3</a:t>
            </a:r>
            <a:r>
              <a:rPr lang="en-US" dirty="0"/>
              <a:t>. two passes through the loop</a:t>
            </a:r>
            <a:br>
              <a:rPr lang="en-US" dirty="0"/>
            </a:br>
            <a:r>
              <a:rPr lang="en-US" dirty="0" smtClean="0"/>
              <a:t>	4</a:t>
            </a:r>
            <a:r>
              <a:rPr lang="en-US" dirty="0"/>
              <a:t>. m passes through the loop m &lt; n</a:t>
            </a:r>
            <a:br>
              <a:rPr lang="en-US" dirty="0"/>
            </a:br>
            <a:r>
              <a:rPr lang="en-US" dirty="0" smtClean="0"/>
              <a:t>	5</a:t>
            </a:r>
            <a:r>
              <a:rPr lang="en-US" dirty="0"/>
              <a:t>. (n-1), n, and (n+1) passes </a:t>
            </a:r>
            <a:r>
              <a:rPr lang="en-US" dirty="0" smtClean="0"/>
              <a:t>through</a:t>
            </a:r>
            <a:r>
              <a:rPr lang="en-US" dirty="0"/>
              <a:t> </a:t>
            </a:r>
            <a:r>
              <a:rPr lang="en-US" dirty="0" smtClean="0"/>
              <a:t>the loop</a:t>
            </a:r>
          </a:p>
          <a:p>
            <a:r>
              <a:rPr lang="en-US" dirty="0" smtClean="0"/>
              <a:t>where </a:t>
            </a:r>
            <a:r>
              <a:rPr lang="en-US" dirty="0"/>
              <a:t>n is the maximum number</a:t>
            </a:r>
            <a:br>
              <a:rPr lang="en-US" dirty="0"/>
            </a:br>
            <a:r>
              <a:rPr lang="en-US" dirty="0"/>
              <a:t>of allowable passes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 Testing: Nested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7886700" cy="4650921"/>
          </a:xfrm>
        </p:spPr>
        <p:txBody>
          <a:bodyPr>
            <a:noAutofit/>
          </a:bodyPr>
          <a:lstStyle/>
          <a:p>
            <a:r>
              <a:rPr lang="en-US" sz="2000" b="1" dirty="0"/>
              <a:t>Nested loops.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1. </a:t>
            </a:r>
            <a:r>
              <a:rPr lang="en-US" sz="2000" dirty="0"/>
              <a:t>Start at the innermost loop. Set all other loops to minimum values.</a:t>
            </a:r>
            <a:br>
              <a:rPr lang="en-US" sz="2000" dirty="0"/>
            </a:br>
            <a:r>
              <a:rPr lang="en-US" sz="2000" b="1" dirty="0"/>
              <a:t>2. </a:t>
            </a:r>
            <a:r>
              <a:rPr lang="en-US" sz="2000" dirty="0"/>
              <a:t>Conduct simple loop tests for the innermost loop while holding the outer</a:t>
            </a:r>
            <a:br>
              <a:rPr lang="en-US" sz="2000" dirty="0"/>
            </a:br>
            <a:r>
              <a:rPr lang="en-US" sz="2000" dirty="0"/>
              <a:t>loops at their minimum iteration parameter (e.g., loop counter) values. Add</a:t>
            </a:r>
            <a:br>
              <a:rPr lang="en-US" sz="2000" dirty="0"/>
            </a:br>
            <a:r>
              <a:rPr lang="en-US" sz="2000" dirty="0"/>
              <a:t>other tests for out-of-range or excluded values.</a:t>
            </a:r>
            <a:br>
              <a:rPr lang="en-US" sz="2000" dirty="0"/>
            </a:br>
            <a:r>
              <a:rPr lang="en-US" sz="2000" b="1" dirty="0"/>
              <a:t>3. </a:t>
            </a:r>
            <a:r>
              <a:rPr lang="en-US" sz="2000" dirty="0"/>
              <a:t>Work outward, conducting tests for the next loop, but keeping all other outer</a:t>
            </a:r>
            <a:br>
              <a:rPr lang="en-US" sz="2000" dirty="0"/>
            </a:br>
            <a:r>
              <a:rPr lang="en-US" sz="2000" dirty="0"/>
              <a:t>loops at minimum values and other nested loops to “typical” values.</a:t>
            </a:r>
            <a:br>
              <a:rPr lang="en-US" sz="2000" dirty="0"/>
            </a:br>
            <a:r>
              <a:rPr lang="en-US" sz="2000" b="1" dirty="0"/>
              <a:t>4. </a:t>
            </a:r>
            <a:r>
              <a:rPr lang="en-US" sz="2000" dirty="0"/>
              <a:t>Continue until all loops have been </a:t>
            </a:r>
            <a:r>
              <a:rPr lang="en-US" sz="2000" dirty="0" smtClean="0"/>
              <a:t>tested</a:t>
            </a:r>
          </a:p>
          <a:p>
            <a:r>
              <a:rPr lang="en-US" sz="2000" b="1" dirty="0" smtClean="0"/>
              <a:t>Concatenated </a:t>
            </a:r>
            <a:r>
              <a:rPr lang="en-US" sz="2000" b="1" dirty="0" err="1" smtClean="0"/>
              <a:t>loops:</a:t>
            </a:r>
            <a:r>
              <a:rPr lang="en-US" sz="2000" dirty="0" err="1"/>
              <a:t>If</a:t>
            </a:r>
            <a:r>
              <a:rPr lang="en-US" sz="2000" dirty="0"/>
              <a:t> the loops are independent of one another</a:t>
            </a:r>
            <a:br>
              <a:rPr lang="en-US" sz="2000" dirty="0"/>
            </a:br>
            <a:r>
              <a:rPr lang="en-US" sz="2000" dirty="0"/>
              <a:t>then treat each as a simple loop</a:t>
            </a:r>
            <a:br>
              <a:rPr lang="en-US" sz="2000" dirty="0"/>
            </a:br>
            <a:r>
              <a:rPr lang="en-US" sz="2000" dirty="0"/>
              <a:t>else* treat as nested loops</a:t>
            </a:r>
            <a:br>
              <a:rPr lang="en-US" sz="2000" dirty="0"/>
            </a:br>
            <a:r>
              <a:rPr lang="en-US" sz="2000" dirty="0" err="1"/>
              <a:t>endif</a:t>
            </a:r>
            <a:r>
              <a:rPr lang="en-US" sz="2000" dirty="0"/>
              <a:t>*</a:t>
            </a:r>
            <a:br>
              <a:rPr lang="en-US" sz="2000" dirty="0"/>
            </a:br>
            <a:r>
              <a:rPr lang="en-US" sz="2000" dirty="0"/>
              <a:t>for example, the final loop counter value of loop 1 is</a:t>
            </a:r>
            <a:br>
              <a:rPr lang="en-US" sz="2000" dirty="0"/>
            </a:br>
            <a:r>
              <a:rPr lang="en-US" sz="2000" dirty="0"/>
              <a:t>used to initialize loop </a:t>
            </a:r>
            <a:r>
              <a:rPr lang="en-US" sz="2000" dirty="0" smtClean="0"/>
              <a:t>2</a:t>
            </a:r>
          </a:p>
          <a:p>
            <a:r>
              <a:rPr lang="en-US" sz="2000" b="1" dirty="0"/>
              <a:t>Unstructured </a:t>
            </a:r>
            <a:r>
              <a:rPr lang="en-US" sz="2000" b="1" dirty="0" smtClean="0"/>
              <a:t>loops </a:t>
            </a:r>
            <a:r>
              <a:rPr lang="en-US" sz="2000" dirty="0"/>
              <a:t>Whenever possible, this class of loops should be </a:t>
            </a:r>
            <a:r>
              <a:rPr lang="en-US" sz="2000" dirty="0" smtClean="0"/>
              <a:t>redesigned to </a:t>
            </a:r>
            <a:r>
              <a:rPr lang="en-US" sz="2000" dirty="0"/>
              <a:t>reflect the use of the structured programming constructs 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836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554663"/>
            <a:ext cx="1905000" cy="406400"/>
          </a:xfrm>
        </p:spPr>
        <p:txBody>
          <a:bodyPr/>
          <a:lstStyle/>
          <a:p>
            <a:fld id="{FBA4E2D1-AA6B-4A9C-9036-132F13A38C4F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27075" y="906463"/>
            <a:ext cx="7169150" cy="511175"/>
          </a:xfrm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Equivalence Partitioning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744663" y="1687513"/>
            <a:ext cx="1123950" cy="3122612"/>
            <a:chOff x="1099" y="1063"/>
            <a:chExt cx="708" cy="1967"/>
          </a:xfrm>
        </p:grpSpPr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1099" y="1063"/>
              <a:ext cx="526" cy="67"/>
            </a:xfrm>
            <a:custGeom>
              <a:avLst/>
              <a:gdLst>
                <a:gd name="T0" fmla="*/ 482 w 526"/>
                <a:gd name="T1" fmla="*/ 66 h 67"/>
                <a:gd name="T2" fmla="*/ 0 w 526"/>
                <a:gd name="T3" fmla="*/ 66 h 67"/>
                <a:gd name="T4" fmla="*/ 46 w 526"/>
                <a:gd name="T5" fmla="*/ 0 h 67"/>
                <a:gd name="T6" fmla="*/ 525 w 526"/>
                <a:gd name="T7" fmla="*/ 0 h 67"/>
                <a:gd name="T8" fmla="*/ 482 w 526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5" y="0"/>
                  </a:lnTo>
                  <a:lnTo>
                    <a:pt x="482" y="66"/>
                  </a:lnTo>
                </a:path>
              </a:pathLst>
            </a:custGeom>
            <a:solidFill>
              <a:srgbClr val="5F00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1581" y="1063"/>
              <a:ext cx="225" cy="1010"/>
            </a:xfrm>
            <a:custGeom>
              <a:avLst/>
              <a:gdLst>
                <a:gd name="T0" fmla="*/ 43 w 225"/>
                <a:gd name="T1" fmla="*/ 0 h 1010"/>
                <a:gd name="T2" fmla="*/ 0 w 225"/>
                <a:gd name="T3" fmla="*/ 66 h 1010"/>
                <a:gd name="T4" fmla="*/ 186 w 225"/>
                <a:gd name="T5" fmla="*/ 1009 h 1010"/>
                <a:gd name="T6" fmla="*/ 224 w 225"/>
                <a:gd name="T7" fmla="*/ 957 h 1010"/>
                <a:gd name="T8" fmla="*/ 43 w 225"/>
                <a:gd name="T9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010">
                  <a:moveTo>
                    <a:pt x="43" y="0"/>
                  </a:moveTo>
                  <a:lnTo>
                    <a:pt x="0" y="66"/>
                  </a:lnTo>
                  <a:lnTo>
                    <a:pt x="186" y="1009"/>
                  </a:lnTo>
                  <a:lnTo>
                    <a:pt x="224" y="957"/>
                  </a:lnTo>
                  <a:lnTo>
                    <a:pt x="43" y="0"/>
                  </a:lnTo>
                </a:path>
              </a:pathLst>
            </a:custGeom>
            <a:solidFill>
              <a:srgbClr val="9F3FD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86" y="2018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9 h 1012"/>
                <a:gd name="T8" fmla="*/ 220 w 221"/>
                <a:gd name="T9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9"/>
                  </a:lnTo>
                  <a:lnTo>
                    <a:pt x="220" y="0"/>
                  </a:lnTo>
                </a:path>
              </a:pathLst>
            </a:custGeom>
            <a:solidFill>
              <a:srgbClr val="DF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099" y="1129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0 w 669"/>
                <a:gd name="T5" fmla="*/ 1900 h 1901"/>
                <a:gd name="T6" fmla="*/ 487 w 669"/>
                <a:gd name="T7" fmla="*/ 1900 h 1901"/>
                <a:gd name="T8" fmla="*/ 668 w 669"/>
                <a:gd name="T9" fmla="*/ 942 h 1901"/>
                <a:gd name="T10" fmla="*/ 482 w 669"/>
                <a:gd name="T11" fmla="*/ 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7F00D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3530600" y="1687513"/>
            <a:ext cx="1123950" cy="3122612"/>
            <a:chOff x="2224" y="1063"/>
            <a:chExt cx="708" cy="1967"/>
          </a:xfrm>
        </p:grpSpPr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24" y="1063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06" y="1063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711" y="2018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224" y="1129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2620963" y="1687513"/>
            <a:ext cx="1123950" cy="3122612"/>
            <a:chOff x="1651" y="1063"/>
            <a:chExt cx="708" cy="196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651" y="1063"/>
              <a:ext cx="526" cy="67"/>
            </a:xfrm>
            <a:custGeom>
              <a:avLst/>
              <a:gdLst>
                <a:gd name="T0" fmla="*/ 482 w 526"/>
                <a:gd name="T1" fmla="*/ 66 h 67"/>
                <a:gd name="T2" fmla="*/ 0 w 526"/>
                <a:gd name="T3" fmla="*/ 66 h 67"/>
                <a:gd name="T4" fmla="*/ 46 w 526"/>
                <a:gd name="T5" fmla="*/ 0 h 67"/>
                <a:gd name="T6" fmla="*/ 525 w 526"/>
                <a:gd name="T7" fmla="*/ 0 h 67"/>
                <a:gd name="T8" fmla="*/ 482 w 526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5" y="0"/>
                  </a:lnTo>
                  <a:lnTo>
                    <a:pt x="482" y="66"/>
                  </a:lnTo>
                </a:path>
              </a:pathLst>
            </a:custGeom>
            <a:solidFill>
              <a:srgbClr val="BF3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2133" y="1063"/>
              <a:ext cx="225" cy="1010"/>
            </a:xfrm>
            <a:custGeom>
              <a:avLst/>
              <a:gdLst>
                <a:gd name="T0" fmla="*/ 43 w 225"/>
                <a:gd name="T1" fmla="*/ 0 h 1010"/>
                <a:gd name="T2" fmla="*/ 0 w 225"/>
                <a:gd name="T3" fmla="*/ 66 h 1010"/>
                <a:gd name="T4" fmla="*/ 186 w 225"/>
                <a:gd name="T5" fmla="*/ 1009 h 1010"/>
                <a:gd name="T6" fmla="*/ 224 w 225"/>
                <a:gd name="T7" fmla="*/ 957 h 1010"/>
                <a:gd name="T8" fmla="*/ 43 w 225"/>
                <a:gd name="T9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010">
                  <a:moveTo>
                    <a:pt x="43" y="0"/>
                  </a:moveTo>
                  <a:lnTo>
                    <a:pt x="0" y="66"/>
                  </a:lnTo>
                  <a:lnTo>
                    <a:pt x="186" y="1009"/>
                  </a:lnTo>
                  <a:lnTo>
                    <a:pt x="224" y="957"/>
                  </a:lnTo>
                  <a:lnTo>
                    <a:pt x="43" y="0"/>
                  </a:lnTo>
                </a:path>
              </a:pathLst>
            </a:custGeom>
            <a:solidFill>
              <a:srgbClr val="FF5F1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2138" y="2018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9 h 1012"/>
                <a:gd name="T8" fmla="*/ 220 w 221"/>
                <a:gd name="T9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9"/>
                  </a:lnTo>
                  <a:lnTo>
                    <a:pt x="220" y="0"/>
                  </a:lnTo>
                </a:path>
              </a:pathLst>
            </a:custGeom>
            <a:solidFill>
              <a:srgbClr val="FF7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651" y="1129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8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8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FF5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4470400" y="1687513"/>
            <a:ext cx="1123950" cy="3122612"/>
            <a:chOff x="2816" y="1063"/>
            <a:chExt cx="708" cy="1967"/>
          </a:xfrm>
        </p:grpSpPr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816" y="1063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298" y="1063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03" y="2018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2816" y="1129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5410200" y="1687513"/>
            <a:ext cx="1123950" cy="3122612"/>
            <a:chOff x="3408" y="1063"/>
            <a:chExt cx="708" cy="1967"/>
          </a:xfrm>
        </p:grpSpPr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3408" y="1063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3890" y="1063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3895" y="2018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3408" y="1129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6350000" y="1687513"/>
            <a:ext cx="1123950" cy="3122612"/>
            <a:chOff x="4000" y="1063"/>
            <a:chExt cx="708" cy="1967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4000" y="1063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4482" y="1063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4487" y="2018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4000" y="1129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1712913" y="2787650"/>
            <a:ext cx="812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user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queries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2830513" y="3054350"/>
            <a:ext cx="7540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mouse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picks</a:t>
            </a: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3770313" y="2838450"/>
            <a:ext cx="833437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output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formats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4697413" y="3257550"/>
            <a:ext cx="892175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prompts</a:t>
            </a: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5688013" y="2800350"/>
            <a:ext cx="6159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FK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input</a:t>
            </a: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6678613" y="3143250"/>
            <a:ext cx="5461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93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Divides </a:t>
            </a:r>
            <a:r>
              <a:rPr lang="en-US" dirty="0"/>
              <a:t>the input data of a software unit into partitions of equivalent </a:t>
            </a:r>
            <a:r>
              <a:rPr lang="en-US" dirty="0" smtClean="0"/>
              <a:t>data assuming that all </a:t>
            </a:r>
            <a:r>
              <a:rPr lang="en-US" dirty="0"/>
              <a:t>the conditions in one partition will be treated in the same way by the software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need to test only one condition from each partition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 If one condition in a partition works, we assume all of the conditions in that partition will work, and so there is little point in testing any of these others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Similarly, if one of the conditions in a partition does not work, then we assume that none of the conditions in that partition will </a:t>
            </a:r>
            <a:r>
              <a:rPr lang="en-US" dirty="0" smtClean="0"/>
              <a:t>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</a:t>
            </a:r>
            <a:r>
              <a:rPr lang="en-US" dirty="0" smtClean="0"/>
              <a:t>partitioning(examples)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an input condition specifies a range, one valid and two invalid </a:t>
            </a:r>
            <a:r>
              <a:rPr lang="en-US" dirty="0" smtClean="0"/>
              <a:t>equivalence classes </a:t>
            </a:r>
            <a:r>
              <a:rPr lang="en-US" dirty="0"/>
              <a:t>are defined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 </a:t>
            </a:r>
            <a:r>
              <a:rPr lang="en-US" dirty="0"/>
              <a:t>If an input condition requires a specific value, one valid and two </a:t>
            </a:r>
            <a:r>
              <a:rPr lang="en-US" dirty="0" smtClean="0"/>
              <a:t>invalid equivalence </a:t>
            </a:r>
            <a:r>
              <a:rPr lang="en-US" dirty="0"/>
              <a:t>classes are defined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 </a:t>
            </a:r>
            <a:r>
              <a:rPr lang="en-US" dirty="0"/>
              <a:t>If an input condition specifies a member of a set, one valid and one </a:t>
            </a:r>
            <a:r>
              <a:rPr lang="en-US" dirty="0" smtClean="0"/>
              <a:t>invalid equivalence </a:t>
            </a:r>
            <a:r>
              <a:rPr lang="en-US" dirty="0"/>
              <a:t>class are defined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 </a:t>
            </a:r>
            <a:r>
              <a:rPr lang="en-US" dirty="0"/>
              <a:t>If an input condition is Boolean, one valid and one invalid class are defined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savings account in a bank has a different rate of interest depending on the balance in the account. </a:t>
            </a:r>
            <a:r>
              <a:rPr lang="en-US" dirty="0" smtClean="0"/>
              <a:t>The rate chart is as following: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0.5% </a:t>
            </a:r>
            <a:r>
              <a:rPr lang="en-US" dirty="0"/>
              <a:t>rate of interest is given if the balance in the account is in the range of $0 to $</a:t>
            </a:r>
            <a:r>
              <a:rPr lang="en-US" dirty="0" smtClean="0"/>
              <a:t>1000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0.75% </a:t>
            </a:r>
            <a:r>
              <a:rPr lang="en-US" dirty="0"/>
              <a:t>rate of interest is given if the balance in the account is in the range of $</a:t>
            </a:r>
            <a:r>
              <a:rPr lang="en-US" dirty="0" smtClean="0"/>
              <a:t>1000 </a:t>
            </a:r>
            <a:r>
              <a:rPr lang="en-US" dirty="0"/>
              <a:t>to $</a:t>
            </a:r>
            <a:r>
              <a:rPr lang="en-US" dirty="0" smtClean="0"/>
              <a:t>10000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1% </a:t>
            </a:r>
            <a:r>
              <a:rPr lang="en-US" dirty="0"/>
              <a:t>rate of interest is given if the balance in the account </a:t>
            </a:r>
            <a:r>
              <a:rPr lang="en-US" dirty="0" smtClean="0"/>
              <a:t>is above </a:t>
            </a:r>
            <a:r>
              <a:rPr lang="en-US" dirty="0"/>
              <a:t>$</a:t>
            </a:r>
            <a:r>
              <a:rPr lang="en-US" dirty="0" smtClean="0"/>
              <a:t>10000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87845"/>
              </p:ext>
            </p:extLst>
          </p:nvPr>
        </p:nvGraphicFramePr>
        <p:xfrm>
          <a:off x="752474" y="4191000"/>
          <a:ext cx="7762876" cy="18694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09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84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Invalid</a:t>
                      </a:r>
                      <a:r>
                        <a:rPr lang="en-US" sz="2000" baseline="0" dirty="0" smtClean="0"/>
                        <a:t> data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Partition</a:t>
                      </a:r>
                      <a:r>
                        <a:rPr lang="en-US" sz="2000" baseline="0" dirty="0" smtClean="0"/>
                        <a:t> 2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Partition 3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Partition 4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95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Balance</a:t>
                      </a:r>
                      <a:r>
                        <a:rPr lang="en-US" sz="1800" baseline="0" dirty="0" smtClean="0"/>
                        <a:t> &lt;0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 ≤ Balance</a:t>
                      </a:r>
                      <a:r>
                        <a:rPr lang="en-US" sz="1800" baseline="0" dirty="0" smtClean="0"/>
                        <a:t> &lt;1000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1000 ≤ Balance&lt;</a:t>
                      </a:r>
                      <a:r>
                        <a:rPr lang="en-US" sz="1800" baseline="0" dirty="0" smtClean="0"/>
                        <a:t> 10000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10000 ≤ Balance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55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Interest</a:t>
                      </a:r>
                      <a:r>
                        <a:rPr lang="en-US" sz="1800" baseline="0" dirty="0" smtClean="0"/>
                        <a:t> = undefined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Interest</a:t>
                      </a:r>
                      <a:r>
                        <a:rPr lang="en-US" sz="1800" baseline="0" dirty="0" smtClean="0"/>
                        <a:t> = 0.5%</a:t>
                      </a:r>
                      <a:endParaRPr lang="en-US" sz="1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Interest</a:t>
                      </a:r>
                      <a:r>
                        <a:rPr lang="en-US" sz="1800" baseline="0" dirty="0" smtClean="0"/>
                        <a:t> = 0.75%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Interest</a:t>
                      </a:r>
                      <a:r>
                        <a:rPr lang="en-US" sz="1800" baseline="0" dirty="0" smtClean="0"/>
                        <a:t> = 1.0%</a:t>
                      </a:r>
                      <a:endParaRPr lang="en-US" sz="1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7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304800"/>
            <a:ext cx="7772400" cy="762000"/>
          </a:xfrm>
          <a:noFill/>
          <a:ln/>
        </p:spPr>
        <p:txBody>
          <a:bodyPr/>
          <a:lstStyle/>
          <a:p>
            <a:r>
              <a:rPr lang="en-US" altLang="en-US" dirty="0"/>
              <a:t>Boundary Value </a:t>
            </a:r>
            <a:r>
              <a:rPr lang="en-US" altLang="en-US" dirty="0" smtClean="0"/>
              <a:t>Analysis</a:t>
            </a:r>
            <a:endParaRPr lang="en-US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09600" y="1524000"/>
            <a:ext cx="8077200" cy="50292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altLang="en-US" b="1" dirty="0" smtClean="0"/>
              <a:t>More errors occur on the "boundary" of an input domain rather than on the "center".</a:t>
            </a:r>
          </a:p>
          <a:p>
            <a:pPr marL="228600" indent="-228600"/>
            <a:endParaRPr lang="en-US" altLang="en-US" b="1" dirty="0"/>
          </a:p>
          <a:p>
            <a:pPr marL="228600" indent="-228600"/>
            <a:r>
              <a:rPr lang="en-US" altLang="en-US" b="1" dirty="0" smtClean="0"/>
              <a:t>Some strategies:</a:t>
            </a:r>
          </a:p>
          <a:p>
            <a:pPr marL="571500" lvl="1" indent="-228600"/>
            <a:r>
              <a:rPr lang="en-US" dirty="0"/>
              <a:t>If an input condition specifies a range bounded by values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b, </a:t>
            </a:r>
            <a:r>
              <a:rPr lang="en-US" dirty="0"/>
              <a:t>test cases</a:t>
            </a:r>
            <a:br>
              <a:rPr lang="en-US" dirty="0"/>
            </a:br>
            <a:r>
              <a:rPr lang="en-US" dirty="0"/>
              <a:t>should be designed with values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and just above and just below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 smtClean="0"/>
              <a:t>b</a:t>
            </a:r>
          </a:p>
          <a:p>
            <a:pPr marL="571500" lvl="1" indent="-228600"/>
            <a:r>
              <a:rPr lang="en-US" dirty="0" smtClean="0"/>
              <a:t>If </a:t>
            </a:r>
            <a:r>
              <a:rPr lang="en-US" dirty="0"/>
              <a:t>an input condition specifies a number of values, test cases should be developed that exercise the minimum and maximum numbers. Values just </a:t>
            </a:r>
            <a:r>
              <a:rPr lang="en-US" dirty="0" smtClean="0"/>
              <a:t>above and </a:t>
            </a:r>
            <a:r>
              <a:rPr lang="en-US" dirty="0"/>
              <a:t>below minimum and maximum are also </a:t>
            </a:r>
            <a:r>
              <a:rPr lang="en-US" dirty="0" smtClean="0"/>
              <a:t>tested</a:t>
            </a:r>
          </a:p>
          <a:p>
            <a:pPr marL="571500" lvl="1" indent="-228600"/>
            <a:r>
              <a:rPr lang="en-US" dirty="0"/>
              <a:t>Apply guidelines 1 and 2 to output conditions. For example, assume that a temperature versus pressure table is required as output from an engineering analysis program. Test cases should be designed to create an output report </a:t>
            </a:r>
            <a:r>
              <a:rPr lang="en-US" dirty="0" smtClean="0"/>
              <a:t>that produces </a:t>
            </a:r>
            <a:r>
              <a:rPr lang="en-US" dirty="0"/>
              <a:t>the maximum (and minimum) allowable number of table </a:t>
            </a:r>
            <a:r>
              <a:rPr lang="en-US" dirty="0" smtClean="0"/>
              <a:t>entries</a:t>
            </a:r>
          </a:p>
          <a:p>
            <a:pPr marL="571500" lvl="1" indent="-228600"/>
            <a:r>
              <a:rPr lang="en-US" dirty="0"/>
              <a:t>If internal program data structures have prescribed boundaries (e.g., a table</a:t>
            </a:r>
            <a:br>
              <a:rPr lang="en-US" dirty="0"/>
            </a:br>
            <a:r>
              <a:rPr lang="en-US" dirty="0"/>
              <a:t>has a defined limit of 100 entries), be certain to design a test case to exercise</a:t>
            </a:r>
            <a:br>
              <a:rPr lang="en-US" dirty="0"/>
            </a:br>
            <a:r>
              <a:rPr lang="en-US" dirty="0"/>
              <a:t>the data structure at its </a:t>
            </a:r>
            <a:r>
              <a:rPr lang="en-US" dirty="0" smtClean="0"/>
              <a:t>boundary</a:t>
            </a:r>
            <a:r>
              <a:rPr lang="en-US" dirty="0"/>
              <a:t/>
            </a:r>
            <a:br>
              <a:rPr lang="en-US" dirty="0"/>
            </a:br>
            <a:endParaRPr lang="en-US" altLang="en-US" b="1" dirty="0" smtClean="0"/>
          </a:p>
          <a:p>
            <a:pPr marL="228600" indent="-22860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54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554663"/>
            <a:ext cx="1905000" cy="406400"/>
          </a:xfrm>
        </p:spPr>
        <p:txBody>
          <a:bodyPr/>
          <a:lstStyle/>
          <a:p>
            <a:fld id="{802A9827-FD16-48D0-9EC1-9F340597597C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7813" y="538163"/>
            <a:ext cx="4570412" cy="720725"/>
          </a:xfrm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Test Case Design</a:t>
            </a:r>
          </a:p>
        </p:txBody>
      </p:sp>
      <p:sp>
        <p:nvSpPr>
          <p:cNvPr id="7" name="Freeform 3"/>
          <p:cNvSpPr>
            <a:spLocks/>
          </p:cNvSpPr>
          <p:nvPr/>
        </p:nvSpPr>
        <p:spPr bwMode="auto">
          <a:xfrm>
            <a:off x="5003800" y="2311400"/>
            <a:ext cx="1347788" cy="1119188"/>
          </a:xfrm>
          <a:custGeom>
            <a:avLst/>
            <a:gdLst>
              <a:gd name="T0" fmla="*/ 0 w 849"/>
              <a:gd name="T1" fmla="*/ 584 h 705"/>
              <a:gd name="T2" fmla="*/ 128 w 849"/>
              <a:gd name="T3" fmla="*/ 640 h 705"/>
              <a:gd name="T4" fmla="*/ 280 w 849"/>
              <a:gd name="T5" fmla="*/ 576 h 705"/>
              <a:gd name="T6" fmla="*/ 584 w 849"/>
              <a:gd name="T7" fmla="*/ 704 h 705"/>
              <a:gd name="T8" fmla="*/ 680 w 849"/>
              <a:gd name="T9" fmla="*/ 528 h 705"/>
              <a:gd name="T10" fmla="*/ 816 w 849"/>
              <a:gd name="T11" fmla="*/ 488 h 705"/>
              <a:gd name="T12" fmla="*/ 816 w 849"/>
              <a:gd name="T13" fmla="*/ 424 h 705"/>
              <a:gd name="T14" fmla="*/ 848 w 849"/>
              <a:gd name="T15" fmla="*/ 336 h 705"/>
              <a:gd name="T16" fmla="*/ 800 w 849"/>
              <a:gd name="T17" fmla="*/ 256 h 705"/>
              <a:gd name="T18" fmla="*/ 680 w 849"/>
              <a:gd name="T19" fmla="*/ 176 h 705"/>
              <a:gd name="T20" fmla="*/ 712 w 849"/>
              <a:gd name="T21" fmla="*/ 96 h 705"/>
              <a:gd name="T22" fmla="*/ 592 w 849"/>
              <a:gd name="T23" fmla="*/ 48 h 705"/>
              <a:gd name="T24" fmla="*/ 456 w 849"/>
              <a:gd name="T25" fmla="*/ 72 h 705"/>
              <a:gd name="T26" fmla="*/ 320 w 849"/>
              <a:gd name="T27" fmla="*/ 0 h 705"/>
              <a:gd name="T28" fmla="*/ 208 w 849"/>
              <a:gd name="T29" fmla="*/ 104 h 705"/>
              <a:gd name="T30" fmla="*/ 192 w 849"/>
              <a:gd name="T31" fmla="*/ 208 h 705"/>
              <a:gd name="T32" fmla="*/ 96 w 849"/>
              <a:gd name="T33" fmla="*/ 208 h 705"/>
              <a:gd name="T34" fmla="*/ 24 w 849"/>
              <a:gd name="T35" fmla="*/ 328 h 705"/>
              <a:gd name="T36" fmla="*/ 24 w 849"/>
              <a:gd name="T37" fmla="*/ 448 h 705"/>
              <a:gd name="T38" fmla="*/ 8 w 849"/>
              <a:gd name="T39" fmla="*/ 584 h 705"/>
              <a:gd name="T40" fmla="*/ 0 w 849"/>
              <a:gd name="T41" fmla="*/ 584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9" h="705">
                <a:moveTo>
                  <a:pt x="0" y="584"/>
                </a:moveTo>
                <a:lnTo>
                  <a:pt x="128" y="640"/>
                </a:lnTo>
                <a:lnTo>
                  <a:pt x="280" y="576"/>
                </a:lnTo>
                <a:lnTo>
                  <a:pt x="584" y="704"/>
                </a:lnTo>
                <a:lnTo>
                  <a:pt x="680" y="528"/>
                </a:lnTo>
                <a:lnTo>
                  <a:pt x="816" y="488"/>
                </a:lnTo>
                <a:lnTo>
                  <a:pt x="816" y="424"/>
                </a:lnTo>
                <a:lnTo>
                  <a:pt x="848" y="336"/>
                </a:lnTo>
                <a:lnTo>
                  <a:pt x="800" y="256"/>
                </a:lnTo>
                <a:lnTo>
                  <a:pt x="680" y="176"/>
                </a:lnTo>
                <a:lnTo>
                  <a:pt x="712" y="96"/>
                </a:lnTo>
                <a:lnTo>
                  <a:pt x="592" y="48"/>
                </a:lnTo>
                <a:lnTo>
                  <a:pt x="456" y="72"/>
                </a:lnTo>
                <a:lnTo>
                  <a:pt x="320" y="0"/>
                </a:lnTo>
                <a:lnTo>
                  <a:pt x="208" y="104"/>
                </a:lnTo>
                <a:lnTo>
                  <a:pt x="192" y="208"/>
                </a:lnTo>
                <a:lnTo>
                  <a:pt x="96" y="208"/>
                </a:lnTo>
                <a:lnTo>
                  <a:pt x="24" y="328"/>
                </a:lnTo>
                <a:lnTo>
                  <a:pt x="24" y="448"/>
                </a:lnTo>
                <a:lnTo>
                  <a:pt x="8" y="584"/>
                </a:lnTo>
                <a:lnTo>
                  <a:pt x="0" y="584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5003800" y="2311400"/>
            <a:ext cx="1347788" cy="1119188"/>
          </a:xfrm>
          <a:custGeom>
            <a:avLst/>
            <a:gdLst>
              <a:gd name="T0" fmla="*/ 0 w 849"/>
              <a:gd name="T1" fmla="*/ 584 h 705"/>
              <a:gd name="T2" fmla="*/ 128 w 849"/>
              <a:gd name="T3" fmla="*/ 640 h 705"/>
              <a:gd name="T4" fmla="*/ 280 w 849"/>
              <a:gd name="T5" fmla="*/ 576 h 705"/>
              <a:gd name="T6" fmla="*/ 584 w 849"/>
              <a:gd name="T7" fmla="*/ 704 h 705"/>
              <a:gd name="T8" fmla="*/ 680 w 849"/>
              <a:gd name="T9" fmla="*/ 528 h 705"/>
              <a:gd name="T10" fmla="*/ 816 w 849"/>
              <a:gd name="T11" fmla="*/ 488 h 705"/>
              <a:gd name="T12" fmla="*/ 816 w 849"/>
              <a:gd name="T13" fmla="*/ 424 h 705"/>
              <a:gd name="T14" fmla="*/ 848 w 849"/>
              <a:gd name="T15" fmla="*/ 336 h 705"/>
              <a:gd name="T16" fmla="*/ 800 w 849"/>
              <a:gd name="T17" fmla="*/ 256 h 705"/>
              <a:gd name="T18" fmla="*/ 680 w 849"/>
              <a:gd name="T19" fmla="*/ 176 h 705"/>
              <a:gd name="T20" fmla="*/ 712 w 849"/>
              <a:gd name="T21" fmla="*/ 96 h 705"/>
              <a:gd name="T22" fmla="*/ 592 w 849"/>
              <a:gd name="T23" fmla="*/ 48 h 705"/>
              <a:gd name="T24" fmla="*/ 456 w 849"/>
              <a:gd name="T25" fmla="*/ 72 h 705"/>
              <a:gd name="T26" fmla="*/ 320 w 849"/>
              <a:gd name="T27" fmla="*/ 0 h 705"/>
              <a:gd name="T28" fmla="*/ 208 w 849"/>
              <a:gd name="T29" fmla="*/ 104 h 705"/>
              <a:gd name="T30" fmla="*/ 192 w 849"/>
              <a:gd name="T31" fmla="*/ 208 h 705"/>
              <a:gd name="T32" fmla="*/ 96 w 849"/>
              <a:gd name="T33" fmla="*/ 208 h 705"/>
              <a:gd name="T34" fmla="*/ 24 w 849"/>
              <a:gd name="T35" fmla="*/ 328 h 705"/>
              <a:gd name="T36" fmla="*/ 24 w 849"/>
              <a:gd name="T37" fmla="*/ 448 h 705"/>
              <a:gd name="T38" fmla="*/ 8 w 849"/>
              <a:gd name="T39" fmla="*/ 584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49" h="705">
                <a:moveTo>
                  <a:pt x="0" y="584"/>
                </a:moveTo>
                <a:lnTo>
                  <a:pt x="128" y="640"/>
                </a:lnTo>
                <a:lnTo>
                  <a:pt x="280" y="576"/>
                </a:lnTo>
                <a:lnTo>
                  <a:pt x="584" y="704"/>
                </a:lnTo>
                <a:lnTo>
                  <a:pt x="680" y="528"/>
                </a:lnTo>
                <a:lnTo>
                  <a:pt x="816" y="488"/>
                </a:lnTo>
                <a:lnTo>
                  <a:pt x="816" y="424"/>
                </a:lnTo>
                <a:lnTo>
                  <a:pt x="848" y="336"/>
                </a:lnTo>
                <a:lnTo>
                  <a:pt x="800" y="256"/>
                </a:lnTo>
                <a:lnTo>
                  <a:pt x="680" y="176"/>
                </a:lnTo>
                <a:lnTo>
                  <a:pt x="712" y="96"/>
                </a:lnTo>
                <a:lnTo>
                  <a:pt x="592" y="48"/>
                </a:lnTo>
                <a:lnTo>
                  <a:pt x="456" y="72"/>
                </a:lnTo>
                <a:lnTo>
                  <a:pt x="320" y="0"/>
                </a:lnTo>
                <a:lnTo>
                  <a:pt x="208" y="104"/>
                </a:lnTo>
                <a:lnTo>
                  <a:pt x="192" y="208"/>
                </a:lnTo>
                <a:lnTo>
                  <a:pt x="96" y="208"/>
                </a:lnTo>
                <a:lnTo>
                  <a:pt x="24" y="328"/>
                </a:lnTo>
                <a:lnTo>
                  <a:pt x="24" y="448"/>
                </a:lnTo>
                <a:lnTo>
                  <a:pt x="8" y="58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4660900" y="1504950"/>
            <a:ext cx="852488" cy="1957388"/>
          </a:xfrm>
          <a:custGeom>
            <a:avLst/>
            <a:gdLst>
              <a:gd name="T0" fmla="*/ 536 w 537"/>
              <a:gd name="T1" fmla="*/ 0 h 1233"/>
              <a:gd name="T2" fmla="*/ 536 w 537"/>
              <a:gd name="T3" fmla="*/ 840 h 1233"/>
              <a:gd name="T4" fmla="*/ 0 w 537"/>
              <a:gd name="T5" fmla="*/ 1232 h 1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7" h="1233">
                <a:moveTo>
                  <a:pt x="536" y="0"/>
                </a:moveTo>
                <a:lnTo>
                  <a:pt x="536" y="840"/>
                </a:lnTo>
                <a:lnTo>
                  <a:pt x="0" y="123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5511800" y="2870200"/>
            <a:ext cx="124460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 descr="50%"/>
          <p:cNvSpPr>
            <a:spLocks noChangeArrowheads="1"/>
          </p:cNvSpPr>
          <p:nvPr/>
        </p:nvSpPr>
        <p:spPr bwMode="auto">
          <a:xfrm>
            <a:off x="5943600" y="3251200"/>
            <a:ext cx="495300" cy="101600"/>
          </a:xfrm>
          <a:prstGeom prst="ellipse">
            <a:avLst/>
          </a:prstGeom>
          <a:pattFill prst="pct50">
            <a:fgClr>
              <a:srgbClr val="000000"/>
            </a:fgClr>
            <a:bgClr>
              <a:srgbClr val="FFFFFF"/>
            </a:bgClr>
          </a:patt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5930900" y="3238500"/>
            <a:ext cx="520700" cy="127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5943600" y="3390900"/>
            <a:ext cx="103188" cy="204788"/>
          </a:xfrm>
          <a:custGeom>
            <a:avLst/>
            <a:gdLst>
              <a:gd name="T0" fmla="*/ 64 w 65"/>
              <a:gd name="T1" fmla="*/ 0 h 129"/>
              <a:gd name="T2" fmla="*/ 0 w 65"/>
              <a:gd name="T3" fmla="*/ 48 h 129"/>
              <a:gd name="T4" fmla="*/ 40 w 65"/>
              <a:gd name="T5" fmla="*/ 128 h 129"/>
              <a:gd name="T6" fmla="*/ 40 w 65"/>
              <a:gd name="T7" fmla="*/ 112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129">
                <a:moveTo>
                  <a:pt x="64" y="0"/>
                </a:moveTo>
                <a:lnTo>
                  <a:pt x="0" y="48"/>
                </a:lnTo>
                <a:lnTo>
                  <a:pt x="40" y="128"/>
                </a:lnTo>
                <a:lnTo>
                  <a:pt x="40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5930900" y="3378200"/>
            <a:ext cx="103188" cy="204788"/>
          </a:xfrm>
          <a:custGeom>
            <a:avLst/>
            <a:gdLst>
              <a:gd name="T0" fmla="*/ 64 w 65"/>
              <a:gd name="T1" fmla="*/ 0 h 129"/>
              <a:gd name="T2" fmla="*/ 0 w 65"/>
              <a:gd name="T3" fmla="*/ 48 h 129"/>
              <a:gd name="T4" fmla="*/ 40 w 65"/>
              <a:gd name="T5" fmla="*/ 128 h 129"/>
              <a:gd name="T6" fmla="*/ 40 w 65"/>
              <a:gd name="T7" fmla="*/ 112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129">
                <a:moveTo>
                  <a:pt x="64" y="0"/>
                </a:moveTo>
                <a:lnTo>
                  <a:pt x="0" y="48"/>
                </a:lnTo>
                <a:lnTo>
                  <a:pt x="40" y="128"/>
                </a:lnTo>
                <a:lnTo>
                  <a:pt x="40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6210300" y="3416300"/>
            <a:ext cx="65088" cy="204788"/>
          </a:xfrm>
          <a:custGeom>
            <a:avLst/>
            <a:gdLst>
              <a:gd name="T0" fmla="*/ 0 w 41"/>
              <a:gd name="T1" fmla="*/ 0 h 129"/>
              <a:gd name="T2" fmla="*/ 16 w 41"/>
              <a:gd name="T3" fmla="*/ 64 h 129"/>
              <a:gd name="T4" fmla="*/ 40 w 41"/>
              <a:gd name="T5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129">
                <a:moveTo>
                  <a:pt x="0" y="0"/>
                </a:moveTo>
                <a:lnTo>
                  <a:pt x="16" y="64"/>
                </a:lnTo>
                <a:lnTo>
                  <a:pt x="40" y="12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6197600" y="3403600"/>
            <a:ext cx="65088" cy="204788"/>
          </a:xfrm>
          <a:custGeom>
            <a:avLst/>
            <a:gdLst>
              <a:gd name="T0" fmla="*/ 0 w 41"/>
              <a:gd name="T1" fmla="*/ 0 h 129"/>
              <a:gd name="T2" fmla="*/ 16 w 41"/>
              <a:gd name="T3" fmla="*/ 64 h 129"/>
              <a:gd name="T4" fmla="*/ 40 w 41"/>
              <a:gd name="T5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129">
                <a:moveTo>
                  <a:pt x="0" y="0"/>
                </a:moveTo>
                <a:lnTo>
                  <a:pt x="16" y="64"/>
                </a:lnTo>
                <a:lnTo>
                  <a:pt x="40" y="12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6413500" y="3352800"/>
            <a:ext cx="65088" cy="204788"/>
          </a:xfrm>
          <a:custGeom>
            <a:avLst/>
            <a:gdLst>
              <a:gd name="T0" fmla="*/ 0 w 41"/>
              <a:gd name="T1" fmla="*/ 0 h 129"/>
              <a:gd name="T2" fmla="*/ 40 w 41"/>
              <a:gd name="T3" fmla="*/ 48 h 129"/>
              <a:gd name="T4" fmla="*/ 0 w 41"/>
              <a:gd name="T5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129">
                <a:moveTo>
                  <a:pt x="0" y="0"/>
                </a:moveTo>
                <a:lnTo>
                  <a:pt x="40" y="48"/>
                </a:lnTo>
                <a:lnTo>
                  <a:pt x="0" y="12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6400800" y="3340100"/>
            <a:ext cx="65088" cy="204788"/>
          </a:xfrm>
          <a:custGeom>
            <a:avLst/>
            <a:gdLst>
              <a:gd name="T0" fmla="*/ 0 w 41"/>
              <a:gd name="T1" fmla="*/ 0 h 129"/>
              <a:gd name="T2" fmla="*/ 40 w 41"/>
              <a:gd name="T3" fmla="*/ 48 h 129"/>
              <a:gd name="T4" fmla="*/ 0 w 41"/>
              <a:gd name="T5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129">
                <a:moveTo>
                  <a:pt x="0" y="0"/>
                </a:moveTo>
                <a:lnTo>
                  <a:pt x="40" y="48"/>
                </a:lnTo>
                <a:lnTo>
                  <a:pt x="0" y="12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6324600" y="3365500"/>
            <a:ext cx="0" cy="88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5880100" y="3365500"/>
            <a:ext cx="103188" cy="153988"/>
          </a:xfrm>
          <a:custGeom>
            <a:avLst/>
            <a:gdLst>
              <a:gd name="T0" fmla="*/ 64 w 65"/>
              <a:gd name="T1" fmla="*/ 0 h 97"/>
              <a:gd name="T2" fmla="*/ 0 w 65"/>
              <a:gd name="T3" fmla="*/ 16 h 97"/>
              <a:gd name="T4" fmla="*/ 0 w 65"/>
              <a:gd name="T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" h="97">
                <a:moveTo>
                  <a:pt x="64" y="0"/>
                </a:moveTo>
                <a:lnTo>
                  <a:pt x="0" y="16"/>
                </a:lnTo>
                <a:lnTo>
                  <a:pt x="0" y="9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5867400" y="3352800"/>
            <a:ext cx="103188" cy="153988"/>
          </a:xfrm>
          <a:custGeom>
            <a:avLst/>
            <a:gdLst>
              <a:gd name="T0" fmla="*/ 64 w 65"/>
              <a:gd name="T1" fmla="*/ 0 h 97"/>
              <a:gd name="T2" fmla="*/ 0 w 65"/>
              <a:gd name="T3" fmla="*/ 16 h 97"/>
              <a:gd name="T4" fmla="*/ 0 w 65"/>
              <a:gd name="T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" h="97">
                <a:moveTo>
                  <a:pt x="64" y="0"/>
                </a:moveTo>
                <a:lnTo>
                  <a:pt x="0" y="16"/>
                </a:lnTo>
                <a:lnTo>
                  <a:pt x="0" y="9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5867400" y="3479800"/>
            <a:ext cx="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6108700" y="3416300"/>
            <a:ext cx="39688" cy="128588"/>
          </a:xfrm>
          <a:custGeom>
            <a:avLst/>
            <a:gdLst>
              <a:gd name="T0" fmla="*/ 24 w 25"/>
              <a:gd name="T1" fmla="*/ 0 h 81"/>
              <a:gd name="T2" fmla="*/ 0 w 25"/>
              <a:gd name="T3" fmla="*/ 48 h 81"/>
              <a:gd name="T4" fmla="*/ 0 w 25"/>
              <a:gd name="T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81">
                <a:moveTo>
                  <a:pt x="24" y="0"/>
                </a:moveTo>
                <a:lnTo>
                  <a:pt x="0" y="48"/>
                </a:lnTo>
                <a:lnTo>
                  <a:pt x="0" y="8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6096000" y="3403600"/>
            <a:ext cx="39688" cy="128588"/>
          </a:xfrm>
          <a:custGeom>
            <a:avLst/>
            <a:gdLst>
              <a:gd name="T0" fmla="*/ 24 w 25"/>
              <a:gd name="T1" fmla="*/ 0 h 81"/>
              <a:gd name="T2" fmla="*/ 0 w 25"/>
              <a:gd name="T3" fmla="*/ 48 h 81"/>
              <a:gd name="T4" fmla="*/ 0 w 25"/>
              <a:gd name="T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81">
                <a:moveTo>
                  <a:pt x="24" y="0"/>
                </a:moveTo>
                <a:lnTo>
                  <a:pt x="0" y="48"/>
                </a:lnTo>
                <a:lnTo>
                  <a:pt x="0" y="8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5842000" y="3149600"/>
            <a:ext cx="101600" cy="114300"/>
          </a:xfrm>
          <a:prstGeom prst="ellipse">
            <a:avLst/>
          </a:prstGeom>
          <a:solidFill>
            <a:srgbClr val="51DC00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5829300" y="3136900"/>
            <a:ext cx="127000" cy="1397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5626100" y="2908300"/>
            <a:ext cx="242888" cy="230188"/>
          </a:xfrm>
          <a:custGeom>
            <a:avLst/>
            <a:gdLst>
              <a:gd name="T0" fmla="*/ 152 w 153"/>
              <a:gd name="T1" fmla="*/ 144 h 145"/>
              <a:gd name="T2" fmla="*/ 88 w 153"/>
              <a:gd name="T3" fmla="*/ 32 h 145"/>
              <a:gd name="T4" fmla="*/ 0 w 153"/>
              <a:gd name="T5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" h="145">
                <a:moveTo>
                  <a:pt x="152" y="144"/>
                </a:moveTo>
                <a:lnTo>
                  <a:pt x="88" y="3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>
            <a:off x="5626100" y="2908300"/>
            <a:ext cx="242888" cy="230188"/>
          </a:xfrm>
          <a:custGeom>
            <a:avLst/>
            <a:gdLst>
              <a:gd name="T0" fmla="*/ 152 w 153"/>
              <a:gd name="T1" fmla="*/ 144 h 145"/>
              <a:gd name="T2" fmla="*/ 88 w 153"/>
              <a:gd name="T3" fmla="*/ 32 h 145"/>
              <a:gd name="T4" fmla="*/ 0 w 153"/>
              <a:gd name="T5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" h="145">
                <a:moveTo>
                  <a:pt x="152" y="144"/>
                </a:moveTo>
                <a:lnTo>
                  <a:pt x="88" y="3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5568950" y="2863850"/>
            <a:ext cx="50800" cy="63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5765800" y="2806700"/>
            <a:ext cx="166688" cy="331788"/>
          </a:xfrm>
          <a:custGeom>
            <a:avLst/>
            <a:gdLst>
              <a:gd name="T0" fmla="*/ 104 w 105"/>
              <a:gd name="T1" fmla="*/ 208 h 209"/>
              <a:gd name="T2" fmla="*/ 80 w 105"/>
              <a:gd name="T3" fmla="*/ 80 h 209"/>
              <a:gd name="T4" fmla="*/ 0 w 105"/>
              <a:gd name="T5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" h="209">
                <a:moveTo>
                  <a:pt x="104" y="208"/>
                </a:moveTo>
                <a:lnTo>
                  <a:pt x="80" y="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>
            <a:off x="5765800" y="2806700"/>
            <a:ext cx="166688" cy="331788"/>
          </a:xfrm>
          <a:custGeom>
            <a:avLst/>
            <a:gdLst>
              <a:gd name="T0" fmla="*/ 104 w 105"/>
              <a:gd name="T1" fmla="*/ 208 h 209"/>
              <a:gd name="T2" fmla="*/ 80 w 105"/>
              <a:gd name="T3" fmla="*/ 80 h 209"/>
              <a:gd name="T4" fmla="*/ 0 w 105"/>
              <a:gd name="T5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" h="209">
                <a:moveTo>
                  <a:pt x="104" y="208"/>
                </a:moveTo>
                <a:lnTo>
                  <a:pt x="80" y="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28"/>
          <p:cNvSpPr>
            <a:spLocks noChangeArrowheads="1"/>
          </p:cNvSpPr>
          <p:nvPr/>
        </p:nvSpPr>
        <p:spPr bwMode="auto">
          <a:xfrm>
            <a:off x="5708650" y="2762250"/>
            <a:ext cx="88900" cy="63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1382713" y="1928813"/>
            <a:ext cx="33718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"Bugs lurk in corners </a:t>
            </a: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1382713" y="2246313"/>
            <a:ext cx="2890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and congregate at </a:t>
            </a: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1382713" y="2563813"/>
            <a:ext cx="23034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boundaries ..."</a:t>
            </a: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2373313" y="3021013"/>
            <a:ext cx="19589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i="1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Boris Beizer</a:t>
            </a: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1179513" y="3859213"/>
            <a:ext cx="19081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i="1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OBJECTIVE</a:t>
            </a:r>
          </a:p>
          <a:p>
            <a:pPr>
              <a:lnSpc>
                <a:spcPct val="100000"/>
              </a:lnSpc>
            </a:pPr>
            <a:endParaRPr lang="zh-CN" altLang="en-US" sz="2400" i="1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1179513" y="4176713"/>
            <a:ext cx="1809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zh-CN" altLang="en-US" sz="2400" i="1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400" i="1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1179513" y="4494213"/>
            <a:ext cx="16208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i="1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CRITERIA</a:t>
            </a:r>
          </a:p>
          <a:p>
            <a:pPr>
              <a:lnSpc>
                <a:spcPct val="100000"/>
              </a:lnSpc>
            </a:pPr>
            <a:endParaRPr lang="zh-CN" altLang="en-US" sz="2400" i="1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1179513" y="4811713"/>
            <a:ext cx="1809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zh-CN" altLang="en-US" sz="2400" i="1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400" i="1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1179513" y="5129213"/>
            <a:ext cx="21796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i="1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CONSTRAINT</a:t>
            </a: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3376613" y="3859213"/>
            <a:ext cx="27051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to uncover errors</a:t>
            </a:r>
          </a:p>
          <a:p>
            <a:pPr>
              <a:lnSpc>
                <a:spcPct val="100000"/>
              </a:lnSpc>
            </a:pP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3376613" y="4176713"/>
            <a:ext cx="1809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3376613" y="4494213"/>
            <a:ext cx="33147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in a complete manner</a:t>
            </a:r>
          </a:p>
          <a:p>
            <a:pPr>
              <a:lnSpc>
                <a:spcPct val="100000"/>
              </a:lnSpc>
            </a:pP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3376613" y="4811713"/>
            <a:ext cx="1809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3376613" y="5129213"/>
            <a:ext cx="50577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with a minimum of effort and time</a:t>
            </a:r>
          </a:p>
        </p:txBody>
      </p:sp>
    </p:spTree>
    <p:extLst>
      <p:ext uri="{BB962C8B-B14F-4D97-AF65-F5344CB8AC3E}">
        <p14:creationId xmlns:p14="http://schemas.microsoft.com/office/powerpoint/2010/main" val="16978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value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Used to </a:t>
            </a:r>
            <a:r>
              <a:rPr lang="en-US" dirty="0"/>
              <a:t>identify errors at boundaries rather than finding those exist in center of input domain</a:t>
            </a:r>
            <a:r>
              <a:rPr lang="en-US" dirty="0" smtClean="0"/>
              <a:t>.</a:t>
            </a:r>
          </a:p>
          <a:p>
            <a:r>
              <a:rPr lang="en-US" altLang="en-US" dirty="0"/>
              <a:t>Boundary value analysis complements and can be used in conjunction with equivalence partitioning.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10011"/>
              </p:ext>
            </p:extLst>
          </p:nvPr>
        </p:nvGraphicFramePr>
        <p:xfrm>
          <a:off x="628650" y="3886200"/>
          <a:ext cx="7762876" cy="26260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09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84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Invalid</a:t>
                      </a:r>
                      <a:r>
                        <a:rPr lang="en-US" sz="2000" baseline="0" dirty="0" smtClean="0"/>
                        <a:t> data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Partition</a:t>
                      </a:r>
                      <a:r>
                        <a:rPr lang="en-US" sz="2000" baseline="0" dirty="0" smtClean="0"/>
                        <a:t> 2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Partition 3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Partition 4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95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Balance</a:t>
                      </a:r>
                      <a:r>
                        <a:rPr lang="en-US" sz="1800" baseline="0" dirty="0" smtClean="0"/>
                        <a:t> &lt;0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 ≤ Balance</a:t>
                      </a:r>
                      <a:r>
                        <a:rPr lang="en-US" sz="1800" baseline="0" dirty="0" smtClean="0"/>
                        <a:t> &lt;1000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1000 ≤ Balance</a:t>
                      </a:r>
                      <a:r>
                        <a:rPr lang="en-US" sz="1800" baseline="0" dirty="0" smtClean="0"/>
                        <a:t> &lt;10000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10000 ≤ Balance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55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Interest</a:t>
                      </a:r>
                      <a:r>
                        <a:rPr lang="en-US" sz="1800" baseline="0" dirty="0" smtClean="0"/>
                        <a:t> = undefined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Interest</a:t>
                      </a:r>
                      <a:r>
                        <a:rPr lang="en-US" sz="1800" baseline="0" dirty="0" smtClean="0"/>
                        <a:t> = 0.5%</a:t>
                      </a:r>
                      <a:endParaRPr lang="en-US" sz="1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Interest</a:t>
                      </a:r>
                      <a:r>
                        <a:rPr lang="en-US" sz="1800" baseline="0" dirty="0" smtClean="0"/>
                        <a:t> = 0.75%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Interest</a:t>
                      </a:r>
                      <a:r>
                        <a:rPr lang="en-US" sz="1800" baseline="0" dirty="0" smtClean="0"/>
                        <a:t> = 1.0%</a:t>
                      </a:r>
                      <a:endParaRPr lang="en-US" sz="18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55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800000"/>
                          </a:solidFill>
                        </a:rPr>
                        <a:t>-</a:t>
                      </a:r>
                      <a:r>
                        <a:rPr lang="en-US" sz="1800" dirty="0" smtClean="0">
                          <a:solidFill>
                            <a:srgbClr val="800000"/>
                          </a:solidFill>
                        </a:rPr>
                        <a:t>0.01, </a:t>
                      </a:r>
                      <a:r>
                        <a:rPr lang="en-US" altLang="en-US" sz="1800" dirty="0" smtClean="0">
                          <a:solidFill>
                            <a:srgbClr val="800000"/>
                          </a:solidFill>
                        </a:rPr>
                        <a:t>-2</a:t>
                      </a:r>
                      <a:r>
                        <a:rPr lang="en-US" altLang="en-US" sz="1800" baseline="30000" dirty="0" smtClean="0">
                          <a:solidFill>
                            <a:srgbClr val="800000"/>
                          </a:solidFill>
                        </a:rPr>
                        <a:t>31</a:t>
                      </a:r>
                      <a:endParaRPr lang="en-US" sz="1800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800000"/>
                          </a:solidFill>
                        </a:rPr>
                        <a:t>0, 0.01,</a:t>
                      </a:r>
                      <a:r>
                        <a:rPr lang="en-US" sz="1800" baseline="0" dirty="0" smtClean="0">
                          <a:solidFill>
                            <a:srgbClr val="800000"/>
                          </a:solidFill>
                        </a:rPr>
                        <a:t> 999.99</a:t>
                      </a:r>
                      <a:endParaRPr lang="en-US" sz="1800" dirty="0" smtClean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800000"/>
                          </a:solidFill>
                        </a:rPr>
                        <a:t>1000, 9999.99</a:t>
                      </a:r>
                      <a:endParaRPr lang="en-US" sz="1800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800000"/>
                          </a:solidFill>
                        </a:rPr>
                        <a:t>10000, </a:t>
                      </a:r>
                      <a:r>
                        <a:rPr lang="en-US" altLang="en-US" sz="1800" dirty="0" smtClean="0">
                          <a:solidFill>
                            <a:srgbClr val="800000"/>
                          </a:solidFill>
                        </a:rPr>
                        <a:t>2</a:t>
                      </a:r>
                      <a:r>
                        <a:rPr lang="en-US" altLang="en-US" sz="1800" baseline="30000" dirty="0" smtClean="0">
                          <a:solidFill>
                            <a:srgbClr val="800000"/>
                          </a:solidFill>
                        </a:rPr>
                        <a:t>31</a:t>
                      </a:r>
                      <a:r>
                        <a:rPr lang="en-US" altLang="en-US" sz="1800" dirty="0" smtClean="0">
                          <a:solidFill>
                            <a:srgbClr val="800000"/>
                          </a:solidFill>
                        </a:rPr>
                        <a:t>-1</a:t>
                      </a:r>
                      <a:endParaRPr lang="en-US" altLang="en-US" sz="1800" baseline="30000" dirty="0" smtClean="0">
                        <a:solidFill>
                          <a:srgbClr val="800000"/>
                        </a:solidFill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11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7886700" cy="1831521"/>
          </a:xfrm>
        </p:spPr>
        <p:txBody>
          <a:bodyPr>
            <a:normAutofit/>
          </a:bodyPr>
          <a:lstStyle/>
          <a:p>
            <a:r>
              <a:rPr lang="en-US" dirty="0" smtClean="0"/>
              <a:t>Positive </a:t>
            </a:r>
            <a:r>
              <a:rPr lang="en-US" dirty="0"/>
              <a:t>testing </a:t>
            </a:r>
            <a:r>
              <a:rPr lang="en-US" dirty="0" smtClean="0"/>
              <a:t>validates </a:t>
            </a:r>
            <a:r>
              <a:rPr lang="en-US" dirty="0"/>
              <a:t>that an application will work on giving valid input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Verifies that </a:t>
            </a:r>
            <a:r>
              <a:rPr lang="en-US" dirty="0"/>
              <a:t>the application is </a:t>
            </a:r>
            <a:r>
              <a:rPr lang="en-US" dirty="0" smtClean="0"/>
              <a:t>NOT </a:t>
            </a:r>
            <a:r>
              <a:rPr lang="en-US" dirty="0"/>
              <a:t>showing error when it is not supposed to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0" y="3842266"/>
            <a:ext cx="2819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6184536032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3886200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your phone number?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erformed </a:t>
            </a:r>
            <a:r>
              <a:rPr lang="en-US" dirty="0"/>
              <a:t>on the system by providing </a:t>
            </a:r>
            <a:r>
              <a:rPr lang="en-US" b="1" dirty="0"/>
              <a:t>invalid data as input</a:t>
            </a:r>
            <a:r>
              <a:rPr lang="en-US" dirty="0"/>
              <a:t>.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Checks </a:t>
            </a:r>
            <a:r>
              <a:rPr lang="en-US" dirty="0"/>
              <a:t>whether an application behaves as expected with the negative input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Ensures </a:t>
            </a:r>
            <a:r>
              <a:rPr lang="en-US" dirty="0"/>
              <a:t>that your application can gracefully handle invalid input or unexpected user behavior. 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4909066"/>
            <a:ext cx="2819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xyZ#53()032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4953000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your phone number?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7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Negative Testing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populating required fields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81200"/>
            <a:ext cx="4114800" cy="343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Correspondence between data and field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762000"/>
            <a:ext cx="2663609" cy="5630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3048000"/>
            <a:ext cx="4473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Populating fields with incorrect data type</a:t>
            </a:r>
            <a:endParaRPr lang="en-US" sz="20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9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Allowed number of characters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7886700" cy="2060121"/>
          </a:xfrm>
        </p:spPr>
        <p:txBody>
          <a:bodyPr/>
          <a:lstStyle/>
          <a:p>
            <a:r>
              <a:rPr lang="en-US" dirty="0" smtClean="0"/>
              <a:t>Some applications or webpages may have set maximum / minimum values or number of characters for fields</a:t>
            </a:r>
          </a:p>
          <a:p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Create </a:t>
            </a:r>
            <a:r>
              <a:rPr lang="en-US" dirty="0"/>
              <a:t>a test that enters more characters into the field than is allowed.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657600"/>
            <a:ext cx="442569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0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Allowed data bounds and 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can use input fields that accept data in a certain </a:t>
            </a:r>
            <a:r>
              <a:rPr lang="en-US" dirty="0" smtClean="0"/>
              <a:t>range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a negative test that enters a value smaller than the lower bound or </a:t>
            </a:r>
            <a:r>
              <a:rPr lang="en-US" dirty="0" smtClean="0"/>
              <a:t>greater </a:t>
            </a:r>
            <a:r>
              <a:rPr lang="en-US" dirty="0"/>
              <a:t>than the upper bound of the specified field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7910" y="3091337"/>
            <a:ext cx="83509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-1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4745" y="3135271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Please enter day?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7910" y="3886200"/>
            <a:ext cx="83509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13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2637" y="3886200"/>
            <a:ext cx="213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Please enter month?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range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test exceeding the bounds of the data types</a:t>
            </a:r>
          </a:p>
          <a:p>
            <a:endParaRPr lang="en-US" dirty="0" smtClean="0"/>
          </a:p>
          <a:p>
            <a:r>
              <a:rPr lang="en-US" dirty="0" smtClean="0"/>
              <a:t>Integer range:</a:t>
            </a:r>
          </a:p>
          <a:p>
            <a:pPr lvl="1"/>
            <a:r>
              <a:rPr lang="en-US" dirty="0" smtClean="0"/>
              <a:t> -</a:t>
            </a:r>
            <a:r>
              <a:rPr lang="en-US" dirty="0"/>
              <a:t>32,768 to </a:t>
            </a:r>
            <a:r>
              <a:rPr lang="en-US" dirty="0" smtClean="0"/>
              <a:t>32,767 [2 bytes]</a:t>
            </a:r>
          </a:p>
          <a:p>
            <a:pPr lvl="1"/>
            <a:r>
              <a:rPr lang="en-US" dirty="0"/>
              <a:t> -2,147,483,648 to </a:t>
            </a:r>
            <a:r>
              <a:rPr lang="en-US" dirty="0" smtClean="0"/>
              <a:t>2,147,483,647 [4 bytes]</a:t>
            </a:r>
          </a:p>
          <a:p>
            <a:pPr lvl="1"/>
            <a:endParaRPr lang="en-US" dirty="0"/>
          </a:p>
          <a:p>
            <a:r>
              <a:rPr lang="en-US" dirty="0" smtClean="0"/>
              <a:t>Float range:</a:t>
            </a:r>
          </a:p>
          <a:p>
            <a:pPr lvl="1"/>
            <a:r>
              <a:rPr lang="en-US" dirty="0"/>
              <a:t>-3.4E+38 to +3.4E+38</a:t>
            </a:r>
          </a:p>
        </p:txBody>
      </p:sp>
    </p:spTree>
    <p:extLst>
      <p:ext uri="{BB962C8B-B14F-4D97-AF65-F5344CB8AC3E}">
        <p14:creationId xmlns:p14="http://schemas.microsoft.com/office/powerpoint/2010/main" val="28138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Reasonable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application with unreasonable input data</a:t>
            </a:r>
          </a:p>
          <a:p>
            <a:pPr lvl="1"/>
            <a:r>
              <a:rPr lang="en-US" dirty="0" smtClean="0"/>
              <a:t>Name with 300 characters</a:t>
            </a:r>
            <a:endParaRPr lang="en-US" dirty="0"/>
          </a:p>
          <a:p>
            <a:pPr lvl="1"/>
            <a:r>
              <a:rPr lang="en-US" dirty="0" smtClean="0"/>
              <a:t>Human Age: 200 years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200400"/>
            <a:ext cx="4929394" cy="146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session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7886700" cy="1526721"/>
          </a:xfrm>
        </p:spPr>
        <p:txBody>
          <a:bodyPr/>
          <a:lstStyle/>
          <a:p>
            <a:r>
              <a:rPr lang="en-US" dirty="0" smtClean="0"/>
              <a:t>Can we access any URL without logging in?</a:t>
            </a:r>
          </a:p>
          <a:p>
            <a:pPr lvl="1"/>
            <a:r>
              <a:rPr lang="en-US" dirty="0" smtClean="0"/>
              <a:t>Record some of the URL when you were logged in, try those again after you are logged 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424895"/>
            <a:ext cx="3733800" cy="484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2988130"/>
            <a:ext cx="5848350" cy="32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2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1600200"/>
            <a:ext cx="3429000" cy="449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304800"/>
            <a:ext cx="7772400" cy="762000"/>
          </a:xfrm>
          <a:noFill/>
          <a:ln/>
        </p:spPr>
        <p:txBody>
          <a:bodyPr/>
          <a:lstStyle/>
          <a:p>
            <a:r>
              <a:rPr lang="en-US" altLang="en-US" dirty="0" smtClean="0"/>
              <a:t>Exhaustive </a:t>
            </a:r>
            <a:r>
              <a:rPr lang="en-US" altLang="en-US" dirty="0"/>
              <a:t>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95400" y="1676400"/>
            <a:ext cx="3048000" cy="43434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000" smtClean="0"/>
              <a:t>	</a:t>
            </a:r>
            <a:r>
              <a:rPr lang="en-US" altLang="en-US" sz="1600" smtClean="0"/>
              <a:t>get(x)</a:t>
            </a:r>
          </a:p>
          <a:p>
            <a:pPr>
              <a:buFontTx/>
              <a:buNone/>
            </a:pPr>
            <a:r>
              <a:rPr lang="en-US" altLang="en-US" sz="1600" smtClean="0"/>
              <a:t>	for i := 1.. 20 loop</a:t>
            </a:r>
          </a:p>
          <a:p>
            <a:pPr>
              <a:buFontTx/>
              <a:buNone/>
            </a:pPr>
            <a:r>
              <a:rPr lang="en-US" altLang="en-US" sz="1600" smtClean="0"/>
              <a:t>		if   F(x)   then</a:t>
            </a:r>
          </a:p>
          <a:p>
            <a:pPr>
              <a:buFontTx/>
              <a:buNone/>
            </a:pPr>
            <a:r>
              <a:rPr lang="en-US" altLang="en-US" sz="1600" smtClean="0"/>
              <a:t>			...</a:t>
            </a:r>
          </a:p>
          <a:p>
            <a:pPr>
              <a:buFontTx/>
              <a:buNone/>
            </a:pPr>
            <a:r>
              <a:rPr lang="en-US" altLang="en-US" sz="1600" smtClean="0"/>
              <a:t>		else if   G(x)   then</a:t>
            </a:r>
          </a:p>
          <a:p>
            <a:pPr>
              <a:buFontTx/>
              <a:buNone/>
            </a:pPr>
            <a:r>
              <a:rPr lang="en-US" altLang="en-US" sz="1600" smtClean="0"/>
              <a:t>			...</a:t>
            </a:r>
          </a:p>
          <a:p>
            <a:pPr>
              <a:buFontTx/>
              <a:buNone/>
            </a:pPr>
            <a:r>
              <a:rPr lang="en-US" altLang="en-US" sz="1600" smtClean="0"/>
              <a:t>		else if   H(x)   then</a:t>
            </a:r>
          </a:p>
          <a:p>
            <a:pPr>
              <a:buFontTx/>
              <a:buNone/>
            </a:pPr>
            <a:r>
              <a:rPr lang="en-US" altLang="en-US" sz="1600" smtClean="0"/>
              <a:t>			...</a:t>
            </a:r>
          </a:p>
          <a:p>
            <a:pPr>
              <a:buFontTx/>
              <a:buNone/>
            </a:pPr>
            <a:r>
              <a:rPr lang="en-US" altLang="en-US" sz="1600" smtClean="0"/>
              <a:t>		else if   M(x) then</a:t>
            </a:r>
          </a:p>
          <a:p>
            <a:pPr lvl="3">
              <a:buFontTx/>
              <a:buNone/>
            </a:pPr>
            <a:r>
              <a:rPr lang="en-US" altLang="en-US" sz="1600" smtClean="0"/>
              <a:t>		...</a:t>
            </a:r>
          </a:p>
          <a:p>
            <a:pPr lvl="2">
              <a:buFontTx/>
              <a:buNone/>
            </a:pPr>
            <a:r>
              <a:rPr lang="en-US" altLang="en-US" sz="1600" smtClean="0"/>
              <a:t>else</a:t>
            </a:r>
          </a:p>
          <a:p>
            <a:pPr lvl="2">
              <a:buFontTx/>
              <a:buNone/>
            </a:pPr>
            <a:r>
              <a:rPr lang="en-US" altLang="en-US" sz="1600" smtClean="0"/>
              <a:t>	N(x)</a:t>
            </a:r>
          </a:p>
          <a:p>
            <a:pPr lvl="2">
              <a:buFontTx/>
              <a:buNone/>
            </a:pPr>
            <a:r>
              <a:rPr lang="en-US" altLang="en-US" sz="1600" smtClean="0"/>
              <a:t>end if</a:t>
            </a:r>
          </a:p>
          <a:p>
            <a:pPr lvl="2">
              <a:buFontTx/>
              <a:buNone/>
            </a:pPr>
            <a:r>
              <a:rPr lang="en-US" altLang="en-US" sz="1600" smtClean="0"/>
              <a:t>get(x)</a:t>
            </a:r>
          </a:p>
          <a:p>
            <a:pPr lvl="1">
              <a:buFontTx/>
              <a:buNone/>
            </a:pPr>
            <a:r>
              <a:rPr lang="en-US" altLang="en-US" sz="1600" smtClean="0"/>
              <a:t>end loop</a:t>
            </a:r>
            <a:endParaRPr lang="en-US" altLang="en-US" sz="1600" dirty="0"/>
          </a:p>
        </p:txBody>
      </p:sp>
      <p:sp>
        <p:nvSpPr>
          <p:cNvPr id="7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29200" y="1676400"/>
            <a:ext cx="32004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800" dirty="0"/>
              <a:t>Suppose in developing a test plan for the code at the left, you decide to create a set of test cases that would allow you to execute all possible combinations of the branches for the 20 iterations of the for loop . 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If it takes an average of 1 millisecond to execute a branch of the code (e.g., the instructions associated with the F(X) branch), how long will it take to run the test plan?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1600" y="6172200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3780 years only!!!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1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554663"/>
            <a:ext cx="1905000" cy="406400"/>
          </a:xfrm>
        </p:spPr>
        <p:txBody>
          <a:bodyPr/>
          <a:lstStyle/>
          <a:p>
            <a:fld id="{9B1B21B7-33BB-4F49-B375-650744F13EBF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39838" y="879475"/>
            <a:ext cx="6716712" cy="268288"/>
          </a:xfrm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lIns="90487" tIns="44450" rIns="90487" bIns="44450"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Selective Testing</a:t>
            </a: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2724150" y="4241800"/>
            <a:ext cx="0" cy="1524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4448175" y="1851025"/>
            <a:ext cx="0" cy="23336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165600" y="2146300"/>
            <a:ext cx="546100" cy="2286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4724400" y="2209800"/>
            <a:ext cx="1524000" cy="65088"/>
            <a:chOff x="2976" y="1152"/>
            <a:chExt cx="960" cy="41"/>
          </a:xfrm>
        </p:grpSpPr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976" y="1152"/>
              <a:ext cx="89" cy="41"/>
            </a:xfrm>
            <a:custGeom>
              <a:avLst/>
              <a:gdLst>
                <a:gd name="T0" fmla="*/ 0 w 89"/>
                <a:gd name="T1" fmla="*/ 20 h 41"/>
                <a:gd name="T2" fmla="*/ 88 w 89"/>
                <a:gd name="T3" fmla="*/ 0 h 41"/>
                <a:gd name="T4" fmla="*/ 88 w 89"/>
                <a:gd name="T5" fmla="*/ 20 h 41"/>
                <a:gd name="T6" fmla="*/ 88 w 89"/>
                <a:gd name="T7" fmla="*/ 40 h 41"/>
                <a:gd name="T8" fmla="*/ 0 w 89"/>
                <a:gd name="T9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41">
                  <a:moveTo>
                    <a:pt x="0" y="20"/>
                  </a:moveTo>
                  <a:lnTo>
                    <a:pt x="88" y="0"/>
                  </a:lnTo>
                  <a:lnTo>
                    <a:pt x="88" y="20"/>
                  </a:lnTo>
                  <a:lnTo>
                    <a:pt x="88" y="4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080" y="1180"/>
              <a:ext cx="8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438650" y="2413000"/>
            <a:ext cx="0" cy="1270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4267200" y="2565400"/>
            <a:ext cx="344488" cy="166688"/>
          </a:xfrm>
          <a:custGeom>
            <a:avLst/>
            <a:gdLst>
              <a:gd name="T0" fmla="*/ 0 w 217"/>
              <a:gd name="T1" fmla="*/ 104 h 105"/>
              <a:gd name="T2" fmla="*/ 104 w 217"/>
              <a:gd name="T3" fmla="*/ 0 h 105"/>
              <a:gd name="T4" fmla="*/ 216 w 217"/>
              <a:gd name="T5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4267200" y="2565400"/>
            <a:ext cx="344488" cy="166688"/>
          </a:xfrm>
          <a:custGeom>
            <a:avLst/>
            <a:gdLst>
              <a:gd name="T0" fmla="*/ 0 w 217"/>
              <a:gd name="T1" fmla="*/ 104 h 105"/>
              <a:gd name="T2" fmla="*/ 104 w 217"/>
              <a:gd name="T3" fmla="*/ 0 h 105"/>
              <a:gd name="T4" fmla="*/ 216 w 217"/>
              <a:gd name="T5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3556000" y="2736850"/>
            <a:ext cx="673100" cy="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3378200" y="2908300"/>
            <a:ext cx="344488" cy="166688"/>
          </a:xfrm>
          <a:custGeom>
            <a:avLst/>
            <a:gdLst>
              <a:gd name="T0" fmla="*/ 0 w 217"/>
              <a:gd name="T1" fmla="*/ 104 h 105"/>
              <a:gd name="T2" fmla="*/ 104 w 217"/>
              <a:gd name="T3" fmla="*/ 0 h 105"/>
              <a:gd name="T4" fmla="*/ 216 w 217"/>
              <a:gd name="T5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3378200" y="2908300"/>
            <a:ext cx="344488" cy="166688"/>
          </a:xfrm>
          <a:custGeom>
            <a:avLst/>
            <a:gdLst>
              <a:gd name="T0" fmla="*/ 0 w 217"/>
              <a:gd name="T1" fmla="*/ 104 h 105"/>
              <a:gd name="T2" fmla="*/ 104 w 217"/>
              <a:gd name="T3" fmla="*/ 0 h 105"/>
              <a:gd name="T4" fmla="*/ 216 w 217"/>
              <a:gd name="T5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2781300" y="3079750"/>
            <a:ext cx="596900" cy="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4622800" y="2736850"/>
            <a:ext cx="1003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3549650" y="2730500"/>
            <a:ext cx="0" cy="1778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5359400" y="3009900"/>
            <a:ext cx="546100" cy="2286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5645150" y="2730500"/>
            <a:ext cx="0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2787650" y="3098800"/>
            <a:ext cx="0" cy="1524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21"/>
          <p:cNvSpPr>
            <a:spLocks/>
          </p:cNvSpPr>
          <p:nvPr/>
        </p:nvSpPr>
        <p:spPr bwMode="auto">
          <a:xfrm>
            <a:off x="2603500" y="3276600"/>
            <a:ext cx="344488" cy="179388"/>
          </a:xfrm>
          <a:custGeom>
            <a:avLst/>
            <a:gdLst>
              <a:gd name="T0" fmla="*/ 0 w 217"/>
              <a:gd name="T1" fmla="*/ 112 h 113"/>
              <a:gd name="T2" fmla="*/ 112 w 217"/>
              <a:gd name="T3" fmla="*/ 0 h 113"/>
              <a:gd name="T4" fmla="*/ 216 w 217"/>
              <a:gd name="T5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2603500" y="3276600"/>
            <a:ext cx="522288" cy="179388"/>
          </a:xfrm>
          <a:custGeom>
            <a:avLst/>
            <a:gdLst>
              <a:gd name="T0" fmla="*/ 0 w 329"/>
              <a:gd name="T1" fmla="*/ 112 h 113"/>
              <a:gd name="T2" fmla="*/ 112 w 329"/>
              <a:gd name="T3" fmla="*/ 0 h 113"/>
              <a:gd name="T4" fmla="*/ 216 w 329"/>
              <a:gd name="T5" fmla="*/ 112 h 113"/>
              <a:gd name="T6" fmla="*/ 328 w 329"/>
              <a:gd name="T7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9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  <a:lnTo>
                  <a:pt x="328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3"/>
          <p:cNvSpPr>
            <a:spLocks/>
          </p:cNvSpPr>
          <p:nvPr/>
        </p:nvSpPr>
        <p:spPr bwMode="auto">
          <a:xfrm>
            <a:off x="2349500" y="3454400"/>
            <a:ext cx="230188" cy="280988"/>
          </a:xfrm>
          <a:custGeom>
            <a:avLst/>
            <a:gdLst>
              <a:gd name="T0" fmla="*/ 144 w 145"/>
              <a:gd name="T1" fmla="*/ 0 h 177"/>
              <a:gd name="T2" fmla="*/ 0 w 145"/>
              <a:gd name="T3" fmla="*/ 0 h 177"/>
              <a:gd name="T4" fmla="*/ 0 w 145"/>
              <a:gd name="T5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50800" cap="rnd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3130550" y="346710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44800" y="3771900"/>
            <a:ext cx="546100" cy="2413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082800" y="3771900"/>
            <a:ext cx="533400" cy="2413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2355850" y="4038600"/>
            <a:ext cx="0" cy="1651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3130550" y="4038600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3733800" y="3079750"/>
            <a:ext cx="571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30"/>
          <p:cNvSpPr>
            <a:spLocks/>
          </p:cNvSpPr>
          <p:nvPr/>
        </p:nvSpPr>
        <p:spPr bwMode="auto">
          <a:xfrm>
            <a:off x="4152900" y="3276600"/>
            <a:ext cx="344488" cy="179388"/>
          </a:xfrm>
          <a:custGeom>
            <a:avLst/>
            <a:gdLst>
              <a:gd name="T0" fmla="*/ 0 w 217"/>
              <a:gd name="T1" fmla="*/ 112 h 113"/>
              <a:gd name="T2" fmla="*/ 104 w 217"/>
              <a:gd name="T3" fmla="*/ 0 h 113"/>
              <a:gd name="T4" fmla="*/ 216 w 217"/>
              <a:gd name="T5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31"/>
          <p:cNvSpPr>
            <a:spLocks/>
          </p:cNvSpPr>
          <p:nvPr/>
        </p:nvSpPr>
        <p:spPr bwMode="auto">
          <a:xfrm>
            <a:off x="4152900" y="3276600"/>
            <a:ext cx="344488" cy="179388"/>
          </a:xfrm>
          <a:custGeom>
            <a:avLst/>
            <a:gdLst>
              <a:gd name="T0" fmla="*/ 0 w 217"/>
              <a:gd name="T1" fmla="*/ 112 h 113"/>
              <a:gd name="T2" fmla="*/ 104 w 217"/>
              <a:gd name="T3" fmla="*/ 0 h 113"/>
              <a:gd name="T4" fmla="*/ 216 w 217"/>
              <a:gd name="T5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32"/>
          <p:cNvSpPr>
            <a:spLocks/>
          </p:cNvSpPr>
          <p:nvPr/>
        </p:nvSpPr>
        <p:spPr bwMode="auto">
          <a:xfrm>
            <a:off x="3886200" y="3454400"/>
            <a:ext cx="230188" cy="280988"/>
          </a:xfrm>
          <a:custGeom>
            <a:avLst/>
            <a:gdLst>
              <a:gd name="T0" fmla="*/ 144 w 145"/>
              <a:gd name="T1" fmla="*/ 0 h 177"/>
              <a:gd name="T2" fmla="*/ 0 w 145"/>
              <a:gd name="T3" fmla="*/ 0 h 177"/>
              <a:gd name="T4" fmla="*/ 0 w 145"/>
              <a:gd name="T5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4667250" y="346710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4394200" y="3771900"/>
            <a:ext cx="546100" cy="2413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3619500" y="3771900"/>
            <a:ext cx="546100" cy="2413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3892550" y="4038600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4667250" y="4038600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4305300" y="4222750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4324350" y="3086100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3898900" y="422275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4241800" y="4203700"/>
            <a:ext cx="38100" cy="381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2705100" y="4203700"/>
            <a:ext cx="25400" cy="381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273550" y="4229100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 flipH="1">
            <a:off x="3606800" y="4425950"/>
            <a:ext cx="622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2743200" y="4425950"/>
            <a:ext cx="8128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46"/>
          <p:cNvSpPr>
            <a:spLocks noChangeArrowheads="1"/>
          </p:cNvSpPr>
          <p:nvPr/>
        </p:nvSpPr>
        <p:spPr bwMode="auto">
          <a:xfrm>
            <a:off x="3556000" y="4406900"/>
            <a:ext cx="38100" cy="254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47"/>
          <p:cNvSpPr>
            <a:spLocks/>
          </p:cNvSpPr>
          <p:nvPr/>
        </p:nvSpPr>
        <p:spPr bwMode="auto">
          <a:xfrm>
            <a:off x="3581400" y="4445000"/>
            <a:ext cx="534988" cy="204788"/>
          </a:xfrm>
          <a:custGeom>
            <a:avLst/>
            <a:gdLst>
              <a:gd name="T0" fmla="*/ 0 w 337"/>
              <a:gd name="T1" fmla="*/ 0 h 129"/>
              <a:gd name="T2" fmla="*/ 0 w 337"/>
              <a:gd name="T3" fmla="*/ 128 h 129"/>
              <a:gd name="T4" fmla="*/ 336 w 337"/>
              <a:gd name="T5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7" h="129">
                <a:moveTo>
                  <a:pt x="0" y="0"/>
                </a:moveTo>
                <a:lnTo>
                  <a:pt x="0" y="128"/>
                </a:lnTo>
                <a:lnTo>
                  <a:pt x="336" y="128"/>
                </a:lnTo>
              </a:path>
            </a:pathLst>
          </a:custGeom>
          <a:noFill/>
          <a:ln w="508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Oval 48"/>
          <p:cNvSpPr>
            <a:spLocks noChangeArrowheads="1"/>
          </p:cNvSpPr>
          <p:nvPr/>
        </p:nvSpPr>
        <p:spPr bwMode="auto">
          <a:xfrm>
            <a:off x="4102100" y="4635500"/>
            <a:ext cx="38100" cy="254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5645150" y="32639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4165600" y="4654550"/>
            <a:ext cx="146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51"/>
          <p:cNvSpPr>
            <a:spLocks/>
          </p:cNvSpPr>
          <p:nvPr/>
        </p:nvSpPr>
        <p:spPr bwMode="auto">
          <a:xfrm>
            <a:off x="3949700" y="4876800"/>
            <a:ext cx="344488" cy="179388"/>
          </a:xfrm>
          <a:custGeom>
            <a:avLst/>
            <a:gdLst>
              <a:gd name="T0" fmla="*/ 0 w 217"/>
              <a:gd name="T1" fmla="*/ 112 h 113"/>
              <a:gd name="T2" fmla="*/ 104 w 217"/>
              <a:gd name="T3" fmla="*/ 0 h 113"/>
              <a:gd name="T4" fmla="*/ 216 w 217"/>
              <a:gd name="T5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Freeform 52"/>
          <p:cNvSpPr>
            <a:spLocks/>
          </p:cNvSpPr>
          <p:nvPr/>
        </p:nvSpPr>
        <p:spPr bwMode="auto">
          <a:xfrm>
            <a:off x="3949700" y="4876800"/>
            <a:ext cx="344488" cy="179388"/>
          </a:xfrm>
          <a:custGeom>
            <a:avLst/>
            <a:gdLst>
              <a:gd name="T0" fmla="*/ 0 w 217"/>
              <a:gd name="T1" fmla="*/ 112 h 113"/>
              <a:gd name="T2" fmla="*/ 104 w 217"/>
              <a:gd name="T3" fmla="*/ 0 h 113"/>
              <a:gd name="T4" fmla="*/ 216 w 217"/>
              <a:gd name="T5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 flipV="1">
            <a:off x="4121150" y="4648200"/>
            <a:ext cx="0" cy="2286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54"/>
          <p:cNvSpPr>
            <a:spLocks/>
          </p:cNvSpPr>
          <p:nvPr/>
        </p:nvSpPr>
        <p:spPr bwMode="auto">
          <a:xfrm>
            <a:off x="4292600" y="2247900"/>
            <a:ext cx="1970088" cy="2808288"/>
          </a:xfrm>
          <a:custGeom>
            <a:avLst/>
            <a:gdLst>
              <a:gd name="T0" fmla="*/ 0 w 1241"/>
              <a:gd name="T1" fmla="*/ 1768 h 1769"/>
              <a:gd name="T2" fmla="*/ 1240 w 1241"/>
              <a:gd name="T3" fmla="*/ 1768 h 1769"/>
              <a:gd name="T4" fmla="*/ 1240 w 1241"/>
              <a:gd name="T5" fmla="*/ 0 h 1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1" h="1769">
                <a:moveTo>
                  <a:pt x="0" y="1768"/>
                </a:moveTo>
                <a:lnTo>
                  <a:pt x="1240" y="1768"/>
                </a:lnTo>
                <a:lnTo>
                  <a:pt x="124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" name="Group 55"/>
          <p:cNvGrpSpPr>
            <a:grpSpLocks/>
          </p:cNvGrpSpPr>
          <p:nvPr/>
        </p:nvGrpSpPr>
        <p:grpSpPr bwMode="auto">
          <a:xfrm>
            <a:off x="4076700" y="5232400"/>
            <a:ext cx="65088" cy="204788"/>
            <a:chOff x="2568" y="3056"/>
            <a:chExt cx="41" cy="129"/>
          </a:xfrm>
        </p:grpSpPr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2568" y="3096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2596" y="3056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Line 58"/>
          <p:cNvSpPr>
            <a:spLocks noChangeShapeType="1"/>
          </p:cNvSpPr>
          <p:nvPr/>
        </p:nvSpPr>
        <p:spPr bwMode="auto">
          <a:xfrm flipV="1">
            <a:off x="4121150" y="5219700"/>
            <a:ext cx="0" cy="1143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6303963" y="3813175"/>
            <a:ext cx="12588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loop &lt; 20 X</a:t>
            </a:r>
          </a:p>
        </p:txBody>
      </p:sp>
      <p:sp>
        <p:nvSpPr>
          <p:cNvPr id="63" name="Freeform 60"/>
          <p:cNvSpPr>
            <a:spLocks/>
          </p:cNvSpPr>
          <p:nvPr/>
        </p:nvSpPr>
        <p:spPr bwMode="auto">
          <a:xfrm>
            <a:off x="4267200" y="2730500"/>
            <a:ext cx="344488" cy="179388"/>
          </a:xfrm>
          <a:custGeom>
            <a:avLst/>
            <a:gdLst>
              <a:gd name="T0" fmla="*/ 0 w 217"/>
              <a:gd name="T1" fmla="*/ 0 h 113"/>
              <a:gd name="T2" fmla="*/ 104 w 217"/>
              <a:gd name="T3" fmla="*/ 112 h 113"/>
              <a:gd name="T4" fmla="*/ 216 w 217"/>
              <a:gd name="T5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61"/>
          <p:cNvSpPr>
            <a:spLocks/>
          </p:cNvSpPr>
          <p:nvPr/>
        </p:nvSpPr>
        <p:spPr bwMode="auto">
          <a:xfrm>
            <a:off x="4267200" y="2730500"/>
            <a:ext cx="344488" cy="179388"/>
          </a:xfrm>
          <a:custGeom>
            <a:avLst/>
            <a:gdLst>
              <a:gd name="T0" fmla="*/ 0 w 217"/>
              <a:gd name="T1" fmla="*/ 0 h 113"/>
              <a:gd name="T2" fmla="*/ 104 w 217"/>
              <a:gd name="T3" fmla="*/ 112 h 113"/>
              <a:gd name="T4" fmla="*/ 216 w 217"/>
              <a:gd name="T5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62"/>
          <p:cNvSpPr>
            <a:spLocks/>
          </p:cNvSpPr>
          <p:nvPr/>
        </p:nvSpPr>
        <p:spPr bwMode="auto">
          <a:xfrm>
            <a:off x="3378200" y="3073400"/>
            <a:ext cx="344488" cy="179388"/>
          </a:xfrm>
          <a:custGeom>
            <a:avLst/>
            <a:gdLst>
              <a:gd name="T0" fmla="*/ 0 w 217"/>
              <a:gd name="T1" fmla="*/ 0 h 113"/>
              <a:gd name="T2" fmla="*/ 104 w 217"/>
              <a:gd name="T3" fmla="*/ 112 h 113"/>
              <a:gd name="T4" fmla="*/ 216 w 217"/>
              <a:gd name="T5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63"/>
          <p:cNvSpPr>
            <a:spLocks/>
          </p:cNvSpPr>
          <p:nvPr/>
        </p:nvSpPr>
        <p:spPr bwMode="auto">
          <a:xfrm>
            <a:off x="3378200" y="3073400"/>
            <a:ext cx="344488" cy="179388"/>
          </a:xfrm>
          <a:custGeom>
            <a:avLst/>
            <a:gdLst>
              <a:gd name="T0" fmla="*/ 0 w 217"/>
              <a:gd name="T1" fmla="*/ 0 h 113"/>
              <a:gd name="T2" fmla="*/ 104 w 217"/>
              <a:gd name="T3" fmla="*/ 112 h 113"/>
              <a:gd name="T4" fmla="*/ 216 w 217"/>
              <a:gd name="T5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64"/>
          <p:cNvSpPr>
            <a:spLocks/>
          </p:cNvSpPr>
          <p:nvPr/>
        </p:nvSpPr>
        <p:spPr bwMode="auto">
          <a:xfrm>
            <a:off x="2603500" y="3454400"/>
            <a:ext cx="344488" cy="166688"/>
          </a:xfrm>
          <a:custGeom>
            <a:avLst/>
            <a:gdLst>
              <a:gd name="T0" fmla="*/ 0 w 217"/>
              <a:gd name="T1" fmla="*/ 0 h 105"/>
              <a:gd name="T2" fmla="*/ 112 w 217"/>
              <a:gd name="T3" fmla="*/ 104 h 105"/>
              <a:gd name="T4" fmla="*/ 216 w 217"/>
              <a:gd name="T5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65"/>
          <p:cNvSpPr>
            <a:spLocks/>
          </p:cNvSpPr>
          <p:nvPr/>
        </p:nvSpPr>
        <p:spPr bwMode="auto">
          <a:xfrm>
            <a:off x="2603500" y="3454400"/>
            <a:ext cx="344488" cy="166688"/>
          </a:xfrm>
          <a:custGeom>
            <a:avLst/>
            <a:gdLst>
              <a:gd name="T0" fmla="*/ 0 w 217"/>
              <a:gd name="T1" fmla="*/ 0 h 105"/>
              <a:gd name="T2" fmla="*/ 112 w 217"/>
              <a:gd name="T3" fmla="*/ 104 h 105"/>
              <a:gd name="T4" fmla="*/ 216 w 217"/>
              <a:gd name="T5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66"/>
          <p:cNvSpPr>
            <a:spLocks/>
          </p:cNvSpPr>
          <p:nvPr/>
        </p:nvSpPr>
        <p:spPr bwMode="auto">
          <a:xfrm>
            <a:off x="4152900" y="3454400"/>
            <a:ext cx="344488" cy="166688"/>
          </a:xfrm>
          <a:custGeom>
            <a:avLst/>
            <a:gdLst>
              <a:gd name="T0" fmla="*/ 0 w 217"/>
              <a:gd name="T1" fmla="*/ 0 h 105"/>
              <a:gd name="T2" fmla="*/ 104 w 217"/>
              <a:gd name="T3" fmla="*/ 104 h 105"/>
              <a:gd name="T4" fmla="*/ 216 w 217"/>
              <a:gd name="T5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67"/>
          <p:cNvSpPr>
            <a:spLocks/>
          </p:cNvSpPr>
          <p:nvPr/>
        </p:nvSpPr>
        <p:spPr bwMode="auto">
          <a:xfrm>
            <a:off x="4152900" y="3454400"/>
            <a:ext cx="344488" cy="166688"/>
          </a:xfrm>
          <a:custGeom>
            <a:avLst/>
            <a:gdLst>
              <a:gd name="T0" fmla="*/ 0 w 217"/>
              <a:gd name="T1" fmla="*/ 0 h 105"/>
              <a:gd name="T2" fmla="*/ 104 w 217"/>
              <a:gd name="T3" fmla="*/ 104 h 105"/>
              <a:gd name="T4" fmla="*/ 216 w 217"/>
              <a:gd name="T5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68"/>
          <p:cNvSpPr>
            <a:spLocks/>
          </p:cNvSpPr>
          <p:nvPr/>
        </p:nvSpPr>
        <p:spPr bwMode="auto">
          <a:xfrm>
            <a:off x="3949700" y="5054600"/>
            <a:ext cx="344488" cy="166688"/>
          </a:xfrm>
          <a:custGeom>
            <a:avLst/>
            <a:gdLst>
              <a:gd name="T0" fmla="*/ 0 w 217"/>
              <a:gd name="T1" fmla="*/ 0 h 105"/>
              <a:gd name="T2" fmla="*/ 104 w 217"/>
              <a:gd name="T3" fmla="*/ 104 h 105"/>
              <a:gd name="T4" fmla="*/ 216 w 217"/>
              <a:gd name="T5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Freeform 69"/>
          <p:cNvSpPr>
            <a:spLocks/>
          </p:cNvSpPr>
          <p:nvPr/>
        </p:nvSpPr>
        <p:spPr bwMode="auto">
          <a:xfrm>
            <a:off x="3949700" y="5054600"/>
            <a:ext cx="344488" cy="166688"/>
          </a:xfrm>
          <a:custGeom>
            <a:avLst/>
            <a:gdLst>
              <a:gd name="T0" fmla="*/ 0 w 217"/>
              <a:gd name="T1" fmla="*/ 0 h 105"/>
              <a:gd name="T2" fmla="*/ 104 w 217"/>
              <a:gd name="T3" fmla="*/ 104 h 105"/>
              <a:gd name="T4" fmla="*/ 216 w 217"/>
              <a:gd name="T5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4508500" y="3460750"/>
            <a:ext cx="11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AutoShape 71"/>
          <p:cNvSpPr>
            <a:spLocks noChangeArrowheads="1"/>
          </p:cNvSpPr>
          <p:nvPr/>
        </p:nvSpPr>
        <p:spPr bwMode="auto">
          <a:xfrm>
            <a:off x="4216400" y="2527300"/>
            <a:ext cx="419100" cy="3810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AutoShape 72"/>
          <p:cNvSpPr>
            <a:spLocks noChangeArrowheads="1"/>
          </p:cNvSpPr>
          <p:nvPr/>
        </p:nvSpPr>
        <p:spPr bwMode="auto">
          <a:xfrm>
            <a:off x="3327400" y="2882900"/>
            <a:ext cx="419100" cy="3810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AutoShape 73"/>
          <p:cNvSpPr>
            <a:spLocks noChangeArrowheads="1"/>
          </p:cNvSpPr>
          <p:nvPr/>
        </p:nvSpPr>
        <p:spPr bwMode="auto">
          <a:xfrm>
            <a:off x="2552700" y="3251200"/>
            <a:ext cx="419100" cy="3810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AutoShape 74"/>
          <p:cNvSpPr>
            <a:spLocks noChangeArrowheads="1"/>
          </p:cNvSpPr>
          <p:nvPr/>
        </p:nvSpPr>
        <p:spPr bwMode="auto">
          <a:xfrm>
            <a:off x="4102100" y="3251200"/>
            <a:ext cx="419100" cy="3810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AutoShape 75"/>
          <p:cNvSpPr>
            <a:spLocks noChangeArrowheads="1"/>
          </p:cNvSpPr>
          <p:nvPr/>
        </p:nvSpPr>
        <p:spPr bwMode="auto">
          <a:xfrm>
            <a:off x="3886200" y="4851400"/>
            <a:ext cx="419100" cy="381000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76"/>
          <p:cNvSpPr>
            <a:spLocks noChangeShapeType="1"/>
          </p:cNvSpPr>
          <p:nvPr/>
        </p:nvSpPr>
        <p:spPr bwMode="auto">
          <a:xfrm>
            <a:off x="2374900" y="4229100"/>
            <a:ext cx="3048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>
            <a:off x="2768600" y="4229100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1573213" y="2017713"/>
            <a:ext cx="1831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Selected path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2" name="Line 79"/>
          <p:cNvSpPr>
            <a:spLocks noChangeShapeType="1"/>
          </p:cNvSpPr>
          <p:nvPr/>
        </p:nvSpPr>
        <p:spPr bwMode="auto">
          <a:xfrm>
            <a:off x="2452688" y="2468563"/>
            <a:ext cx="568325" cy="519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304800"/>
            <a:ext cx="7772400" cy="762000"/>
          </a:xfrm>
          <a:noFill/>
          <a:ln/>
        </p:spPr>
        <p:txBody>
          <a:bodyPr/>
          <a:lstStyle/>
          <a:p>
            <a:r>
              <a:rPr lang="en-US" altLang="en-US" dirty="0"/>
              <a:t>Basic Path Testing</a:t>
            </a:r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143000" y="1524000"/>
            <a:ext cx="7467600" cy="4495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altLang="en-US" sz="2400" u="sng" smtClean="0"/>
              <a:t>Basic Path Testing</a:t>
            </a:r>
            <a:r>
              <a:rPr lang="en-US" altLang="en-US" sz="2400" smtClean="0"/>
              <a:t> is a white box testing technique that consists of the following steps:</a:t>
            </a:r>
          </a:p>
          <a:p>
            <a:pPr marL="571500" lvl="1" indent="-228600"/>
            <a:r>
              <a:rPr lang="en-US" altLang="en-US" sz="2400" smtClean="0"/>
              <a:t>convert the unit into a “flow graph”</a:t>
            </a:r>
          </a:p>
          <a:p>
            <a:pPr marL="914400" lvl="2"/>
            <a:r>
              <a:rPr lang="en-US" altLang="en-US" sz="2000" smtClean="0"/>
              <a:t>A </a:t>
            </a:r>
            <a:r>
              <a:rPr lang="en-US" altLang="en-US" sz="2000" u="sng" smtClean="0"/>
              <a:t>flow graph</a:t>
            </a:r>
            <a:r>
              <a:rPr lang="en-US" altLang="en-US" sz="2000" smtClean="0"/>
              <a:t> is a directed graph (for an algorithm) with a "start node" and a "terminal node" (could have multiple terminal nodes, but not ideal).</a:t>
            </a:r>
          </a:p>
          <a:p>
            <a:pPr marL="571500" lvl="1" indent="-228600"/>
            <a:r>
              <a:rPr lang="en-US" altLang="en-US" sz="2400" smtClean="0"/>
              <a:t>compute a measure of the unit's logical complexity</a:t>
            </a:r>
          </a:p>
          <a:p>
            <a:pPr marL="571500" lvl="1" indent="-228600"/>
            <a:r>
              <a:rPr lang="en-US" altLang="en-US" sz="2400" smtClean="0"/>
              <a:t>use the measure to derive a “basic” set of execution paths for which test cases are determined.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92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graph 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92809"/>
            <a:ext cx="7886700" cy="360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304800"/>
            <a:ext cx="7772400" cy="762000"/>
          </a:xfrm>
          <a:noFill/>
          <a:ln/>
        </p:spPr>
        <p:txBody>
          <a:bodyPr/>
          <a:lstStyle/>
          <a:p>
            <a:r>
              <a:rPr lang="en-US" altLang="en-US"/>
              <a:t>Cyclomatic Complexity</a:t>
            </a:r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914400" y="1447800"/>
            <a:ext cx="7467600" cy="4495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The </a:t>
            </a:r>
            <a:r>
              <a:rPr lang="en-US" altLang="en-US" sz="2000" u="sng" dirty="0" err="1" smtClean="0"/>
              <a:t>cyclomatic</a:t>
            </a:r>
            <a:r>
              <a:rPr lang="en-US" altLang="en-US" sz="2000" u="sng" dirty="0" smtClean="0"/>
              <a:t> complexity</a:t>
            </a:r>
            <a:r>
              <a:rPr lang="en-US" altLang="en-US" sz="2000" dirty="0" smtClean="0"/>
              <a:t>  (McCabe complexity) is a metric, V(G), that describes the logical complexity of a flow graph, G.  V(G) can be computed using any of the  following formulae:</a:t>
            </a:r>
          </a:p>
          <a:p>
            <a:pPr lvl="1"/>
            <a:r>
              <a:rPr lang="en-US" altLang="en-US" sz="2000" dirty="0" smtClean="0"/>
              <a:t> 	V(G) = E - N + 2  </a:t>
            </a:r>
          </a:p>
          <a:p>
            <a:pPr lvl="2"/>
            <a:r>
              <a:rPr lang="en-US" altLang="en-US" sz="2000" dirty="0" smtClean="0"/>
              <a:t>where  E = number of edges in G and N = number of nodes in G</a:t>
            </a:r>
          </a:p>
          <a:p>
            <a:pPr lvl="1"/>
            <a:r>
              <a:rPr lang="en-US" altLang="en-US" sz="2000" dirty="0" smtClean="0"/>
              <a:t>V(G) = R</a:t>
            </a:r>
          </a:p>
          <a:p>
            <a:pPr lvl="2"/>
            <a:r>
              <a:rPr lang="en-US" altLang="en-US" sz="2000" dirty="0" smtClean="0"/>
              <a:t>where  R = number of bounded regions in G</a:t>
            </a:r>
          </a:p>
          <a:p>
            <a:pPr lvl="1"/>
            <a:r>
              <a:rPr lang="en-US" altLang="en-US" sz="2000" dirty="0" smtClean="0"/>
              <a:t>V(G) = P + 1</a:t>
            </a:r>
          </a:p>
          <a:p>
            <a:pPr lvl="2"/>
            <a:r>
              <a:rPr lang="en-US" altLang="en-US" sz="2000" dirty="0" smtClean="0"/>
              <a:t>where P = number of predicates (</a:t>
            </a:r>
            <a:r>
              <a:rPr lang="en-US" altLang="en-US" sz="2000" dirty="0" err="1" smtClean="0"/>
              <a:t>num</a:t>
            </a:r>
            <a:r>
              <a:rPr lang="en-US" altLang="en-US" sz="2000" dirty="0" smtClean="0"/>
              <a:t> of decision nodes)</a:t>
            </a:r>
          </a:p>
          <a:p>
            <a:r>
              <a:rPr lang="en-US" altLang="en-US" sz="2000" dirty="0" smtClean="0"/>
              <a:t>In this example V(G) = 4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635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554663"/>
            <a:ext cx="1905000" cy="406400"/>
          </a:xfrm>
        </p:spPr>
        <p:txBody>
          <a:bodyPr/>
          <a:lstStyle/>
          <a:p>
            <a:fld id="{21832920-BF93-47D3-B921-F1449C0B816F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93925" y="538163"/>
            <a:ext cx="5778500" cy="720725"/>
          </a:xfrm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Cyclomatic Complexity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36763" y="1789113"/>
            <a:ext cx="54197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A number of industry studies have indicated 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36763" y="2041525"/>
            <a:ext cx="5616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that the higher V(G), the higher the probability 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36763" y="2295525"/>
            <a:ext cx="1128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or errors.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299075" y="4645025"/>
            <a:ext cx="536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V(G)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65288" y="3236913"/>
            <a:ext cx="1044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modules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201988" y="4351338"/>
            <a:ext cx="111125" cy="1825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190875" y="4341813"/>
            <a:ext cx="131763" cy="201612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313113" y="4300538"/>
            <a:ext cx="111125" cy="2333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303588" y="4291013"/>
            <a:ext cx="131762" cy="252412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424238" y="4249738"/>
            <a:ext cx="111125" cy="2841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414713" y="4240213"/>
            <a:ext cx="131762" cy="303212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546475" y="4138613"/>
            <a:ext cx="120650" cy="3952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535363" y="4129088"/>
            <a:ext cx="142875" cy="414337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667125" y="3976688"/>
            <a:ext cx="122238" cy="557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657600" y="3967163"/>
            <a:ext cx="141288" cy="576262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789363" y="3884613"/>
            <a:ext cx="122237" cy="6588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779838" y="3875088"/>
            <a:ext cx="141287" cy="677862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911600" y="3692525"/>
            <a:ext cx="111125" cy="841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3900488" y="3683000"/>
            <a:ext cx="131762" cy="860425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4032250" y="3105150"/>
            <a:ext cx="122238" cy="1428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4022725" y="3095625"/>
            <a:ext cx="141288" cy="144780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4154488" y="3044825"/>
            <a:ext cx="122237" cy="149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4144963" y="3035300"/>
            <a:ext cx="141287" cy="151765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5238750" y="4341813"/>
            <a:ext cx="111125" cy="1809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5229225" y="4330700"/>
            <a:ext cx="131763" cy="20320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127625" y="4300538"/>
            <a:ext cx="111125" cy="2333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5116513" y="4291013"/>
            <a:ext cx="131762" cy="252412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016500" y="4240213"/>
            <a:ext cx="120650" cy="2825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5005388" y="4229100"/>
            <a:ext cx="142875" cy="30480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4894263" y="4129088"/>
            <a:ext cx="111125" cy="393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4884738" y="4117975"/>
            <a:ext cx="131762" cy="415925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4762500" y="3967163"/>
            <a:ext cx="122238" cy="5556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4752975" y="3956050"/>
            <a:ext cx="141288" cy="57785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4640263" y="3884613"/>
            <a:ext cx="122237" cy="6492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630738" y="3875088"/>
            <a:ext cx="141287" cy="668337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4529138" y="3683000"/>
            <a:ext cx="122237" cy="8397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4519613" y="3673475"/>
            <a:ext cx="141287" cy="860425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4408488" y="3095625"/>
            <a:ext cx="111125" cy="143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4397375" y="3086100"/>
            <a:ext cx="131763" cy="1457325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4276725" y="3035300"/>
            <a:ext cx="120650" cy="149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4265613" y="3024188"/>
            <a:ext cx="142875" cy="1519237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 flipH="1">
            <a:off x="4083050" y="4259263"/>
            <a:ext cx="720725" cy="87153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2959100" y="5211763"/>
            <a:ext cx="3143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modules in this range are 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2959100" y="5464175"/>
            <a:ext cx="2060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more error prone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0" name="Freeform 47"/>
          <p:cNvSpPr>
            <a:spLocks/>
          </p:cNvSpPr>
          <p:nvPr/>
        </p:nvSpPr>
        <p:spPr bwMode="auto">
          <a:xfrm>
            <a:off x="2927350" y="3005138"/>
            <a:ext cx="2879725" cy="1538287"/>
          </a:xfrm>
          <a:custGeom>
            <a:avLst/>
            <a:gdLst>
              <a:gd name="T0" fmla="*/ 0 w 1814"/>
              <a:gd name="T1" fmla="*/ 0 h 969"/>
              <a:gd name="T2" fmla="*/ 0 w 1814"/>
              <a:gd name="T3" fmla="*/ 969 h 969"/>
              <a:gd name="T4" fmla="*/ 0 w 1814"/>
              <a:gd name="T5" fmla="*/ 969 h 969"/>
              <a:gd name="T6" fmla="*/ 1814 w 1814"/>
              <a:gd name="T7" fmla="*/ 969 h 969"/>
              <a:gd name="T8" fmla="*/ 1814 w 1814"/>
              <a:gd name="T9" fmla="*/ 969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969">
                <a:moveTo>
                  <a:pt x="0" y="0"/>
                </a:moveTo>
                <a:lnTo>
                  <a:pt x="0" y="969"/>
                </a:lnTo>
                <a:lnTo>
                  <a:pt x="0" y="969"/>
                </a:lnTo>
                <a:lnTo>
                  <a:pt x="1814" y="969"/>
                </a:lnTo>
                <a:lnTo>
                  <a:pt x="1814" y="969"/>
                </a:lnTo>
              </a:path>
            </a:pathLst>
          </a:custGeom>
          <a:noFill/>
          <a:ln w="444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48"/>
          <p:cNvSpPr>
            <a:spLocks/>
          </p:cNvSpPr>
          <p:nvPr/>
        </p:nvSpPr>
        <p:spPr bwMode="auto">
          <a:xfrm>
            <a:off x="2908300" y="2984500"/>
            <a:ext cx="2878138" cy="1538288"/>
          </a:xfrm>
          <a:custGeom>
            <a:avLst/>
            <a:gdLst>
              <a:gd name="T0" fmla="*/ 0 w 1813"/>
              <a:gd name="T1" fmla="*/ 0 h 969"/>
              <a:gd name="T2" fmla="*/ 0 w 1813"/>
              <a:gd name="T3" fmla="*/ 969 h 969"/>
              <a:gd name="T4" fmla="*/ 1813 w 1813"/>
              <a:gd name="T5" fmla="*/ 969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3" h="969">
                <a:moveTo>
                  <a:pt x="0" y="0"/>
                </a:moveTo>
                <a:lnTo>
                  <a:pt x="0" y="969"/>
                </a:lnTo>
                <a:lnTo>
                  <a:pt x="1813" y="969"/>
                </a:lnTo>
              </a:path>
            </a:pathLst>
          </a:custGeom>
          <a:noFill/>
          <a:ln w="444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440781" y="5859462"/>
            <a:ext cx="3163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000" b="1" dirty="0" smtClean="0"/>
              <a:t>V(G</a:t>
            </a:r>
            <a:r>
              <a:rPr lang="en-US" altLang="en-US" sz="2000" b="1" dirty="0"/>
              <a:t>) = 10 is a practical upper limit for testing</a:t>
            </a: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410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554663"/>
            <a:ext cx="1905000" cy="406400"/>
          </a:xfrm>
        </p:spPr>
        <p:txBody>
          <a:bodyPr/>
          <a:lstStyle/>
          <a:p>
            <a:fld id="{7F432AD4-671A-4B19-8CC9-72B1787072B2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499654" y="569913"/>
            <a:ext cx="5343258" cy="508344"/>
          </a:xfrm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Independent </a:t>
            </a:r>
            <a:r>
              <a:rPr lang="en-US" altLang="zh-CN" dirty="0">
                <a:ea typeface="宋体" panose="02010600030101010101" pitchFamily="2" charset="-122"/>
              </a:rPr>
              <a:t>Path Testing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757738" y="1700213"/>
            <a:ext cx="272732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3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Next, we derive the 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57738" y="1981200"/>
            <a:ext cx="2684462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3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independent paths: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757738" y="2282825"/>
            <a:ext cx="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757738" y="2584450"/>
            <a:ext cx="2049462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3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Since V(G) = 4,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757738" y="2886075"/>
            <a:ext cx="273685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3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there are four paths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57738" y="3187700"/>
            <a:ext cx="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757738" y="3489325"/>
            <a:ext cx="255775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b="1" dirty="0"/>
              <a:t>Path 1: 1-11</a:t>
            </a:r>
            <a:br>
              <a:rPr lang="en-US" b="1" dirty="0"/>
            </a:br>
            <a:r>
              <a:rPr lang="en-US" b="1" dirty="0"/>
              <a:t>Path 2: 1-2-3-4-5-10-1-11</a:t>
            </a:r>
            <a:br>
              <a:rPr lang="en-US" b="1" dirty="0"/>
            </a:br>
            <a:r>
              <a:rPr lang="en-US" b="1" dirty="0"/>
              <a:t>Path 3: 1-2-3-6-8-9-10-1-11</a:t>
            </a:r>
            <a:br>
              <a:rPr lang="en-US" b="1" dirty="0"/>
            </a:br>
            <a:r>
              <a:rPr lang="en-US" b="1" dirty="0"/>
              <a:t>Path 4: 1-2-3-6-7-9-10-1-11</a:t>
            </a:r>
            <a:br>
              <a:rPr lang="en-US" b="1" dirty="0"/>
            </a:b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757738" y="4695825"/>
            <a:ext cx="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757738" y="4997450"/>
            <a:ext cx="3014662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3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Finally, we derive test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757738" y="5299075"/>
            <a:ext cx="34163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3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cases to exercise these  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4757738" y="5599113"/>
            <a:ext cx="8572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3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paths.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614591"/>
            <a:ext cx="4729162" cy="430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Lecture2-Lifecyc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Lecture2-Lifecycle</Template>
  <TotalTime>8751</TotalTime>
  <Words>957</Words>
  <Application>Microsoft Office PowerPoint</Application>
  <PresentationFormat>On-screen Show (4:3)</PresentationFormat>
  <Paragraphs>207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宋体</vt:lpstr>
      <vt:lpstr>Arial</vt:lpstr>
      <vt:lpstr>Arial Rounded MT Bold</vt:lpstr>
      <vt:lpstr>Calibri</vt:lpstr>
      <vt:lpstr>Calibri Light</vt:lpstr>
      <vt:lpstr>Wingdings</vt:lpstr>
      <vt:lpstr>Wingdings 2</vt:lpstr>
      <vt:lpstr>Lecture2-Lifecycle</vt:lpstr>
      <vt:lpstr>HDOfficeLightV0</vt:lpstr>
      <vt:lpstr>Software testing techniques</vt:lpstr>
      <vt:lpstr>Test Case Design</vt:lpstr>
      <vt:lpstr>Exhaustive Testing</vt:lpstr>
      <vt:lpstr>Selective Testing</vt:lpstr>
      <vt:lpstr>Basic Path Testing</vt:lpstr>
      <vt:lpstr>Flow graph examples</vt:lpstr>
      <vt:lpstr>Cyclomatic Complexity</vt:lpstr>
      <vt:lpstr>Cyclomatic Complexity</vt:lpstr>
      <vt:lpstr>Independent Path Testing</vt:lpstr>
      <vt:lpstr>Deriving Test Cases </vt:lpstr>
      <vt:lpstr>Control Structure Testing _x0001_</vt:lpstr>
      <vt:lpstr>Loop testing</vt:lpstr>
      <vt:lpstr>Loop Testing: Simple Loops</vt:lpstr>
      <vt:lpstr>Loop Testing: Nested Loops</vt:lpstr>
      <vt:lpstr>Equivalence Partitioning</vt:lpstr>
      <vt:lpstr>Equivalence partitioning</vt:lpstr>
      <vt:lpstr>Equivalence partitioning(examples)</vt:lpstr>
      <vt:lpstr>Example Program</vt:lpstr>
      <vt:lpstr>Boundary Value Analysis</vt:lpstr>
      <vt:lpstr>Boundary value analysis</vt:lpstr>
      <vt:lpstr>Positive testing</vt:lpstr>
      <vt:lpstr>Negative testing</vt:lpstr>
      <vt:lpstr>Typical Negative Testing Scenarios</vt:lpstr>
      <vt:lpstr>Correspondence between data and field types</vt:lpstr>
      <vt:lpstr>Allowed number of characters </vt:lpstr>
      <vt:lpstr>Allowed data bounds and limits</vt:lpstr>
      <vt:lpstr>Out of range values</vt:lpstr>
      <vt:lpstr>Reasonable data</vt:lpstr>
      <vt:lpstr>Web session testing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CS435</dc:title>
  <dc:creator>Amiangshu Bosu; Marty Stepp</dc:creator>
  <cp:keywords/>
  <dc:description>Amiangshu Bosu, SIU Carbondale</dc:description>
  <cp:lastModifiedBy>Lenovo</cp:lastModifiedBy>
  <cp:revision>1071</cp:revision>
  <dcterms:created xsi:type="dcterms:W3CDTF">2008-06-28T20:57:21Z</dcterms:created>
  <dcterms:modified xsi:type="dcterms:W3CDTF">2018-11-09T17:43:56Z</dcterms:modified>
</cp:coreProperties>
</file>