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40" r:id="rId3"/>
    <p:sldId id="259" r:id="rId4"/>
    <p:sldId id="302" r:id="rId5"/>
    <p:sldId id="260" r:id="rId6"/>
    <p:sldId id="262" r:id="rId7"/>
    <p:sldId id="265" r:id="rId8"/>
    <p:sldId id="264" r:id="rId9"/>
    <p:sldId id="341" r:id="rId10"/>
    <p:sldId id="324" r:id="rId11"/>
    <p:sldId id="322" r:id="rId12"/>
    <p:sldId id="309" r:id="rId13"/>
    <p:sldId id="325" r:id="rId14"/>
    <p:sldId id="287" r:id="rId15"/>
    <p:sldId id="288" r:id="rId16"/>
    <p:sldId id="286" r:id="rId17"/>
    <p:sldId id="294" r:id="rId18"/>
  </p:sldIdLst>
  <p:sldSz cx="12192000" cy="6858000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Barbeaux" initials="SB" lastIdx="1" clrIdx="0">
    <p:extLst>
      <p:ext uri="{19B8F6BF-5375-455C-9EA6-DF929625EA0E}">
        <p15:presenceInfo xmlns:p15="http://schemas.microsoft.com/office/powerpoint/2012/main" userId="Steve Barbeau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224" y="56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9" d="100"/>
          <a:sy n="139" d="100"/>
        </p:scale>
        <p:origin x="114" y="13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67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3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35bb860c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735bb860c9_0_3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735bb860c9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740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35bb860c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1735bb860c9_0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 of fishing mortality rate relative to F35% and female spawning biomass relative for B 35% for status</a:t>
            </a:r>
            <a:endParaRPr dirty="0"/>
          </a:p>
        </p:txBody>
      </p:sp>
      <p:sp>
        <p:nvSpPr>
          <p:cNvPr id="363" name="Google Shape;363;g1735bb860c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88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35bb860c9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1735bb860c9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graph of Spawning Stock Biomass with B40% and B35% reference lines</a:t>
            </a:r>
            <a:endParaRPr dirty="0"/>
          </a:p>
        </p:txBody>
      </p:sp>
      <p:sp>
        <p:nvSpPr>
          <p:cNvPr id="382" name="Google Shape;382;g1735bb860c9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35bb860c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735bb860c9_0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table with last year and recommendation for this year values, highlight ABC and OFL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1735bb860c9_0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35bb860c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1735bb860c9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g1735bb860c9_0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e58772ac3_4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15e58772ac3_4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c41c6b8da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c41c6b8da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5c41c6b8da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44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84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35bb860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735bb860c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735bb860c9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35bb860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735bb860c9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Increase in mean length from 2010-2015, with relatively stable mean</a:t>
            </a:r>
            <a:r>
              <a:rPr lang="en-US" baseline="0" dirty="0" smtClean="0"/>
              <a:t> length over previous 5 years. </a:t>
            </a:r>
            <a:endParaRPr dirty="0"/>
          </a:p>
        </p:txBody>
      </p:sp>
      <p:sp>
        <p:nvSpPr>
          <p:cNvPr id="148" name="Google Shape;148;g1735bb860c9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35bb860c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735bb860c9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1735bb860c9_0_3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35bb860c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735bb860c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1735bb860c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35bb860c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735bb860c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1735bb860c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43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46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74778" y="5956137"/>
            <a:ext cx="1399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776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133216" y="5956137"/>
            <a:ext cx="1477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5346" y="5956136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78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581191" y="2250892"/>
            <a:ext cx="5393104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709" y="2250892"/>
            <a:ext cx="53931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5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36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808" algn="l">
              <a:spcBef>
                <a:spcPts val="480"/>
              </a:spcBef>
              <a:spcAft>
                <a:spcPts val="0"/>
              </a:spcAft>
              <a:buSzPts val="2208"/>
              <a:buChar char="◼"/>
              <a:defRPr sz="2400">
                <a:solidFill>
                  <a:schemeClr val="dk2"/>
                </a:solidFill>
              </a:defRPr>
            </a:lvl1pPr>
            <a:lvl2pPr marL="914400" lvl="1" indent="-345440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3pPr>
            <a:lvl4pPr marL="1828800" lvl="3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4pPr>
            <a:lvl5pPr marL="2286000" lvl="4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27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124903" y="5956137"/>
            <a:ext cx="1485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1191" y="5977471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702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3"/>
          </p:nvPr>
        </p:nvSpPr>
        <p:spPr>
          <a:xfrm>
            <a:off x="581190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68808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544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086740" y="5978817"/>
            <a:ext cx="413332" cy="3481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446088" y="3088639"/>
            <a:ext cx="11271900" cy="32985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73000" b="-8328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ctrTitle"/>
          </p:nvPr>
        </p:nvSpPr>
        <p:spPr>
          <a:xfrm>
            <a:off x="581190" y="664581"/>
            <a:ext cx="97350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en-US" sz="4000" dirty="0" smtClean="0">
                <a:latin typeface="Arial"/>
                <a:ea typeface="Arial"/>
                <a:cs typeface="Arial"/>
                <a:sym typeface="Arial"/>
              </a:rPr>
              <a:t>AI Pollock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BSAI </a:t>
            </a:r>
            <a:r>
              <a:rPr lang="en-US" sz="4000" dirty="0" err="1">
                <a:latin typeface="Arial"/>
                <a:ea typeface="Arial"/>
                <a:cs typeface="Arial"/>
                <a:sym typeface="Arial"/>
              </a:rPr>
              <a:t>Groundfish</a:t>
            </a: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 Plan Team 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581200" y="2241550"/>
            <a:ext cx="75378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Steven J. Barbeaux, </a:t>
            </a:r>
            <a:r>
              <a:rPr lang="en-US" dirty="0" smtClean="0"/>
              <a:t>Jim Ianelli, </a:t>
            </a:r>
            <a:r>
              <a:rPr lang="en-US" dirty="0" err="1" smtClean="0"/>
              <a:t>Ivonne</a:t>
            </a:r>
            <a:r>
              <a:rPr lang="en-US" dirty="0" smtClean="0"/>
              <a:t> Ortiz, Ned </a:t>
            </a:r>
            <a:r>
              <a:rPr lang="en-US" dirty="0" err="1" smtClean="0"/>
              <a:t>Laman</a:t>
            </a:r>
            <a:endParaRPr lang="en-US" dirty="0"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136" y="932441"/>
            <a:ext cx="3733985" cy="31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8746" y="5628865"/>
            <a:ext cx="1556418" cy="5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4242590" y="3198138"/>
            <a:ext cx="2455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November 15, </a:t>
            </a:r>
            <a:r>
              <a:rPr lang="en-US" sz="2400" dirty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2022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52" y="3635186"/>
            <a:ext cx="7923809" cy="30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15.1 </a:t>
            </a:r>
            <a:br>
              <a:rPr lang="en-US" sz="3600" dirty="0" smtClean="0"/>
            </a:br>
            <a:r>
              <a:rPr lang="en-US" sz="3600" dirty="0" smtClean="0"/>
              <a:t>Time Series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791134" y="2947193"/>
            <a:ext cx="3342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Continued low 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Continued low spawning biomass with relatively flat trajectory over last 3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t="21990" r="9134" b="4806"/>
          <a:stretch/>
        </p:blipFill>
        <p:spPr bwMode="auto">
          <a:xfrm>
            <a:off x="6357950" y="1800300"/>
            <a:ext cx="5400675" cy="2505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245999" y="4286021"/>
            <a:ext cx="5624576" cy="2422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 15.1 – </a:t>
            </a:r>
            <a:br>
              <a:rPr lang="en-US" sz="3600" dirty="0" smtClean="0"/>
            </a:br>
            <a:r>
              <a:rPr lang="en-US" sz="3600" dirty="0" smtClean="0"/>
              <a:t>Retrospective analysis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80882" y="2439878"/>
            <a:ext cx="2588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Consistently low positive bias on </a:t>
            </a:r>
            <a:r>
              <a:rPr lang="en-US" sz="2400" dirty="0" err="1" smtClean="0"/>
              <a:t>Mohn’s</a:t>
            </a:r>
            <a:r>
              <a:rPr lang="en-US" sz="2400" dirty="0" smtClean="0"/>
              <a:t> </a:t>
            </a:r>
            <a:r>
              <a:rPr lang="el-GR" sz="2400" dirty="0" smtClean="0"/>
              <a:t>ρ</a:t>
            </a:r>
            <a:r>
              <a:rPr lang="en-US" sz="2400" dirty="0" smtClean="0"/>
              <a:t> for SSB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Mohn’s</a:t>
            </a:r>
            <a:r>
              <a:rPr lang="en-US" sz="2400" dirty="0"/>
              <a:t> </a:t>
            </a:r>
            <a:r>
              <a:rPr lang="el-GR" sz="2400" dirty="0" smtClean="0"/>
              <a:t>ρ</a:t>
            </a:r>
            <a:r>
              <a:rPr lang="en-US" sz="2400" dirty="0" smtClean="0"/>
              <a:t> = 0.156</a:t>
            </a:r>
            <a:endParaRPr lang="en-US" sz="2400" dirty="0"/>
          </a:p>
        </p:txBody>
      </p:sp>
      <p:pic>
        <p:nvPicPr>
          <p:cNvPr id="14" name="Picture 13"/>
          <p:cNvPicPr/>
          <p:nvPr/>
        </p:nvPicPr>
        <p:blipFill rotWithShape="1">
          <a:blip r:embed="rId4"/>
          <a:srcRect t="11286"/>
          <a:stretch/>
        </p:blipFill>
        <p:spPr bwMode="auto">
          <a:xfrm>
            <a:off x="3512457" y="2439878"/>
            <a:ext cx="8098235" cy="3516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Stock </a:t>
            </a:r>
            <a:r>
              <a:rPr lang="en-US" sz="3600" dirty="0" smtClean="0"/>
              <a:t>assessment models </a:t>
            </a:r>
            <a:r>
              <a:rPr lang="en-US" sz="3600" dirty="0" smtClean="0"/>
              <a:t>over time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33325" y="2255520"/>
            <a:ext cx="2571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Same models since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Apparent positive bias (</a:t>
            </a:r>
            <a:r>
              <a:rPr lang="en-US" sz="2400" dirty="0" err="1" smtClean="0"/>
              <a:t>Mohn’s</a:t>
            </a:r>
            <a:r>
              <a:rPr lang="en-US" sz="2400" dirty="0" smtClean="0"/>
              <a:t> </a:t>
            </a:r>
            <a:r>
              <a:rPr lang="el-GR" sz="2400" dirty="0" smtClean="0"/>
              <a:t>ρ</a:t>
            </a:r>
            <a:r>
              <a:rPr lang="en-US" sz="2400" dirty="0" smtClean="0"/>
              <a:t> = ~0.32)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315" y="1933749"/>
            <a:ext cx="8337886" cy="476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6" name="Google Shape;366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/>
              <a:t>Phase </a:t>
            </a:r>
            <a:r>
              <a:rPr lang="en-US" sz="3600" dirty="0" smtClean="0"/>
              <a:t>plane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3325" y="2305097"/>
            <a:ext cx="3342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Very low exploitation for the previous 23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Continued low abundance and biomass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3543"/>
          <a:stretch/>
        </p:blipFill>
        <p:spPr bwMode="auto">
          <a:xfrm>
            <a:off x="4376516" y="2676446"/>
            <a:ext cx="7643684" cy="3279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5" name="Google Shape;385;p4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New Series ensemble –</a:t>
            </a:r>
            <a:br>
              <a:rPr lang="en-US" sz="3600" dirty="0" smtClean="0"/>
            </a:br>
            <a:r>
              <a:rPr lang="en-US" sz="3600" dirty="0" smtClean="0"/>
              <a:t>Projection scenarios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61524" y="2478214"/>
            <a:ext cx="28847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overfishing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overfished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approaching an overfished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 average recruitment projected decline through 2026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69" y="4273826"/>
            <a:ext cx="5238555" cy="25841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25" y="1892856"/>
            <a:ext cx="4034716" cy="2744899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/>
              <a:t>Harvest R</a:t>
            </a:r>
            <a:r>
              <a:rPr lang="en-US" sz="3600" dirty="0" smtClean="0"/>
              <a:t>ecommendation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427" t="41812" r="13418" b="26095"/>
          <a:stretch/>
        </p:blipFill>
        <p:spPr>
          <a:xfrm>
            <a:off x="4777253" y="1892856"/>
            <a:ext cx="6981372" cy="4747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2481943"/>
            <a:ext cx="352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maxABC</a:t>
            </a:r>
            <a:r>
              <a:rPr lang="en-US" sz="2400" dirty="0" smtClean="0"/>
              <a:t> is well above the 19,000 t cap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Risk Table</a:t>
            </a:r>
            <a:endParaRPr/>
          </a:p>
        </p:txBody>
      </p:sp>
      <p:pic>
        <p:nvPicPr>
          <p:cNvPr id="378" name="Google Shape;378;p4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738" y="1895691"/>
            <a:ext cx="9290323" cy="1879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3325" y="3870153"/>
            <a:ext cx="10726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/>
            <a:r>
              <a:rPr lang="en-US" sz="1800" b="1" u="sng" dirty="0"/>
              <a:t>Assessment </a:t>
            </a:r>
            <a:r>
              <a:rPr lang="en-US" sz="1800" b="1" u="sng" dirty="0" smtClean="0"/>
              <a:t>:  </a:t>
            </a:r>
            <a:r>
              <a:rPr lang="en-US" sz="1800" dirty="0" smtClean="0"/>
              <a:t>No heightened concerns</a:t>
            </a:r>
            <a:endParaRPr lang="en-US" sz="1800" dirty="0"/>
          </a:p>
          <a:p>
            <a:pPr marL="465138" indent="-465138"/>
            <a:endParaRPr lang="en-US" sz="1800" b="1" u="sng" dirty="0" smtClean="0"/>
          </a:p>
          <a:p>
            <a:r>
              <a:rPr lang="en-US" sz="1800" b="1" u="sng" dirty="0" smtClean="0"/>
              <a:t>Pop. Dynamics:</a:t>
            </a:r>
            <a:r>
              <a:rPr lang="en-US" sz="1800" dirty="0" smtClean="0"/>
              <a:t>  All concerns captured within the models and ensemble.</a:t>
            </a:r>
          </a:p>
          <a:p>
            <a:endParaRPr lang="en-US" sz="1800" dirty="0" smtClean="0"/>
          </a:p>
          <a:p>
            <a:r>
              <a:rPr lang="en-US" sz="1800" b="1" u="sng" dirty="0" smtClean="0"/>
              <a:t>Environment/Ecosystem:</a:t>
            </a:r>
            <a:r>
              <a:rPr lang="en-US" sz="1800" dirty="0" smtClean="0"/>
              <a:t>  No heighted concerns except continued heatwave similar to 2018. </a:t>
            </a:r>
          </a:p>
          <a:p>
            <a:endParaRPr lang="en-US" sz="1800" dirty="0" smtClean="0"/>
          </a:p>
          <a:p>
            <a:r>
              <a:rPr lang="en-US" sz="1800" b="1" u="sng" dirty="0" smtClean="0"/>
              <a:t>Fishery Performance:</a:t>
            </a:r>
            <a:r>
              <a:rPr lang="en-US" sz="1800" dirty="0" smtClean="0"/>
              <a:t>  No heightened concerns.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0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0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0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581191" y="457201"/>
            <a:ext cx="1106100" cy="585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/>
          <p:nvPr/>
        </p:nvSpPr>
        <p:spPr>
          <a:xfrm>
            <a:off x="1784420" y="457200"/>
            <a:ext cx="6248400" cy="58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/>
          <p:nvPr/>
        </p:nvSpPr>
        <p:spPr>
          <a:xfrm>
            <a:off x="8129872" y="453642"/>
            <a:ext cx="3615600" cy="5863200"/>
          </a:xfrm>
          <a:prstGeom prst="rect">
            <a:avLst/>
          </a:prstGeom>
          <a:solidFill>
            <a:srgbClr val="6C7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0"/>
          <p:cNvSpPr txBox="1">
            <a:spLocks noGrp="1"/>
          </p:cNvSpPr>
          <p:nvPr>
            <p:ph type="title"/>
          </p:nvPr>
        </p:nvSpPr>
        <p:spPr>
          <a:xfrm>
            <a:off x="2037077" y="600628"/>
            <a:ext cx="5526900" cy="2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1" y="2155485"/>
            <a:ext cx="9519755" cy="3615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Model</a:t>
            </a:r>
            <a:endParaRPr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>
              <a:buFont typeface="Arial"/>
              <a:buChar char="◼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Same as </a:t>
            </a:r>
            <a:r>
              <a:rPr lang="en-US" sz="3600" dirty="0" smtClean="0">
                <a:latin typeface="Arial"/>
                <a:ea typeface="Arial"/>
                <a:cs typeface="Arial"/>
                <a:sym typeface="Arial"/>
              </a:rPr>
              <a:t>2020 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models </a:t>
            </a:r>
          </a:p>
          <a:p>
            <a:pPr lvl="1">
              <a:buFont typeface="Arial"/>
              <a:buChar char="◼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Model 15.1 – same as 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2020 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management model</a:t>
            </a:r>
          </a:p>
          <a:p>
            <a:pPr lvl="2">
              <a:buFont typeface="Arial"/>
              <a:buChar char="◼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AMAK age-structured model with block selectivity on single fishery </a:t>
            </a:r>
          </a:p>
          <a:p>
            <a:pPr lvl="1">
              <a:buFont typeface="Arial"/>
              <a:buChar char="◼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Model 15.2 – same as </a:t>
            </a: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2020 alternative 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model</a:t>
            </a:r>
          </a:p>
          <a:p>
            <a:pPr lvl="2">
              <a:buFont typeface="Arial"/>
              <a:buChar char="◼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Model 15.1 with age specific natural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mortality</a:t>
            </a:r>
          </a:p>
          <a:p>
            <a:pPr lvl="2">
              <a:buFont typeface="Arial"/>
              <a:buChar char="◼"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Provided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for contrast only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Data Summary</a:t>
            </a: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63630"/>
              </p:ext>
            </p:extLst>
          </p:nvPr>
        </p:nvGraphicFramePr>
        <p:xfrm>
          <a:off x="581193" y="2358837"/>
          <a:ext cx="11177432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7866">
                  <a:extLst>
                    <a:ext uri="{9D8B030D-6E8A-4147-A177-3AD203B41FA5}">
                      <a16:colId xmlns:a16="http://schemas.microsoft.com/office/drawing/2014/main" val="1416359613"/>
                    </a:ext>
                  </a:extLst>
                </a:gridCol>
                <a:gridCol w="2296733">
                  <a:extLst>
                    <a:ext uri="{9D8B030D-6E8A-4147-A177-3AD203B41FA5}">
                      <a16:colId xmlns:a16="http://schemas.microsoft.com/office/drawing/2014/main" val="62215303"/>
                    </a:ext>
                  </a:extLst>
                </a:gridCol>
                <a:gridCol w="4702833">
                  <a:extLst>
                    <a:ext uri="{9D8B030D-6E8A-4147-A177-3AD203B41FA5}">
                      <a16:colId xmlns:a16="http://schemas.microsoft.com/office/drawing/2014/main" val="2656428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Source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Years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78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NMFS AI Bottom Trawl </a:t>
                      </a:r>
                      <a:r>
                        <a:rPr lang="en-US" sz="2000" dirty="0" smtClean="0">
                          <a:effectLst/>
                        </a:rPr>
                        <a:t>Survey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Survey Biomass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1991, 1994, 1997, 2000, 2002, 2004, 2006, 2010, 2012, 2014, 2016, 2018, 2022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470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NMFS AI Bottom Trawl </a:t>
                      </a:r>
                      <a:r>
                        <a:rPr lang="en-US" sz="2000" dirty="0" smtClean="0">
                          <a:effectLst/>
                        </a:rPr>
                        <a:t>Survey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Survey Age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1991, 1994, 1997, 2000, 2002, 2004, 2006, 2010, 2012, 2014, 2016, </a:t>
                      </a:r>
                      <a:r>
                        <a:rPr lang="en-US" sz="2000" dirty="0" smtClean="0">
                          <a:effectLst/>
                        </a:rPr>
                        <a:t>2018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3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AKFIN Domestic Blend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Total Catch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1991-2022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14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Ianelli et al. 2001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Total Catch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1978-1990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83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Observer </a:t>
                      </a:r>
                      <a:r>
                        <a:rPr lang="en-US" sz="2000" dirty="0" smtClean="0">
                          <a:effectLst/>
                        </a:rPr>
                        <a:t>Program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Fishery Age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1978-1987, 1994-1996, 1998,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95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AICASS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Fishery Age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2006 - 2008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671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Index – </a:t>
            </a:r>
            <a:br>
              <a:rPr lang="en-US" sz="3600" dirty="0" smtClean="0"/>
            </a:br>
            <a:r>
              <a:rPr lang="en-US" sz="3600" dirty="0" smtClean="0"/>
              <a:t>Aleutian Islands </a:t>
            </a:r>
            <a:r>
              <a:rPr lang="en-US" sz="3600" dirty="0"/>
              <a:t>Bottom Trawl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33324" y="2075935"/>
            <a:ext cx="7045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2022 survey biomass 34%    drop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Continued warm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271657" y="1867314"/>
            <a:ext cx="4920343" cy="243085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241144" y="4078514"/>
            <a:ext cx="5950856" cy="2709761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5024136" y="1991491"/>
            <a:ext cx="302607" cy="6936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15522"/>
          <a:stretch/>
        </p:blipFill>
        <p:spPr>
          <a:xfrm>
            <a:off x="69009" y="3852387"/>
            <a:ext cx="6026933" cy="300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Catch – </a:t>
            </a:r>
            <a:br>
              <a:rPr lang="en-US" sz="3600" dirty="0" smtClean="0"/>
            </a:br>
            <a:r>
              <a:rPr lang="en-US" sz="3600" dirty="0" smtClean="0"/>
              <a:t>Fishery Sector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3325" y="2075935"/>
            <a:ext cx="3985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Continued low catch</a:t>
            </a:r>
          </a:p>
          <a:p>
            <a:pPr marL="855663" lvl="4" indent="-449263">
              <a:buFont typeface="Arial" panose="020B0604020202020204" pitchFamily="34" charset="0"/>
              <a:buChar char="•"/>
            </a:pPr>
            <a:r>
              <a:rPr lang="en-US" sz="2800" dirty="0" smtClean="0"/>
              <a:t>&lt; 3200 t annually since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2,726 t in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1,840 t in 2021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2619"/>
          <a:stretch/>
        </p:blipFill>
        <p:spPr>
          <a:xfrm>
            <a:off x="5006550" y="2203379"/>
            <a:ext cx="7013650" cy="4117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Age composition data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077"/>
          <a:stretch/>
        </p:blipFill>
        <p:spPr bwMode="auto">
          <a:xfrm>
            <a:off x="4849652" y="1820724"/>
            <a:ext cx="3560217" cy="5047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1540"/>
          <a:stretch/>
        </p:blipFill>
        <p:spPr bwMode="auto">
          <a:xfrm>
            <a:off x="8409869" y="1810512"/>
            <a:ext cx="3348756" cy="5047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3325" y="2075935"/>
            <a:ext cx="3985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 new age data since 2018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Survey size composition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801" y="1808412"/>
            <a:ext cx="7082790" cy="49308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325" y="2075935"/>
            <a:ext cx="3985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Few small fish in 2018 and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Very similar size composition for 2018 and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Fit to age composition data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8" y="482794"/>
            <a:ext cx="3802743" cy="144431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5"/>
          <a:srcRect t="10833"/>
          <a:stretch/>
        </p:blipFill>
        <p:spPr bwMode="auto">
          <a:xfrm>
            <a:off x="152342" y="2428077"/>
            <a:ext cx="5943600" cy="3528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6"/>
          <a:srcRect t="10833"/>
          <a:stretch/>
        </p:blipFill>
        <p:spPr bwMode="auto">
          <a:xfrm>
            <a:off x="6262856" y="2428077"/>
            <a:ext cx="5943600" cy="3528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2457" y="25400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Survey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86586" y="255488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Fishery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433325" y="609600"/>
            <a:ext cx="11325300" cy="11907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Selectivity and Fits to age composition data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82794"/>
            <a:ext cx="2993391" cy="113691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5"/>
          <a:srcRect t="14904" b="2659"/>
          <a:stretch/>
        </p:blipFill>
        <p:spPr bwMode="auto">
          <a:xfrm>
            <a:off x="3672399" y="1910472"/>
            <a:ext cx="4470776" cy="2245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t="6688"/>
          <a:stretch/>
        </p:blipFill>
        <p:spPr bwMode="auto">
          <a:xfrm>
            <a:off x="185776" y="4272668"/>
            <a:ext cx="5335905" cy="2585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t="6688"/>
          <a:stretch/>
        </p:blipFill>
        <p:spPr bwMode="auto">
          <a:xfrm>
            <a:off x="6439577" y="4272668"/>
            <a:ext cx="5335524" cy="2585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325" y="3872558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Survey age composition 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7412" y="3910200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Fishery age composition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1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500</Words>
  <Application>Microsoft Office PowerPoint</Application>
  <PresentationFormat>Widescreen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Corbel</vt:lpstr>
      <vt:lpstr>Arial</vt:lpstr>
      <vt:lpstr>Times New Roman</vt:lpstr>
      <vt:lpstr>Gill Sans</vt:lpstr>
      <vt:lpstr>Noto Sans Symbols</vt:lpstr>
      <vt:lpstr>Calibri</vt:lpstr>
      <vt:lpstr>Dividend</vt:lpstr>
      <vt:lpstr>AI Pollock BSAI Groundfish Plan Team </vt:lpstr>
      <vt:lpstr>Model</vt:lpstr>
      <vt:lpstr>Data Summary</vt:lpstr>
      <vt:lpstr>Survey Index –  Aleutian Islands Bottom Trawl</vt:lpstr>
      <vt:lpstr>Catch –  Fishery Sector</vt:lpstr>
      <vt:lpstr>Age composition data</vt:lpstr>
      <vt:lpstr>Survey size composition</vt:lpstr>
      <vt:lpstr>Fit to age composition data</vt:lpstr>
      <vt:lpstr>Selectivity and Fits to age composition data</vt:lpstr>
      <vt:lpstr>Model 15.1  Time Series</vt:lpstr>
      <vt:lpstr>Model 15.1 –  Retrospective analysis</vt:lpstr>
      <vt:lpstr>Stock assessment models over time</vt:lpstr>
      <vt:lpstr>Phase plane</vt:lpstr>
      <vt:lpstr>New Series ensemble – Projection scenarios</vt:lpstr>
      <vt:lpstr>Harvest Recommendation</vt:lpstr>
      <vt:lpstr>Risk Table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Pacific cod BSAI Groundfish Plan Team</dc:title>
  <dc:creator>Steve Barbeaux</dc:creator>
  <cp:lastModifiedBy>Steve Barbeaux</cp:lastModifiedBy>
  <cp:revision>28</cp:revision>
  <dcterms:modified xsi:type="dcterms:W3CDTF">2022-11-15T16:50:25Z</dcterms:modified>
</cp:coreProperties>
</file>