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55" r:id="rId1"/>
  </p:sldMasterIdLst>
  <p:notesMasterIdLst>
    <p:notesMasterId r:id="rId49"/>
  </p:notesMasterIdLst>
  <p:handoutMasterIdLst>
    <p:handoutMasterId r:id="rId50"/>
  </p:handoutMasterIdLst>
  <p:sldIdLst>
    <p:sldId id="465" r:id="rId2"/>
    <p:sldId id="581" r:id="rId3"/>
    <p:sldId id="466" r:id="rId4"/>
    <p:sldId id="582" r:id="rId5"/>
    <p:sldId id="583" r:id="rId6"/>
    <p:sldId id="584" r:id="rId7"/>
    <p:sldId id="586" r:id="rId8"/>
    <p:sldId id="585" r:id="rId9"/>
    <p:sldId id="557" r:id="rId10"/>
    <p:sldId id="534" r:id="rId11"/>
    <p:sldId id="568" r:id="rId12"/>
    <p:sldId id="571" r:id="rId13"/>
    <p:sldId id="569" r:id="rId14"/>
    <p:sldId id="570" r:id="rId15"/>
    <p:sldId id="587" r:id="rId16"/>
    <p:sldId id="588" r:id="rId17"/>
    <p:sldId id="573" r:id="rId18"/>
    <p:sldId id="574" r:id="rId19"/>
    <p:sldId id="572" r:id="rId20"/>
    <p:sldId id="556" r:id="rId21"/>
    <p:sldId id="541" r:id="rId22"/>
    <p:sldId id="545" r:id="rId23"/>
    <p:sldId id="546" r:id="rId24"/>
    <p:sldId id="542" r:id="rId25"/>
    <p:sldId id="550" r:id="rId26"/>
    <p:sldId id="543" r:id="rId27"/>
    <p:sldId id="548" r:id="rId28"/>
    <p:sldId id="551" r:id="rId29"/>
    <p:sldId id="547" r:id="rId30"/>
    <p:sldId id="549" r:id="rId31"/>
    <p:sldId id="544" r:id="rId32"/>
    <p:sldId id="552" r:id="rId33"/>
    <p:sldId id="565" r:id="rId34"/>
    <p:sldId id="553" r:id="rId35"/>
    <p:sldId id="554" r:id="rId36"/>
    <p:sldId id="566" r:id="rId37"/>
    <p:sldId id="563" r:id="rId38"/>
    <p:sldId id="564" r:id="rId39"/>
    <p:sldId id="567" r:id="rId40"/>
    <p:sldId id="559" r:id="rId41"/>
    <p:sldId id="555" r:id="rId42"/>
    <p:sldId id="576" r:id="rId43"/>
    <p:sldId id="577" r:id="rId44"/>
    <p:sldId id="578" r:id="rId45"/>
    <p:sldId id="579" r:id="rId46"/>
    <p:sldId id="580" r:id="rId47"/>
    <p:sldId id="575" r:id="rId48"/>
  </p:sldIdLst>
  <p:sldSz cx="9144000" cy="6858000" type="screen4x3"/>
  <p:notesSz cx="6985000" cy="9271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99" autoAdjust="0"/>
    <p:restoredTop sz="96208" autoAdjust="0"/>
  </p:normalViewPr>
  <p:slideViewPr>
    <p:cSldViewPr>
      <p:cViewPr varScale="1">
        <p:scale>
          <a:sx n="120" d="100"/>
          <a:sy n="120" d="100"/>
        </p:scale>
        <p:origin x="2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030" y="-90"/>
      </p:cViewPr>
      <p:guideLst>
        <p:guide orient="horz" pos="2920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492D5800-4577-D840-9069-84A374F71F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FD373B4A-A8D5-AF45-83FB-E7B32DA73FE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CBE95665-39A8-F647-A4C1-1B7A02FF0AA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E310ADFE-5518-BF46-B91F-E9B14F3ACFF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Arial" panose="020B0604020202020204" pitchFamily="34" charset="0"/>
              </a:defRPr>
            </a:lvl1pPr>
          </a:lstStyle>
          <a:p>
            <a:fld id="{AD88F9EC-CFB8-6E4C-8A61-E36D44CA992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EDA4039-C581-E44F-A551-0EC70634518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3AC5B5B-B939-6240-8AC3-9EA93D9D9A3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6178266E-F4FC-E142-B939-826BC9EF86F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0694DC0-D3C7-634E-9C4E-2A789503F7C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1275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1536A304-D2F1-6346-9964-BB7A048591B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14C705D8-293D-9142-B8A7-12202B4293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Arial" panose="020B0604020202020204" pitchFamily="34" charset="0"/>
              </a:defRPr>
            </a:lvl1pPr>
          </a:lstStyle>
          <a:p>
            <a:fld id="{1C4BAD49-7CED-5248-9787-0DE53E52841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50EAF20-22EF-C546-99CB-6C3EC24517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30B535-E261-9F4E-8465-69D99E3F51EF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73794" name="Rectangle 2">
            <a:extLst>
              <a:ext uri="{FF2B5EF4-FFF2-40B4-BE49-F238E27FC236}">
                <a16:creationId xmlns:a16="http://schemas.microsoft.com/office/drawing/2014/main" id="{8CF2EDE5-2D51-B448-8B4B-23D96EE6444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795" name="Rectangle 3">
            <a:extLst>
              <a:ext uri="{FF2B5EF4-FFF2-40B4-BE49-F238E27FC236}">
                <a16:creationId xmlns:a16="http://schemas.microsoft.com/office/drawing/2014/main" id="{D352D19D-9DB8-DE49-B5BA-488E16F7E9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588000" cy="4171950"/>
          </a:xfrm>
        </p:spPr>
        <p:txBody>
          <a:bodyPr/>
          <a:lstStyle/>
          <a:p>
            <a:r>
              <a:rPr lang="en-US" altLang="en-US"/>
              <a:t> A.  The *specific management uses* you foresee arising from your work.  Strategic projections?  Include in stock assessment?  Better natural mortality estimation?  Provide indicators?  Design a reserve? </a:t>
            </a:r>
          </a:p>
          <a:p>
            <a:r>
              <a:rPr lang="en-US" altLang="en-US"/>
              <a:t>Etc.</a:t>
            </a:r>
          </a:p>
          <a:p>
            <a:endParaRPr lang="en-US" altLang="en-US"/>
          </a:p>
          <a:p>
            <a:r>
              <a:rPr lang="en-US" altLang="en-US"/>
              <a:t>    B.  Specific evaluation of data quality and uncertainty, and data priorities.  What primary needs *haven't* been collected, or need to be continued, to make your modeling most useful?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EB81C33-31B0-2243-9DE3-58C499244D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0B9239-09DE-4B43-A58F-5E7DF87AAD7E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96354" name="Rectangle 2">
            <a:extLst>
              <a:ext uri="{FF2B5EF4-FFF2-40B4-BE49-F238E27FC236}">
                <a16:creationId xmlns:a16="http://schemas.microsoft.com/office/drawing/2014/main" id="{CCF9253B-3264-C34C-9C87-33A9DC2CB6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6355" name="Rectangle 3">
            <a:extLst>
              <a:ext uri="{FF2B5EF4-FFF2-40B4-BE49-F238E27FC236}">
                <a16:creationId xmlns:a16="http://schemas.microsoft.com/office/drawing/2014/main" id="{555EBEC3-1C5A-C343-899F-E3A52C526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F268929-5ABE-1749-8630-A4D864E804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6D3166-0E20-614D-BFFD-663CB74621A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01474" name="Rectangle 2">
            <a:extLst>
              <a:ext uri="{FF2B5EF4-FFF2-40B4-BE49-F238E27FC236}">
                <a16:creationId xmlns:a16="http://schemas.microsoft.com/office/drawing/2014/main" id="{10BD79EC-214B-9846-AF5A-6EE7B2CDE0F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1475" name="Rectangle 3">
            <a:extLst>
              <a:ext uri="{FF2B5EF4-FFF2-40B4-BE49-F238E27FC236}">
                <a16:creationId xmlns:a16="http://schemas.microsoft.com/office/drawing/2014/main" id="{1ED9E8BC-A006-364B-B8FD-9C581DE04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C427EC7-F6E8-D241-B312-0D8B9CCDE2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D3D408-DC42-2D4E-8D99-BEBEC824E66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95330" name="Rectangle 2">
            <a:extLst>
              <a:ext uri="{FF2B5EF4-FFF2-40B4-BE49-F238E27FC236}">
                <a16:creationId xmlns:a16="http://schemas.microsoft.com/office/drawing/2014/main" id="{1A9EC1EE-5AF1-AE4E-9DBD-48A8B2F40E5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5331" name="Rectangle 3">
            <a:extLst>
              <a:ext uri="{FF2B5EF4-FFF2-40B4-BE49-F238E27FC236}">
                <a16:creationId xmlns:a16="http://schemas.microsoft.com/office/drawing/2014/main" id="{30EC53F0-1990-5742-BC25-DF71D34AC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4E2CE7C-A860-9A4E-B69A-C2064F10AC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2D7F4D-FD96-FA40-9F03-6B567EF0696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99426" name="Rectangle 2">
            <a:extLst>
              <a:ext uri="{FF2B5EF4-FFF2-40B4-BE49-F238E27FC236}">
                <a16:creationId xmlns:a16="http://schemas.microsoft.com/office/drawing/2014/main" id="{0D0EB6CF-4608-6542-B344-C62548615CC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9427" name="Rectangle 3">
            <a:extLst>
              <a:ext uri="{FF2B5EF4-FFF2-40B4-BE49-F238E27FC236}">
                <a16:creationId xmlns:a16="http://schemas.microsoft.com/office/drawing/2014/main" id="{BAF983BA-7AC4-4249-BDE2-81898A175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B9BA6B3-80F4-0142-8EDD-C3C7EC9A39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D1F82D-C3A5-BA4E-9732-5D1A994AF6E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005570" name="Rectangle 2">
            <a:extLst>
              <a:ext uri="{FF2B5EF4-FFF2-40B4-BE49-F238E27FC236}">
                <a16:creationId xmlns:a16="http://schemas.microsoft.com/office/drawing/2014/main" id="{DAEC7951-E4D5-1C4E-ADCB-6AABC6A7A31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5571" name="Rectangle 3">
            <a:extLst>
              <a:ext uri="{FF2B5EF4-FFF2-40B4-BE49-F238E27FC236}">
                <a16:creationId xmlns:a16="http://schemas.microsoft.com/office/drawing/2014/main" id="{A049EA20-2159-6B4B-A2F9-279FF623F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9EC018B-94C9-5347-8E05-09B3E3C6B1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54F133-F816-0B43-989F-A77647C39EB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007618" name="Rectangle 2">
            <a:extLst>
              <a:ext uri="{FF2B5EF4-FFF2-40B4-BE49-F238E27FC236}">
                <a16:creationId xmlns:a16="http://schemas.microsoft.com/office/drawing/2014/main" id="{1B52054A-42F9-214F-99B3-665CCDDC56E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7619" name="Rectangle 3">
            <a:extLst>
              <a:ext uri="{FF2B5EF4-FFF2-40B4-BE49-F238E27FC236}">
                <a16:creationId xmlns:a16="http://schemas.microsoft.com/office/drawing/2014/main" id="{E53E826F-9B84-C543-87C1-A658E351E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41A864A-8788-BF4D-9438-13B6F61D9E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8E17EF-D17B-5343-AA04-C9E844805F68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003522" name="Rectangle 2">
            <a:extLst>
              <a:ext uri="{FF2B5EF4-FFF2-40B4-BE49-F238E27FC236}">
                <a16:creationId xmlns:a16="http://schemas.microsoft.com/office/drawing/2014/main" id="{D5C0AFE5-B015-E64B-B519-0C98DEE570F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23" name="Rectangle 3">
            <a:extLst>
              <a:ext uri="{FF2B5EF4-FFF2-40B4-BE49-F238E27FC236}">
                <a16:creationId xmlns:a16="http://schemas.microsoft.com/office/drawing/2014/main" id="{DE81F84D-6043-3D43-95D9-8D8F7C049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12CA8ED-3FFB-9D41-8977-7D01FBF01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C07CDE-F3F8-DB4A-8129-9E556C026410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54370" name="Rectangle 2">
            <a:extLst>
              <a:ext uri="{FF2B5EF4-FFF2-40B4-BE49-F238E27FC236}">
                <a16:creationId xmlns:a16="http://schemas.microsoft.com/office/drawing/2014/main" id="{E0FADE64-7BB2-FB44-A388-CA46105332B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>
            <a:extLst>
              <a:ext uri="{FF2B5EF4-FFF2-40B4-BE49-F238E27FC236}">
                <a16:creationId xmlns:a16="http://schemas.microsoft.com/office/drawing/2014/main" id="{E734D630-EB18-904D-8192-33072B124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FA75855-703C-F04F-B90F-6CDF89E68A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9F67B-7846-B644-91F8-FEDB1DE3383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21602" name="Rectangle 2">
            <a:extLst>
              <a:ext uri="{FF2B5EF4-FFF2-40B4-BE49-F238E27FC236}">
                <a16:creationId xmlns:a16="http://schemas.microsoft.com/office/drawing/2014/main" id="{3965CD53-87BA-C547-A22A-AE75B933D65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03" name="Rectangle 3">
            <a:extLst>
              <a:ext uri="{FF2B5EF4-FFF2-40B4-BE49-F238E27FC236}">
                <a16:creationId xmlns:a16="http://schemas.microsoft.com/office/drawing/2014/main" id="{AABD9C2B-28F0-B049-A6BE-D98A133D4D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96A721C-EAD2-9943-AB2C-92B365E348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9AACAF-8597-C043-B972-90C3532E7BA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942082" name="Rectangle 2">
            <a:extLst>
              <a:ext uri="{FF2B5EF4-FFF2-40B4-BE49-F238E27FC236}">
                <a16:creationId xmlns:a16="http://schemas.microsoft.com/office/drawing/2014/main" id="{9DB97E42-DC92-8642-8CE7-61295FA5095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083" name="Rectangle 3">
            <a:extLst>
              <a:ext uri="{FF2B5EF4-FFF2-40B4-BE49-F238E27FC236}">
                <a16:creationId xmlns:a16="http://schemas.microsoft.com/office/drawing/2014/main" id="{2C5DCABD-027E-B74E-9B0B-F97B51613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075D384-7C1C-8D4B-99EB-B8093BFC91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E1B9CB-B2C2-7A4F-88CA-A5EE401B67A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026050" name="Rectangle 2">
            <a:extLst>
              <a:ext uri="{FF2B5EF4-FFF2-40B4-BE49-F238E27FC236}">
                <a16:creationId xmlns:a16="http://schemas.microsoft.com/office/drawing/2014/main" id="{730C3708-ABE2-D842-9F09-5DD3590BD8F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6051" name="Rectangle 3">
            <a:extLst>
              <a:ext uri="{FF2B5EF4-FFF2-40B4-BE49-F238E27FC236}">
                <a16:creationId xmlns:a16="http://schemas.microsoft.com/office/drawing/2014/main" id="{3E0954D8-61A0-F04C-A158-5EDFF217D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EA49CE0-3186-2242-B306-6DE08DB522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00480-4A7D-EB47-B389-B7B13A180D8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943106" name="Rectangle 2">
            <a:extLst>
              <a:ext uri="{FF2B5EF4-FFF2-40B4-BE49-F238E27FC236}">
                <a16:creationId xmlns:a16="http://schemas.microsoft.com/office/drawing/2014/main" id="{44C3ACDF-DCC3-D046-9F6F-F075765A706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3107" name="Rectangle 3">
            <a:extLst>
              <a:ext uri="{FF2B5EF4-FFF2-40B4-BE49-F238E27FC236}">
                <a16:creationId xmlns:a16="http://schemas.microsoft.com/office/drawing/2014/main" id="{05FF0EEB-5863-B64D-8B36-D56EDEBF9C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5CD34EF-5A9A-7A42-B801-53FAECB2CE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A9C60B-DB77-384E-98A0-A548CF3FB719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922626" name="Rectangle 2">
            <a:extLst>
              <a:ext uri="{FF2B5EF4-FFF2-40B4-BE49-F238E27FC236}">
                <a16:creationId xmlns:a16="http://schemas.microsoft.com/office/drawing/2014/main" id="{070C431F-97A1-0E4E-9ECA-776006D54E1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627" name="Rectangle 3">
            <a:extLst>
              <a:ext uri="{FF2B5EF4-FFF2-40B4-BE49-F238E27FC236}">
                <a16:creationId xmlns:a16="http://schemas.microsoft.com/office/drawing/2014/main" id="{7AC370FA-0373-1943-B677-442C9A1DF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B6DE14C-BD02-A84B-9DA5-CA178014A5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5351DA-4D45-6E4F-8EC1-4D4E3F7A3D07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47202" name="Rectangle 2">
            <a:extLst>
              <a:ext uri="{FF2B5EF4-FFF2-40B4-BE49-F238E27FC236}">
                <a16:creationId xmlns:a16="http://schemas.microsoft.com/office/drawing/2014/main" id="{AA6F9B13-3C82-244B-A933-0ABCB4ED6BC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>
            <a:extLst>
              <a:ext uri="{FF2B5EF4-FFF2-40B4-BE49-F238E27FC236}">
                <a16:creationId xmlns:a16="http://schemas.microsoft.com/office/drawing/2014/main" id="{D0419DBB-1788-104C-A3C3-3429235E3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B41E80B-08CC-C24E-9B20-8862B27C41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C735A-0840-4348-927E-5F76DBC56FA4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923650" name="Rectangle 2">
            <a:extLst>
              <a:ext uri="{FF2B5EF4-FFF2-40B4-BE49-F238E27FC236}">
                <a16:creationId xmlns:a16="http://schemas.microsoft.com/office/drawing/2014/main" id="{98A7ECC6-A448-0245-944F-D03252BA551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3651" name="Rectangle 3">
            <a:extLst>
              <a:ext uri="{FF2B5EF4-FFF2-40B4-BE49-F238E27FC236}">
                <a16:creationId xmlns:a16="http://schemas.microsoft.com/office/drawing/2014/main" id="{5CB92E30-2159-C848-B729-520D43AA1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0ED7D66-1A97-E64E-9C1A-F63D9420BE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E978BC-F7DD-024C-BC02-2BA14CBFEAC9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945154" name="Rectangle 2">
            <a:extLst>
              <a:ext uri="{FF2B5EF4-FFF2-40B4-BE49-F238E27FC236}">
                <a16:creationId xmlns:a16="http://schemas.microsoft.com/office/drawing/2014/main" id="{0F88E84F-FB16-E141-92F1-807790F939B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>
            <a:extLst>
              <a:ext uri="{FF2B5EF4-FFF2-40B4-BE49-F238E27FC236}">
                <a16:creationId xmlns:a16="http://schemas.microsoft.com/office/drawing/2014/main" id="{BAB9B759-4A19-FA48-87DB-1BFA9653F2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4007DD3-4644-F94E-9B7B-7A53C8E3E5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CFEB68-641C-5548-A472-88EC3EA21397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948226" name="Rectangle 2">
            <a:extLst>
              <a:ext uri="{FF2B5EF4-FFF2-40B4-BE49-F238E27FC236}">
                <a16:creationId xmlns:a16="http://schemas.microsoft.com/office/drawing/2014/main" id="{3A64641B-0111-9045-B593-0CC4FFF9E05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8227" name="Rectangle 3">
            <a:extLst>
              <a:ext uri="{FF2B5EF4-FFF2-40B4-BE49-F238E27FC236}">
                <a16:creationId xmlns:a16="http://schemas.microsoft.com/office/drawing/2014/main" id="{90A2BFF0-D5B3-7843-A08A-3E55EBC113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834AE78-D8AE-6D42-A24C-1CB57F6851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E00E7D-E811-464E-A33A-04284AE2E6AB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944130" name="Rectangle 2">
            <a:extLst>
              <a:ext uri="{FF2B5EF4-FFF2-40B4-BE49-F238E27FC236}">
                <a16:creationId xmlns:a16="http://schemas.microsoft.com/office/drawing/2014/main" id="{81B59674-5E1A-9642-AE78-CE520A317A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4131" name="Rectangle 3">
            <a:extLst>
              <a:ext uri="{FF2B5EF4-FFF2-40B4-BE49-F238E27FC236}">
                <a16:creationId xmlns:a16="http://schemas.microsoft.com/office/drawing/2014/main" id="{C31F93E5-B085-0549-AC6C-E03740253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E1807CE-BCA0-EB48-91C6-A3410CCE21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0BC59-0231-064A-BD86-8E1259F4AC0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946178" name="Rectangle 2">
            <a:extLst>
              <a:ext uri="{FF2B5EF4-FFF2-40B4-BE49-F238E27FC236}">
                <a16:creationId xmlns:a16="http://schemas.microsoft.com/office/drawing/2014/main" id="{E726AF44-DF5A-F54C-9D8E-63118604E83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6179" name="Rectangle 3">
            <a:extLst>
              <a:ext uri="{FF2B5EF4-FFF2-40B4-BE49-F238E27FC236}">
                <a16:creationId xmlns:a16="http://schemas.microsoft.com/office/drawing/2014/main" id="{FB32DF0C-FCED-E04F-BAD6-98A3C5575F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C5B6486-86AF-5148-8E26-BAA2EEC0A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527D27-CB30-654F-B1A3-E08ED663A46F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941058" name="Rectangle 2">
            <a:extLst>
              <a:ext uri="{FF2B5EF4-FFF2-40B4-BE49-F238E27FC236}">
                <a16:creationId xmlns:a16="http://schemas.microsoft.com/office/drawing/2014/main" id="{F0B4A1D3-7F74-5941-84EB-F8F4118035F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>
            <a:extLst>
              <a:ext uri="{FF2B5EF4-FFF2-40B4-BE49-F238E27FC236}">
                <a16:creationId xmlns:a16="http://schemas.microsoft.com/office/drawing/2014/main" id="{D44DB0C2-FF2D-A64C-9838-7C2B9A0D4A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A311FE8-C5C7-C647-AC31-3B11296988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73F194-7377-2E43-A363-AA43F6753909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949250" name="Rectangle 2">
            <a:extLst>
              <a:ext uri="{FF2B5EF4-FFF2-40B4-BE49-F238E27FC236}">
                <a16:creationId xmlns:a16="http://schemas.microsoft.com/office/drawing/2014/main" id="{EDF195CC-F4F5-414B-983C-0CCDF785D91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>
            <a:extLst>
              <a:ext uri="{FF2B5EF4-FFF2-40B4-BE49-F238E27FC236}">
                <a16:creationId xmlns:a16="http://schemas.microsoft.com/office/drawing/2014/main" id="{FB326264-9BAC-3345-8CC6-6CBEDAFE73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24ACB3B-AE42-314E-9ADD-00DB364634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4EE203-BB23-BA49-984A-96C0B3BBE09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12706" name="Rectangle 2">
            <a:extLst>
              <a:ext uri="{FF2B5EF4-FFF2-40B4-BE49-F238E27FC236}">
                <a16:creationId xmlns:a16="http://schemas.microsoft.com/office/drawing/2014/main" id="{A51363D8-A3AF-8744-8BF5-E138230F3EC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>
            <a:extLst>
              <a:ext uri="{FF2B5EF4-FFF2-40B4-BE49-F238E27FC236}">
                <a16:creationId xmlns:a16="http://schemas.microsoft.com/office/drawing/2014/main" id="{9E1527F7-04E0-4440-8B79-DB7809FAB5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B34102B-5B22-A74B-873D-1CB270755A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18EB28-5830-8C4B-BC49-42E140102215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990210" name="Rectangle 2">
            <a:extLst>
              <a:ext uri="{FF2B5EF4-FFF2-40B4-BE49-F238E27FC236}">
                <a16:creationId xmlns:a16="http://schemas.microsoft.com/office/drawing/2014/main" id="{0866B849-7326-5A49-8DC7-87A5794A385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0211" name="Rectangle 3">
            <a:extLst>
              <a:ext uri="{FF2B5EF4-FFF2-40B4-BE49-F238E27FC236}">
                <a16:creationId xmlns:a16="http://schemas.microsoft.com/office/drawing/2014/main" id="{BFAA7457-D0EC-3A40-9661-769B07D50C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635ABB3-18EA-0A44-B264-B9241A3793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671942-6B3E-3F41-B346-8B4E36724D8F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950274" name="Rectangle 2">
            <a:extLst>
              <a:ext uri="{FF2B5EF4-FFF2-40B4-BE49-F238E27FC236}">
                <a16:creationId xmlns:a16="http://schemas.microsoft.com/office/drawing/2014/main" id="{03758C0B-E9CA-354A-A475-B13F7EFE4D9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0275" name="Rectangle 3">
            <a:extLst>
              <a:ext uri="{FF2B5EF4-FFF2-40B4-BE49-F238E27FC236}">
                <a16:creationId xmlns:a16="http://schemas.microsoft.com/office/drawing/2014/main" id="{297F1820-6609-D746-94DC-39BC7D4A05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CE5F0D8-2231-3542-8401-1B31D99FED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3866D7-0861-F845-8CCE-7832B119A9B3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951298" name="Rectangle 2">
            <a:extLst>
              <a:ext uri="{FF2B5EF4-FFF2-40B4-BE49-F238E27FC236}">
                <a16:creationId xmlns:a16="http://schemas.microsoft.com/office/drawing/2014/main" id="{3983C478-AE10-764E-83B9-88D92ACB972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>
            <a:extLst>
              <a:ext uri="{FF2B5EF4-FFF2-40B4-BE49-F238E27FC236}">
                <a16:creationId xmlns:a16="http://schemas.microsoft.com/office/drawing/2014/main" id="{837A20C8-0287-944E-A8AA-27656F6C9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B2EB8C8-6B34-5A4A-B6BA-128C961434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689A1E-B779-F447-B1B7-7B779EDF165C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991234" name="Rectangle 2">
            <a:extLst>
              <a:ext uri="{FF2B5EF4-FFF2-40B4-BE49-F238E27FC236}">
                <a16:creationId xmlns:a16="http://schemas.microsoft.com/office/drawing/2014/main" id="{B9BEC3AA-CBCE-EE44-AA76-AE7F2121BB4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1235" name="Rectangle 3">
            <a:extLst>
              <a:ext uri="{FF2B5EF4-FFF2-40B4-BE49-F238E27FC236}">
                <a16:creationId xmlns:a16="http://schemas.microsoft.com/office/drawing/2014/main" id="{51C5842A-5A55-A84A-9D96-76E69486EE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8C5B194-9D19-A44F-AB77-A7242FFDEF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4C4A82-BFFD-DE42-9FC9-A3A8B25202DE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985090" name="Rectangle 2">
            <a:extLst>
              <a:ext uri="{FF2B5EF4-FFF2-40B4-BE49-F238E27FC236}">
                <a16:creationId xmlns:a16="http://schemas.microsoft.com/office/drawing/2014/main" id="{AD676AF2-65AA-6D45-B89C-2C0976C690A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5091" name="Rectangle 3">
            <a:extLst>
              <a:ext uri="{FF2B5EF4-FFF2-40B4-BE49-F238E27FC236}">
                <a16:creationId xmlns:a16="http://schemas.microsoft.com/office/drawing/2014/main" id="{8A22C0B5-78EA-E44B-B2B7-81ED9165EF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FDAE27A-6AE9-1449-8065-7D2EEBB45D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BB8330-F7A2-5649-B7FB-242E82121FC7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987138" name="Rectangle 2">
            <a:extLst>
              <a:ext uri="{FF2B5EF4-FFF2-40B4-BE49-F238E27FC236}">
                <a16:creationId xmlns:a16="http://schemas.microsoft.com/office/drawing/2014/main" id="{76061E82-D06C-B44E-9E85-C7D9D749A63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7139" name="Rectangle 3">
            <a:extLst>
              <a:ext uri="{FF2B5EF4-FFF2-40B4-BE49-F238E27FC236}">
                <a16:creationId xmlns:a16="http://schemas.microsoft.com/office/drawing/2014/main" id="{F72B84F6-DF27-C744-93B5-6FC241091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54E70EC-E5AF-2146-AE78-026EC59CF2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4E155F-7178-B443-98F6-0140537A1BBA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997378" name="Rectangle 2">
            <a:extLst>
              <a:ext uri="{FF2B5EF4-FFF2-40B4-BE49-F238E27FC236}">
                <a16:creationId xmlns:a16="http://schemas.microsoft.com/office/drawing/2014/main" id="{787B5816-3F34-9D41-A52B-82F50B3793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7379" name="Rectangle 3">
            <a:extLst>
              <a:ext uri="{FF2B5EF4-FFF2-40B4-BE49-F238E27FC236}">
                <a16:creationId xmlns:a16="http://schemas.microsoft.com/office/drawing/2014/main" id="{744D7BC1-972A-E043-B587-B7574180F9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89444F3-20FF-8D47-850D-FDED448F74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199EA-DB10-104B-ADB8-1E58439C4EB9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964610" name="Rectangle 2">
            <a:extLst>
              <a:ext uri="{FF2B5EF4-FFF2-40B4-BE49-F238E27FC236}">
                <a16:creationId xmlns:a16="http://schemas.microsoft.com/office/drawing/2014/main" id="{E4C6D928-723C-6744-9F00-F81D35194D6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>
            <a:extLst>
              <a:ext uri="{FF2B5EF4-FFF2-40B4-BE49-F238E27FC236}">
                <a16:creationId xmlns:a16="http://schemas.microsoft.com/office/drawing/2014/main" id="{BCE34010-EF15-AC40-BCCF-FA3FDEAFAE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B191E8E-BEBC-D343-A084-6455C7C705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06F5E2-6737-E041-949E-3E32E5DC294E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952322" name="Rectangle 2">
            <a:extLst>
              <a:ext uri="{FF2B5EF4-FFF2-40B4-BE49-F238E27FC236}">
                <a16:creationId xmlns:a16="http://schemas.microsoft.com/office/drawing/2014/main" id="{FAD64FDC-AB82-4341-8646-DF9D83E321D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>
            <a:extLst>
              <a:ext uri="{FF2B5EF4-FFF2-40B4-BE49-F238E27FC236}">
                <a16:creationId xmlns:a16="http://schemas.microsoft.com/office/drawing/2014/main" id="{8B7F8F08-E7C6-DA49-BA8E-300AB1340E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488742-BCE0-C046-9715-9506578909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CBB1D-82F6-2F4F-832E-F95C7479365E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011714" name="Rectangle 2">
            <a:extLst>
              <a:ext uri="{FF2B5EF4-FFF2-40B4-BE49-F238E27FC236}">
                <a16:creationId xmlns:a16="http://schemas.microsoft.com/office/drawing/2014/main" id="{9A929680-4B60-274F-AE96-4FF3E47E446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1715" name="Rectangle 3">
            <a:extLst>
              <a:ext uri="{FF2B5EF4-FFF2-40B4-BE49-F238E27FC236}">
                <a16:creationId xmlns:a16="http://schemas.microsoft.com/office/drawing/2014/main" id="{6797936F-9992-0F47-BD62-CD936A8B00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4F2F502-7E0A-D045-8C39-9A103B79D1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03EC1E-B72A-3048-A83C-3BD3F10CB5D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29122" name="Rectangle 2">
            <a:extLst>
              <a:ext uri="{FF2B5EF4-FFF2-40B4-BE49-F238E27FC236}">
                <a16:creationId xmlns:a16="http://schemas.microsoft.com/office/drawing/2014/main" id="{67F27A85-B890-1D47-84FE-4050D8681E6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9123" name="Rectangle 3">
            <a:extLst>
              <a:ext uri="{FF2B5EF4-FFF2-40B4-BE49-F238E27FC236}">
                <a16:creationId xmlns:a16="http://schemas.microsoft.com/office/drawing/2014/main" id="{AF28171D-DBF3-8F46-A3CE-E08925BC6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946623C-6283-2B46-8DCD-E800A59825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09924E-D750-9A43-B50B-1C8DA89BB3EB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013762" name="Rectangle 2">
            <a:extLst>
              <a:ext uri="{FF2B5EF4-FFF2-40B4-BE49-F238E27FC236}">
                <a16:creationId xmlns:a16="http://schemas.microsoft.com/office/drawing/2014/main" id="{45CCFCAC-979D-4E4D-A0F1-6CC85F63330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63" name="Rectangle 3">
            <a:extLst>
              <a:ext uri="{FF2B5EF4-FFF2-40B4-BE49-F238E27FC236}">
                <a16:creationId xmlns:a16="http://schemas.microsoft.com/office/drawing/2014/main" id="{793D51A2-DA81-D04E-BF46-03B844666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0F97FD6-A703-E941-A9A6-7D152434BB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3D8EAE-AF60-3249-9066-FD0B22FDEB0E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015810" name="Rectangle 2">
            <a:extLst>
              <a:ext uri="{FF2B5EF4-FFF2-40B4-BE49-F238E27FC236}">
                <a16:creationId xmlns:a16="http://schemas.microsoft.com/office/drawing/2014/main" id="{18F94761-E49B-9F4A-A6EE-C4E0CB5983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5811" name="Rectangle 3">
            <a:extLst>
              <a:ext uri="{FF2B5EF4-FFF2-40B4-BE49-F238E27FC236}">
                <a16:creationId xmlns:a16="http://schemas.microsoft.com/office/drawing/2014/main" id="{27657602-4CA8-2844-912B-F7C1B1A652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AA0A5E3-DE69-254B-9246-B58C384192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58DE4F-EADD-1D4B-8CF2-FB4A5EB7B7BD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017858" name="Rectangle 2">
            <a:extLst>
              <a:ext uri="{FF2B5EF4-FFF2-40B4-BE49-F238E27FC236}">
                <a16:creationId xmlns:a16="http://schemas.microsoft.com/office/drawing/2014/main" id="{95BF9B8C-A2E0-4246-BA08-9DAA855A04F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59" name="Rectangle 3">
            <a:extLst>
              <a:ext uri="{FF2B5EF4-FFF2-40B4-BE49-F238E27FC236}">
                <a16:creationId xmlns:a16="http://schemas.microsoft.com/office/drawing/2014/main" id="{AF4AB367-2996-1F48-9BC1-63295A62B7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C712D4-E0BB-154A-89EA-39ADEF9AB5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5BA9D9-45BE-9F4F-AE9C-C0D17E3BACD6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019906" name="Rectangle 2">
            <a:extLst>
              <a:ext uri="{FF2B5EF4-FFF2-40B4-BE49-F238E27FC236}">
                <a16:creationId xmlns:a16="http://schemas.microsoft.com/office/drawing/2014/main" id="{722B0927-6337-2E49-BAD4-D2C9FA01384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9907" name="Rectangle 3">
            <a:extLst>
              <a:ext uri="{FF2B5EF4-FFF2-40B4-BE49-F238E27FC236}">
                <a16:creationId xmlns:a16="http://schemas.microsoft.com/office/drawing/2014/main" id="{0F8E032F-A519-0342-B22D-D6439A429E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F5F93E0-E8A5-CF41-BB9C-45ECDA9875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77F20C-5582-9741-AE63-13788825C600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009666" name="Rectangle 2">
            <a:extLst>
              <a:ext uri="{FF2B5EF4-FFF2-40B4-BE49-F238E27FC236}">
                <a16:creationId xmlns:a16="http://schemas.microsoft.com/office/drawing/2014/main" id="{4FF8C838-7913-014F-B546-3D1EAE7D7EB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9667" name="Rectangle 3">
            <a:extLst>
              <a:ext uri="{FF2B5EF4-FFF2-40B4-BE49-F238E27FC236}">
                <a16:creationId xmlns:a16="http://schemas.microsoft.com/office/drawing/2014/main" id="{F1A1B1C5-0FB3-8843-9912-D7FEBB9F03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33AE135-420A-BF4F-B5F7-47B90110ED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26D835-6507-B845-9B7B-457C4BDD6B7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30146" name="Rectangle 2">
            <a:extLst>
              <a:ext uri="{FF2B5EF4-FFF2-40B4-BE49-F238E27FC236}">
                <a16:creationId xmlns:a16="http://schemas.microsoft.com/office/drawing/2014/main" id="{21336DE5-7D2C-2A4A-A7C4-A3EA46F9238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0147" name="Rectangle 3">
            <a:extLst>
              <a:ext uri="{FF2B5EF4-FFF2-40B4-BE49-F238E27FC236}">
                <a16:creationId xmlns:a16="http://schemas.microsoft.com/office/drawing/2014/main" id="{3E1B1FBD-C81C-784D-9224-44565C3119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11625CA-FED1-B34A-A797-EAFE191D51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8C255B-2934-E249-90B4-FA25799F58A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33218" name="Rectangle 2">
            <a:extLst>
              <a:ext uri="{FF2B5EF4-FFF2-40B4-BE49-F238E27FC236}">
                <a16:creationId xmlns:a16="http://schemas.microsoft.com/office/drawing/2014/main" id="{6D86A0C5-55EE-7546-9BA8-43F7B787160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3219" name="Rectangle 3">
            <a:extLst>
              <a:ext uri="{FF2B5EF4-FFF2-40B4-BE49-F238E27FC236}">
                <a16:creationId xmlns:a16="http://schemas.microsoft.com/office/drawing/2014/main" id="{462E8BC1-5747-0F41-AA11-1ADDB79E1D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E91EE1F-80A5-F647-9A02-071692D496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D341EB-87FA-1949-8BB7-31C60EDEA400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34242" name="Rectangle 2">
            <a:extLst>
              <a:ext uri="{FF2B5EF4-FFF2-40B4-BE49-F238E27FC236}">
                <a16:creationId xmlns:a16="http://schemas.microsoft.com/office/drawing/2014/main" id="{578B817F-4D73-544A-A321-F88DA5280EA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43" name="Rectangle 3">
            <a:extLst>
              <a:ext uri="{FF2B5EF4-FFF2-40B4-BE49-F238E27FC236}">
                <a16:creationId xmlns:a16="http://schemas.microsoft.com/office/drawing/2014/main" id="{E973D02A-1B18-CD43-BFF2-AD73B8532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C2D1D14-F4B5-014C-8AF3-CA32D436F8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FAB887-936A-D649-B212-6B58F59BA59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62562" name="Rectangle 2">
            <a:extLst>
              <a:ext uri="{FF2B5EF4-FFF2-40B4-BE49-F238E27FC236}">
                <a16:creationId xmlns:a16="http://schemas.microsoft.com/office/drawing/2014/main" id="{5DFF7EB6-E5A1-3448-98C1-B00719347D6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>
            <a:extLst>
              <a:ext uri="{FF2B5EF4-FFF2-40B4-BE49-F238E27FC236}">
                <a16:creationId xmlns:a16="http://schemas.microsoft.com/office/drawing/2014/main" id="{42E6DCA3-EF59-3B4B-89A9-2DDA5049F7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4FF7031-2FE1-E04A-B9EB-00F75EE659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AAE081-C555-C741-A304-4B95E283551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83714" name="Rectangle 2">
            <a:extLst>
              <a:ext uri="{FF2B5EF4-FFF2-40B4-BE49-F238E27FC236}">
                <a16:creationId xmlns:a16="http://schemas.microsoft.com/office/drawing/2014/main" id="{EF20EB84-6C60-9047-AD9B-16FDD266B0B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3715" name="Rectangle 3">
            <a:extLst>
              <a:ext uri="{FF2B5EF4-FFF2-40B4-BE49-F238E27FC236}">
                <a16:creationId xmlns:a16="http://schemas.microsoft.com/office/drawing/2014/main" id="{E63F4A78-40BA-6646-B963-8CCE414783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CE35-F85F-4844-BB09-87ED39AA7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1553B-9EF1-0E47-BF76-627C6E16E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61902-F861-0746-9AF0-B299100A0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9AFD7-6C0B-6E42-9127-1F184B72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618F0-BF40-8847-83AC-E7DD0470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91C36F-AE63-E143-8482-F6A4886F66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570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AAB3-6FAA-F34B-94B0-2EF4C22A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51003-38D2-9A46-A568-59044725D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23043-DA7A-BA42-92D3-C495B048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CE694-68FC-8344-AE07-92DED68D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5FE-E6FB-834F-8E9C-5047BDC7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049E19-8638-7A48-9A5D-D4B5A21E63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175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AA380-82B0-CB4C-8B4C-4E6DF4DFE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58000" y="838200"/>
            <a:ext cx="22860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FACDE-5B5E-674D-9980-405B01FD6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838200"/>
            <a:ext cx="67056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37B79-E2CB-D94B-8C25-C8E9BE05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511E0-E75B-A04E-829A-E315D300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8ADBA-DDBC-C048-BAA4-0430B942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CF4D10-1BD7-E94A-B078-A11B3B9982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351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A314-C20D-754A-A6C2-9383F2E5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13AA0-2BBF-C441-B747-747A458BC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379E3-F3E6-314C-8A5F-8BDB7109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622F1-8C83-D447-A1E5-9F22DC92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BB24E-1CD0-0B42-8C9D-E87257EE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6755CD-9BD4-1F44-8B36-BB674FCD2D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03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4E627-2FC1-4049-9AB7-84934C292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32A1E-8DE8-8143-B3D0-70542D8B9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3351C-4261-7441-95A2-7F77738F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1C3E0-961D-544B-B8AB-3D51FCAB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5F74F-407C-E545-9608-41189573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76A92-6592-C645-A72A-164BE5AF7F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68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E9E0-FD8A-E149-9B6A-ACE0022D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533CD-5692-784B-A088-BFDCAA377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2672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AA5B9-D471-0C47-9363-46B3423B4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6800" y="1905000"/>
            <a:ext cx="42672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534CB-A071-4649-B7E5-0605D422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3D908-33CC-6A43-A5A8-7D11E47B5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91E81-FA5D-1D43-8B1C-70ED6DCF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78076D-E301-CB4E-8FCC-57CDBA073C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7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2BEF-DB9A-FD46-B5B6-668A560B7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0AE68-D8AA-AC4C-B212-CA47CDF22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3E8B3-F577-224C-B7A3-C5524F04B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56CC9-2A92-FB4E-9CAD-180941F17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F3366-F047-7E45-95A8-59A37C103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A6713-DDE7-0D48-B946-772C7976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8E705B-6DC4-634E-A248-599A89CC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E1BEC-561A-F848-84D6-D1923782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454EBE-9749-EE45-80BC-75B2A3CA63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7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1645-9C1B-7145-8890-565FF3FC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1381E-CEEA-1B4B-8D3E-8776DFED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28716-CA71-564C-806C-50EDD082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491BA-4442-FC40-9F5B-ED2BFD97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1D764-1A58-0148-8FC0-31D900FFF4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291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B17B45-DF02-484B-98CA-336D0F62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2405D-9A40-7047-9EC1-BCE9B936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84131-E5C0-1E45-B22E-59FDFC39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CCDCEC-AC22-4847-A6C2-A34BAF8623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59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1DE2-70DB-9A41-8147-778B2229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3A13A-BC6E-8049-9D22-49EA2F152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8FF55-8EA2-2247-91E3-67787F8C6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00736-8FBE-FA4C-B2A1-D36F59F4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32C77-AD00-7C44-8146-67529888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7FD94-42B3-9949-BB2A-B26BC033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CF0D96-9C12-7842-AFD3-6A2A4D531D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6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E6E2-B310-F249-9F0E-CEF8845D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BF06FB-DCBA-B640-B02F-BDCF445D0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9D657-20AE-3C48-AD18-E10DB6E17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2BC3F-9BAF-6344-97B1-3C51A17E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71C84-01EA-C64D-96F3-0D98CF28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CF1E3-D12F-D146-9273-39070592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46F85C-0CF8-CA4A-94ED-6D1EB7BE96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34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074" name="Picture 2">
            <a:extLst>
              <a:ext uri="{FF2B5EF4-FFF2-40B4-BE49-F238E27FC236}">
                <a16:creationId xmlns:a16="http://schemas.microsoft.com/office/drawing/2014/main" id="{B132DDD2-78E5-7F48-A59F-B11159347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3400"/>
            <a:ext cx="929798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5075" name="Rectangle 3">
            <a:extLst>
              <a:ext uri="{FF2B5EF4-FFF2-40B4-BE49-F238E27FC236}">
                <a16:creationId xmlns:a16="http://schemas.microsoft.com/office/drawing/2014/main" id="{4616C8D0-7208-3241-AB72-7B627EC212F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15076" name="Rectangle 4">
            <a:extLst>
              <a:ext uri="{FF2B5EF4-FFF2-40B4-BE49-F238E27FC236}">
                <a16:creationId xmlns:a16="http://schemas.microsoft.com/office/drawing/2014/main" id="{41B593FD-4263-5B42-BA92-F33697CF518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15077" name="Rectangle 5">
            <a:extLst>
              <a:ext uri="{FF2B5EF4-FFF2-40B4-BE49-F238E27FC236}">
                <a16:creationId xmlns:a16="http://schemas.microsoft.com/office/drawing/2014/main" id="{1A9FE408-B869-0E4A-9E1E-4B7C0CA4C30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6B5AF6A6-D281-1F4D-9FCE-2C3013F0B0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15078" name="Rectangle 6">
            <a:extLst>
              <a:ext uri="{FF2B5EF4-FFF2-40B4-BE49-F238E27FC236}">
                <a16:creationId xmlns:a16="http://schemas.microsoft.com/office/drawing/2014/main" id="{B6E81F79-9C4C-EA43-B88C-98E61DE00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838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5079" name="Rectangle 7">
            <a:extLst>
              <a:ext uri="{FF2B5EF4-FFF2-40B4-BE49-F238E27FC236}">
                <a16:creationId xmlns:a16="http://schemas.microsoft.com/office/drawing/2014/main" id="{C21AD2A1-3D12-B44D-B5F7-5158B73742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686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LevelS</a:t>
            </a:r>
          </a:p>
        </p:txBody>
      </p:sp>
      <p:pic>
        <p:nvPicPr>
          <p:cNvPr id="515080" name="Picture 8">
            <a:extLst>
              <a:ext uri="{FF2B5EF4-FFF2-40B4-BE49-F238E27FC236}">
                <a16:creationId xmlns:a16="http://schemas.microsoft.com/office/drawing/2014/main" id="{EEF475F1-D6EF-2245-8226-FAF8533D1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3400"/>
            <a:ext cx="929798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902030302020204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902030302020204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902030302020204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902030302020204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902030302020204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902030302020204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902030302020204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9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¬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>
            <a:extLst>
              <a:ext uri="{FF2B5EF4-FFF2-40B4-BE49-F238E27FC236}">
                <a16:creationId xmlns:a16="http://schemas.microsoft.com/office/drawing/2014/main" id="{575F172F-4917-484C-80D1-42FE52E36E7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" y="1981200"/>
            <a:ext cx="8686800" cy="1470025"/>
          </a:xfrm>
        </p:spPr>
        <p:txBody>
          <a:bodyPr anchor="ctr"/>
          <a:lstStyle/>
          <a:p>
            <a:r>
              <a:rPr lang="en-US" altLang="en-US" sz="4000"/>
              <a:t>Projection </a:t>
            </a:r>
            <a:br>
              <a:rPr lang="en-US" altLang="en-US" sz="4000"/>
            </a:br>
            <a:r>
              <a:rPr lang="en-US" altLang="en-US" sz="4000"/>
              <a:t>model approaches for </a:t>
            </a:r>
            <a:br>
              <a:rPr lang="en-US" altLang="en-US" sz="4000"/>
            </a:br>
            <a:r>
              <a:rPr lang="en-US" altLang="en-US" sz="4000"/>
              <a:t>N. Pacific Groundfish</a:t>
            </a:r>
            <a:endParaRPr lang="en-US" altLang="en-US" sz="2800" b="1"/>
          </a:p>
        </p:txBody>
      </p:sp>
      <p:sp>
        <p:nvSpPr>
          <p:cNvPr id="672771" name="Rectangle 3">
            <a:extLst>
              <a:ext uri="{FF2B5EF4-FFF2-40B4-BE49-F238E27FC236}">
                <a16:creationId xmlns:a16="http://schemas.microsoft.com/office/drawing/2014/main" id="{F04D95B0-D217-9F4D-803A-4B6F28ADBDB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6019800"/>
            <a:ext cx="6400800" cy="1752600"/>
          </a:xfrm>
        </p:spPr>
        <p:txBody>
          <a:bodyPr/>
          <a:lstStyle/>
          <a:p>
            <a:r>
              <a:rPr lang="en-US" altLang="en-US" sz="2000">
                <a:latin typeface="Comic Sans MS" panose="030F0902030302020204" pitchFamily="66" charset="0"/>
              </a:rPr>
              <a:t> </a:t>
            </a:r>
          </a:p>
        </p:txBody>
      </p:sp>
      <p:sp>
        <p:nvSpPr>
          <p:cNvPr id="672772" name="Text Box 4">
            <a:extLst>
              <a:ext uri="{FF2B5EF4-FFF2-40B4-BE49-F238E27FC236}">
                <a16:creationId xmlns:a16="http://schemas.microsoft.com/office/drawing/2014/main" id="{4CC40F92-AEDA-FA40-A9FB-CBA4BA2BB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450" y="4424363"/>
            <a:ext cx="2365375" cy="128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James Ianelli</a:t>
            </a:r>
          </a:p>
          <a:p>
            <a:r>
              <a:rPr lang="en-US" altLang="en-US" sz="1800"/>
              <a:t>AFSC REFM Division</a:t>
            </a:r>
          </a:p>
          <a:p>
            <a:r>
              <a:rPr lang="en-US" altLang="en-US" sz="1800"/>
              <a:t>Seattle WA</a:t>
            </a:r>
          </a:p>
          <a:p>
            <a:r>
              <a:rPr lang="en-US" altLang="en-US" sz="1800"/>
              <a:t>1:2:3 4-5-6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2690" name="Group 2">
            <a:extLst>
              <a:ext uri="{FF2B5EF4-FFF2-40B4-BE49-F238E27FC236}">
                <a16:creationId xmlns:a16="http://schemas.microsoft.com/office/drawing/2014/main" id="{1A450E77-0C5D-7E42-A671-A7F293C59FB5}"/>
              </a:ext>
            </a:extLst>
          </p:cNvPr>
          <p:cNvGrpSpPr>
            <a:grpSpLocks/>
          </p:cNvGrpSpPr>
          <p:nvPr/>
        </p:nvGrpSpPr>
        <p:grpSpPr bwMode="auto">
          <a:xfrm>
            <a:off x="1304925" y="885825"/>
            <a:ext cx="6324600" cy="5972175"/>
            <a:chOff x="816" y="558"/>
            <a:chExt cx="3984" cy="3762"/>
          </a:xfrm>
        </p:grpSpPr>
        <p:sp>
          <p:nvSpPr>
            <p:cNvPr id="882691" name="Rectangle 3">
              <a:extLst>
                <a:ext uri="{FF2B5EF4-FFF2-40B4-BE49-F238E27FC236}">
                  <a16:creationId xmlns:a16="http://schemas.microsoft.com/office/drawing/2014/main" id="{E5D265A1-08D0-9249-A389-E73857D8B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518"/>
              <a:ext cx="139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800">
                  <a:latin typeface="Arial" panose="020B0604020202020204" pitchFamily="34" charset="0"/>
                </a:rPr>
                <a:t>Simulation loop</a:t>
              </a:r>
            </a:p>
          </p:txBody>
        </p:sp>
        <p:sp>
          <p:nvSpPr>
            <p:cNvPr id="882692" name="Rectangle 4">
              <a:extLst>
                <a:ext uri="{FF2B5EF4-FFF2-40B4-BE49-F238E27FC236}">
                  <a16:creationId xmlns:a16="http://schemas.microsoft.com/office/drawing/2014/main" id="{5B49836A-C6FB-A24A-B528-5B390B97C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968"/>
              <a:ext cx="139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800">
                  <a:latin typeface="Arial" panose="020B0604020202020204" pitchFamily="34" charset="0"/>
                </a:rPr>
                <a:t>Projection loop</a:t>
              </a:r>
            </a:p>
          </p:txBody>
        </p:sp>
        <p:sp>
          <p:nvSpPr>
            <p:cNvPr id="882693" name="Rectangle 5">
              <a:extLst>
                <a:ext uri="{FF2B5EF4-FFF2-40B4-BE49-F238E27FC236}">
                  <a16:creationId xmlns:a16="http://schemas.microsoft.com/office/drawing/2014/main" id="{EA299F9F-32C7-E34D-880B-3E5537C34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448"/>
              <a:ext cx="139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400">
                  <a:latin typeface="Arial" panose="020B0604020202020204" pitchFamily="34" charset="0"/>
                </a:rPr>
                <a:t>Numerically optimize </a:t>
              </a:r>
            </a:p>
            <a:p>
              <a:pPr eaLnBrk="1" hangingPunct="1"/>
              <a:r>
                <a:rPr lang="en-US" altLang="en-US" sz="1400">
                  <a:latin typeface="Arial" panose="020B0604020202020204" pitchFamily="34" charset="0"/>
                </a:rPr>
                <a:t>catch over all fisheries</a:t>
              </a:r>
            </a:p>
            <a:p>
              <a:pPr eaLnBrk="1" hangingPunct="1"/>
              <a:r>
                <a:rPr lang="en-US" altLang="en-US" sz="1400">
                  <a:latin typeface="Arial" panose="020B0604020202020204" pitchFamily="34" charset="0"/>
                </a:rPr>
                <a:t>given constraints </a:t>
              </a:r>
            </a:p>
          </p:txBody>
        </p:sp>
        <p:sp>
          <p:nvSpPr>
            <p:cNvPr id="882694" name="Rectangle 6">
              <a:extLst>
                <a:ext uri="{FF2B5EF4-FFF2-40B4-BE49-F238E27FC236}">
                  <a16:creationId xmlns:a16="http://schemas.microsoft.com/office/drawing/2014/main" id="{45CBECF9-59AE-2A4B-BC3C-03C72ACE6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168"/>
              <a:ext cx="139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400">
                  <a:latin typeface="Arial" panose="020B0604020202020204" pitchFamily="34" charset="0"/>
                </a:rPr>
                <a:t>Update each population </a:t>
              </a:r>
              <a:br>
                <a:rPr lang="en-US" altLang="en-US" sz="1400">
                  <a:latin typeface="Arial" panose="020B0604020202020204" pitchFamily="34" charset="0"/>
                </a:rPr>
              </a:br>
              <a:r>
                <a:rPr lang="en-US" altLang="en-US" sz="1400">
                  <a:latin typeface="Arial" panose="020B0604020202020204" pitchFamily="34" charset="0"/>
                </a:rPr>
                <a:t>given realized catch</a:t>
              </a:r>
            </a:p>
          </p:txBody>
        </p:sp>
        <p:sp>
          <p:nvSpPr>
            <p:cNvPr id="882695" name="Rectangle 7">
              <a:extLst>
                <a:ext uri="{FF2B5EF4-FFF2-40B4-BE49-F238E27FC236}">
                  <a16:creationId xmlns:a16="http://schemas.microsoft.com/office/drawing/2014/main" id="{3105C5F5-C760-F044-A739-3F33C55F9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894"/>
              <a:ext cx="1104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>
                  <a:latin typeface="Arial" panose="020B0604020202020204" pitchFamily="34" charset="0"/>
                </a:rPr>
                <a:t>Estimated species </a:t>
              </a:r>
              <a:br>
                <a:rPr lang="en-US" altLang="en-US" sz="1600">
                  <a:latin typeface="Arial" panose="020B0604020202020204" pitchFamily="34" charset="0"/>
                </a:rPr>
              </a:br>
              <a:r>
                <a:rPr lang="en-US" altLang="en-US" sz="1600">
                  <a:latin typeface="Arial" panose="020B0604020202020204" pitchFamily="34" charset="0"/>
                </a:rPr>
                <a:t>composition by </a:t>
              </a:r>
              <a:br>
                <a:rPr lang="en-US" altLang="en-US" sz="1600">
                  <a:latin typeface="Arial" panose="020B0604020202020204" pitchFamily="34" charset="0"/>
                </a:rPr>
              </a:br>
              <a:r>
                <a:rPr lang="en-US" altLang="en-US" sz="1600">
                  <a:latin typeface="Arial" panose="020B0604020202020204" pitchFamily="34" charset="0"/>
                </a:rPr>
                <a:t>fishery &amp; area</a:t>
              </a:r>
            </a:p>
          </p:txBody>
        </p:sp>
        <p:cxnSp>
          <p:nvCxnSpPr>
            <p:cNvPr id="882696" name="AutoShape 8">
              <a:extLst>
                <a:ext uri="{FF2B5EF4-FFF2-40B4-BE49-F238E27FC236}">
                  <a16:creationId xmlns:a16="http://schemas.microsoft.com/office/drawing/2014/main" id="{6E6B1C8D-F19E-3740-A0F9-AA225D4BEAF7}"/>
                </a:ext>
              </a:extLst>
            </p:cNvPr>
            <p:cNvCxnSpPr>
              <a:cxnSpLocks noChangeShapeType="1"/>
              <a:stCxn id="882694" idx="2"/>
              <a:endCxn id="882692" idx="1"/>
            </p:cNvCxnSpPr>
            <p:nvPr/>
          </p:nvCxnSpPr>
          <p:spPr bwMode="auto">
            <a:xfrm rot="16200000" flipV="1">
              <a:off x="2016" y="2328"/>
              <a:ext cx="1368" cy="984"/>
            </a:xfrm>
            <a:prstGeom prst="bentConnector4">
              <a:avLst>
                <a:gd name="adj1" fmla="val -10528"/>
                <a:gd name="adj2" fmla="val 114634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2697" name="AutoShape 9">
              <a:extLst>
                <a:ext uri="{FF2B5EF4-FFF2-40B4-BE49-F238E27FC236}">
                  <a16:creationId xmlns:a16="http://schemas.microsoft.com/office/drawing/2014/main" id="{D7F00450-BAD8-6547-A6A7-24C5F7AA548B}"/>
                </a:ext>
              </a:extLst>
            </p:cNvPr>
            <p:cNvCxnSpPr>
              <a:cxnSpLocks noChangeShapeType="1"/>
              <a:stCxn id="882694" idx="2"/>
              <a:endCxn id="882691" idx="1"/>
            </p:cNvCxnSpPr>
            <p:nvPr/>
          </p:nvCxnSpPr>
          <p:spPr bwMode="auto">
            <a:xfrm rot="16200000" flipV="1">
              <a:off x="1719" y="2031"/>
              <a:ext cx="1818" cy="1128"/>
            </a:xfrm>
            <a:prstGeom prst="bentConnector4">
              <a:avLst>
                <a:gd name="adj1" fmla="val -7921"/>
                <a:gd name="adj2" fmla="val 112764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2698" name="AutoShape 10">
              <a:extLst>
                <a:ext uri="{FF2B5EF4-FFF2-40B4-BE49-F238E27FC236}">
                  <a16:creationId xmlns:a16="http://schemas.microsoft.com/office/drawing/2014/main" id="{08BC9B88-93D7-F849-9BEA-48783BBA95B2}"/>
                </a:ext>
              </a:extLst>
            </p:cNvPr>
            <p:cNvCxnSpPr>
              <a:cxnSpLocks noChangeShapeType="1"/>
              <a:stCxn id="882691" idx="2"/>
              <a:endCxn id="882692" idx="0"/>
            </p:cNvCxnSpPr>
            <p:nvPr/>
          </p:nvCxnSpPr>
          <p:spPr bwMode="auto">
            <a:xfrm>
              <a:off x="2760" y="1854"/>
              <a:ext cx="144" cy="11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2699" name="AutoShape 11">
              <a:extLst>
                <a:ext uri="{FF2B5EF4-FFF2-40B4-BE49-F238E27FC236}">
                  <a16:creationId xmlns:a16="http://schemas.microsoft.com/office/drawing/2014/main" id="{97E852F3-CCAC-DE43-91A6-2AD5B112EDDC}"/>
                </a:ext>
              </a:extLst>
            </p:cNvPr>
            <p:cNvCxnSpPr>
              <a:cxnSpLocks noChangeShapeType="1"/>
              <a:stCxn id="882693" idx="2"/>
              <a:endCxn id="882694" idx="0"/>
            </p:cNvCxnSpPr>
            <p:nvPr/>
          </p:nvCxnSpPr>
          <p:spPr bwMode="auto">
            <a:xfrm>
              <a:off x="3048" y="2976"/>
              <a:ext cx="144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2700" name="AutoShape 12">
              <a:extLst>
                <a:ext uri="{FF2B5EF4-FFF2-40B4-BE49-F238E27FC236}">
                  <a16:creationId xmlns:a16="http://schemas.microsoft.com/office/drawing/2014/main" id="{0804563B-D4C0-C247-AECE-5AB42089ECD9}"/>
                </a:ext>
              </a:extLst>
            </p:cNvPr>
            <p:cNvCxnSpPr>
              <a:cxnSpLocks noChangeShapeType="1"/>
              <a:stCxn id="882695" idx="1"/>
              <a:endCxn id="882691" idx="3"/>
            </p:cNvCxnSpPr>
            <p:nvPr/>
          </p:nvCxnSpPr>
          <p:spPr bwMode="auto">
            <a:xfrm flipH="1">
              <a:off x="3456" y="1158"/>
              <a:ext cx="240" cy="52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2701" name="AutoShape 13">
              <a:extLst>
                <a:ext uri="{FF2B5EF4-FFF2-40B4-BE49-F238E27FC236}">
                  <a16:creationId xmlns:a16="http://schemas.microsoft.com/office/drawing/2014/main" id="{DE48270C-6A12-224D-B783-E50B76116006}"/>
                </a:ext>
              </a:extLst>
            </p:cNvPr>
            <p:cNvCxnSpPr>
              <a:cxnSpLocks noChangeShapeType="1"/>
              <a:stCxn id="882707" idx="3"/>
              <a:endCxn id="882704" idx="1"/>
            </p:cNvCxnSpPr>
            <p:nvPr/>
          </p:nvCxnSpPr>
          <p:spPr bwMode="auto">
            <a:xfrm>
              <a:off x="2016" y="1206"/>
              <a:ext cx="24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82702" name="Rectangle 14">
              <a:extLst>
                <a:ext uri="{FF2B5EF4-FFF2-40B4-BE49-F238E27FC236}">
                  <a16:creationId xmlns:a16="http://schemas.microsoft.com/office/drawing/2014/main" id="{85D355A1-94DA-E346-8FC0-3D624C7F5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792"/>
              <a:ext cx="1344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400">
                  <a:latin typeface="Arial" panose="020B0604020202020204" pitchFamily="34" charset="0"/>
                </a:rPr>
                <a:t>Model output </a:t>
              </a:r>
            </a:p>
            <a:p>
              <a:pPr eaLnBrk="1" hangingPunct="1"/>
              <a:r>
                <a:rPr lang="en-US" altLang="en-US" sz="1400">
                  <a:latin typeface="Arial" panose="020B0604020202020204" pitchFamily="34" charset="0"/>
                </a:rPr>
                <a:t>(species biomass, fishery </a:t>
              </a:r>
              <a:br>
                <a:rPr lang="en-US" altLang="en-US" sz="1400">
                  <a:latin typeface="Arial" panose="020B0604020202020204" pitchFamily="34" charset="0"/>
                </a:rPr>
              </a:br>
              <a:r>
                <a:rPr lang="en-US" altLang="en-US" sz="1400">
                  <a:latin typeface="Arial" panose="020B0604020202020204" pitchFamily="34" charset="0"/>
                </a:rPr>
                <a:t>catch/revenue, …)</a:t>
              </a:r>
            </a:p>
          </p:txBody>
        </p:sp>
        <p:cxnSp>
          <p:nvCxnSpPr>
            <p:cNvPr id="882703" name="AutoShape 15">
              <a:extLst>
                <a:ext uri="{FF2B5EF4-FFF2-40B4-BE49-F238E27FC236}">
                  <a16:creationId xmlns:a16="http://schemas.microsoft.com/office/drawing/2014/main" id="{5B958A18-3442-AC4F-B612-95BA36F80C17}"/>
                </a:ext>
              </a:extLst>
            </p:cNvPr>
            <p:cNvCxnSpPr>
              <a:cxnSpLocks noChangeShapeType="1"/>
              <a:stCxn id="882694" idx="2"/>
              <a:endCxn id="882702" idx="0"/>
            </p:cNvCxnSpPr>
            <p:nvPr/>
          </p:nvCxnSpPr>
          <p:spPr bwMode="auto">
            <a:xfrm>
              <a:off x="3192" y="3504"/>
              <a:ext cx="216" cy="288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82704" name="Rectangle 16">
              <a:extLst>
                <a:ext uri="{FF2B5EF4-FFF2-40B4-BE49-F238E27FC236}">
                  <a16:creationId xmlns:a16="http://schemas.microsoft.com/office/drawing/2014/main" id="{9BC52331-91A6-6349-9BB9-72DE0F8A3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38"/>
              <a:ext cx="100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>
                  <a:latin typeface="Arial" panose="020B0604020202020204" pitchFamily="34" charset="0"/>
                </a:rPr>
                <a:t>Constraint </a:t>
              </a:r>
              <a:br>
                <a:rPr lang="en-US" altLang="en-US" sz="1600">
                  <a:latin typeface="Arial" panose="020B0604020202020204" pitchFamily="34" charset="0"/>
                </a:rPr>
              </a:br>
              <a:r>
                <a:rPr lang="en-US" altLang="en-US" sz="1600">
                  <a:latin typeface="Arial" panose="020B0604020202020204" pitchFamily="34" charset="0"/>
                </a:rPr>
                <a:t>specifications</a:t>
              </a:r>
            </a:p>
          </p:txBody>
        </p:sp>
        <p:cxnSp>
          <p:nvCxnSpPr>
            <p:cNvPr id="882705" name="AutoShape 17">
              <a:extLst>
                <a:ext uri="{FF2B5EF4-FFF2-40B4-BE49-F238E27FC236}">
                  <a16:creationId xmlns:a16="http://schemas.microsoft.com/office/drawing/2014/main" id="{0882D27E-51C1-E64D-BEA6-F5B43AA03E8F}"/>
                </a:ext>
              </a:extLst>
            </p:cNvPr>
            <p:cNvCxnSpPr>
              <a:cxnSpLocks noChangeShapeType="1"/>
              <a:stCxn id="882704" idx="2"/>
              <a:endCxn id="882691" idx="0"/>
            </p:cNvCxnSpPr>
            <p:nvPr/>
          </p:nvCxnSpPr>
          <p:spPr bwMode="auto">
            <a:xfrm>
              <a:off x="2760" y="1374"/>
              <a:ext cx="0" cy="14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82706" name="Group 18">
              <a:extLst>
                <a:ext uri="{FF2B5EF4-FFF2-40B4-BE49-F238E27FC236}">
                  <a16:creationId xmlns:a16="http://schemas.microsoft.com/office/drawing/2014/main" id="{DF26B58B-5E0A-F344-A90D-9CEFCB3374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558"/>
              <a:ext cx="1200" cy="912"/>
              <a:chOff x="96" y="576"/>
              <a:chExt cx="1200" cy="912"/>
            </a:xfrm>
          </p:grpSpPr>
          <p:sp>
            <p:nvSpPr>
              <p:cNvPr id="882707" name="Rectangle 19">
                <a:extLst>
                  <a:ext uri="{FF2B5EF4-FFF2-40B4-BE49-F238E27FC236}">
                    <a16:creationId xmlns:a16="http://schemas.microsoft.com/office/drawing/2014/main" id="{B61478C0-8680-AF4B-B6EE-224E918DC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960"/>
                <a:ext cx="1200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en-US" sz="1600">
                    <a:latin typeface="Arial" panose="020B0604020202020204" pitchFamily="34" charset="0"/>
                  </a:rPr>
                  <a:t>Compute biological </a:t>
                </a:r>
              </a:p>
              <a:p>
                <a:pPr eaLnBrk="1" hangingPunct="1"/>
                <a:r>
                  <a:rPr lang="en-US" altLang="en-US" sz="1600">
                    <a:latin typeface="Arial" panose="020B0604020202020204" pitchFamily="34" charset="0"/>
                  </a:rPr>
                  <a:t>quota rules for </a:t>
                </a:r>
              </a:p>
              <a:p>
                <a:pPr eaLnBrk="1" hangingPunct="1"/>
                <a:r>
                  <a:rPr lang="en-US" altLang="en-US" sz="1600">
                    <a:latin typeface="Arial" panose="020B0604020202020204" pitchFamily="34" charset="0"/>
                  </a:rPr>
                  <a:t>each species</a:t>
                </a:r>
              </a:p>
            </p:txBody>
          </p:sp>
          <p:grpSp>
            <p:nvGrpSpPr>
              <p:cNvPr id="882708" name="Group 20">
                <a:extLst>
                  <a:ext uri="{FF2B5EF4-FFF2-40B4-BE49-F238E27FC236}">
                    <a16:creationId xmlns:a16="http://schemas.microsoft.com/office/drawing/2014/main" id="{18D90FA6-BA11-784C-9796-051C31382F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" y="576"/>
                <a:ext cx="1104" cy="336"/>
                <a:chOff x="144" y="576"/>
                <a:chExt cx="1104" cy="336"/>
              </a:xfrm>
            </p:grpSpPr>
            <p:sp>
              <p:nvSpPr>
                <p:cNvPr id="882709" name="AutoShape 21">
                  <a:extLst>
                    <a:ext uri="{FF2B5EF4-FFF2-40B4-BE49-F238E27FC236}">
                      <a16:creationId xmlns:a16="http://schemas.microsoft.com/office/drawing/2014/main" id="{719549B0-444A-3E40-99F3-489B7E90AB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H="1" flipV="1">
                  <a:off x="672" y="336"/>
                  <a:ext cx="48" cy="1104"/>
                </a:xfrm>
                <a:prstGeom prst="rightBrace">
                  <a:avLst>
                    <a:gd name="adj1" fmla="val 191667"/>
                    <a:gd name="adj2" fmla="val 50472"/>
                  </a:avLst>
                </a:prstGeom>
                <a:noFill/>
                <a:ln w="12700">
                  <a:solidFill>
                    <a:srgbClr val="CC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altLang="en-US" sz="1400" b="1"/>
                </a:p>
              </p:txBody>
            </p:sp>
            <p:sp>
              <p:nvSpPr>
                <p:cNvPr id="882710" name="Text Box 22">
                  <a:extLst>
                    <a:ext uri="{FF2B5EF4-FFF2-40B4-BE49-F238E27FC236}">
                      <a16:creationId xmlns:a16="http://schemas.microsoft.com/office/drawing/2014/main" id="{0C08FFAB-893B-5C45-8E56-D8E6C7333D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8" y="576"/>
                  <a:ext cx="845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CC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400"/>
                    <a:t>Assessment &amp;</a:t>
                  </a:r>
                </a:p>
                <a:p>
                  <a:r>
                    <a:rPr lang="en-US" altLang="en-US" sz="1400"/>
                    <a:t>Conditioning</a:t>
                  </a:r>
                </a:p>
              </p:txBody>
            </p:sp>
          </p:grpSp>
        </p:grpSp>
      </p:grpSp>
      <p:sp>
        <p:nvSpPr>
          <p:cNvPr id="882711" name="Rectangle 23">
            <a:extLst>
              <a:ext uri="{FF2B5EF4-FFF2-40B4-BE49-F238E27FC236}">
                <a16:creationId xmlns:a16="http://schemas.microsoft.com/office/drawing/2014/main" id="{BAADAEA2-5EB3-6540-905C-426C489AD6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609600" y="152400"/>
            <a:ext cx="9144000" cy="1143000"/>
          </a:xfrm>
        </p:spPr>
        <p:txBody>
          <a:bodyPr/>
          <a:lstStyle/>
          <a:p>
            <a:r>
              <a:rPr lang="fr-FR" altLang="en-US" sz="4000"/>
              <a:t>Schematic</a:t>
            </a:r>
            <a:endParaRPr lang="en-US" altLang="en-US" sz="2800"/>
          </a:p>
        </p:txBody>
      </p:sp>
      <p:grpSp>
        <p:nvGrpSpPr>
          <p:cNvPr id="882712" name="Group 24">
            <a:extLst>
              <a:ext uri="{FF2B5EF4-FFF2-40B4-BE49-F238E27FC236}">
                <a16:creationId xmlns:a16="http://schemas.microsoft.com/office/drawing/2014/main" id="{325526DF-0183-4243-9101-1882F6A875BC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66950"/>
            <a:ext cx="3505200" cy="2971800"/>
            <a:chOff x="144" y="1392"/>
            <a:chExt cx="2208" cy="1872"/>
          </a:xfrm>
        </p:grpSpPr>
        <p:cxnSp>
          <p:nvCxnSpPr>
            <p:cNvPr id="882713" name="AutoShape 25">
              <a:extLst>
                <a:ext uri="{FF2B5EF4-FFF2-40B4-BE49-F238E27FC236}">
                  <a16:creationId xmlns:a16="http://schemas.microsoft.com/office/drawing/2014/main" id="{83DCC171-7485-5947-93C3-B6F558ACE843}"/>
                </a:ext>
              </a:extLst>
            </p:cNvPr>
            <p:cNvCxnSpPr>
              <a:cxnSpLocks noChangeShapeType="1"/>
              <a:stCxn id="882715" idx="3"/>
              <a:endCxn id="882693" idx="1"/>
            </p:cNvCxnSpPr>
            <p:nvPr/>
          </p:nvCxnSpPr>
          <p:spPr bwMode="auto">
            <a:xfrm flipV="1">
              <a:off x="1248" y="2682"/>
              <a:ext cx="1104" cy="41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2714" name="AutoShape 26">
              <a:extLst>
                <a:ext uri="{FF2B5EF4-FFF2-40B4-BE49-F238E27FC236}">
                  <a16:creationId xmlns:a16="http://schemas.microsoft.com/office/drawing/2014/main" id="{EF7452A6-642F-EC4F-A529-BD61DC2AA53D}"/>
                </a:ext>
              </a:extLst>
            </p:cNvPr>
            <p:cNvCxnSpPr>
              <a:cxnSpLocks noChangeShapeType="1"/>
              <a:stCxn id="882716" idx="2"/>
              <a:endCxn id="882715" idx="0"/>
            </p:cNvCxnSpPr>
            <p:nvPr/>
          </p:nvCxnSpPr>
          <p:spPr bwMode="auto">
            <a:xfrm>
              <a:off x="744" y="2766"/>
              <a:ext cx="0" cy="16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82715" name="Rectangle 27">
              <a:extLst>
                <a:ext uri="{FF2B5EF4-FFF2-40B4-BE49-F238E27FC236}">
                  <a16:creationId xmlns:a16="http://schemas.microsoft.com/office/drawing/2014/main" id="{91A1E9FA-C0D5-5F4C-9D0C-46D6DC8EC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928"/>
              <a:ext cx="100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>
                  <a:latin typeface="Arial" panose="020B0604020202020204" pitchFamily="34" charset="0"/>
                </a:rPr>
                <a:t>Constraint </a:t>
              </a:r>
              <a:br>
                <a:rPr lang="en-US" altLang="en-US" sz="1600">
                  <a:latin typeface="Arial" panose="020B0604020202020204" pitchFamily="34" charset="0"/>
                </a:rPr>
              </a:br>
              <a:r>
                <a:rPr lang="en-US" altLang="en-US" sz="1600">
                  <a:latin typeface="Arial" panose="020B0604020202020204" pitchFamily="34" charset="0"/>
                </a:rPr>
                <a:t>specifications</a:t>
              </a:r>
            </a:p>
          </p:txBody>
        </p:sp>
        <p:sp>
          <p:nvSpPr>
            <p:cNvPr id="882716" name="Rectangle 28">
              <a:extLst>
                <a:ext uri="{FF2B5EF4-FFF2-40B4-BE49-F238E27FC236}">
                  <a16:creationId xmlns:a16="http://schemas.microsoft.com/office/drawing/2014/main" id="{2F8FC656-5BBF-AD4D-9E09-B1F6F512F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238"/>
              <a:ext cx="1200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600">
                  <a:latin typeface="Arial" panose="020B0604020202020204" pitchFamily="34" charset="0"/>
                </a:rPr>
                <a:t>Compute biological </a:t>
              </a:r>
            </a:p>
            <a:p>
              <a:pPr eaLnBrk="1" hangingPunct="1"/>
              <a:r>
                <a:rPr lang="en-US" altLang="en-US" sz="1600">
                  <a:latin typeface="Arial" panose="020B0604020202020204" pitchFamily="34" charset="0"/>
                </a:rPr>
                <a:t>quota rules for </a:t>
              </a:r>
            </a:p>
            <a:p>
              <a:pPr eaLnBrk="1" hangingPunct="1"/>
              <a:r>
                <a:rPr lang="en-US" altLang="en-US" sz="1600">
                  <a:latin typeface="Arial" panose="020B0604020202020204" pitchFamily="34" charset="0"/>
                </a:rPr>
                <a:t>each species</a:t>
              </a:r>
            </a:p>
          </p:txBody>
        </p:sp>
        <p:sp>
          <p:nvSpPr>
            <p:cNvPr id="882717" name="AutoShape 29">
              <a:extLst>
                <a:ext uri="{FF2B5EF4-FFF2-40B4-BE49-F238E27FC236}">
                  <a16:creationId xmlns:a16="http://schemas.microsoft.com/office/drawing/2014/main" id="{8193FFD5-E6E0-FD4E-A289-749047524911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672" y="1584"/>
              <a:ext cx="144" cy="1104"/>
            </a:xfrm>
            <a:prstGeom prst="rightBrace">
              <a:avLst>
                <a:gd name="adj1" fmla="val 63889"/>
                <a:gd name="adj2" fmla="val 50472"/>
              </a:avLst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altLang="en-US" sz="1400" b="1"/>
            </a:p>
          </p:txBody>
        </p:sp>
        <p:sp>
          <p:nvSpPr>
            <p:cNvPr id="882718" name="Text Box 30">
              <a:extLst>
                <a:ext uri="{FF2B5EF4-FFF2-40B4-BE49-F238E27FC236}">
                  <a16:creationId xmlns:a16="http://schemas.microsoft.com/office/drawing/2014/main" id="{CBC5878F-3201-6043-B355-CD12E0589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1920"/>
              <a:ext cx="106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solidFill>
                    <a:srgbClr val="FF3300"/>
                  </a:solidFill>
                </a:rPr>
                <a:t>“New” </a:t>
              </a:r>
              <a:r>
                <a:rPr lang="en-US" altLang="en-US" sz="1400"/>
                <a:t>assessment</a:t>
              </a:r>
            </a:p>
          </p:txBody>
        </p:sp>
        <p:cxnSp>
          <p:nvCxnSpPr>
            <p:cNvPr id="882719" name="AutoShape 31">
              <a:extLst>
                <a:ext uri="{FF2B5EF4-FFF2-40B4-BE49-F238E27FC236}">
                  <a16:creationId xmlns:a16="http://schemas.microsoft.com/office/drawing/2014/main" id="{4AB9B5BF-B6C7-6F4C-ABE5-EC637DF8B17C}"/>
                </a:ext>
              </a:extLst>
            </p:cNvPr>
            <p:cNvCxnSpPr>
              <a:cxnSpLocks noChangeShapeType="1"/>
              <a:stCxn id="882692" idx="1"/>
              <a:endCxn id="882720" idx="3"/>
            </p:cNvCxnSpPr>
            <p:nvPr/>
          </p:nvCxnSpPr>
          <p:spPr bwMode="auto">
            <a:xfrm flipH="1" flipV="1">
              <a:off x="891" y="1622"/>
              <a:ext cx="1317" cy="4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82720" name="Text Box 32">
              <a:extLst>
                <a:ext uri="{FF2B5EF4-FFF2-40B4-BE49-F238E27FC236}">
                  <a16:creationId xmlns:a16="http://schemas.microsoft.com/office/drawing/2014/main" id="{B7DACCDB-BD6B-CF48-B8AA-51CD968F1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392"/>
              <a:ext cx="747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Simulate </a:t>
              </a:r>
            </a:p>
            <a:p>
              <a:r>
                <a:rPr lang="en-US" altLang="en-US" sz="1400"/>
                <a:t>assessment </a:t>
              </a:r>
            </a:p>
            <a:p>
              <a:r>
                <a:rPr lang="en-US" altLang="en-US" sz="1400"/>
                <a:t>data</a:t>
              </a:r>
            </a:p>
          </p:txBody>
        </p:sp>
        <p:cxnSp>
          <p:nvCxnSpPr>
            <p:cNvPr id="882721" name="AutoShape 33">
              <a:extLst>
                <a:ext uri="{FF2B5EF4-FFF2-40B4-BE49-F238E27FC236}">
                  <a16:creationId xmlns:a16="http://schemas.microsoft.com/office/drawing/2014/main" id="{F5E3EDCD-DA9C-AB4B-8B64-4B6519DFEB4C}"/>
                </a:ext>
              </a:extLst>
            </p:cNvPr>
            <p:cNvCxnSpPr>
              <a:cxnSpLocks noChangeShapeType="1"/>
              <a:stCxn id="882720" idx="2"/>
            </p:cNvCxnSpPr>
            <p:nvPr/>
          </p:nvCxnSpPr>
          <p:spPr bwMode="auto">
            <a:xfrm>
              <a:off x="518" y="1852"/>
              <a:ext cx="13" cy="13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82722" name="Group 34">
            <a:extLst>
              <a:ext uri="{FF2B5EF4-FFF2-40B4-BE49-F238E27FC236}">
                <a16:creationId xmlns:a16="http://schemas.microsoft.com/office/drawing/2014/main" id="{02729F94-1E41-CE4E-BDD5-0A206C8C8F79}"/>
              </a:ext>
            </a:extLst>
          </p:cNvPr>
          <p:cNvGrpSpPr>
            <a:grpSpLocks/>
          </p:cNvGrpSpPr>
          <p:nvPr/>
        </p:nvGrpSpPr>
        <p:grpSpPr bwMode="auto">
          <a:xfrm>
            <a:off x="4619625" y="2917825"/>
            <a:ext cx="3325813" cy="968375"/>
            <a:chOff x="2910" y="1802"/>
            <a:chExt cx="2095" cy="610"/>
          </a:xfrm>
        </p:grpSpPr>
        <p:cxnSp>
          <p:nvCxnSpPr>
            <p:cNvPr id="882723" name="AutoShape 35">
              <a:extLst>
                <a:ext uri="{FF2B5EF4-FFF2-40B4-BE49-F238E27FC236}">
                  <a16:creationId xmlns:a16="http://schemas.microsoft.com/office/drawing/2014/main" id="{6EE4045E-545E-F84E-A842-AFA576026A2E}"/>
                </a:ext>
              </a:extLst>
            </p:cNvPr>
            <p:cNvCxnSpPr>
              <a:cxnSpLocks noChangeShapeType="1"/>
              <a:stCxn id="882692" idx="2"/>
              <a:endCxn id="882693" idx="0"/>
            </p:cNvCxnSpPr>
            <p:nvPr/>
          </p:nvCxnSpPr>
          <p:spPr bwMode="auto">
            <a:xfrm>
              <a:off x="2910" y="2268"/>
              <a:ext cx="144" cy="14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82724" name="Text Box 36">
              <a:extLst>
                <a:ext uri="{FF2B5EF4-FFF2-40B4-BE49-F238E27FC236}">
                  <a16:creationId xmlns:a16="http://schemas.microsoft.com/office/drawing/2014/main" id="{1341F1ED-2562-0841-B1F1-2451D7B639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2" y="1802"/>
              <a:ext cx="853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/>
                <a:t>Standard </a:t>
              </a:r>
            </a:p>
            <a:p>
              <a:r>
                <a:rPr lang="en-US" altLang="en-US" sz="1800" b="1"/>
                <a:t>simulation </a:t>
              </a:r>
            </a:p>
            <a:p>
              <a:r>
                <a:rPr lang="en-US" altLang="en-US" sz="1800" b="1"/>
                <a:t>approach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82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82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>
            <a:extLst>
              <a:ext uri="{FF2B5EF4-FFF2-40B4-BE49-F238E27FC236}">
                <a16:creationId xmlns:a16="http://schemas.microsoft.com/office/drawing/2014/main" id="{77F375CC-DAB0-744F-96E4-CF52AE221A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Issues</a:t>
            </a:r>
          </a:p>
        </p:txBody>
      </p:sp>
      <p:sp>
        <p:nvSpPr>
          <p:cNvPr id="993283" name="Rectangle 3">
            <a:extLst>
              <a:ext uri="{FF2B5EF4-FFF2-40B4-BE49-F238E27FC236}">
                <a16:creationId xmlns:a16="http://schemas.microsoft.com/office/drawing/2014/main" id="{2F679DF6-2592-3148-B13E-C0A381EED2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/>
              <a:t>Current stock-size uncertainty</a:t>
            </a:r>
          </a:p>
          <a:p>
            <a:pPr>
              <a:lnSpc>
                <a:spcPct val="120000"/>
              </a:lnSpc>
            </a:pPr>
            <a:r>
              <a:rPr lang="en-US" altLang="en-US"/>
              <a:t>Parameter uncertainty</a:t>
            </a:r>
          </a:p>
          <a:p>
            <a:pPr>
              <a:lnSpc>
                <a:spcPct val="120000"/>
              </a:lnSpc>
            </a:pPr>
            <a:r>
              <a:rPr lang="en-US" altLang="en-US"/>
              <a:t>Alternative 3b calculations </a:t>
            </a:r>
          </a:p>
          <a:p>
            <a:pPr>
              <a:lnSpc>
                <a:spcPct val="120000"/>
              </a:lnSpc>
            </a:pPr>
            <a:r>
              <a:rPr lang="en-US" altLang="en-US"/>
              <a:t>Tier 1 implementation methods for two and three-year projections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>
            <a:extLst>
              <a:ext uri="{FF2B5EF4-FFF2-40B4-BE49-F238E27FC236}">
                <a16:creationId xmlns:a16="http://schemas.microsoft.com/office/drawing/2014/main" id="{AF8AEAAE-07AD-F34D-BD6E-22B968637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92100"/>
            <a:ext cx="8229600" cy="1384300"/>
          </a:xfrm>
        </p:spPr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1000451" name="Rectangle 3">
            <a:extLst>
              <a:ext uri="{FF2B5EF4-FFF2-40B4-BE49-F238E27FC236}">
                <a16:creationId xmlns:a16="http://schemas.microsoft.com/office/drawing/2014/main" id="{2B2EAA43-3F8E-4946-940A-2265CEDCA9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5257800"/>
          </a:xfrm>
        </p:spPr>
        <p:txBody>
          <a:bodyPr/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>
                <a:solidFill>
                  <a:schemeClr val="accent1"/>
                </a:solidFill>
              </a:rPr>
              <a:t>Overview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/>
              <a:t>File layout and options</a:t>
            </a:r>
          </a:p>
          <a:p>
            <a:pPr lvl="1"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/>
              <a:t>Projection options</a:t>
            </a:r>
          </a:p>
          <a:p>
            <a:pPr lvl="1"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/>
              <a:t>Single species aspects</a:t>
            </a:r>
          </a:p>
          <a:p>
            <a:pPr lvl="1"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/>
              <a:t>Multispecies aspects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>
                <a:solidFill>
                  <a:schemeClr val="accent1"/>
                </a:solidFill>
              </a:rPr>
              <a:t>Estimation features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>
            <a:extLst>
              <a:ext uri="{FF2B5EF4-FFF2-40B4-BE49-F238E27FC236}">
                <a16:creationId xmlns:a16="http://schemas.microsoft.com/office/drawing/2014/main" id="{9022DAC2-EB35-5945-B137-66E164EAC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 altLang="en-US"/>
              <a:t>Projection steps…</a:t>
            </a:r>
          </a:p>
        </p:txBody>
      </p:sp>
      <p:sp>
        <p:nvSpPr>
          <p:cNvPr id="994312" name="Rectangle 8">
            <a:extLst>
              <a:ext uri="{FF2B5EF4-FFF2-40B4-BE49-F238E27FC236}">
                <a16:creationId xmlns:a16="http://schemas.microsoft.com/office/drawing/2014/main" id="{017D202A-6F20-5C46-BE87-917C474E8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8686800" cy="485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tabLst>
                <a:tab pos="2176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28700" algn="l">
              <a:tabLst>
                <a:tab pos="2176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>
              <a:tabLst>
                <a:tab pos="2176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tabLst>
                <a:tab pos="2176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tabLst>
                <a:tab pos="2176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76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76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76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76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latin typeface="Comic Sans MS" panose="030F0902030302020204" pitchFamily="66" charset="0"/>
              </a:rPr>
              <a:t>1)	Run the </a:t>
            </a:r>
            <a:r>
              <a:rPr lang="en-US" altLang="en-US" sz="1600" b="1">
                <a:latin typeface="Comic Sans MS" panose="030F0902030302020204" pitchFamily="66" charset="0"/>
              </a:rPr>
              <a:t>stock assessment model</a:t>
            </a:r>
            <a:r>
              <a:rPr lang="en-US" altLang="en-US" sz="1600">
                <a:latin typeface="Comic Sans MS" panose="030F0902030302020204" pitchFamily="66" charset="0"/>
              </a:rPr>
              <a:t> making note of the main demographic results, current numbers at age and historical stock-recruitment estimates</a:t>
            </a:r>
          </a:p>
          <a:p>
            <a:pPr>
              <a:spcBef>
                <a:spcPct val="50000"/>
              </a:spcBef>
            </a:pPr>
            <a:r>
              <a:rPr lang="en-US" altLang="en-US" sz="1600">
                <a:latin typeface="Comic Sans MS" panose="030F0902030302020204" pitchFamily="66" charset="0"/>
              </a:rPr>
              <a:t>2)	Edit the stock-specific input files .</a:t>
            </a:r>
          </a:p>
          <a:p>
            <a:pPr>
              <a:spcBef>
                <a:spcPct val="50000"/>
              </a:spcBef>
            </a:pPr>
            <a:r>
              <a:rPr lang="en-US" altLang="en-US" sz="1600">
                <a:latin typeface="Comic Sans MS" panose="030F0902030302020204" pitchFamily="66" charset="0"/>
              </a:rPr>
              <a:t>3)	Edit the catch projections file which includes assumptions about future catch</a:t>
            </a:r>
          </a:p>
          <a:p>
            <a:pPr>
              <a:spcBef>
                <a:spcPct val="50000"/>
              </a:spcBef>
            </a:pPr>
            <a:r>
              <a:rPr lang="en-US" altLang="en-US" sz="1600">
                <a:latin typeface="Comic Sans MS" panose="030F0902030302020204" pitchFamily="66" charset="0"/>
              </a:rPr>
              <a:t>4)	Edit the “setup.dat” file which includes assumptions about projection specifications </a:t>
            </a:r>
          </a:p>
          <a:p>
            <a:pPr>
              <a:spcBef>
                <a:spcPct val="50000"/>
              </a:spcBef>
            </a:pPr>
            <a:r>
              <a:rPr lang="en-US" altLang="en-US" sz="1600">
                <a:latin typeface="Comic Sans MS" panose="030F0902030302020204" pitchFamily="66" charset="0"/>
              </a:rPr>
              <a:t>5)	Run the projection model (e.g., use file “run.bat”)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>
                <a:latin typeface="Comic Sans MS" panose="030F0902030302020204" pitchFamily="66" charset="0"/>
              </a:rPr>
              <a:t>6)	Save and evaluate results 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>
                <a:latin typeface="Comic Sans MS" panose="030F0902030302020204" pitchFamily="66" charset="0"/>
              </a:rPr>
              <a:t>	</a:t>
            </a:r>
            <a:r>
              <a:rPr lang="en-US" altLang="en-US" sz="1600" b="1">
                <a:latin typeface="Comic Sans MS" panose="030F0902030302020204" pitchFamily="66" charset="0"/>
              </a:rPr>
              <a:t>bigfile.out</a:t>
            </a:r>
            <a:r>
              <a:rPr lang="en-US" altLang="en-US" sz="1600">
                <a:latin typeface="Comic Sans MS" panose="030F0902030302020204" pitchFamily="66" charset="0"/>
              </a:rPr>
              <a:t>	Full output file containing catch in every simulated year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>
                <a:latin typeface="Comic Sans MS" panose="030F0902030302020204" pitchFamily="66" charset="0"/>
              </a:rPr>
              <a:t>	</a:t>
            </a:r>
            <a:r>
              <a:rPr lang="en-US" altLang="en-US" sz="1600" b="1">
                <a:latin typeface="Comic Sans MS" panose="030F0902030302020204" pitchFamily="66" charset="0"/>
              </a:rPr>
              <a:t>bigsum.dat</a:t>
            </a:r>
            <a:r>
              <a:rPr lang="en-US" altLang="en-US" sz="1600">
                <a:latin typeface="Comic Sans MS" panose="030F0902030302020204" pitchFamily="66" charset="0"/>
              </a:rPr>
              <a:t>	Summarized version of bigfile.out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>
                <a:latin typeface="Comic Sans MS" panose="030F0902030302020204" pitchFamily="66" charset="0"/>
              </a:rPr>
              <a:t>	</a:t>
            </a:r>
            <a:r>
              <a:rPr lang="en-US" altLang="en-US" sz="1600" b="1">
                <a:latin typeface="Comic Sans MS" panose="030F0902030302020204" pitchFamily="66" charset="0"/>
              </a:rPr>
              <a:t>F_profile.out</a:t>
            </a:r>
            <a:r>
              <a:rPr lang="en-US" altLang="en-US" sz="1600">
                <a:latin typeface="Comic Sans MS" panose="030F0902030302020204" pitchFamily="66" charset="0"/>
              </a:rPr>
              <a:t>	Profile of main characteristics over fishing mortality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>
                <a:latin typeface="Comic Sans MS" panose="030F0902030302020204" pitchFamily="66" charset="0"/>
              </a:rPr>
              <a:t>	</a:t>
            </a:r>
            <a:r>
              <a:rPr lang="en-US" altLang="en-US" sz="1600" b="1">
                <a:latin typeface="Comic Sans MS" panose="030F0902030302020204" pitchFamily="66" charset="0"/>
              </a:rPr>
              <a:t>srec.out</a:t>
            </a:r>
            <a:r>
              <a:rPr lang="en-US" altLang="en-US" sz="1600">
                <a:latin typeface="Comic Sans MS" panose="030F0902030302020204" pitchFamily="66" charset="0"/>
              </a:rPr>
              <a:t>	Details on stock-recruitment data that were fit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>
                <a:latin typeface="Comic Sans MS" panose="030F0902030302020204" pitchFamily="66" charset="0"/>
              </a:rPr>
              <a:t>	</a:t>
            </a:r>
            <a:r>
              <a:rPr lang="en-US" altLang="en-US" sz="1600" b="1">
                <a:latin typeface="Comic Sans MS" panose="030F0902030302020204" pitchFamily="66" charset="0"/>
              </a:rPr>
              <a:t>means.out</a:t>
            </a:r>
            <a:r>
              <a:rPr lang="en-US" altLang="en-US" sz="1600">
                <a:latin typeface="Comic Sans MS" panose="030F0902030302020204" pitchFamily="66" charset="0"/>
              </a:rPr>
              <a:t>	General projection results by species and alternatives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>
                <a:latin typeface="Comic Sans MS" panose="030F0902030302020204" pitchFamily="66" charset="0"/>
              </a:rPr>
              <a:t>	</a:t>
            </a:r>
            <a:r>
              <a:rPr lang="en-US" altLang="en-US" sz="1600" b="1">
                <a:latin typeface="Comic Sans MS" panose="030F0902030302020204" pitchFamily="66" charset="0"/>
              </a:rPr>
              <a:t>percentiles.out</a:t>
            </a:r>
            <a:r>
              <a:rPr lang="en-US" altLang="en-US" sz="1600">
                <a:latin typeface="Comic Sans MS" panose="030F0902030302020204" pitchFamily="66" charset="0"/>
              </a:rPr>
              <a:t>	Gives percentiles of simulation results and variability</a:t>
            </a:r>
          </a:p>
          <a:p>
            <a:pPr>
              <a:spcBef>
                <a:spcPct val="50000"/>
              </a:spcBef>
            </a:pPr>
            <a:r>
              <a:rPr lang="en-US" altLang="en-US" sz="1600">
                <a:latin typeface="Comic Sans MS" panose="030F0902030302020204" pitchFamily="66" charset="0"/>
              </a:rPr>
              <a:t>7)	Repeat steps 4)-6) as desired for different model configurations etc.</a:t>
            </a:r>
          </a:p>
          <a:p>
            <a:pPr>
              <a:spcBef>
                <a:spcPct val="50000"/>
              </a:spcBef>
            </a:pPr>
            <a:r>
              <a:rPr lang="en-US" altLang="en-US" sz="1600">
                <a:latin typeface="Comic Sans MS" panose="030F0902030302020204" pitchFamily="66" charset="0"/>
              </a:rPr>
              <a:t>8)	Repeat steps 3)-7) as desired for different impacts of near-term catch levels</a:t>
            </a:r>
          </a:p>
          <a:p>
            <a:pPr>
              <a:spcBef>
                <a:spcPct val="50000"/>
              </a:spcBef>
            </a:pPr>
            <a:r>
              <a:rPr lang="en-US" altLang="en-US" sz="1600">
                <a:latin typeface="Comic Sans MS" panose="030F0902030302020204" pitchFamily="66" charset="0"/>
              </a:rPr>
              <a:t>9)	Repeat steps 1)-8) as desired to evaluate different model results.</a:t>
            </a:r>
          </a:p>
        </p:txBody>
      </p:sp>
      <p:sp>
        <p:nvSpPr>
          <p:cNvPr id="994313" name="Text Box 9">
            <a:extLst>
              <a:ext uri="{FF2B5EF4-FFF2-40B4-BE49-F238E27FC236}">
                <a16:creationId xmlns:a16="http://schemas.microsoft.com/office/drawing/2014/main" id="{04AED336-9669-4B4B-807C-D6264397A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324600"/>
            <a:ext cx="762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3300"/>
                </a:solidFill>
              </a:rPr>
              <a:t>DOS batch files suck, awk…BUT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>
            <a:extLst>
              <a:ext uri="{FF2B5EF4-FFF2-40B4-BE49-F238E27FC236}">
                <a16:creationId xmlns:a16="http://schemas.microsoft.com/office/drawing/2014/main" id="{3A2C93E5-70DB-5146-BF14-440EA03878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1143000"/>
          </a:xfrm>
        </p:spPr>
        <p:txBody>
          <a:bodyPr/>
          <a:lstStyle/>
          <a:p>
            <a:r>
              <a:rPr lang="en-US" altLang="en-US"/>
              <a:t>Readme.txt</a:t>
            </a:r>
          </a:p>
        </p:txBody>
      </p:sp>
      <p:sp>
        <p:nvSpPr>
          <p:cNvPr id="998403" name="Rectangle 3">
            <a:extLst>
              <a:ext uri="{FF2B5EF4-FFF2-40B4-BE49-F238E27FC236}">
                <a16:creationId xmlns:a16="http://schemas.microsoft.com/office/drawing/2014/main" id="{A83088AB-0B13-B54A-921D-F72BA2D3BB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/>
              <a:t>Species file differences: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To see a simple species file (single fishery and sex) open bsai_atka.dat or bsai_pop.dat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To see a species file with multiple sexes defined (and differing natural mortality rates) open goa_atf.dat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To see a species file with multiple fisheries and sexes defined open bsai_gturb.dat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To run a single scenario on a single stock: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copy setup1.dat setup.dat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run bsai_pop (where bsai_pop is a stock selected that has a file named bsai_pop_spcat.dat)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check out output files in myfile_out directory... 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To run multiple scenarios on a single stock: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copy setup2.dat setup.dat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“run bsai_pop” 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To run multiple scenarios on a multiple stocks: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open data\bsai_spcat.dat {copy setup2.dat to setup.dat}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“run bsai”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here BSAI_spcat.dat exists and contains the list of species and the catch levels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386" name="Rectangle 2">
            <a:extLst>
              <a:ext uri="{FF2B5EF4-FFF2-40B4-BE49-F238E27FC236}">
                <a16:creationId xmlns:a16="http://schemas.microsoft.com/office/drawing/2014/main" id="{8FBB656C-6E49-F14C-8AD0-82F7ABEEE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Batch files suck… </a:t>
            </a:r>
          </a:p>
        </p:txBody>
      </p:sp>
      <p:sp>
        <p:nvSpPr>
          <p:cNvPr id="1040387" name="Rectangle 3">
            <a:extLst>
              <a:ext uri="{FF2B5EF4-FFF2-40B4-BE49-F238E27FC236}">
                <a16:creationId xmlns:a16="http://schemas.microsoft.com/office/drawing/2014/main" id="{F28AD6A5-97D1-D44E-9DD3-6300ED7D68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40388" name="Rectangle 4">
            <a:extLst>
              <a:ext uri="{FF2B5EF4-FFF2-40B4-BE49-F238E27FC236}">
                <a16:creationId xmlns:a16="http://schemas.microsoft.com/office/drawing/2014/main" id="{271ED500-AB26-D949-B75A-EFD011A3A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895475"/>
            <a:ext cx="64770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200"/>
              <a:t>@echo off</a:t>
            </a:r>
          </a:p>
          <a:p>
            <a:pPr algn="l"/>
            <a:endParaRPr lang="en-US" altLang="en-US" sz="1200"/>
          </a:p>
          <a:p>
            <a:pPr algn="l"/>
            <a:r>
              <a:rPr lang="en-US" altLang="en-US" sz="1200"/>
              <a:t>if NOT exist data\%1_spcat.dat   ( echo ---------------</a:t>
            </a:r>
          </a:p>
          <a:p>
            <a:pPr algn="l"/>
            <a:r>
              <a:rPr lang="en-US" altLang="en-US" sz="1200"/>
              <a:t>echo. </a:t>
            </a:r>
          </a:p>
          <a:p>
            <a:pPr algn="l"/>
            <a:r>
              <a:rPr lang="en-US" altLang="en-US" sz="1200"/>
              <a:t>echo   Oops...Error!!!!   </a:t>
            </a:r>
          </a:p>
          <a:p>
            <a:pPr algn="l"/>
            <a:r>
              <a:rPr lang="en-US" altLang="en-US" sz="1200"/>
              <a:t>echo. </a:t>
            </a:r>
          </a:p>
          <a:p>
            <a:pPr algn="l"/>
            <a:r>
              <a:rPr lang="en-US" altLang="en-US" sz="1200"/>
              <a:t>echo   File data\%1_spcat.dat appears to be missing...  </a:t>
            </a:r>
          </a:p>
          <a:p>
            <a:pPr algn="l"/>
            <a:r>
              <a:rPr lang="en-US" altLang="en-US" sz="1200"/>
              <a:t>echo. </a:t>
            </a:r>
          </a:p>
          <a:p>
            <a:pPr algn="l"/>
            <a:r>
              <a:rPr lang="en-US" altLang="en-US" sz="1200"/>
              <a:t>echo   Exiting....</a:t>
            </a:r>
          </a:p>
          <a:p>
            <a:pPr algn="l"/>
            <a:r>
              <a:rPr lang="en-US" altLang="en-US" sz="1200"/>
              <a:t>echo ---------------</a:t>
            </a:r>
          </a:p>
          <a:p>
            <a:pPr algn="l"/>
            <a:r>
              <a:rPr lang="en-US" altLang="en-US" sz="1200"/>
              <a:t>exit /B</a:t>
            </a:r>
          </a:p>
          <a:p>
            <a:pPr algn="l"/>
            <a:r>
              <a:rPr lang="en-US" altLang="en-US" sz="1200"/>
              <a:t>)</a:t>
            </a:r>
          </a:p>
          <a:p>
            <a:pPr algn="l"/>
            <a:r>
              <a:rPr lang="en-US" altLang="en-US" sz="1200"/>
              <a:t>copy data\%1_spcat.dat   spp_catch.dat</a:t>
            </a:r>
          </a:p>
          <a:p>
            <a:pPr algn="l"/>
            <a:r>
              <a:rPr lang="en-US" altLang="en-US" sz="1200"/>
              <a:t>main -nox -nohess</a:t>
            </a:r>
          </a:p>
          <a:p>
            <a:pPr algn="l"/>
            <a:r>
              <a:rPr lang="en-US" altLang="en-US" sz="1200"/>
              <a:t>if NOT exist %1_out mkdir %1_out</a:t>
            </a:r>
          </a:p>
          <a:p>
            <a:pPr algn="l"/>
            <a:r>
              <a:rPr lang="en-US" altLang="en-US" sz="1200"/>
              <a:t>copy *.out %1_out\</a:t>
            </a:r>
          </a:p>
          <a:p>
            <a:pPr algn="l"/>
            <a:r>
              <a:rPr lang="en-US" altLang="en-US" sz="1200"/>
              <a:t>copy main.rep %1_out\report.out</a:t>
            </a:r>
          </a:p>
          <a:p>
            <a:pPr algn="l"/>
            <a:r>
              <a:rPr lang="en-US" altLang="en-US" sz="1200"/>
              <a:t>copy alt2_proj.rep %1_out\alt2_proj.out</a:t>
            </a:r>
          </a:p>
          <a:p>
            <a:pPr algn="l"/>
            <a:endParaRPr lang="en-US" altLang="en-US" sz="1200"/>
          </a:p>
          <a:p>
            <a:pPr algn="l"/>
            <a:r>
              <a:rPr lang="en-US" altLang="en-US" sz="1200"/>
              <a:t>call awk1    %1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0" name="Rectangle 2">
            <a:extLst>
              <a:ext uri="{FF2B5EF4-FFF2-40B4-BE49-F238E27FC236}">
                <a16:creationId xmlns:a16="http://schemas.microsoft.com/office/drawing/2014/main" id="{1653700D-3E07-0E42-9EC5-0F44C9FCF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41411" name="Rectangle 3">
            <a:extLst>
              <a:ext uri="{FF2B5EF4-FFF2-40B4-BE49-F238E27FC236}">
                <a16:creationId xmlns:a16="http://schemas.microsoft.com/office/drawing/2014/main" id="{EC27AD28-1065-D34F-924C-4BD9800AF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41412" name="Rectangle 4">
            <a:extLst>
              <a:ext uri="{FF2B5EF4-FFF2-40B4-BE49-F238E27FC236}">
                <a16:creationId xmlns:a16="http://schemas.microsoft.com/office/drawing/2014/main" id="{862EB545-23A8-1E41-B75F-8241E1C4D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828800"/>
            <a:ext cx="6477000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800">
                <a:latin typeface="Courier" pitchFamily="2" charset="0"/>
              </a:rPr>
              <a:t>NR&gt;1{</a:t>
            </a:r>
          </a:p>
          <a:p>
            <a:pPr algn="l"/>
            <a:r>
              <a:rPr lang="en-US" altLang="en-US" sz="1800">
                <a:latin typeface="Courier" pitchFamily="2" charset="0"/>
              </a:rPr>
              <a:t>  {i= $1" "$2" "$3}</a:t>
            </a:r>
          </a:p>
          <a:p>
            <a:pPr algn="l"/>
            <a:r>
              <a:rPr lang="en-US" altLang="en-US" sz="1800">
                <a:latin typeface="Courier" pitchFamily="2" charset="0"/>
              </a:rPr>
              <a:t>  {   c[i]++  }</a:t>
            </a:r>
          </a:p>
          <a:p>
            <a:pPr algn="l"/>
            <a:r>
              <a:rPr lang="en-US" altLang="en-US" sz="1800">
                <a:latin typeface="Courier" pitchFamily="2" charset="0"/>
              </a:rPr>
              <a:t>  { abc[i]+=$4}</a:t>
            </a:r>
          </a:p>
          <a:p>
            <a:pPr algn="l"/>
            <a:r>
              <a:rPr lang="en-US" altLang="en-US" sz="1800">
                <a:latin typeface="Courier" pitchFamily="2" charset="0"/>
              </a:rPr>
              <a:t>  { ofl[i]+=$5}</a:t>
            </a:r>
          </a:p>
          <a:p>
            <a:pPr algn="l"/>
            <a:r>
              <a:rPr lang="en-US" altLang="en-US" sz="1800">
                <a:latin typeface="Courier" pitchFamily="2" charset="0"/>
              </a:rPr>
              <a:t>  { cat[i]+=$6}</a:t>
            </a:r>
          </a:p>
          <a:p>
            <a:pPr algn="l"/>
            <a:r>
              <a:rPr lang="en-US" altLang="en-US" sz="1800">
                <a:latin typeface="Courier" pitchFamily="2" charset="0"/>
              </a:rPr>
              <a:t>  { ssb[i]+=$7}</a:t>
            </a:r>
          </a:p>
          <a:p>
            <a:pPr algn="l"/>
            <a:r>
              <a:rPr lang="en-US" altLang="en-US" sz="1800">
                <a:latin typeface="Courier" pitchFamily="2" charset="0"/>
              </a:rPr>
              <a:t>  {   f[i]+=$8}</a:t>
            </a:r>
          </a:p>
          <a:p>
            <a:pPr algn="l"/>
            <a:r>
              <a:rPr lang="en-US" altLang="en-US" sz="1800">
                <a:latin typeface="Courier" pitchFamily="2" charset="0"/>
              </a:rPr>
              <a:t>  {totb[i]+=$9}</a:t>
            </a:r>
          </a:p>
          <a:p>
            <a:pPr algn="l"/>
            <a:r>
              <a:rPr lang="en-US" altLang="en-US" sz="1800">
                <a:latin typeface="Courier" pitchFamily="2" charset="0"/>
              </a:rPr>
              <a:t>}</a:t>
            </a:r>
          </a:p>
          <a:p>
            <a:pPr algn="l"/>
            <a:r>
              <a:rPr lang="en-US" altLang="en-US" sz="1800">
                <a:latin typeface="Courier" pitchFamily="2" charset="0"/>
              </a:rPr>
              <a:t>END {</a:t>
            </a:r>
          </a:p>
          <a:p>
            <a:pPr algn="l"/>
            <a:r>
              <a:rPr lang="en-US" altLang="en-US" sz="1800">
                <a:latin typeface="Courier" pitchFamily="2" charset="0"/>
              </a:rPr>
              <a:t>{print "Alt Stock Year ABC OFL Catch SSB F Total_Biom"}</a:t>
            </a:r>
          </a:p>
          <a:p>
            <a:pPr algn="l"/>
            <a:r>
              <a:rPr lang="en-US" altLang="en-US" sz="1800">
                <a:latin typeface="Courier" pitchFamily="2" charset="0"/>
              </a:rPr>
              <a:t>for (i in abc) {</a:t>
            </a:r>
          </a:p>
          <a:p>
            <a:pPr algn="l"/>
            <a:r>
              <a:rPr lang="en-US" altLang="en-US" sz="1800">
                <a:latin typeface="Courier" pitchFamily="2" charset="0"/>
              </a:rPr>
              <a:t>  print i, abc[i]/c[i], ofl[i]/c[i], cat[i]/c[i], ssb[i]/c[i], f[i]/c[i], totb[i]/c[i] }</a:t>
            </a:r>
          </a:p>
          <a:p>
            <a:pPr algn="l"/>
            <a:r>
              <a:rPr lang="en-US" altLang="en-US" sz="1800">
                <a:latin typeface="Courier" pitchFamily="2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Rectangle 2">
            <a:extLst>
              <a:ext uri="{FF2B5EF4-FFF2-40B4-BE49-F238E27FC236}">
                <a16:creationId xmlns:a16="http://schemas.microsoft.com/office/drawing/2014/main" id="{0874F388-0C74-1B45-9335-2D3DB6A123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output</a:t>
            </a:r>
          </a:p>
        </p:txBody>
      </p:sp>
      <p:sp>
        <p:nvSpPr>
          <p:cNvPr id="1004547" name="Rectangle 3">
            <a:extLst>
              <a:ext uri="{FF2B5EF4-FFF2-40B4-BE49-F238E27FC236}">
                <a16:creationId xmlns:a16="http://schemas.microsoft.com/office/drawing/2014/main" id="{14745D8D-4DF8-F945-94A0-BF01FC1382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Datafiles.xls</a:t>
            </a:r>
          </a:p>
          <a:p>
            <a:pPr>
              <a:buFont typeface="Wingdings" pitchFamily="2" charset="2"/>
              <a:buNone/>
            </a:pPr>
            <a:r>
              <a:rPr lang="en-US" altLang="en-US"/>
              <a:t>Srfits.xls</a:t>
            </a:r>
          </a:p>
          <a:p>
            <a:pPr>
              <a:buFont typeface="Wingdings" pitchFamily="2" charset="2"/>
              <a:buNone/>
            </a:pPr>
            <a:r>
              <a:rPr lang="en-US" altLang="en-US"/>
              <a:t>Fprofiles.xls</a:t>
            </a:r>
          </a:p>
          <a:p>
            <a:pPr>
              <a:buFont typeface="Wingdings" pitchFamily="2" charset="2"/>
              <a:buNone/>
            </a:pPr>
            <a:endParaRPr lang="en-US" altLang="en-US"/>
          </a:p>
          <a:p>
            <a:pPr>
              <a:buFont typeface="Wingdings" pitchFamily="2" charset="2"/>
              <a:buNone/>
            </a:pPr>
            <a:r>
              <a:rPr lang="en-US" altLang="en-US"/>
              <a:t>TAC_Fits.xls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>
            <a:extLst>
              <a:ext uri="{FF2B5EF4-FFF2-40B4-BE49-F238E27FC236}">
                <a16:creationId xmlns:a16="http://schemas.microsoft.com/office/drawing/2014/main" id="{DEE42B71-1ABC-9F45-907E-4A353A81F0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1143000"/>
          </a:xfrm>
        </p:spPr>
        <p:txBody>
          <a:bodyPr/>
          <a:lstStyle/>
          <a:p>
            <a:r>
              <a:rPr lang="en-US" altLang="en-US"/>
              <a:t>Example multispecies result</a:t>
            </a:r>
          </a:p>
        </p:txBody>
      </p:sp>
      <p:sp>
        <p:nvSpPr>
          <p:cNvPr id="1006597" name="Rectangle 5">
            <a:extLst>
              <a:ext uri="{FF2B5EF4-FFF2-40B4-BE49-F238E27FC236}">
                <a16:creationId xmlns:a16="http://schemas.microsoft.com/office/drawing/2014/main" id="{4C92C49E-6263-3948-9BD1-605A9812B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06598" name="Picture 6">
            <a:extLst>
              <a:ext uri="{FF2B5EF4-FFF2-40B4-BE49-F238E27FC236}">
                <a16:creationId xmlns:a16="http://schemas.microsoft.com/office/drawing/2014/main" id="{746FC32E-FE83-004F-8CE9-0CD61CEAD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4800600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06599" name="Picture 7">
            <a:extLst>
              <a:ext uri="{FF2B5EF4-FFF2-40B4-BE49-F238E27FC236}">
                <a16:creationId xmlns:a16="http://schemas.microsoft.com/office/drawing/2014/main" id="{094437C4-42EC-404A-BC27-C78E107FDDCB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43400" y="4114800"/>
            <a:ext cx="4344988" cy="2465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>
            <a:extLst>
              <a:ext uri="{FF2B5EF4-FFF2-40B4-BE49-F238E27FC236}">
                <a16:creationId xmlns:a16="http://schemas.microsoft.com/office/drawing/2014/main" id="{3324636C-79E7-6F4B-8DF9-905420A71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92100"/>
            <a:ext cx="8229600" cy="1384300"/>
          </a:xfrm>
        </p:spPr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1002499" name="Rectangle 3">
            <a:extLst>
              <a:ext uri="{FF2B5EF4-FFF2-40B4-BE49-F238E27FC236}">
                <a16:creationId xmlns:a16="http://schemas.microsoft.com/office/drawing/2014/main" id="{E5F305D9-2979-E547-9D2A-E349F0C0C2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5257800"/>
          </a:xfrm>
        </p:spPr>
        <p:txBody>
          <a:bodyPr/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>
                <a:solidFill>
                  <a:schemeClr val="accent1"/>
                </a:solidFill>
              </a:rPr>
              <a:t>Overview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>
                <a:solidFill>
                  <a:schemeClr val="accent1"/>
                </a:solidFill>
              </a:rPr>
              <a:t>File layout and options</a:t>
            </a:r>
          </a:p>
          <a:p>
            <a:pPr lvl="1"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>
                <a:solidFill>
                  <a:schemeClr val="accent1"/>
                </a:solidFill>
              </a:rPr>
              <a:t>Projection options</a:t>
            </a:r>
          </a:p>
          <a:p>
            <a:pPr lvl="1"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>
                <a:solidFill>
                  <a:schemeClr val="accent1"/>
                </a:solidFill>
              </a:rPr>
              <a:t>Single species aspects</a:t>
            </a:r>
          </a:p>
          <a:p>
            <a:pPr lvl="1"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>
                <a:solidFill>
                  <a:schemeClr val="accent1"/>
                </a:solidFill>
              </a:rPr>
              <a:t>Multispecies aspects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/>
              <a:t>Estimation features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>
            <a:extLst>
              <a:ext uri="{FF2B5EF4-FFF2-40B4-BE49-F238E27FC236}">
                <a16:creationId xmlns:a16="http://schemas.microsoft.com/office/drawing/2014/main" id="{E6979923-69B9-DB41-A413-465185A48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Anybody get that?</a:t>
            </a:r>
          </a:p>
        </p:txBody>
      </p:sp>
      <p:sp>
        <p:nvSpPr>
          <p:cNvPr id="1020931" name="Rectangle 3">
            <a:extLst>
              <a:ext uri="{FF2B5EF4-FFF2-40B4-BE49-F238E27FC236}">
                <a16:creationId xmlns:a16="http://schemas.microsoft.com/office/drawing/2014/main" id="{8E620F63-369B-1E47-B3C0-670EFA3CF3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Question:</a:t>
            </a:r>
          </a:p>
          <a:p>
            <a:pPr lvl="1">
              <a:buFont typeface="Wingdings" pitchFamily="2" charset="2"/>
              <a:buNone/>
            </a:pPr>
            <a:r>
              <a:rPr lang="en-US" altLang="en-US"/>
              <a:t>Now it (may be)</a:t>
            </a:r>
          </a:p>
          <a:p>
            <a:pPr lvl="1">
              <a:buFont typeface="Wingdings" pitchFamily="2" charset="2"/>
              <a:buNone/>
            </a:pPr>
            <a:r>
              <a:rPr lang="en-US" altLang="en-US"/>
              <a:t>	1:2:3 pm (3 seconds after 1:02 pm)</a:t>
            </a:r>
          </a:p>
          <a:p>
            <a:pPr lvl="1">
              <a:buFont typeface="Wingdings" pitchFamily="2" charset="2"/>
              <a:buNone/>
            </a:pPr>
            <a:r>
              <a:rPr lang="en-US" altLang="en-US"/>
              <a:t>on </a:t>
            </a:r>
          </a:p>
          <a:p>
            <a:pPr lvl="1">
              <a:buFont typeface="Wingdings" pitchFamily="2" charset="2"/>
              <a:buNone/>
            </a:pPr>
            <a:r>
              <a:rPr lang="en-US" altLang="en-US"/>
              <a:t>	04/05/06</a:t>
            </a:r>
          </a:p>
          <a:p>
            <a:pPr lvl="1">
              <a:buFont typeface="Wingdings" pitchFamily="2" charset="2"/>
              <a:buNone/>
            </a:pPr>
            <a:r>
              <a:rPr lang="en-US" altLang="en-US"/>
              <a:t>Will this record happen again in our lifetimes?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>
            <a:extLst>
              <a:ext uri="{FF2B5EF4-FFF2-40B4-BE49-F238E27FC236}">
                <a16:creationId xmlns:a16="http://schemas.microsoft.com/office/drawing/2014/main" id="{EEBC6E6F-1495-8E49-9644-F895E97BD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Estimation features</a:t>
            </a:r>
          </a:p>
        </p:txBody>
      </p:sp>
      <p:sp>
        <p:nvSpPr>
          <p:cNvPr id="953347" name="Rectangle 3">
            <a:extLst>
              <a:ext uri="{FF2B5EF4-FFF2-40B4-BE49-F238E27FC236}">
                <a16:creationId xmlns:a16="http://schemas.microsoft.com/office/drawing/2014/main" id="{32F46B59-7938-9C4F-A1EC-E98F2F6D13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en-US"/>
              <a:t>SPR rates solved simply</a:t>
            </a:r>
          </a:p>
          <a:p>
            <a:pPr lvl="1">
              <a:lnSpc>
                <a:spcPct val="130000"/>
              </a:lnSpc>
              <a:buFont typeface="Wingdings" pitchFamily="2" charset="2"/>
              <a:buNone/>
            </a:pPr>
            <a:r>
              <a:rPr lang="en-US" altLang="en-US"/>
              <a:t>Not part of normal ADMB “parameters” 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en-US"/>
              <a:t>Stock-recruitment parameters are estimated</a:t>
            </a:r>
          </a:p>
          <a:p>
            <a:pPr lvl="1">
              <a:lnSpc>
                <a:spcPct val="130000"/>
              </a:lnSpc>
              <a:buFont typeface="Wingdings" pitchFamily="2" charset="2"/>
              <a:buNone/>
            </a:pPr>
            <a:r>
              <a:rPr lang="en-US" altLang="en-US"/>
              <a:t>Ricker and Beverton-Holt are options</a:t>
            </a:r>
          </a:p>
          <a:p>
            <a:pPr lvl="2">
              <a:lnSpc>
                <a:spcPct val="130000"/>
              </a:lnSpc>
              <a:buFontTx/>
              <a:buNone/>
            </a:pPr>
            <a:r>
              <a:rPr lang="en-US" altLang="en-US"/>
              <a:t>Ricker tends to be more stable for estimation</a:t>
            </a:r>
          </a:p>
          <a:p>
            <a:pPr lvl="1">
              <a:lnSpc>
                <a:spcPct val="130000"/>
              </a:lnSpc>
              <a:buFont typeface="Wingdings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0" name="Rectangle 2">
            <a:extLst>
              <a:ext uri="{FF2B5EF4-FFF2-40B4-BE49-F238E27FC236}">
                <a16:creationId xmlns:a16="http://schemas.microsoft.com/office/drawing/2014/main" id="{0A988357-21A3-2440-932A-3820FB071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Stock-recruitment fits</a:t>
            </a:r>
          </a:p>
        </p:txBody>
      </p:sp>
      <p:sp>
        <p:nvSpPr>
          <p:cNvPr id="918541" name="Rectangle 13">
            <a:extLst>
              <a:ext uri="{FF2B5EF4-FFF2-40B4-BE49-F238E27FC236}">
                <a16:creationId xmlns:a16="http://schemas.microsoft.com/office/drawing/2014/main" id="{777BDCE7-C078-D34B-9CBB-3EA868FF2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altLang="en-US" sz="2800"/>
              <a:t>“Conditioned” means that </a:t>
            </a:r>
            <a:r>
              <a:rPr lang="en-US" altLang="en-US" sz="2800" i="1"/>
              <a:t>F</a:t>
            </a:r>
            <a:r>
              <a:rPr lang="en-US" altLang="en-US" sz="2800" i="1" baseline="-25000"/>
              <a:t>35%</a:t>
            </a:r>
            <a:r>
              <a:rPr lang="en-US" altLang="en-US" sz="2800"/>
              <a:t> = </a:t>
            </a:r>
            <a:r>
              <a:rPr lang="en-US" altLang="en-US" sz="2800" i="1"/>
              <a:t>F</a:t>
            </a:r>
            <a:r>
              <a:rPr lang="en-US" altLang="en-US" sz="2800" i="1" baseline="-25000"/>
              <a:t>msy</a:t>
            </a:r>
          </a:p>
          <a:p>
            <a:pPr lvl="1">
              <a:buFont typeface="Wingdings" pitchFamily="2" charset="2"/>
              <a:buNone/>
            </a:pPr>
            <a:endParaRPr lang="en-US" altLang="en-US" sz="2800" i="1" baseline="-25000"/>
          </a:p>
          <a:p>
            <a:pPr lvl="1">
              <a:buFont typeface="Wingdings" pitchFamily="2" charset="2"/>
              <a:buNone/>
            </a:pPr>
            <a:r>
              <a:rPr lang="en-US" altLang="en-US" sz="2800"/>
              <a:t>“Unconditioned” means just fit available data…</a:t>
            </a:r>
          </a:p>
          <a:p>
            <a:pPr lvl="1">
              <a:buFont typeface="Wingdings" pitchFamily="2" charset="2"/>
              <a:buNone/>
            </a:pPr>
            <a:endParaRPr lang="en-US" altLang="en-US" sz="2800"/>
          </a:p>
          <a:p>
            <a:pPr lvl="1">
              <a:buFont typeface="Wingdings" pitchFamily="2" charset="2"/>
              <a:buNone/>
            </a:pPr>
            <a:r>
              <a:rPr lang="en-US" altLang="en-US" sz="2800"/>
              <a:t>Shown in order of effect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5700" name="Picture 4">
            <a:extLst>
              <a:ext uri="{FF2B5EF4-FFF2-40B4-BE49-F238E27FC236}">
                <a16:creationId xmlns:a16="http://schemas.microsoft.com/office/drawing/2014/main" id="{52D277DB-F0FF-7E4D-9642-CD50F4BB2913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3050" y="639763"/>
            <a:ext cx="8675688" cy="5907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5702" name="Rectangle 6">
            <a:extLst>
              <a:ext uri="{FF2B5EF4-FFF2-40B4-BE49-F238E27FC236}">
                <a16:creationId xmlns:a16="http://schemas.microsoft.com/office/drawing/2014/main" id="{9A126C29-3207-1842-A283-6F670D824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>
            <a:extLst>
              <a:ext uri="{FF2B5EF4-FFF2-40B4-BE49-F238E27FC236}">
                <a16:creationId xmlns:a16="http://schemas.microsoft.com/office/drawing/2014/main" id="{9C7E4428-E2F5-494B-90CF-4137C5E64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926724" name="Picture 4">
            <a:extLst>
              <a:ext uri="{FF2B5EF4-FFF2-40B4-BE49-F238E27FC236}">
                <a16:creationId xmlns:a16="http://schemas.microsoft.com/office/drawing/2014/main" id="{4D342AC4-C4B4-AC40-B8CE-DEBD990138D1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3050" y="639763"/>
            <a:ext cx="8675688" cy="5907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>
            <a:extLst>
              <a:ext uri="{FF2B5EF4-FFF2-40B4-BE49-F238E27FC236}">
                <a16:creationId xmlns:a16="http://schemas.microsoft.com/office/drawing/2014/main" id="{DDE38E9C-56B1-CD4B-A48E-9F3D897C96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919557" name="Picture 5">
            <a:extLst>
              <a:ext uri="{FF2B5EF4-FFF2-40B4-BE49-F238E27FC236}">
                <a16:creationId xmlns:a16="http://schemas.microsoft.com/office/drawing/2014/main" id="{2A8F896D-72D3-6646-A9EC-5BE7FC9169FF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3050" y="639763"/>
            <a:ext cx="8675688" cy="5907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>
            <a:extLst>
              <a:ext uri="{FF2B5EF4-FFF2-40B4-BE49-F238E27FC236}">
                <a16:creationId xmlns:a16="http://schemas.microsoft.com/office/drawing/2014/main" id="{F77DEB41-DC54-B04D-B2B6-2EB95726D9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930820" name="Picture 4">
            <a:extLst>
              <a:ext uri="{FF2B5EF4-FFF2-40B4-BE49-F238E27FC236}">
                <a16:creationId xmlns:a16="http://schemas.microsoft.com/office/drawing/2014/main" id="{8C0E3704-6F18-AD49-8D1C-281F36E49089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3050" y="639763"/>
            <a:ext cx="8675688" cy="5907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Rectangle 2">
            <a:extLst>
              <a:ext uri="{FF2B5EF4-FFF2-40B4-BE49-F238E27FC236}">
                <a16:creationId xmlns:a16="http://schemas.microsoft.com/office/drawing/2014/main" id="{B77EF7F8-FDCD-EA45-9815-6CAD9B1B9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920580" name="Picture 4">
            <a:extLst>
              <a:ext uri="{FF2B5EF4-FFF2-40B4-BE49-F238E27FC236}">
                <a16:creationId xmlns:a16="http://schemas.microsoft.com/office/drawing/2014/main" id="{55EE44CF-7A48-2240-8D94-8AD8B9B52CAF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3050" y="639763"/>
            <a:ext cx="8675688" cy="5907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>
            <a:extLst>
              <a:ext uri="{FF2B5EF4-FFF2-40B4-BE49-F238E27FC236}">
                <a16:creationId xmlns:a16="http://schemas.microsoft.com/office/drawing/2014/main" id="{696415E0-B858-1241-8AF6-5734A07F8D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928773" name="Picture 5">
            <a:extLst>
              <a:ext uri="{FF2B5EF4-FFF2-40B4-BE49-F238E27FC236}">
                <a16:creationId xmlns:a16="http://schemas.microsoft.com/office/drawing/2014/main" id="{1B1305CB-84E1-8A48-8D8D-30F9B3B6FD7E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3050" y="639763"/>
            <a:ext cx="8675688" cy="5907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>
            <a:extLst>
              <a:ext uri="{FF2B5EF4-FFF2-40B4-BE49-F238E27FC236}">
                <a16:creationId xmlns:a16="http://schemas.microsoft.com/office/drawing/2014/main" id="{40679919-EA41-8A40-A6C6-D6998C65D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931844" name="Picture 4">
            <a:extLst>
              <a:ext uri="{FF2B5EF4-FFF2-40B4-BE49-F238E27FC236}">
                <a16:creationId xmlns:a16="http://schemas.microsoft.com/office/drawing/2014/main" id="{8E9AC714-C639-D846-9853-B261E2248BDF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3050" y="639763"/>
            <a:ext cx="8675688" cy="5907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6" name="Rectangle 2">
            <a:extLst>
              <a:ext uri="{FF2B5EF4-FFF2-40B4-BE49-F238E27FC236}">
                <a16:creationId xmlns:a16="http://schemas.microsoft.com/office/drawing/2014/main" id="{FB78EC3A-A507-B442-960A-0519ECFDB6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927748" name="Picture 4">
            <a:extLst>
              <a:ext uri="{FF2B5EF4-FFF2-40B4-BE49-F238E27FC236}">
                <a16:creationId xmlns:a16="http://schemas.microsoft.com/office/drawing/2014/main" id="{177D4DA1-CA80-294B-8575-0F393BFF38C4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3050" y="639763"/>
            <a:ext cx="8675688" cy="5907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>
            <a:extLst>
              <a:ext uri="{FF2B5EF4-FFF2-40B4-BE49-F238E27FC236}">
                <a16:creationId xmlns:a16="http://schemas.microsoft.com/office/drawing/2014/main" id="{06B47F1E-E1EE-0346-8A67-802119715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92100"/>
            <a:ext cx="8229600" cy="1384300"/>
          </a:xfrm>
        </p:spPr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674821" name="Rectangle 5">
            <a:extLst>
              <a:ext uri="{FF2B5EF4-FFF2-40B4-BE49-F238E27FC236}">
                <a16:creationId xmlns:a16="http://schemas.microsoft.com/office/drawing/2014/main" id="{B99A4B1F-CE64-E744-8D85-852F60AB7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5257800"/>
          </a:xfrm>
        </p:spPr>
        <p:txBody>
          <a:bodyPr/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/>
              <a:t>Overview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>
                <a:solidFill>
                  <a:schemeClr val="accent1"/>
                </a:solidFill>
              </a:rPr>
              <a:t>File layout and options</a:t>
            </a:r>
          </a:p>
          <a:p>
            <a:pPr lvl="1"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>
                <a:solidFill>
                  <a:schemeClr val="accent1"/>
                </a:solidFill>
              </a:rPr>
              <a:t>Projection options</a:t>
            </a:r>
          </a:p>
          <a:p>
            <a:pPr lvl="1"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>
                <a:solidFill>
                  <a:schemeClr val="accent1"/>
                </a:solidFill>
              </a:rPr>
              <a:t>Single species aspects</a:t>
            </a:r>
          </a:p>
          <a:p>
            <a:pPr lvl="1"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>
                <a:solidFill>
                  <a:schemeClr val="accent1"/>
                </a:solidFill>
              </a:rPr>
              <a:t>Multispecies aspects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>
                <a:solidFill>
                  <a:schemeClr val="accent1"/>
                </a:solidFill>
              </a:rPr>
              <a:t>Estimation features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endParaRPr lang="en-US" altLang="en-US">
              <a:solidFill>
                <a:schemeClr val="accent1"/>
              </a:solidFill>
            </a:endParaRP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Rectangle 2">
            <a:extLst>
              <a:ext uri="{FF2B5EF4-FFF2-40B4-BE49-F238E27FC236}">
                <a16:creationId xmlns:a16="http://schemas.microsoft.com/office/drawing/2014/main" id="{2269C5FA-CF08-6745-B52D-48773236B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929796" name="Picture 4">
            <a:extLst>
              <a:ext uri="{FF2B5EF4-FFF2-40B4-BE49-F238E27FC236}">
                <a16:creationId xmlns:a16="http://schemas.microsoft.com/office/drawing/2014/main" id="{BC71666B-C1C6-D64B-9236-0B90CF2FA534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3050" y="639763"/>
            <a:ext cx="8675688" cy="5907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>
            <a:extLst>
              <a:ext uri="{FF2B5EF4-FFF2-40B4-BE49-F238E27FC236}">
                <a16:creationId xmlns:a16="http://schemas.microsoft.com/office/drawing/2014/main" id="{44CD6249-3659-6D4B-B7A1-5241DC5733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924676" name="Picture 4">
            <a:extLst>
              <a:ext uri="{FF2B5EF4-FFF2-40B4-BE49-F238E27FC236}">
                <a16:creationId xmlns:a16="http://schemas.microsoft.com/office/drawing/2014/main" id="{35019248-DA95-E145-BC84-BDFD613230BE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3050" y="639763"/>
            <a:ext cx="8675688" cy="5907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>
            <a:extLst>
              <a:ext uri="{FF2B5EF4-FFF2-40B4-BE49-F238E27FC236}">
                <a16:creationId xmlns:a16="http://schemas.microsoft.com/office/drawing/2014/main" id="{B7DCF44E-6943-4E4F-A21C-C89A50EBE8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932869" name="Picture 5">
            <a:extLst>
              <a:ext uri="{FF2B5EF4-FFF2-40B4-BE49-F238E27FC236}">
                <a16:creationId xmlns:a16="http://schemas.microsoft.com/office/drawing/2014/main" id="{B9C81E46-A253-6340-A28F-69048B2000AA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3050" y="639763"/>
            <a:ext cx="8675688" cy="5907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>
            <a:extLst>
              <a:ext uri="{FF2B5EF4-FFF2-40B4-BE49-F238E27FC236}">
                <a16:creationId xmlns:a16="http://schemas.microsoft.com/office/drawing/2014/main" id="{AFF85A46-182B-354E-A986-426A5FEB31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Effect on yield curves…</a:t>
            </a:r>
          </a:p>
        </p:txBody>
      </p:sp>
      <p:sp>
        <p:nvSpPr>
          <p:cNvPr id="988163" name="Rectangle 3">
            <a:extLst>
              <a:ext uri="{FF2B5EF4-FFF2-40B4-BE49-F238E27FC236}">
                <a16:creationId xmlns:a16="http://schemas.microsoft.com/office/drawing/2014/main" id="{92FC3497-6883-EC4D-A4D3-AFD75428C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>
            <a:extLst>
              <a:ext uri="{FF2B5EF4-FFF2-40B4-BE49-F238E27FC236}">
                <a16:creationId xmlns:a16="http://schemas.microsoft.com/office/drawing/2014/main" id="{EE6684E1-9439-644C-962D-23FAE2F67D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933895" name="Picture 7">
            <a:extLst>
              <a:ext uri="{FF2B5EF4-FFF2-40B4-BE49-F238E27FC236}">
                <a16:creationId xmlns:a16="http://schemas.microsoft.com/office/drawing/2014/main" id="{AAEA1D38-04B8-BE45-8554-7A9659581A3B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3050" y="639763"/>
            <a:ext cx="8675688" cy="5541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>
            <a:extLst>
              <a:ext uri="{FF2B5EF4-FFF2-40B4-BE49-F238E27FC236}">
                <a16:creationId xmlns:a16="http://schemas.microsoft.com/office/drawing/2014/main" id="{0FBB1E62-D563-9141-8916-371918481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</a:t>
            </a:r>
          </a:p>
        </p:txBody>
      </p:sp>
      <p:pic>
        <p:nvPicPr>
          <p:cNvPr id="934916" name="Picture 4">
            <a:extLst>
              <a:ext uri="{FF2B5EF4-FFF2-40B4-BE49-F238E27FC236}">
                <a16:creationId xmlns:a16="http://schemas.microsoft.com/office/drawing/2014/main" id="{F7DD94A0-6FFE-8F48-83F8-BCE5F9561C84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706438"/>
            <a:ext cx="8675688" cy="5541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186" name="Rectangle 2">
            <a:extLst>
              <a:ext uri="{FF2B5EF4-FFF2-40B4-BE49-F238E27FC236}">
                <a16:creationId xmlns:a16="http://schemas.microsoft.com/office/drawing/2014/main" id="{E643CA85-D602-EA43-9DCA-551B6073D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Additional “conditioning”</a:t>
            </a:r>
          </a:p>
        </p:txBody>
      </p:sp>
      <p:sp>
        <p:nvSpPr>
          <p:cNvPr id="989187" name="Rectangle 3">
            <a:extLst>
              <a:ext uri="{FF2B5EF4-FFF2-40B4-BE49-F238E27FC236}">
                <a16:creationId xmlns:a16="http://schemas.microsoft.com/office/drawing/2014/main" id="{75884DF4-6320-0E4D-BF00-B921B3419A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Ignore Stock-recruitment information from assessment</a:t>
            </a:r>
          </a:p>
          <a:p>
            <a:pPr lvl="1"/>
            <a:r>
              <a:rPr lang="en-US" altLang="en-US"/>
              <a:t>Assume B35% and F35% are proxies for Bmsy and Fmsy</a:t>
            </a:r>
          </a:p>
          <a:p>
            <a:pPr lvl="1"/>
            <a:r>
              <a:rPr lang="en-US" altLang="en-US"/>
              <a:t>What stock-recruitment relationships satisfy this constraint?</a:t>
            </a:r>
          </a:p>
          <a:p>
            <a:pPr lvl="1"/>
            <a:r>
              <a:rPr lang="en-US" altLang="en-US"/>
              <a:t>Stock-recruitment data still used (for estimates of variability)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>
            <a:extLst>
              <a:ext uri="{FF2B5EF4-FFF2-40B4-BE49-F238E27FC236}">
                <a16:creationId xmlns:a16="http://schemas.microsoft.com/office/drawing/2014/main" id="{04F35136-B79A-CA44-8A8C-476A748203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/>
              <a:t>Additional conditioning</a:t>
            </a:r>
          </a:p>
        </p:txBody>
      </p:sp>
      <p:pic>
        <p:nvPicPr>
          <p:cNvPr id="984067" name="Picture 3">
            <a:extLst>
              <a:ext uri="{FF2B5EF4-FFF2-40B4-BE49-F238E27FC236}">
                <a16:creationId xmlns:a16="http://schemas.microsoft.com/office/drawing/2014/main" id="{124158B0-8E14-9D44-A6AC-B33ADC043EDE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720725"/>
            <a:ext cx="8656638" cy="5908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CC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>
            <a:extLst>
              <a:ext uri="{FF2B5EF4-FFF2-40B4-BE49-F238E27FC236}">
                <a16:creationId xmlns:a16="http://schemas.microsoft.com/office/drawing/2014/main" id="{A2518713-B1F4-6F4D-94E8-78FEF58E8B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986115" name="Picture 3">
            <a:extLst>
              <a:ext uri="{FF2B5EF4-FFF2-40B4-BE49-F238E27FC236}">
                <a16:creationId xmlns:a16="http://schemas.microsoft.com/office/drawing/2014/main" id="{B9F82D73-4A94-544E-8F95-E6B557C722AA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693738"/>
            <a:ext cx="8686800" cy="59356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CC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>
            <a:extLst>
              <a:ext uri="{FF2B5EF4-FFF2-40B4-BE49-F238E27FC236}">
                <a16:creationId xmlns:a16="http://schemas.microsoft.com/office/drawing/2014/main" id="{8ED5823F-AE5F-4549-8AC7-3D71EF05C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992261" name="Picture 5">
            <a:extLst>
              <a:ext uri="{FF2B5EF4-FFF2-40B4-BE49-F238E27FC236}">
                <a16:creationId xmlns:a16="http://schemas.microsoft.com/office/drawing/2014/main" id="{EE92EC7B-FC1C-1A44-A213-BDEB68837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785813"/>
            <a:ext cx="8674100" cy="591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4" name="Rectangle 2">
            <a:extLst>
              <a:ext uri="{FF2B5EF4-FFF2-40B4-BE49-F238E27FC236}">
                <a16:creationId xmlns:a16="http://schemas.microsoft.com/office/drawing/2014/main" id="{57FC6E8A-C6D8-7741-8968-BC28856A6B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Projection model application</a:t>
            </a:r>
          </a:p>
        </p:txBody>
      </p:sp>
      <p:sp>
        <p:nvSpPr>
          <p:cNvPr id="1027075" name="Rectangle 3">
            <a:extLst>
              <a:ext uri="{FF2B5EF4-FFF2-40B4-BE49-F238E27FC236}">
                <a16:creationId xmlns:a16="http://schemas.microsoft.com/office/drawing/2014/main" id="{218BF035-0A93-894D-8641-2762C0743B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Single method to get consistent projections for ABC and OFL estimates</a:t>
            </a:r>
          </a:p>
          <a:p>
            <a:r>
              <a:rPr lang="en-US" altLang="en-US"/>
              <a:t>Independent of stock assessment approach</a:t>
            </a:r>
          </a:p>
          <a:p>
            <a:r>
              <a:rPr lang="en-US" altLang="en-US"/>
              <a:t>Need to provide multi-year values</a:t>
            </a:r>
          </a:p>
          <a:p>
            <a:r>
              <a:rPr lang="en-US" altLang="en-US"/>
              <a:t>Used for status determination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>
            <a:extLst>
              <a:ext uri="{FF2B5EF4-FFF2-40B4-BE49-F238E27FC236}">
                <a16:creationId xmlns:a16="http://schemas.microsoft.com/office/drawing/2014/main" id="{E4041CE5-751A-B043-8A22-5F8674CED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Tests for behavior</a:t>
            </a:r>
          </a:p>
        </p:txBody>
      </p:sp>
      <p:sp>
        <p:nvSpPr>
          <p:cNvPr id="963587" name="Rectangle 3">
            <a:extLst>
              <a:ext uri="{FF2B5EF4-FFF2-40B4-BE49-F238E27FC236}">
                <a16:creationId xmlns:a16="http://schemas.microsoft.com/office/drawing/2014/main" id="{5CB7E453-00E1-EC49-85F9-BE763E15E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difference does it make?</a:t>
            </a:r>
          </a:p>
          <a:p>
            <a:r>
              <a:rPr lang="en-US" altLang="en-US"/>
              <a:t>What if a stock gets hit really hard?</a:t>
            </a:r>
          </a:p>
          <a:p>
            <a:r>
              <a:rPr lang="en-US" altLang="en-US"/>
              <a:t>How do current “unfished” estimates compare with “unfished” in a stock-recruitment context?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5943" name="Picture 7">
            <a:extLst>
              <a:ext uri="{FF2B5EF4-FFF2-40B4-BE49-F238E27FC236}">
                <a16:creationId xmlns:a16="http://schemas.microsoft.com/office/drawing/2014/main" id="{A30E4F0F-67DD-B444-90AD-F70D050A3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3048000"/>
            <a:ext cx="5038725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35938" name="Rectangle 2">
            <a:extLst>
              <a:ext uri="{FF2B5EF4-FFF2-40B4-BE49-F238E27FC236}">
                <a16:creationId xmlns:a16="http://schemas.microsoft.com/office/drawing/2014/main" id="{7D16DD66-4B0E-F342-A7B8-E186F2879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219200"/>
            <a:ext cx="9144000" cy="1143000"/>
          </a:xfrm>
        </p:spPr>
        <p:txBody>
          <a:bodyPr/>
          <a:lstStyle/>
          <a:p>
            <a:r>
              <a:rPr lang="en-US" altLang="en-US" sz="4000"/>
              <a:t>Extreme</a:t>
            </a:r>
            <a:br>
              <a:rPr lang="en-US" altLang="en-US" sz="4000"/>
            </a:br>
            <a:r>
              <a:rPr lang="en-US" altLang="en-US" sz="4000"/>
              <a:t>catch rates</a:t>
            </a:r>
          </a:p>
        </p:txBody>
      </p:sp>
      <p:pic>
        <p:nvPicPr>
          <p:cNvPr id="935941" name="Picture 5">
            <a:extLst>
              <a:ext uri="{FF2B5EF4-FFF2-40B4-BE49-F238E27FC236}">
                <a16:creationId xmlns:a16="http://schemas.microsoft.com/office/drawing/2014/main" id="{A2C4EDFD-60D2-FA4C-A15A-ADC0CA8B617C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188" y="76200"/>
            <a:ext cx="4254500" cy="6781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35944" name="Text Box 8">
            <a:extLst>
              <a:ext uri="{FF2B5EF4-FFF2-40B4-BE49-F238E27FC236}">
                <a16:creationId xmlns:a16="http://schemas.microsoft.com/office/drawing/2014/main" id="{FABDAB20-E9C1-5E43-A1F2-B1E8BF07D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8" y="855663"/>
            <a:ext cx="2271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With control-rule</a:t>
            </a:r>
          </a:p>
        </p:txBody>
      </p:sp>
      <p:sp>
        <p:nvSpPr>
          <p:cNvPr id="935945" name="Text Box 9">
            <a:extLst>
              <a:ext uri="{FF2B5EF4-FFF2-40B4-BE49-F238E27FC236}">
                <a16:creationId xmlns:a16="http://schemas.microsoft.com/office/drawing/2014/main" id="{7D407DD1-6BEA-4F40-912B-44E82BB41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700" y="4038600"/>
            <a:ext cx="2655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Without control-rule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2">
            <a:extLst>
              <a:ext uri="{FF2B5EF4-FFF2-40B4-BE49-F238E27FC236}">
                <a16:creationId xmlns:a16="http://schemas.microsoft.com/office/drawing/2014/main" id="{34CF9194-9925-B147-B05F-949F6DA6D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exploration</a:t>
            </a:r>
          </a:p>
        </p:txBody>
      </p:sp>
      <p:sp>
        <p:nvSpPr>
          <p:cNvPr id="1010691" name="Rectangle 3">
            <a:extLst>
              <a:ext uri="{FF2B5EF4-FFF2-40B4-BE49-F238E27FC236}">
                <a16:creationId xmlns:a16="http://schemas.microsoft.com/office/drawing/2014/main" id="{7F8BC6B2-A345-4548-BA11-FA88B46A01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2133600"/>
            <a:ext cx="7239000" cy="4191000"/>
          </a:xfrm>
        </p:spPr>
        <p:txBody>
          <a:bodyPr/>
          <a:lstStyle/>
          <a:p>
            <a:r>
              <a:rPr lang="en-US" altLang="en-US"/>
              <a:t>Bivariate plots of stock TACs relative to each other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Linear regression and GAM model explorations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738" name="Rectangle 2">
            <a:extLst>
              <a:ext uri="{FF2B5EF4-FFF2-40B4-BE49-F238E27FC236}">
                <a16:creationId xmlns:a16="http://schemas.microsoft.com/office/drawing/2014/main" id="{4D0CC166-5C3C-1D47-BD2A-A5978ADB42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685800" y="-152400"/>
            <a:ext cx="9144000" cy="1143000"/>
          </a:xfrm>
        </p:spPr>
        <p:txBody>
          <a:bodyPr/>
          <a:lstStyle/>
          <a:p>
            <a:r>
              <a:rPr lang="en-US" altLang="en-US"/>
              <a:t>Data:	BSAI TAC proportions</a:t>
            </a:r>
          </a:p>
        </p:txBody>
      </p:sp>
      <p:pic>
        <p:nvPicPr>
          <p:cNvPr id="1012739" name="Picture 3">
            <a:extLst>
              <a:ext uri="{FF2B5EF4-FFF2-40B4-BE49-F238E27FC236}">
                <a16:creationId xmlns:a16="http://schemas.microsoft.com/office/drawing/2014/main" id="{BEDFB220-A1A2-BC49-B645-6ECD20D5D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474663"/>
            <a:ext cx="6556375" cy="653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2740" name="Text Box 4">
            <a:extLst>
              <a:ext uri="{FF2B5EF4-FFF2-40B4-BE49-F238E27FC236}">
                <a16:creationId xmlns:a16="http://schemas.microsoft.com/office/drawing/2014/main" id="{F3562C20-3914-D045-9FCE-DAD65ED6C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" y="3367088"/>
            <a:ext cx="1093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1989-2004</a:t>
            </a:r>
          </a:p>
        </p:txBody>
      </p:sp>
      <p:sp>
        <p:nvSpPr>
          <p:cNvPr id="1012741" name="Text Box 5">
            <a:extLst>
              <a:ext uri="{FF2B5EF4-FFF2-40B4-BE49-F238E27FC236}">
                <a16:creationId xmlns:a16="http://schemas.microsoft.com/office/drawing/2014/main" id="{38AD19B9-138A-BC47-83E3-DFF9BE50B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2667000"/>
            <a:ext cx="114300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Relative</a:t>
            </a:r>
          </a:p>
          <a:p>
            <a:pPr>
              <a:spcBef>
                <a:spcPct val="50000"/>
              </a:spcBef>
            </a:pPr>
            <a:r>
              <a:rPr lang="en-US" altLang="en-US" sz="1400"/>
              <a:t>to other </a:t>
            </a:r>
          </a:p>
          <a:p>
            <a:pPr>
              <a:spcBef>
                <a:spcPct val="50000"/>
              </a:spcBef>
            </a:pPr>
            <a:r>
              <a:rPr lang="en-US" altLang="en-US" sz="1400"/>
              <a:t>TAC proportions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4786" name="Picture 2">
            <a:extLst>
              <a:ext uri="{FF2B5EF4-FFF2-40B4-BE49-F238E27FC236}">
                <a16:creationId xmlns:a16="http://schemas.microsoft.com/office/drawing/2014/main" id="{A11C32EA-E48A-DF4A-B4CD-4790D98E3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0" y="781050"/>
            <a:ext cx="5937250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4787" name="Text Box 3">
            <a:extLst>
              <a:ext uri="{FF2B5EF4-FFF2-40B4-BE49-F238E27FC236}">
                <a16:creationId xmlns:a16="http://schemas.microsoft.com/office/drawing/2014/main" id="{BA1C866E-760F-084A-9E08-94A47BFA880F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1028700" y="2324100"/>
            <a:ext cx="685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/>
          <a:lstStyle/>
          <a:p>
            <a:r>
              <a:rPr lang="en-US" altLang="ja-JP" sz="2400">
                <a:latin typeface="Verdana" panose="020B0604030504040204" pitchFamily="34" charset="0"/>
                <a:ea typeface="MS Mincho" panose="02020609040205080304" pitchFamily="49" charset="-128"/>
              </a:rPr>
              <a:t>Proportion of TAC</a:t>
            </a:r>
            <a:endParaRPr lang="en-US" altLang="ja-JP" sz="160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endParaRPr lang="en-US" altLang="en-US" sz="1800"/>
          </a:p>
        </p:txBody>
      </p:sp>
      <p:sp>
        <p:nvSpPr>
          <p:cNvPr id="1014788" name="Text Box 4">
            <a:extLst>
              <a:ext uri="{FF2B5EF4-FFF2-40B4-BE49-F238E27FC236}">
                <a16:creationId xmlns:a16="http://schemas.microsoft.com/office/drawing/2014/main" id="{197F4EA0-B4CA-5942-80E3-A4BDAB9D0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4008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ja-JP" sz="2400">
                <a:latin typeface="Verdana" panose="020B0604030504040204" pitchFamily="34" charset="0"/>
                <a:ea typeface="MS Mincho" panose="02020609040205080304" pitchFamily="49" charset="-128"/>
              </a:rPr>
              <a:t>ABC (thousands of t)</a:t>
            </a:r>
            <a:endParaRPr lang="en-US" altLang="en-US" sz="1800"/>
          </a:p>
        </p:txBody>
      </p:sp>
      <p:sp>
        <p:nvSpPr>
          <p:cNvPr id="1014789" name="Rectangle 5">
            <a:extLst>
              <a:ext uri="{FF2B5EF4-FFF2-40B4-BE49-F238E27FC236}">
                <a16:creationId xmlns:a16="http://schemas.microsoft.com/office/drawing/2014/main" id="{91EBC091-AD97-0A43-A3A5-F778B5DB44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r>
              <a:rPr lang="en-US" altLang="en-US"/>
              <a:t>Pollock</a:t>
            </a:r>
          </a:p>
        </p:txBody>
      </p:sp>
      <p:sp>
        <p:nvSpPr>
          <p:cNvPr id="1014790" name="Text Box 6">
            <a:extLst>
              <a:ext uri="{FF2B5EF4-FFF2-40B4-BE49-F238E27FC236}">
                <a16:creationId xmlns:a16="http://schemas.microsoft.com/office/drawing/2014/main" id="{831A3757-B181-FA49-ACE7-4E601B120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3" y="928688"/>
            <a:ext cx="13049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TACs</a:t>
            </a:r>
          </a:p>
          <a:p>
            <a:r>
              <a:rPr lang="en-US" altLang="en-US" sz="1400"/>
              <a:t>Relative to</a:t>
            </a:r>
          </a:p>
          <a:p>
            <a:r>
              <a:rPr lang="en-US" altLang="en-US" sz="1400"/>
              <a:t>other species</a:t>
            </a:r>
          </a:p>
          <a:p>
            <a:r>
              <a:rPr lang="en-US" altLang="en-US" sz="1400"/>
              <a:t>ABCs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4" name="Text Box 2">
            <a:extLst>
              <a:ext uri="{FF2B5EF4-FFF2-40B4-BE49-F238E27FC236}">
                <a16:creationId xmlns:a16="http://schemas.microsoft.com/office/drawing/2014/main" id="{EE6BD60B-F382-2F43-BB32-EFA363C8C54D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1028700" y="2324100"/>
            <a:ext cx="685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/>
          <a:lstStyle/>
          <a:p>
            <a:r>
              <a:rPr lang="en-US" altLang="ja-JP" sz="2400">
                <a:latin typeface="Verdana" panose="020B0604030504040204" pitchFamily="34" charset="0"/>
                <a:ea typeface="MS Mincho" panose="02020609040205080304" pitchFamily="49" charset="-128"/>
              </a:rPr>
              <a:t>Proportion of TAC</a:t>
            </a:r>
            <a:endParaRPr lang="en-US" altLang="ja-JP" sz="160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endParaRPr lang="en-US" altLang="en-US" sz="1800"/>
          </a:p>
        </p:txBody>
      </p:sp>
      <p:sp>
        <p:nvSpPr>
          <p:cNvPr id="1016835" name="Text Box 3">
            <a:extLst>
              <a:ext uri="{FF2B5EF4-FFF2-40B4-BE49-F238E27FC236}">
                <a16:creationId xmlns:a16="http://schemas.microsoft.com/office/drawing/2014/main" id="{C2B07F70-7777-F349-8F27-34CEF4B9A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4008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ja-JP" sz="2400">
                <a:latin typeface="Verdana" panose="020B0604030504040204" pitchFamily="34" charset="0"/>
                <a:ea typeface="MS Mincho" panose="02020609040205080304" pitchFamily="49" charset="-128"/>
              </a:rPr>
              <a:t>ABC (thousands of t)</a:t>
            </a:r>
            <a:endParaRPr lang="en-US" altLang="en-US" sz="1800"/>
          </a:p>
        </p:txBody>
      </p:sp>
      <p:sp>
        <p:nvSpPr>
          <p:cNvPr id="1016836" name="Rectangle 4">
            <a:extLst>
              <a:ext uri="{FF2B5EF4-FFF2-40B4-BE49-F238E27FC236}">
                <a16:creationId xmlns:a16="http://schemas.microsoft.com/office/drawing/2014/main" id="{587934F0-3203-9D4F-84DB-BBD649CC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r>
              <a:rPr lang="en-US" altLang="en-US"/>
              <a:t>Pacific cod </a:t>
            </a:r>
          </a:p>
        </p:txBody>
      </p:sp>
      <p:pic>
        <p:nvPicPr>
          <p:cNvPr id="1016837" name="Picture 5">
            <a:extLst>
              <a:ext uri="{FF2B5EF4-FFF2-40B4-BE49-F238E27FC236}">
                <a16:creationId xmlns:a16="http://schemas.microsoft.com/office/drawing/2014/main" id="{AE740A60-71EF-914F-9B35-B7FDE2CA2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81050"/>
            <a:ext cx="5937250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882" name="Text Box 2">
            <a:extLst>
              <a:ext uri="{FF2B5EF4-FFF2-40B4-BE49-F238E27FC236}">
                <a16:creationId xmlns:a16="http://schemas.microsoft.com/office/drawing/2014/main" id="{069E4000-0CBC-DF49-8635-14F60FAF2AC4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1028700" y="2324100"/>
            <a:ext cx="685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/>
          <a:lstStyle/>
          <a:p>
            <a:r>
              <a:rPr lang="en-US" altLang="ja-JP" sz="2400">
                <a:latin typeface="Verdana" panose="020B0604030504040204" pitchFamily="34" charset="0"/>
                <a:ea typeface="MS Mincho" panose="02020609040205080304" pitchFamily="49" charset="-128"/>
              </a:rPr>
              <a:t>Proportion of TAC</a:t>
            </a:r>
            <a:endParaRPr lang="en-US" altLang="ja-JP" sz="160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endParaRPr lang="en-US" altLang="en-US" sz="1800"/>
          </a:p>
        </p:txBody>
      </p:sp>
      <p:sp>
        <p:nvSpPr>
          <p:cNvPr id="1018883" name="Text Box 3">
            <a:extLst>
              <a:ext uri="{FF2B5EF4-FFF2-40B4-BE49-F238E27FC236}">
                <a16:creationId xmlns:a16="http://schemas.microsoft.com/office/drawing/2014/main" id="{B71F1F26-4FD2-4946-9C07-D3BCE0999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4008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ja-JP" sz="2400">
                <a:latin typeface="Verdana" panose="020B0604030504040204" pitchFamily="34" charset="0"/>
                <a:ea typeface="MS Mincho" panose="02020609040205080304" pitchFamily="49" charset="-128"/>
              </a:rPr>
              <a:t>ABC (thousands of t)</a:t>
            </a:r>
            <a:endParaRPr lang="en-US" altLang="en-US" sz="1800"/>
          </a:p>
        </p:txBody>
      </p:sp>
      <p:sp>
        <p:nvSpPr>
          <p:cNvPr id="1018884" name="Rectangle 4">
            <a:extLst>
              <a:ext uri="{FF2B5EF4-FFF2-40B4-BE49-F238E27FC236}">
                <a16:creationId xmlns:a16="http://schemas.microsoft.com/office/drawing/2014/main" id="{088EA28A-F43A-B948-BD5B-9F4E66864C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r>
              <a:rPr lang="en-US" altLang="en-US"/>
              <a:t>Yellowfin sole</a:t>
            </a:r>
          </a:p>
        </p:txBody>
      </p:sp>
      <p:pic>
        <p:nvPicPr>
          <p:cNvPr id="1018885" name="Picture 5">
            <a:extLst>
              <a:ext uri="{FF2B5EF4-FFF2-40B4-BE49-F238E27FC236}">
                <a16:creationId xmlns:a16="http://schemas.microsoft.com/office/drawing/2014/main" id="{FA3F89D8-6B5F-364E-96EF-5538F6C65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685800"/>
            <a:ext cx="5937250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>
            <a:extLst>
              <a:ext uri="{FF2B5EF4-FFF2-40B4-BE49-F238E27FC236}">
                <a16:creationId xmlns:a16="http://schemas.microsoft.com/office/drawing/2014/main" id="{FE8E16FA-9FDC-F245-A438-C6E0895EF9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Next steps</a:t>
            </a:r>
          </a:p>
        </p:txBody>
      </p:sp>
      <p:sp>
        <p:nvSpPr>
          <p:cNvPr id="1008643" name="Rectangle 3">
            <a:extLst>
              <a:ext uri="{FF2B5EF4-FFF2-40B4-BE49-F238E27FC236}">
                <a16:creationId xmlns:a16="http://schemas.microsoft.com/office/drawing/2014/main" id="{A49B538B-A0D5-6E43-9B1B-2922C56BF2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Test some more complicated TAC-Catch rules</a:t>
            </a:r>
          </a:p>
          <a:p>
            <a:pPr lvl="1"/>
            <a:r>
              <a:rPr lang="en-US" altLang="en-US"/>
              <a:t>E.g., re-implement the constrained optimization</a:t>
            </a:r>
          </a:p>
          <a:p>
            <a:r>
              <a:rPr lang="en-US" altLang="en-US"/>
              <a:t>Accommodate anticipated changes</a:t>
            </a:r>
          </a:p>
          <a:p>
            <a:pPr lvl="1"/>
            <a:r>
              <a:rPr lang="en-US" altLang="en-US"/>
              <a:t>Alt 3b, NSG1…</a:t>
            </a:r>
          </a:p>
          <a:p>
            <a:r>
              <a:rPr lang="en-US" altLang="en-US"/>
              <a:t>Revisions as needed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Rectangle 2">
            <a:extLst>
              <a:ext uri="{FF2B5EF4-FFF2-40B4-BE49-F238E27FC236}">
                <a16:creationId xmlns:a16="http://schemas.microsoft.com/office/drawing/2014/main" id="{BD9B1E85-A1BC-4D4F-9E9D-63E7F5003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7 standard scenarios</a:t>
            </a:r>
          </a:p>
        </p:txBody>
      </p:sp>
      <p:sp>
        <p:nvSpPr>
          <p:cNvPr id="1028099" name="Rectangle 3">
            <a:extLst>
              <a:ext uri="{FF2B5EF4-FFF2-40B4-BE49-F238E27FC236}">
                <a16:creationId xmlns:a16="http://schemas.microsoft.com/office/drawing/2014/main" id="{ABD625E0-88B1-664E-B2CF-38E961BBC5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AutoNum type="arabicParenR"/>
            </a:pPr>
            <a:r>
              <a:rPr lang="en-US" altLang="en-US"/>
              <a:t>Maximum permissible ABC level</a:t>
            </a:r>
          </a:p>
          <a:p>
            <a:pPr marL="533400" indent="-533400">
              <a:buFont typeface="Wingdings" pitchFamily="2" charset="2"/>
              <a:buAutoNum type="arabicParenR"/>
            </a:pPr>
            <a:r>
              <a:rPr lang="en-US" altLang="en-US"/>
              <a:t>½ Maximum permissible</a:t>
            </a:r>
          </a:p>
          <a:p>
            <a:pPr marL="533400" indent="-533400">
              <a:buFont typeface="Wingdings" pitchFamily="2" charset="2"/>
              <a:buAutoNum type="arabicParenR"/>
            </a:pPr>
            <a:r>
              <a:rPr lang="en-US" altLang="en-US"/>
              <a:t>Author’s adjusted ABC level</a:t>
            </a:r>
          </a:p>
          <a:p>
            <a:pPr marL="533400" indent="-533400">
              <a:buFont typeface="Wingdings" pitchFamily="2" charset="2"/>
              <a:buAutoNum type="arabicParenR"/>
            </a:pPr>
            <a:r>
              <a:rPr lang="en-US" altLang="en-US"/>
              <a:t>5-year average F</a:t>
            </a:r>
          </a:p>
          <a:p>
            <a:pPr marL="533400" indent="-533400">
              <a:buFont typeface="Wingdings" pitchFamily="2" charset="2"/>
              <a:buAutoNum type="arabicParenR"/>
            </a:pPr>
            <a:r>
              <a:rPr lang="en-US" altLang="en-US"/>
              <a:t>No fishing</a:t>
            </a:r>
          </a:p>
          <a:p>
            <a:pPr marL="533400" indent="-533400">
              <a:buFont typeface="Wingdings" pitchFamily="2" charset="2"/>
              <a:buAutoNum type="arabicParenR"/>
            </a:pPr>
            <a:r>
              <a:rPr lang="en-US" altLang="en-US"/>
              <a:t>Overfish</a:t>
            </a:r>
            <a:r>
              <a:rPr lang="en-US" altLang="en-US">
                <a:solidFill>
                  <a:srgbClr val="FF3300"/>
                </a:solidFill>
              </a:rPr>
              <a:t>ing</a:t>
            </a:r>
            <a:r>
              <a:rPr lang="en-US" altLang="en-US"/>
              <a:t> status determination</a:t>
            </a:r>
          </a:p>
          <a:p>
            <a:pPr marL="533400" indent="-533400">
              <a:buFont typeface="Wingdings" pitchFamily="2" charset="2"/>
              <a:buAutoNum type="arabicParenR"/>
            </a:pPr>
            <a:r>
              <a:rPr lang="en-US" altLang="en-US"/>
              <a:t>Overfish</a:t>
            </a:r>
            <a:r>
              <a:rPr lang="en-US" altLang="en-US">
                <a:solidFill>
                  <a:srgbClr val="FF3300"/>
                </a:solidFill>
              </a:rPr>
              <a:t>ed</a:t>
            </a:r>
            <a:r>
              <a:rPr lang="en-US" altLang="en-US"/>
              <a:t> status determination</a:t>
            </a:r>
          </a:p>
        </p:txBody>
      </p:sp>
      <p:sp>
        <p:nvSpPr>
          <p:cNvPr id="1028100" name="Text Box 4">
            <a:extLst>
              <a:ext uri="{FF2B5EF4-FFF2-40B4-BE49-F238E27FC236}">
                <a16:creationId xmlns:a16="http://schemas.microsoft.com/office/drawing/2014/main" id="{C55497B4-11DD-5847-8DAB-0DFEF0BD9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19800"/>
            <a:ext cx="6705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These can be easily changed in the code, and catch-feedback is allowed as an option (8).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2">
            <a:extLst>
              <a:ext uri="{FF2B5EF4-FFF2-40B4-BE49-F238E27FC236}">
                <a16:creationId xmlns:a16="http://schemas.microsoft.com/office/drawing/2014/main" id="{487C9B59-E01F-174D-A069-14FC1AECF2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 altLang="en-US"/>
              <a:t>History</a:t>
            </a:r>
          </a:p>
        </p:txBody>
      </p:sp>
      <p:sp>
        <p:nvSpPr>
          <p:cNvPr id="1031171" name="Rectangle 3">
            <a:extLst>
              <a:ext uri="{FF2B5EF4-FFF2-40B4-BE49-F238E27FC236}">
                <a16:creationId xmlns:a16="http://schemas.microsoft.com/office/drawing/2014/main" id="{4A77EC36-DD1E-7343-846B-976B801DC4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5257800"/>
          </a:xfrm>
        </p:spPr>
        <p:txBody>
          <a:bodyPr/>
          <a:lstStyle/>
          <a:p>
            <a:r>
              <a:rPr lang="en-US" altLang="en-US" sz="2400"/>
              <a:t>Early 1990s recognition that a buffer is desirable between ABC and OFL</a:t>
            </a:r>
          </a:p>
          <a:p>
            <a:pPr lvl="1"/>
            <a:r>
              <a:rPr lang="en-US" altLang="en-US" sz="2000"/>
              <a:t>F</a:t>
            </a:r>
            <a:r>
              <a:rPr lang="en-US" altLang="en-US" sz="2000" baseline="-25000"/>
              <a:t>ABC </a:t>
            </a:r>
            <a:r>
              <a:rPr lang="en-US" altLang="en-US" sz="2000"/>
              <a:t>= F</a:t>
            </a:r>
            <a:r>
              <a:rPr lang="en-US" altLang="en-US" sz="2000" baseline="-25000"/>
              <a:t>35%</a:t>
            </a:r>
            <a:r>
              <a:rPr lang="en-US" altLang="en-US" sz="2000"/>
              <a:t> </a:t>
            </a:r>
          </a:p>
          <a:p>
            <a:pPr lvl="1"/>
            <a:r>
              <a:rPr lang="en-US" altLang="en-US" sz="2000"/>
              <a:t>F</a:t>
            </a:r>
            <a:r>
              <a:rPr lang="en-US" altLang="en-US" sz="2000" baseline="-25000"/>
              <a:t>OFL </a:t>
            </a:r>
            <a:r>
              <a:rPr lang="en-US" altLang="en-US" sz="2000"/>
              <a:t>= F</a:t>
            </a:r>
            <a:r>
              <a:rPr lang="en-US" altLang="en-US" sz="2000" baseline="-25000"/>
              <a:t>30%</a:t>
            </a:r>
            <a:r>
              <a:rPr lang="en-US" altLang="en-US" sz="2000"/>
              <a:t> </a:t>
            </a:r>
          </a:p>
          <a:p>
            <a:r>
              <a:rPr lang="en-US" altLang="en-US" sz="2400"/>
              <a:t>Also that for depressed stocks, F should be adjusted downwards</a:t>
            </a:r>
          </a:p>
          <a:p>
            <a:r>
              <a:rPr lang="en-US" altLang="en-US" sz="2400"/>
              <a:t>Late 1990s F</a:t>
            </a:r>
            <a:r>
              <a:rPr lang="en-US" altLang="en-US" sz="2400" baseline="-25000"/>
              <a:t>OFL </a:t>
            </a:r>
            <a:r>
              <a:rPr lang="en-US" altLang="en-US" sz="2400"/>
              <a:t>set equal to F</a:t>
            </a:r>
            <a:r>
              <a:rPr lang="en-US" altLang="en-US" sz="2400" baseline="-25000"/>
              <a:t>MSY</a:t>
            </a:r>
          </a:p>
          <a:p>
            <a:pPr lvl="1"/>
            <a:r>
              <a:rPr lang="en-US" altLang="en-US" sz="2000"/>
              <a:t>Proxy for F</a:t>
            </a:r>
            <a:r>
              <a:rPr lang="en-US" altLang="en-US" sz="2000" baseline="-25000"/>
              <a:t>msy</a:t>
            </a:r>
            <a:r>
              <a:rPr lang="en-US" altLang="en-US" sz="2000"/>
              <a:t> ~ F</a:t>
            </a:r>
            <a:r>
              <a:rPr lang="en-US" altLang="en-US" sz="2000" baseline="-25000"/>
              <a:t>35%</a:t>
            </a:r>
          </a:p>
          <a:p>
            <a:pPr lvl="1"/>
            <a:r>
              <a:rPr lang="en-US" altLang="en-US" sz="2000"/>
              <a:t>F</a:t>
            </a:r>
            <a:r>
              <a:rPr lang="en-US" altLang="en-US" sz="2000" baseline="-25000"/>
              <a:t>ABC</a:t>
            </a:r>
            <a:r>
              <a:rPr lang="en-US" altLang="en-US" sz="2000"/>
              <a:t>=F</a:t>
            </a:r>
            <a:r>
              <a:rPr lang="en-US" altLang="en-US" sz="2000" baseline="-25000"/>
              <a:t>40%</a:t>
            </a:r>
            <a:endParaRPr lang="en-US" altLang="en-US" sz="2000"/>
          </a:p>
          <a:p>
            <a:r>
              <a:rPr lang="en-US" altLang="en-US" sz="2400"/>
              <a:t>A Precautionary Approach</a:t>
            </a:r>
          </a:p>
          <a:p>
            <a:pPr lvl="1"/>
            <a:r>
              <a:rPr lang="en-US" altLang="en-US" sz="2000"/>
              <a:t>Target reference points safely below limit reference points</a:t>
            </a:r>
          </a:p>
          <a:p>
            <a:pPr lvl="1"/>
            <a:r>
              <a:rPr lang="en-US" altLang="en-US" sz="2000"/>
              <a:t>Stocks harvested less aggressively when biomass is low</a:t>
            </a:r>
          </a:p>
          <a:p>
            <a:pPr lvl="1"/>
            <a:r>
              <a:rPr lang="en-US" altLang="en-US" sz="2000"/>
              <a:t>Stocks harvested less aggressively when uncertainty is high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2" name="Rectangle 2">
            <a:extLst>
              <a:ext uri="{FF2B5EF4-FFF2-40B4-BE49-F238E27FC236}">
                <a16:creationId xmlns:a16="http://schemas.microsoft.com/office/drawing/2014/main" id="{C14CBEC4-F23C-444C-A3DD-0DD179760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39363" name="Rectangle 3">
            <a:extLst>
              <a:ext uri="{FF2B5EF4-FFF2-40B4-BE49-F238E27FC236}">
                <a16:creationId xmlns:a16="http://schemas.microsoft.com/office/drawing/2014/main" id="{1E9C6759-C527-EA4B-9DEF-1423F326DC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039365" name="Picture 5">
            <a:extLst>
              <a:ext uri="{FF2B5EF4-FFF2-40B4-BE49-F238E27FC236}">
                <a16:creationId xmlns:a16="http://schemas.microsoft.com/office/drawing/2014/main" id="{8E1DEEBE-D58E-3D41-85B8-222F81CCC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9513" y="138113"/>
            <a:ext cx="11503026" cy="658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Rectangle 2">
            <a:extLst>
              <a:ext uri="{FF2B5EF4-FFF2-40B4-BE49-F238E27FC236}">
                <a16:creationId xmlns:a16="http://schemas.microsoft.com/office/drawing/2014/main" id="{480E0D8A-5115-D940-A23D-83E780A1A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critical decisions</a:t>
            </a:r>
          </a:p>
        </p:txBody>
      </p:sp>
      <p:sp>
        <p:nvSpPr>
          <p:cNvPr id="1032195" name="Rectangle 3">
            <a:extLst>
              <a:ext uri="{FF2B5EF4-FFF2-40B4-BE49-F238E27FC236}">
                <a16:creationId xmlns:a16="http://schemas.microsoft.com/office/drawing/2014/main" id="{83AECDE3-CB38-534D-87D6-5C341A5B29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BRP (Biological reference points) required</a:t>
            </a:r>
          </a:p>
          <a:p>
            <a:pPr lvl="1"/>
            <a:r>
              <a:rPr lang="en-US" altLang="en-US"/>
              <a:t>Since stock-recruitment relationship estimates are lacking:</a:t>
            </a:r>
          </a:p>
          <a:p>
            <a:pPr lvl="2"/>
            <a:r>
              <a:rPr lang="en-US" altLang="en-US"/>
              <a:t>SPR proxies are used</a:t>
            </a:r>
          </a:p>
          <a:p>
            <a:pPr lvl="2"/>
            <a:r>
              <a:rPr lang="en-US" altLang="en-US"/>
              <a:t>Based on some “mean” recruitment</a:t>
            </a:r>
          </a:p>
          <a:p>
            <a:pPr lvl="2"/>
            <a:r>
              <a:rPr lang="en-US" altLang="en-US"/>
              <a:t>Alaska groundfish stock policy to use estimates from 1978 onwards</a:t>
            </a:r>
          </a:p>
          <a:p>
            <a:pPr lvl="2"/>
            <a:r>
              <a:rPr lang="en-US" altLang="en-US"/>
              <a:t>B</a:t>
            </a:r>
            <a:r>
              <a:rPr lang="en-US" altLang="en-US" baseline="-25000"/>
              <a:t>35% </a:t>
            </a:r>
            <a:r>
              <a:rPr lang="en-US" altLang="en-US"/>
              <a:t>used for Bmsy proxy</a:t>
            </a:r>
            <a:endParaRPr lang="en-US" altLang="en-US" baseline="-25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>
            <a:extLst>
              <a:ext uri="{FF2B5EF4-FFF2-40B4-BE49-F238E27FC236}">
                <a16:creationId xmlns:a16="http://schemas.microsoft.com/office/drawing/2014/main" id="{095D16D7-2A47-5744-9779-3987465011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-228600"/>
            <a:ext cx="9220200" cy="2819400"/>
          </a:xfrm>
        </p:spPr>
        <p:txBody>
          <a:bodyPr/>
          <a:lstStyle/>
          <a:p>
            <a:r>
              <a:rPr lang="en-US" altLang="en-US"/>
              <a:t>Model and software developments</a:t>
            </a:r>
          </a:p>
        </p:txBody>
      </p:sp>
      <p:sp>
        <p:nvSpPr>
          <p:cNvPr id="955395" name="Rectangle 3">
            <a:extLst>
              <a:ext uri="{FF2B5EF4-FFF2-40B4-BE49-F238E27FC236}">
                <a16:creationId xmlns:a16="http://schemas.microsoft.com/office/drawing/2014/main" id="{A49CA156-66CA-9C42-87C2-A9DCD1D83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52578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en-US" sz="2400"/>
              <a:t>Uniformity among approaches</a:t>
            </a:r>
          </a:p>
          <a:p>
            <a:pPr marL="965200" lvl="1" indent="-508000">
              <a:buFont typeface="Wingdings" pitchFamily="2" charset="2"/>
              <a:buNone/>
            </a:pPr>
            <a:r>
              <a:rPr lang="en-US" altLang="en-US" sz="2000"/>
              <a:t>Transparent ability to deal with split sex, multi-fishery cases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en-US" sz="2400"/>
              <a:t>Stock projection assumption alternatives</a:t>
            </a:r>
          </a:p>
          <a:p>
            <a:pPr marL="965200" lvl="1" indent="-508000">
              <a:buFont typeface="Wingdings" pitchFamily="2" charset="2"/>
              <a:buNone/>
            </a:pPr>
            <a:r>
              <a:rPr lang="en-US" altLang="en-US" sz="2000"/>
              <a:t>Conditioning stock-recruitment relationship</a:t>
            </a:r>
          </a:p>
          <a:p>
            <a:pPr marL="1371600" lvl="2" indent="-457200">
              <a:buFont typeface="Wingdings" pitchFamily="2" charset="2"/>
              <a:buNone/>
            </a:pPr>
            <a:r>
              <a:rPr lang="en-US" altLang="en-US" sz="1800"/>
              <a:t>Given stock-recruitment model output and </a:t>
            </a:r>
          </a:p>
          <a:p>
            <a:pPr marL="1371600" lvl="2" indent="-457200">
              <a:buFont typeface="Wingdings" pitchFamily="2" charset="2"/>
              <a:buNone/>
            </a:pPr>
            <a:r>
              <a:rPr lang="en-US" altLang="en-US" sz="1800"/>
              <a:t>Assumptions (e.g., Fmsy=F35% etc)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en-US" sz="2400"/>
              <a:t>Features</a:t>
            </a:r>
          </a:p>
          <a:p>
            <a:pPr marL="965200" lvl="1" indent="-508000">
              <a:buFont typeface="Wingdings" pitchFamily="2" charset="2"/>
              <a:buNone/>
            </a:pPr>
            <a:r>
              <a:rPr lang="en-US" altLang="en-US" sz="2000"/>
              <a:t>Ability to evaluate catch-variability </a:t>
            </a:r>
          </a:p>
          <a:p>
            <a:pPr marL="1371600" lvl="2" indent="-457200">
              <a:buFont typeface="Wingdings" pitchFamily="2" charset="2"/>
              <a:buNone/>
            </a:pPr>
            <a:r>
              <a:rPr lang="en-US" altLang="en-US" sz="1800"/>
              <a:t>E.g., Mean-Var/2 maximization</a:t>
            </a:r>
          </a:p>
          <a:p>
            <a:pPr marL="965200" lvl="1" indent="-508000">
              <a:buFont typeface="Wingdings" pitchFamily="2" charset="2"/>
              <a:buNone/>
            </a:pPr>
            <a:r>
              <a:rPr lang="en-US" altLang="en-US" sz="2000"/>
              <a:t>Ability to implement NSG1 modifications </a:t>
            </a:r>
          </a:p>
          <a:p>
            <a:pPr marL="965200" lvl="1" indent="-508000">
              <a:buFont typeface="Wingdings" pitchFamily="2" charset="2"/>
              <a:buNone/>
            </a:pPr>
            <a:r>
              <a:rPr lang="en-US" altLang="en-US" sz="2000"/>
              <a:t>Multi-species technical interactions possible</a:t>
            </a:r>
          </a:p>
          <a:p>
            <a:pPr marL="965200" lvl="1" indent="-508000">
              <a:buFont typeface="Wingdings" pitchFamily="2" charset="2"/>
              <a:buNone/>
            </a:pPr>
            <a:r>
              <a:rPr lang="en-US" altLang="en-US" sz="2000"/>
              <a:t>Ability to easily mesh with MSEs</a:t>
            </a:r>
          </a:p>
          <a:p>
            <a:pPr marL="1371600" lvl="2" indent="-457200">
              <a:buFont typeface="Wingdings" pitchFamily="2" charset="2"/>
              <a:buNone/>
            </a:pPr>
            <a:r>
              <a:rPr lang="en-US" altLang="en-US" sz="1800"/>
              <a:t>Use projection model in “automatic mode”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r team stuff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DADADA"/>
      </a:accent1>
      <a:accent2>
        <a:srgbClr val="919191"/>
      </a:accent2>
      <a:accent3>
        <a:srgbClr val="FFFFFF"/>
      </a:accent3>
      <a:accent4>
        <a:srgbClr val="000000"/>
      </a:accent4>
      <a:accent5>
        <a:srgbClr val="EAEAEA"/>
      </a:accent5>
      <a:accent6>
        <a:srgbClr val="838383"/>
      </a:accent6>
      <a:hlink>
        <a:srgbClr val="232323"/>
      </a:hlink>
      <a:folHlink>
        <a:srgbClr val="676767"/>
      </a:folHlink>
    </a:clrScheme>
    <a:fontScheme name="star team stuff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CC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9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CC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902030302020204" pitchFamily="66" charset="0"/>
          </a:defRPr>
        </a:defPPr>
      </a:lstStyle>
    </a:lnDef>
  </a:objectDefaults>
  <a:extraClrSchemeLst>
    <a:extraClrScheme>
      <a:clrScheme name="star team stuff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r team stuff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r team stuff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r team stuff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r team stuff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r team stuff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r team stuff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Ianelli2</Template>
  <TotalTime>22658</TotalTime>
  <Words>1536</Words>
  <Application>Microsoft Macintosh PowerPoint</Application>
  <PresentationFormat>On-screen Show (4:3)</PresentationFormat>
  <Paragraphs>291</Paragraphs>
  <Slides>47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Times New Roman</vt:lpstr>
      <vt:lpstr>Comic Sans MS</vt:lpstr>
      <vt:lpstr>Arial</vt:lpstr>
      <vt:lpstr>Wingdings</vt:lpstr>
      <vt:lpstr>Courier</vt:lpstr>
      <vt:lpstr>Verdana</vt:lpstr>
      <vt:lpstr>MS Mincho</vt:lpstr>
      <vt:lpstr>star team stuff</vt:lpstr>
      <vt:lpstr>Projection  model approaches for  N. Pacific Groundfish</vt:lpstr>
      <vt:lpstr>Anybody get that?</vt:lpstr>
      <vt:lpstr>Outline</vt:lpstr>
      <vt:lpstr>Projection model application</vt:lpstr>
      <vt:lpstr>7 standard scenarios</vt:lpstr>
      <vt:lpstr>History</vt:lpstr>
      <vt:lpstr>PowerPoint Presentation</vt:lpstr>
      <vt:lpstr>Some critical decisions</vt:lpstr>
      <vt:lpstr>Model and software developments</vt:lpstr>
      <vt:lpstr>Schematic</vt:lpstr>
      <vt:lpstr>Issues</vt:lpstr>
      <vt:lpstr>Outline</vt:lpstr>
      <vt:lpstr>Projection steps…</vt:lpstr>
      <vt:lpstr>Readme.txt</vt:lpstr>
      <vt:lpstr>Batch files suck… </vt:lpstr>
      <vt:lpstr>PowerPoint Presentation</vt:lpstr>
      <vt:lpstr>Example output</vt:lpstr>
      <vt:lpstr>Example multispecies result</vt:lpstr>
      <vt:lpstr>Outline</vt:lpstr>
      <vt:lpstr>Estimation features</vt:lpstr>
      <vt:lpstr>Stock-recruitment fits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Effect on yield curves…</vt:lpstr>
      <vt:lpstr>PowerPoint Presentation</vt:lpstr>
      <vt:lpstr>v</vt:lpstr>
      <vt:lpstr>Additional “conditioning”</vt:lpstr>
      <vt:lpstr>Additional conditioning</vt:lpstr>
      <vt:lpstr>PowerPoint Presentation</vt:lpstr>
      <vt:lpstr>PowerPoint Presentation</vt:lpstr>
      <vt:lpstr>Tests for behavior</vt:lpstr>
      <vt:lpstr>Extreme catch rates</vt:lpstr>
      <vt:lpstr>Data exploration</vt:lpstr>
      <vt:lpstr>Data: BSAI TAC proportions</vt:lpstr>
      <vt:lpstr>Pollock</vt:lpstr>
      <vt:lpstr>Pacific cod </vt:lpstr>
      <vt:lpstr>Yellowfin sole</vt:lpstr>
      <vt:lpstr>Next steps</vt:lpstr>
    </vt:vector>
  </TitlesOfParts>
  <Company>NMFS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Programmatic SEIS Model description</dc:title>
  <dc:creator>James Ianelli</dc:creator>
  <cp:lastModifiedBy>Jim Ianelli</cp:lastModifiedBy>
  <cp:revision>295</cp:revision>
  <dcterms:created xsi:type="dcterms:W3CDTF">1999-10-21T04:51:51Z</dcterms:created>
  <dcterms:modified xsi:type="dcterms:W3CDTF">2020-06-12T04:37:32Z</dcterms:modified>
</cp:coreProperties>
</file>