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1"/>
  </p:notesMasterIdLst>
  <p:sldIdLst>
    <p:sldId id="256" r:id="rId3"/>
    <p:sldId id="258" r:id="rId4"/>
    <p:sldId id="263" r:id="rId5"/>
    <p:sldId id="266" r:id="rId6"/>
    <p:sldId id="267" r:id="rId7"/>
    <p:sldId id="260" r:id="rId8"/>
    <p:sldId id="261" r:id="rId9"/>
    <p:sldId id="259" r:id="rId10"/>
  </p:sldIdLst>
  <p:sldSz cx="12192000" cy="6858000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Gill Sans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c9f57c2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84c9f57c21_0_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Replace picture in circle with speaker picture</a:t>
            </a:r>
            <a:endParaRPr/>
          </a:p>
        </p:txBody>
      </p:sp>
      <p:sp>
        <p:nvSpPr>
          <p:cNvPr id="170" name="Google Shape;170;g284c9f57c21_0_4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4c9f57c21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84c9f57c21_0_8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284c9f57c21_0_8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dc72117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84dc72117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4dc721170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7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dc72117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84dc72117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4dc721170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80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dc72117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84dc72117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4dc721170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76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dc72117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84dc721170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4dc721170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76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4c9f57c21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84c9f57c21_0_8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g284c9f57c21_0_8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8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c9f57c21_0_7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Replace center picture as needed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284c9f57c21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4607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174778" y="5956137"/>
            <a:ext cx="1399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702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3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46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0174778" y="5956137"/>
            <a:ext cx="1400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>
            <a:spLocks noGrp="1"/>
          </p:cNvSpPr>
          <p:nvPr>
            <p:ph type="pic" idx="2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7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133216" y="5956137"/>
            <a:ext cx="147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7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7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81191" y="2250892"/>
            <a:ext cx="5393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3"/>
          </p:nvPr>
        </p:nvSpPr>
        <p:spPr>
          <a:xfrm>
            <a:off x="6217709" y="2250892"/>
            <a:ext cx="5393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>
            <a:spLocks noGrp="1"/>
          </p:cNvSpPr>
          <p:nvPr>
            <p:ph type="pic" idx="5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3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80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marL="914400" lvl="1" indent="-3454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marL="137160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marL="1828800" lvl="3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marL="2286000" lvl="4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marL="2743200" lvl="5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27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10124903" y="5956137"/>
            <a:ext cx="148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pic" idx="2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2"/>
          <p:cNvSpPr>
            <a:spLocks noGrp="1"/>
          </p:cNvSpPr>
          <p:nvPr>
            <p:ph type="pic" idx="3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776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133216" y="5956137"/>
            <a:ext cx="14775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78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581191" y="2250892"/>
            <a:ext cx="5393104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709" y="2250892"/>
            <a:ext cx="53931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08"/>
              <a:buNone/>
              <a:defRPr sz="24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>
            <a:spLocks noGrp="1"/>
          </p:cNvSpPr>
          <p:nvPr>
            <p:ph type="pic" idx="5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558299" y="5956137"/>
            <a:ext cx="1436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808" algn="l"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marL="914400" lvl="1" indent="-345440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marL="1828800" lvl="3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marL="2286000" lvl="4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05952" y="5956137"/>
            <a:ext cx="2327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124903" y="5956137"/>
            <a:ext cx="1485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3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68808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544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6880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298" y="5951811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446088" y="3088639"/>
            <a:ext cx="11271900" cy="32985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72985" b="-8327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ctrTitle"/>
          </p:nvPr>
        </p:nvSpPr>
        <p:spPr>
          <a:xfrm>
            <a:off x="581190" y="1020431"/>
            <a:ext cx="97350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 dirty="0" smtClean="0"/>
              <a:t>GOA Skate Stoc</a:t>
            </a:r>
            <a:r>
              <a:rPr lang="en-US" sz="4000" dirty="0" smtClean="0"/>
              <a:t>k Complex Update</a:t>
            </a:r>
            <a:endParaRPr sz="40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200" dirty="0" smtClean="0"/>
              <a:t>Lee Cronin-Fine</a:t>
            </a:r>
            <a:endParaRPr sz="2200" dirty="0"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4136" y="1841328"/>
            <a:ext cx="3733985" cy="31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75501" y="5649615"/>
            <a:ext cx="90291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November, 2023, </a:t>
            </a:r>
            <a:r>
              <a:rPr lang="en-US" sz="2400" dirty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Presentation to the </a:t>
            </a:r>
            <a:r>
              <a:rPr lang="en-US" sz="24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GOA </a:t>
            </a:r>
            <a:r>
              <a:rPr lang="en-US" sz="2400" dirty="0" err="1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Groundfish</a:t>
            </a:r>
            <a:r>
              <a:rPr lang="en-US" sz="2400" dirty="0" smtClean="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 Plan Team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5279" y="3553079"/>
            <a:ext cx="1897500" cy="1897500"/>
          </a:xfrm>
          <a:prstGeom prst="ellipse">
            <a:avLst/>
          </a:prstGeom>
          <a:noFill/>
          <a:ln w="28575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600"/>
              <a:buFont typeface="Gill Sans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4590B8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fld>
            <a:endParaRPr sz="1600" b="0" i="0" u="none" strike="noStrike" cap="none">
              <a:solidFill>
                <a:srgbClr val="4590B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Assessment Groups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0" y="4663887"/>
            <a:ext cx="2762250" cy="165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970" y="4061280"/>
            <a:ext cx="162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Big Skate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47" y="2662273"/>
            <a:ext cx="2480896" cy="1860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4571" y="2059666"/>
            <a:ext cx="276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Longnose Skate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956565" y="4658177"/>
            <a:ext cx="2601735" cy="2030229"/>
            <a:chOff x="8284624" y="4696618"/>
            <a:chExt cx="2601735" cy="20302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257" y="4696618"/>
              <a:ext cx="1342937" cy="9694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65178" y="4874527"/>
              <a:ext cx="1021181" cy="15830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624" y="5697781"/>
              <a:ext cx="1580554" cy="102906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094198" y="4196512"/>
            <a:ext cx="222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Other Skates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43" y="1877262"/>
            <a:ext cx="6501384" cy="4983480"/>
          </a:xfrm>
          <a:prstGeom prst="rect">
            <a:avLst/>
          </a:prstGeom>
        </p:spPr>
      </p:pic>
      <p:sp>
        <p:nvSpPr>
          <p:cNvPr id="184" name="Google Shape;184;p24"/>
          <p:cNvSpPr txBox="1"/>
          <p:nvPr/>
        </p:nvSpPr>
        <p:spPr>
          <a:xfrm>
            <a:off x="581025" y="2146057"/>
            <a:ext cx="111777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 smtClean="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Tier 5</a:t>
            </a:r>
            <a:endParaRPr sz="3000" dirty="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Stock Complex Overview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903" y="4822189"/>
            <a:ext cx="4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*As of October 16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2023</a:t>
            </a: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42921"/>
              </p:ext>
            </p:extLst>
          </p:nvPr>
        </p:nvGraphicFramePr>
        <p:xfrm>
          <a:off x="96002" y="3176725"/>
          <a:ext cx="5161092" cy="164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73">
                  <a:extLst>
                    <a:ext uri="{9D8B030D-6E8A-4147-A177-3AD203B41FA5}">
                      <a16:colId xmlns:a16="http://schemas.microsoft.com/office/drawing/2014/main" val="2381784793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956025704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623591551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2905234707"/>
                    </a:ext>
                  </a:extLst>
                </a:gridCol>
              </a:tblGrid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Group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OFL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ABC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Catch (t)*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51706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3,822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2,867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419777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Longnose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3,616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2,712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1,055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93274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Other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1,311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984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316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7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6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43" y="1874520"/>
            <a:ext cx="6501384" cy="4983480"/>
          </a:xfrm>
          <a:prstGeom prst="rect">
            <a:avLst/>
          </a:prstGeom>
        </p:spPr>
      </p:pic>
      <p:sp>
        <p:nvSpPr>
          <p:cNvPr id="184" name="Google Shape;184;p24"/>
          <p:cNvSpPr txBox="1"/>
          <p:nvPr/>
        </p:nvSpPr>
        <p:spPr>
          <a:xfrm>
            <a:off x="581025" y="2146057"/>
            <a:ext cx="111777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 smtClean="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Tier 5</a:t>
            </a:r>
            <a:endParaRPr sz="3000" dirty="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Big Skate Area Overview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903" y="4822189"/>
            <a:ext cx="4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*As of October 16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2023</a:t>
            </a: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00186"/>
              </p:ext>
            </p:extLst>
          </p:nvPr>
        </p:nvGraphicFramePr>
        <p:xfrm>
          <a:off x="96002" y="3176725"/>
          <a:ext cx="5161092" cy="164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73">
                  <a:extLst>
                    <a:ext uri="{9D8B030D-6E8A-4147-A177-3AD203B41FA5}">
                      <a16:colId xmlns:a16="http://schemas.microsoft.com/office/drawing/2014/main" val="2381784793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956025704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623591551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2905234707"/>
                    </a:ext>
                  </a:extLst>
                </a:gridCol>
              </a:tblGrid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Group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ABC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TAC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Catch (t)*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51706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591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591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419777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1,482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1,482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629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93274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116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7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945" y="1874520"/>
            <a:ext cx="6501384" cy="4983480"/>
          </a:xfrm>
          <a:prstGeom prst="rect">
            <a:avLst/>
          </a:prstGeom>
        </p:spPr>
      </p:pic>
      <p:sp>
        <p:nvSpPr>
          <p:cNvPr id="184" name="Google Shape;184;p24"/>
          <p:cNvSpPr txBox="1"/>
          <p:nvPr/>
        </p:nvSpPr>
        <p:spPr>
          <a:xfrm>
            <a:off x="581025" y="2146057"/>
            <a:ext cx="111777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 smtClean="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Tier 5</a:t>
            </a:r>
            <a:endParaRPr sz="3000" dirty="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4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 dirty="0" smtClean="0"/>
              <a:t>Longnose Skate Area Overview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903" y="4822189"/>
            <a:ext cx="4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*As of October 16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2023</a:t>
            </a: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58740"/>
              </p:ext>
            </p:extLst>
          </p:nvPr>
        </p:nvGraphicFramePr>
        <p:xfrm>
          <a:off x="96002" y="3176725"/>
          <a:ext cx="5161092" cy="164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273">
                  <a:extLst>
                    <a:ext uri="{9D8B030D-6E8A-4147-A177-3AD203B41FA5}">
                      <a16:colId xmlns:a16="http://schemas.microsoft.com/office/drawing/2014/main" val="2381784793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956025704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1623591551"/>
                    </a:ext>
                  </a:extLst>
                </a:gridCol>
                <a:gridCol w="1290273">
                  <a:extLst>
                    <a:ext uri="{9D8B030D-6E8A-4147-A177-3AD203B41FA5}">
                      <a16:colId xmlns:a16="http://schemas.microsoft.com/office/drawing/2014/main" val="2905234707"/>
                    </a:ext>
                  </a:extLst>
                </a:gridCol>
              </a:tblGrid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Group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ABC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TAC (t)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Catch (t)*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51706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792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419777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2,044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2,044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389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093274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EGOA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517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517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607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75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581025" y="2146057"/>
            <a:ext cx="111777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endParaRPr sz="30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endParaRPr/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r>
              <a:rPr lang="en-US" sz="3000" b="1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000" b="1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324" b="-37657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&lt;Slide Title&gt;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24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t="-203283" b="-376526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600"/>
              <a:buFont typeface="Gill Sans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4590B8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fld>
            <a:endParaRPr sz="1600" b="0" i="0" u="none" strike="noStrike" cap="none">
              <a:solidFill>
                <a:srgbClr val="4590B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&lt;Slide Title&gt;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80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581191" y="457201"/>
            <a:ext cx="1106100" cy="585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784420" y="457200"/>
            <a:ext cx="6248400" cy="58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8129872" y="453642"/>
            <a:ext cx="3615600" cy="5863200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l="31665" t="14507"/>
          <a:stretch/>
        </p:blipFill>
        <p:spPr>
          <a:xfrm>
            <a:off x="1793750" y="453600"/>
            <a:ext cx="6248400" cy="5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2037077" y="600628"/>
            <a:ext cx="5526900" cy="2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dk1"/>
                </a:solidFill>
              </a:rPr>
              <a:t>&lt;Text&gt;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290826" y="965540"/>
            <a:ext cx="32937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&lt;Contacts&gt;</a:t>
            </a:r>
            <a:endParaRPr sz="3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&lt;List of Emails&gt;</a:t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210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Corbel</vt:lpstr>
      <vt:lpstr>Noto Sans Symbols</vt:lpstr>
      <vt:lpstr>Gill Sans</vt:lpstr>
      <vt:lpstr>Calibri</vt:lpstr>
      <vt:lpstr>Arial</vt:lpstr>
      <vt:lpstr>Dividend</vt:lpstr>
      <vt:lpstr>Dividend</vt:lpstr>
      <vt:lpstr>GOA Skate Stock Complex Update</vt:lpstr>
      <vt:lpstr>Assessment Groups</vt:lpstr>
      <vt:lpstr>Stock Complex Overview</vt:lpstr>
      <vt:lpstr>Big Skate Area Overview</vt:lpstr>
      <vt:lpstr>Longnose Skate Area Overview</vt:lpstr>
      <vt:lpstr>&lt;Slide Title&gt;</vt:lpstr>
      <vt:lpstr>&lt;Slide Title&gt;</vt:lpstr>
      <vt:lpstr>&lt;Text&gt;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Skate Stock Complex</dc:title>
  <dc:creator>Lee.Cronin-Fine</dc:creator>
  <cp:lastModifiedBy>Lee.Cronin-Fine</cp:lastModifiedBy>
  <cp:revision>11</cp:revision>
  <dcterms:modified xsi:type="dcterms:W3CDTF">2023-11-08T20:23:29Z</dcterms:modified>
</cp:coreProperties>
</file>