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 id="2147483671" r:id="rId3"/>
  </p:sldMasterIdLst>
  <p:notesMasterIdLst>
    <p:notesMasterId r:id="rId25"/>
  </p:notesMasterIdLst>
  <p:sldIdLst>
    <p:sldId id="257" r:id="rId4"/>
    <p:sldId id="258" r:id="rId5"/>
    <p:sldId id="274" r:id="rId6"/>
    <p:sldId id="275" r:id="rId7"/>
    <p:sldId id="268" r:id="rId8"/>
    <p:sldId id="276" r:id="rId9"/>
    <p:sldId id="277" r:id="rId10"/>
    <p:sldId id="278" r:id="rId11"/>
    <p:sldId id="280" r:id="rId12"/>
    <p:sldId id="282" r:id="rId13"/>
    <p:sldId id="283" r:id="rId14"/>
    <p:sldId id="284" r:id="rId15"/>
    <p:sldId id="285" r:id="rId16"/>
    <p:sldId id="287" r:id="rId17"/>
    <p:sldId id="291" r:id="rId18"/>
    <p:sldId id="294" r:id="rId19"/>
    <p:sldId id="288" r:id="rId20"/>
    <p:sldId id="286" r:id="rId21"/>
    <p:sldId id="290" r:id="rId22"/>
    <p:sldId id="295" r:id="rId23"/>
    <p:sldId id="292" r:id="rId24"/>
  </p:sldIdLst>
  <p:sldSz cx="9144000" cy="6858000" type="screen4x3"/>
  <p:notesSz cx="6858000" cy="9144000"/>
  <p:embeddedFontLst>
    <p:embeddedFont>
      <p:font typeface="Cambria" panose="02040503050406030204"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Arial Narrow" panose="020B0606020202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Lowe" initials="SL" lastIdx="1" clrIdx="0">
    <p:extLst>
      <p:ext uri="{19B8F6BF-5375-455C-9EA6-DF929625EA0E}">
        <p15:presenceInfo xmlns:p15="http://schemas.microsoft.com/office/powerpoint/2012/main" userId="Sandra Low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3979" autoAdjust="0"/>
  </p:normalViewPr>
  <p:slideViewPr>
    <p:cSldViewPr snapToGrid="0">
      <p:cViewPr varScale="1">
        <p:scale>
          <a:sx n="66" d="100"/>
          <a:sy n="66" d="100"/>
        </p:scale>
        <p:origin x="6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0" d="100"/>
          <a:sy n="50" d="100"/>
        </p:scale>
        <p:origin x="2640"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809537ada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8809537ada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g8809537ada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8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13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4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49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7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32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15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95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91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44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18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44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01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40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73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70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Intro">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 BLUE">
  <p:cSld name="Intro BLUE">
    <p:bg>
      <p:bgPr>
        <a:solidFill>
          <a:schemeClr val="accent5"/>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 GREEN">
  <p:cSld name="Intro GREEN">
    <p:bg>
      <p:bgPr>
        <a:solidFill>
          <a:schemeClr val="accent2"/>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7200"/>
              <a:buFont typeface="Cambria"/>
              <a:buNone/>
              <a:defRPr>
                <a:solidFill>
                  <a:srgbClr val="B7F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hite+Footer">
  <p:cSld name="White+Footer">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13B9C2"/>
              </a:buClr>
              <a:buSzPts val="4000"/>
              <a:buFont typeface="Cambria"/>
              <a:buNone/>
              <a:defRPr sz="4000" b="0" i="0" u="none" strike="noStrike" cap="none">
                <a:solidFill>
                  <a:srgbClr val="13B9C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6"/>
          <p:cNvSpPr txBox="1">
            <a:spLocks noGrp="1"/>
          </p:cNvSpPr>
          <p:nvPr>
            <p:ph type="body" idx="1"/>
          </p:nvPr>
        </p:nvSpPr>
        <p:spPr>
          <a:xfrm>
            <a:off x="685801" y="1017531"/>
            <a:ext cx="6697793" cy="597011"/>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800"/>
              </a:spcBef>
              <a:spcAft>
                <a:spcPts val="0"/>
              </a:spcAft>
              <a:buClr>
                <a:schemeClr val="accent1"/>
              </a:buClr>
              <a:buSzPts val="2240"/>
              <a:buFont typeface="Arial"/>
              <a:buNone/>
              <a:defRPr sz="2800" b="0" i="0" u="none" strike="noStrike" cap="none">
                <a:solidFill>
                  <a:srgbClr val="7F7F7F"/>
                </a:solidFill>
                <a:latin typeface="Cambria"/>
                <a:ea typeface="Cambria"/>
                <a:cs typeface="Cambria"/>
                <a:sym typeface="Cambria"/>
              </a:defRPr>
            </a:lvl1pPr>
            <a:lvl2pPr marL="914400" marR="0" lvl="1" indent="-228600" algn="l" rtl="0">
              <a:lnSpc>
                <a:spcPct val="90000"/>
              </a:lnSpc>
              <a:spcBef>
                <a:spcPts val="300"/>
              </a:spcBef>
              <a:spcAft>
                <a:spcPts val="0"/>
              </a:spcAft>
              <a:buClr>
                <a:schemeClr val="accent1"/>
              </a:buClr>
              <a:buSzPts val="1200"/>
              <a:buFont typeface="Arial"/>
              <a:buNone/>
              <a:defRPr sz="1200" b="0" i="0" u="none" strike="noStrike" cap="none">
                <a:solidFill>
                  <a:srgbClr val="262626"/>
                </a:solidFill>
                <a:latin typeface="Cambria"/>
                <a:ea typeface="Cambria"/>
                <a:cs typeface="Cambria"/>
                <a:sym typeface="Cambria"/>
              </a:defRPr>
            </a:lvl2pPr>
            <a:lvl3pPr marL="1371600" marR="0" lvl="2" indent="-228600" algn="l" rtl="0">
              <a:lnSpc>
                <a:spcPct val="90000"/>
              </a:lnSpc>
              <a:spcBef>
                <a:spcPts val="300"/>
              </a:spcBef>
              <a:spcAft>
                <a:spcPts val="0"/>
              </a:spcAft>
              <a:buClr>
                <a:schemeClr val="accent1"/>
              </a:buClr>
              <a:buSzPts val="1000"/>
              <a:buFont typeface="Arial"/>
              <a:buNone/>
              <a:defRPr sz="1000" b="0" i="0" u="none" strike="noStrike" cap="none">
                <a:solidFill>
                  <a:srgbClr val="262626"/>
                </a:solidFill>
                <a:latin typeface="Cambria"/>
                <a:ea typeface="Cambria"/>
                <a:cs typeface="Cambria"/>
                <a:sym typeface="Cambria"/>
              </a:defRPr>
            </a:lvl3pPr>
            <a:lvl4pPr marL="1828800" marR="0" lvl="3"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4pPr>
            <a:lvl5pPr marL="2286000" marR="0" lvl="4"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5pPr>
            <a:lvl6pPr marL="2743200" marR="0" lvl="5"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6pPr>
            <a:lvl7pPr marL="3200400" marR="0" lvl="6"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7pPr>
            <a:lvl8pPr marL="3657600" marR="0" lvl="7"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8pPr>
            <a:lvl9pPr marL="4114800" marR="0" lvl="8" indent="-228600" algn="l" rtl="0">
              <a:lnSpc>
                <a:spcPct val="90000"/>
              </a:lnSpc>
              <a:spcBef>
                <a:spcPts val="300"/>
              </a:spcBef>
              <a:spcAft>
                <a:spcPts val="300"/>
              </a:spcAft>
              <a:buClr>
                <a:schemeClr val="accent1"/>
              </a:buClr>
              <a:buSzPts val="900"/>
              <a:buFont typeface="Arial"/>
              <a:buNone/>
              <a:defRPr sz="900" b="0" i="0" u="none" strike="noStrike" cap="none">
                <a:solidFill>
                  <a:srgbClr val="262626"/>
                </a:solidFill>
                <a:latin typeface="Cambria"/>
                <a:ea typeface="Cambria"/>
                <a:cs typeface="Cambria"/>
                <a:sym typeface="Cambria"/>
              </a:defRPr>
            </a:lvl9pPr>
          </a:lstStyle>
          <a:p>
            <a:endParaRPr/>
          </a:p>
        </p:txBody>
      </p:sp>
      <p:sp>
        <p:nvSpPr>
          <p:cNvPr id="32" name="Google Shape;32;p6"/>
          <p:cNvSpPr txBox="1"/>
          <p:nvPr/>
        </p:nvSpPr>
        <p:spPr>
          <a:xfrm>
            <a:off x="685801" y="6317618"/>
            <a:ext cx="6697793" cy="540383"/>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en-US" sz="1000" b="0" i="0" u="none" strike="noStrike" cap="none" dirty="0">
                <a:solidFill>
                  <a:srgbClr val="204A4F"/>
                </a:solidFill>
                <a:latin typeface="Arial Narrow"/>
                <a:ea typeface="Arial Narrow"/>
                <a:cs typeface="Arial Narrow"/>
                <a:sym typeface="Arial Narrow"/>
              </a:rPr>
              <a:t>U.S. Department of Commerce | National Oceanic and Atmospheric Administration | National Marine Fisheries Service</a:t>
            </a:r>
            <a:endParaRPr dirty="0"/>
          </a:p>
        </p:txBody>
      </p:sp>
      <p:sp>
        <p:nvSpPr>
          <p:cNvPr id="33" name="Google Shape;33;p6"/>
          <p:cNvSpPr txBox="1"/>
          <p:nvPr/>
        </p:nvSpPr>
        <p:spPr>
          <a:xfrm>
            <a:off x="126124" y="6304130"/>
            <a:ext cx="559676" cy="55387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13B9C2"/>
              </a:buClr>
              <a:buSzPts val="1200"/>
              <a:buFont typeface="Arial Narrow"/>
              <a:buNone/>
            </a:pPr>
            <a:r>
              <a:rPr lang="en-US" sz="1200" b="1" i="0" u="none" strike="noStrike" cap="none" dirty="0">
                <a:solidFill>
                  <a:srgbClr val="13B9C2"/>
                </a:solidFill>
                <a:latin typeface="Arial Narrow"/>
                <a:ea typeface="Arial Narrow"/>
                <a:cs typeface="Arial Narrow"/>
                <a:sym typeface="Arial Narrow"/>
              </a:rPr>
              <a:t>Page </a:t>
            </a:r>
            <a:fld id="{00000000-1234-1234-1234-123412341234}" type="slidenum">
              <a:rPr lang="en-US" sz="1200" b="1" i="0" u="none" strike="noStrike" cap="none">
                <a:solidFill>
                  <a:srgbClr val="13B9C2"/>
                </a:solidFill>
                <a:latin typeface="Arial Narrow"/>
                <a:ea typeface="Arial Narrow"/>
                <a:cs typeface="Arial Narrow"/>
                <a:sym typeface="Arial Narrow"/>
              </a:rPr>
              <a:t>‹#›</a:t>
            </a:fld>
            <a:endParaRPr sz="1200" b="1" i="0" u="none" strike="noStrike" cap="none" dirty="0">
              <a:solidFill>
                <a:srgbClr val="13B9C2"/>
              </a:solidFill>
              <a:latin typeface="Arial Narrow"/>
              <a:ea typeface="Arial Narrow"/>
              <a:cs typeface="Arial Narrow"/>
              <a:sym typeface="Arial Narrow"/>
            </a:endParaRPr>
          </a:p>
        </p:txBody>
      </p:sp>
    </p:spTree>
  </p:cSld>
  <p:clrMapOvr>
    <a:masterClrMapping/>
  </p:clrMapOvr>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120">
          <p15:clr>
            <a:srgbClr val="FBAE40"/>
          </p15:clr>
        </p15:guide>
        <p15:guide id="2"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QUA footer">
  <p:cSld name="AQUA footer">
    <p:spTree>
      <p:nvGrpSpPr>
        <p:cNvPr id="1" name="Shape 101"/>
        <p:cNvGrpSpPr/>
        <p:nvPr/>
      </p:nvGrpSpPr>
      <p:grpSpPr>
        <a:xfrm>
          <a:off x="0" y="0"/>
          <a:ext cx="0" cy="0"/>
          <a:chOff x="0" y="0"/>
          <a:chExt cx="0" cy="0"/>
        </a:xfrm>
      </p:grpSpPr>
      <p:sp>
        <p:nvSpPr>
          <p:cNvPr id="102" name="Google Shape;102;p23"/>
          <p:cNvSpPr txBox="1"/>
          <p:nvPr/>
        </p:nvSpPr>
        <p:spPr>
          <a:xfrm>
            <a:off x="685801" y="6317618"/>
            <a:ext cx="6697793" cy="540383"/>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en-US" sz="1000" b="0" i="0" u="none" strike="noStrike" cap="none">
                <a:solidFill>
                  <a:schemeClr val="accent1"/>
                </a:solidFill>
                <a:latin typeface="Arial Narrow"/>
                <a:ea typeface="Arial Narrow"/>
                <a:cs typeface="Arial Narrow"/>
                <a:sym typeface="Arial Narrow"/>
              </a:rPr>
              <a:t>U.S. Department of Commerce | National Oceanic and Atmospheric Administration | National Marine Fisheries Service</a:t>
            </a:r>
            <a:endParaRPr/>
          </a:p>
        </p:txBody>
      </p:sp>
      <p:sp>
        <p:nvSpPr>
          <p:cNvPr id="103" name="Google Shape;103;p23"/>
          <p:cNvSpPr txBox="1"/>
          <p:nvPr/>
        </p:nvSpPr>
        <p:spPr>
          <a:xfrm>
            <a:off x="126124" y="6304130"/>
            <a:ext cx="559676" cy="55387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2"/>
              </a:buClr>
              <a:buSzPts val="1200"/>
              <a:buFont typeface="Arial Narrow"/>
              <a:buNone/>
            </a:pPr>
            <a:r>
              <a:rPr lang="en-US" sz="1200" b="1" i="0" u="none" strike="noStrike" cap="none">
                <a:solidFill>
                  <a:schemeClr val="dk2"/>
                </a:solidFill>
                <a:latin typeface="Arial Narrow"/>
                <a:ea typeface="Arial Narrow"/>
                <a:cs typeface="Arial Narrow"/>
                <a:sym typeface="Arial Narrow"/>
              </a:rPr>
              <a:t>Page </a:t>
            </a:r>
            <a:fld id="{00000000-1234-1234-1234-123412341234}" type="slidenum">
              <a:rPr lang="en-US" sz="1200" b="1" i="0" u="none" strike="noStrike" cap="none">
                <a:solidFill>
                  <a:schemeClr val="dk2"/>
                </a:solidFill>
                <a:latin typeface="Arial Narrow"/>
                <a:ea typeface="Arial Narrow"/>
                <a:cs typeface="Arial Narrow"/>
                <a:sym typeface="Arial Narrow"/>
              </a:rPr>
              <a:t>‹#›</a:t>
            </a:fld>
            <a:endParaRPr sz="1200" b="1" i="0" u="none" strike="noStrike" cap="none">
              <a:solidFill>
                <a:schemeClr val="dk2"/>
              </a:solidFill>
              <a:latin typeface="Arial Narrow"/>
              <a:ea typeface="Arial Narrow"/>
              <a:cs typeface="Arial Narrow"/>
              <a:sym typeface="Arial Narrow"/>
            </a:endParaRPr>
          </a:p>
        </p:txBody>
      </p:sp>
      <p:sp>
        <p:nvSpPr>
          <p:cNvPr id="104" name="Google Shape;104;p23"/>
          <p:cNvSpPr txBox="1">
            <a:spLocks noGrp="1"/>
          </p:cNvSpPr>
          <p:nvPr>
            <p:ph type="title"/>
          </p:nvPr>
        </p:nvSpPr>
        <p:spPr>
          <a:xfrm>
            <a:off x="685801" y="284063"/>
            <a:ext cx="6984125" cy="602405"/>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13B9C2"/>
              </a:buClr>
              <a:buSzPts val="4000"/>
              <a:buFont typeface="Cambria"/>
              <a:buNone/>
              <a:defRPr sz="4000" b="0" i="0" u="none" strike="noStrike" cap="none">
                <a:solidFill>
                  <a:srgbClr val="13B9C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5" name="Google Shape;105;p23"/>
          <p:cNvSpPr txBox="1">
            <a:spLocks noGrp="1"/>
          </p:cNvSpPr>
          <p:nvPr>
            <p:ph type="body" idx="1"/>
          </p:nvPr>
        </p:nvSpPr>
        <p:spPr>
          <a:xfrm>
            <a:off x="685801" y="1068331"/>
            <a:ext cx="6306207" cy="597011"/>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800"/>
              </a:spcBef>
              <a:spcAft>
                <a:spcPts val="0"/>
              </a:spcAft>
              <a:buClr>
                <a:schemeClr val="accent1"/>
              </a:buClr>
              <a:buSzPts val="2240"/>
              <a:buFont typeface="Arial"/>
              <a:buNone/>
              <a:defRPr sz="2800" b="0" i="0" u="none" strike="noStrike" cap="none">
                <a:solidFill>
                  <a:srgbClr val="7F7F7F"/>
                </a:solidFill>
                <a:latin typeface="Cambria"/>
                <a:ea typeface="Cambria"/>
                <a:cs typeface="Cambria"/>
                <a:sym typeface="Cambria"/>
              </a:defRPr>
            </a:lvl1pPr>
            <a:lvl2pPr marL="914400" marR="0" lvl="1" indent="-228600" algn="l" rtl="0">
              <a:lnSpc>
                <a:spcPct val="90000"/>
              </a:lnSpc>
              <a:spcBef>
                <a:spcPts val="300"/>
              </a:spcBef>
              <a:spcAft>
                <a:spcPts val="0"/>
              </a:spcAft>
              <a:buClr>
                <a:schemeClr val="accent1"/>
              </a:buClr>
              <a:buSzPts val="1200"/>
              <a:buFont typeface="Arial"/>
              <a:buNone/>
              <a:defRPr sz="1200" b="0" i="0" u="none" strike="noStrike" cap="none">
                <a:solidFill>
                  <a:srgbClr val="262626"/>
                </a:solidFill>
                <a:latin typeface="Cambria"/>
                <a:ea typeface="Cambria"/>
                <a:cs typeface="Cambria"/>
                <a:sym typeface="Cambria"/>
              </a:defRPr>
            </a:lvl2pPr>
            <a:lvl3pPr marL="1371600" marR="0" lvl="2" indent="-228600" algn="l" rtl="0">
              <a:lnSpc>
                <a:spcPct val="90000"/>
              </a:lnSpc>
              <a:spcBef>
                <a:spcPts val="300"/>
              </a:spcBef>
              <a:spcAft>
                <a:spcPts val="0"/>
              </a:spcAft>
              <a:buClr>
                <a:schemeClr val="accent1"/>
              </a:buClr>
              <a:buSzPts val="1000"/>
              <a:buFont typeface="Arial"/>
              <a:buNone/>
              <a:defRPr sz="1000" b="0" i="0" u="none" strike="noStrike" cap="none">
                <a:solidFill>
                  <a:srgbClr val="262626"/>
                </a:solidFill>
                <a:latin typeface="Cambria"/>
                <a:ea typeface="Cambria"/>
                <a:cs typeface="Cambria"/>
                <a:sym typeface="Cambria"/>
              </a:defRPr>
            </a:lvl3pPr>
            <a:lvl4pPr marL="1828800" marR="0" lvl="3"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4pPr>
            <a:lvl5pPr marL="2286000" marR="0" lvl="4"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5pPr>
            <a:lvl6pPr marL="2743200" marR="0" lvl="5"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6pPr>
            <a:lvl7pPr marL="3200400" marR="0" lvl="6"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7pPr>
            <a:lvl8pPr marL="3657600" marR="0" lvl="7"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8pPr>
            <a:lvl9pPr marL="4114800" marR="0" lvl="8" indent="-228600" algn="l" rtl="0">
              <a:lnSpc>
                <a:spcPct val="90000"/>
              </a:lnSpc>
              <a:spcBef>
                <a:spcPts val="300"/>
              </a:spcBef>
              <a:spcAft>
                <a:spcPts val="300"/>
              </a:spcAft>
              <a:buClr>
                <a:schemeClr val="accent1"/>
              </a:buClr>
              <a:buSzPts val="900"/>
              <a:buFont typeface="Arial"/>
              <a:buNone/>
              <a:defRPr sz="900" b="0" i="0" u="none" strike="noStrike" cap="none">
                <a:solidFill>
                  <a:srgbClr val="262626"/>
                </a:solidFill>
                <a:latin typeface="Cambria"/>
                <a:ea typeface="Cambria"/>
                <a:cs typeface="Cambria"/>
                <a:sym typeface="Cambria"/>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B9C2"/>
        </a:solidFill>
        <a:effectLst/>
      </p:bgPr>
    </p:bg>
    <p:spTree>
      <p:nvGrpSpPr>
        <p:cNvPr id="1" name="Shape 9"/>
        <p:cNvGrpSpPr/>
        <p:nvPr/>
      </p:nvGrpSpPr>
      <p:grpSpPr>
        <a:xfrm>
          <a:off x="0" y="0"/>
          <a:ext cx="0" cy="0"/>
          <a:chOff x="0" y="0"/>
          <a:chExt cx="0" cy="0"/>
        </a:xfrm>
      </p:grpSpPr>
      <p:sp>
        <p:nvSpPr>
          <p:cNvPr id="10" name="Google Shape;10;p1"/>
          <p:cNvSpPr/>
          <p:nvPr/>
        </p:nvSpPr>
        <p:spPr>
          <a:xfrm rot="5400000">
            <a:off x="-1648925" y="1639401"/>
            <a:ext cx="6874118" cy="3595317"/>
          </a:xfrm>
          <a:custGeom>
            <a:avLst/>
            <a:gdLst/>
            <a:ahLst/>
            <a:cxnLst/>
            <a:rect l="l" t="t" r="r" b="b"/>
            <a:pathLst>
              <a:path w="6874118" h="3595317" extrusionOk="0">
                <a:moveTo>
                  <a:pt x="0" y="3595317"/>
                </a:moveTo>
                <a:lnTo>
                  <a:pt x="0" y="0"/>
                </a:lnTo>
                <a:lnTo>
                  <a:pt x="154322" y="277930"/>
                </a:lnTo>
                <a:cubicBezTo>
                  <a:pt x="1004639" y="1420076"/>
                  <a:pt x="3469635" y="2400559"/>
                  <a:pt x="6865139" y="3031327"/>
                </a:cubicBezTo>
                <a:lnTo>
                  <a:pt x="6871273" y="3032428"/>
                </a:lnTo>
                <a:lnTo>
                  <a:pt x="6874118" y="3595317"/>
                </a:lnTo>
                <a:lnTo>
                  <a:pt x="0" y="359531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11" name="Google Shape;11;p1"/>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marR="0" lvl="0" algn="l" rtl="0">
              <a:lnSpc>
                <a:spcPct val="80000"/>
              </a:lnSpc>
              <a:spcBef>
                <a:spcPts val="0"/>
              </a:spcBef>
              <a:spcAft>
                <a:spcPts val="0"/>
              </a:spcAft>
              <a:buClr>
                <a:srgbClr val="B7F7FF"/>
              </a:buClr>
              <a:buSzPts val="7200"/>
              <a:buFont typeface="Cambria"/>
              <a:buNone/>
              <a:defRPr sz="7200" b="0" i="0" u="none" strike="noStrike" cap="none">
                <a:solidFill>
                  <a:srgbClr val="B7F7FF"/>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849164" y="4337339"/>
            <a:ext cx="6903326" cy="9428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2"/>
              </a:buClr>
              <a:buSzPts val="3600"/>
              <a:buFont typeface="Arial"/>
              <a:buNone/>
              <a:defRPr sz="3600" b="0" i="0" u="none" strike="noStrike" cap="none">
                <a:solidFill>
                  <a:schemeClr val="dk2"/>
                </a:solidFill>
                <a:latin typeface="Cambria"/>
                <a:ea typeface="Cambria"/>
                <a:cs typeface="Cambria"/>
                <a:sym typeface="Cambri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9pPr>
          </a:lstStyle>
          <a:p>
            <a:endParaRPr/>
          </a:p>
        </p:txBody>
      </p:sp>
      <p:sp>
        <p:nvSpPr>
          <p:cNvPr id="13" name="Google Shape;13;p1"/>
          <p:cNvSpPr/>
          <p:nvPr/>
        </p:nvSpPr>
        <p:spPr>
          <a:xfrm>
            <a:off x="-9524" y="2"/>
            <a:ext cx="4895849" cy="2039519"/>
          </a:xfrm>
          <a:custGeom>
            <a:avLst/>
            <a:gdLst/>
            <a:ahLst/>
            <a:cxnLst/>
            <a:rect l="l" t="t" r="r" b="b"/>
            <a:pathLst>
              <a:path w="6504497" h="2032239" extrusionOk="0">
                <a:moveTo>
                  <a:pt x="0" y="0"/>
                </a:moveTo>
                <a:lnTo>
                  <a:pt x="6504497" y="0"/>
                </a:lnTo>
                <a:lnTo>
                  <a:pt x="6504497" y="6484"/>
                </a:lnTo>
                <a:lnTo>
                  <a:pt x="6476264" y="8249"/>
                </a:lnTo>
                <a:cubicBezTo>
                  <a:pt x="3256485" y="247737"/>
                  <a:pt x="760527" y="971301"/>
                  <a:pt x="86067" y="1877235"/>
                </a:cubicBezTo>
                <a:lnTo>
                  <a:pt x="0" y="2032239"/>
                </a:lnTo>
                <a:lnTo>
                  <a:pt x="0" y="0"/>
                </a:lnTo>
                <a:close/>
              </a:path>
            </a:pathLst>
          </a:custGeom>
          <a:solidFill>
            <a:srgbClr val="0031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pic>
        <p:nvPicPr>
          <p:cNvPr id="14" name="Google Shape;14;p1"/>
          <p:cNvPicPr preferRelativeResize="0"/>
          <p:nvPr/>
        </p:nvPicPr>
        <p:blipFill rotWithShape="1">
          <a:blip r:embed="rId5">
            <a:alphaModFix/>
          </a:blip>
          <a:srcRect/>
          <a:stretch/>
        </p:blipFill>
        <p:spPr>
          <a:xfrm>
            <a:off x="478474" y="569666"/>
            <a:ext cx="1193420" cy="17022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5"/>
          <p:cNvSpPr/>
          <p:nvPr/>
        </p:nvSpPr>
        <p:spPr>
          <a:xfrm>
            <a:off x="6505303" y="0"/>
            <a:ext cx="2638697" cy="6870701"/>
          </a:xfrm>
          <a:custGeom>
            <a:avLst/>
            <a:gdLst/>
            <a:ahLst/>
            <a:cxnLst/>
            <a:rect l="l" t="t" r="r" b="b"/>
            <a:pathLst>
              <a:path w="1696743" h="5463677" extrusionOk="0">
                <a:moveTo>
                  <a:pt x="1654379" y="5463677"/>
                </a:moveTo>
                <a:lnTo>
                  <a:pt x="0" y="5454085"/>
                </a:lnTo>
                <a:lnTo>
                  <a:pt x="980930" y="0"/>
                </a:lnTo>
                <a:lnTo>
                  <a:pt x="1696743" y="4620"/>
                </a:lnTo>
                <a:lnTo>
                  <a:pt x="1654379" y="5463677"/>
                </a:lnTo>
                <a:close/>
              </a:path>
            </a:pathLst>
          </a:custGeom>
          <a:gradFill>
            <a:gsLst>
              <a:gs pos="0">
                <a:srgbClr val="07477D">
                  <a:alpha val="0"/>
                </a:srgbClr>
              </a:gs>
              <a:gs pos="42000">
                <a:srgbClr val="07477D">
                  <a:alpha val="0"/>
                </a:srgbClr>
              </a:gs>
              <a:gs pos="100000">
                <a:srgbClr val="07477D">
                  <a:alpha val="33725"/>
                </a:srgbClr>
              </a:gs>
            </a:gsLst>
            <a:lin ang="9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26" name="Google Shape;26;p5"/>
          <p:cNvSpPr/>
          <p:nvPr/>
        </p:nvSpPr>
        <p:spPr>
          <a:xfrm>
            <a:off x="6947911"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pic>
        <p:nvPicPr>
          <p:cNvPr id="27" name="Google Shape;27;p5"/>
          <p:cNvPicPr preferRelativeResize="0"/>
          <p:nvPr/>
        </p:nvPicPr>
        <p:blipFill rotWithShape="1">
          <a:blip r:embed="rId3">
            <a:alphaModFix/>
          </a:blip>
          <a:srcRect/>
          <a:stretch/>
        </p:blipFill>
        <p:spPr>
          <a:xfrm>
            <a:off x="7892716" y="6327033"/>
            <a:ext cx="960296" cy="437468"/>
          </a:xfrm>
          <a:prstGeom prst="rect">
            <a:avLst/>
          </a:prstGeom>
          <a:noFill/>
          <a:ln>
            <a:noFill/>
          </a:ln>
        </p:spPr>
      </p:pic>
      <p:sp>
        <p:nvSpPr>
          <p:cNvPr id="28" name="Google Shape;28;p5"/>
          <p:cNvSpPr/>
          <p:nvPr/>
        </p:nvSpPr>
        <p:spPr>
          <a:xfrm rot="10800000">
            <a:off x="0"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22"/>
          <p:cNvSpPr/>
          <p:nvPr/>
        </p:nvSpPr>
        <p:spPr>
          <a:xfrm>
            <a:off x="0" y="6391373"/>
            <a:ext cx="9144000" cy="466627"/>
          </a:xfrm>
          <a:prstGeom prst="rect">
            <a:avLst/>
          </a:prstGeom>
          <a:solidFill>
            <a:srgbClr val="B3DADF">
              <a:alpha val="6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sp>
        <p:nvSpPr>
          <p:cNvPr id="98" name="Google Shape;98;p22"/>
          <p:cNvSpPr/>
          <p:nvPr/>
        </p:nvSpPr>
        <p:spPr>
          <a:xfrm>
            <a:off x="6879771" y="-1"/>
            <a:ext cx="2264229" cy="6311721"/>
          </a:xfrm>
          <a:custGeom>
            <a:avLst/>
            <a:gdLst/>
            <a:ahLst/>
            <a:cxnLst/>
            <a:rect l="l" t="t" r="r" b="b"/>
            <a:pathLst>
              <a:path w="1696743" h="5463677" extrusionOk="0">
                <a:moveTo>
                  <a:pt x="1654379" y="5463677"/>
                </a:moveTo>
                <a:lnTo>
                  <a:pt x="0" y="5454085"/>
                </a:lnTo>
                <a:lnTo>
                  <a:pt x="980930" y="0"/>
                </a:lnTo>
                <a:lnTo>
                  <a:pt x="1696743" y="4620"/>
                </a:lnTo>
                <a:lnTo>
                  <a:pt x="1654379" y="5463677"/>
                </a:lnTo>
                <a:close/>
              </a:path>
            </a:pathLst>
          </a:custGeom>
          <a:gradFill>
            <a:gsLst>
              <a:gs pos="0">
                <a:srgbClr val="07477D">
                  <a:alpha val="0"/>
                </a:srgbClr>
              </a:gs>
              <a:gs pos="42000">
                <a:srgbClr val="07477D">
                  <a:alpha val="0"/>
                </a:srgbClr>
              </a:gs>
              <a:gs pos="100000">
                <a:srgbClr val="07477D">
                  <a:alpha val="33725"/>
                </a:srgbClr>
              </a:gs>
            </a:gsLst>
            <a:lin ang="7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99" name="Google Shape;99;p22"/>
          <p:cNvSpPr/>
          <p:nvPr/>
        </p:nvSpPr>
        <p:spPr>
          <a:xfrm>
            <a:off x="6947911"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pic>
        <p:nvPicPr>
          <p:cNvPr id="100" name="Google Shape;100;p22"/>
          <p:cNvPicPr preferRelativeResize="0"/>
          <p:nvPr/>
        </p:nvPicPr>
        <p:blipFill rotWithShape="1">
          <a:blip r:embed="rId3">
            <a:alphaModFix/>
          </a:blip>
          <a:srcRect/>
          <a:stretch/>
        </p:blipFill>
        <p:spPr>
          <a:xfrm>
            <a:off x="7774354" y="6311720"/>
            <a:ext cx="972779" cy="4431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Lst>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p>
            <a:pPr lvl="0">
              <a:buSzPts val="7200"/>
            </a:pPr>
            <a:r>
              <a:rPr lang="en-US" dirty="0"/>
              <a:t>BSAI Flathead Sole Complex</a:t>
            </a:r>
            <a:endParaRPr dirty="0"/>
          </a:p>
        </p:txBody>
      </p:sp>
      <p:sp>
        <p:nvSpPr>
          <p:cNvPr id="129" name="Google Shape;129;p27"/>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600"/>
              <a:buNone/>
            </a:pPr>
            <a:r>
              <a:rPr lang="en-US" dirty="0" smtClean="0"/>
              <a:t>Cole Monnahan &amp; Rebecca </a:t>
            </a:r>
            <a:r>
              <a:rPr lang="en-US" dirty="0" err="1" smtClean="0"/>
              <a:t>Haehn</a:t>
            </a:r>
            <a:endParaRPr lang="en-US" dirty="0" smtClean="0"/>
          </a:p>
          <a:p>
            <a:pPr marL="0" lvl="0" indent="0" algn="l" rtl="0">
              <a:lnSpc>
                <a:spcPct val="90000"/>
              </a:lnSpc>
              <a:spcBef>
                <a:spcPts val="0"/>
              </a:spcBef>
              <a:spcAft>
                <a:spcPts val="0"/>
              </a:spcAft>
              <a:buClr>
                <a:schemeClr val="dk2"/>
              </a:buClr>
              <a:buSzPts val="3600"/>
              <a:buNone/>
            </a:pPr>
            <a:r>
              <a:rPr lang="en-US" dirty="0" smtClean="0"/>
              <a:t>November 2020 Plan Team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530" y="5512278"/>
            <a:ext cx="822960" cy="98418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Data inputs</a:t>
            </a:r>
            <a:endParaRPr dirty="0"/>
          </a:p>
        </p:txBody>
      </p:sp>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4138" t="12446" r="9353" b="8803"/>
          <a:stretch/>
        </p:blipFill>
        <p:spPr>
          <a:xfrm>
            <a:off x="685801" y="918312"/>
            <a:ext cx="7551073" cy="5287541"/>
          </a:xfrm>
          <a:prstGeom prst="rect">
            <a:avLst/>
          </a:prstGeom>
          <a:noFill/>
          <a:ln>
            <a:noFill/>
          </a:ln>
        </p:spPr>
      </p:pic>
    </p:spTree>
    <p:extLst>
      <p:ext uri="{BB962C8B-B14F-4D97-AF65-F5344CB8AC3E}">
        <p14:creationId xmlns:p14="http://schemas.microsoft.com/office/powerpoint/2010/main" val="3184702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Data inputs: catch history</a:t>
            </a:r>
            <a:endParaRPr dirty="0"/>
          </a:p>
        </p:txBody>
      </p:sp>
      <p:pic>
        <p:nvPicPr>
          <p:cNvPr id="4"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12491" r="4297" b="8801"/>
          <a:stretch/>
        </p:blipFill>
        <p:spPr>
          <a:xfrm>
            <a:off x="418344" y="1213545"/>
            <a:ext cx="7631084" cy="4827682"/>
          </a:xfrm>
          <a:prstGeom prst="rect">
            <a:avLst/>
          </a:prstGeom>
          <a:noFill/>
          <a:ln>
            <a:noFill/>
          </a:ln>
        </p:spPr>
      </p:pic>
    </p:spTree>
    <p:extLst>
      <p:ext uri="{BB962C8B-B14F-4D97-AF65-F5344CB8AC3E}">
        <p14:creationId xmlns:p14="http://schemas.microsoft.com/office/powerpoint/2010/main" val="2292435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Catch distribution</a:t>
            </a:r>
            <a:endParaRP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29" y="792905"/>
            <a:ext cx="6420995" cy="5503710"/>
          </a:xfrm>
          <a:prstGeom prst="rect">
            <a:avLst/>
          </a:prstGeom>
        </p:spPr>
      </p:pic>
    </p:spTree>
    <p:extLst>
      <p:ext uri="{BB962C8B-B14F-4D97-AF65-F5344CB8AC3E}">
        <p14:creationId xmlns:p14="http://schemas.microsoft.com/office/powerpoint/2010/main" val="245271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Stable SSB trends</a:t>
            </a:r>
            <a:endParaRP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605" y="1015953"/>
            <a:ext cx="6994811" cy="5087135"/>
          </a:xfrm>
          <a:prstGeom prst="rect">
            <a:avLst/>
          </a:prstGeom>
        </p:spPr>
      </p:pic>
    </p:spTree>
    <p:extLst>
      <p:ext uri="{BB962C8B-B14F-4D97-AF65-F5344CB8AC3E}">
        <p14:creationId xmlns:p14="http://schemas.microsoft.com/office/powerpoint/2010/main" val="157425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Good fit to index</a:t>
            </a:r>
            <a:endParaRP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2113" r="4678" b="2092"/>
          <a:stretch/>
        </p:blipFill>
        <p:spPr>
          <a:xfrm>
            <a:off x="469161" y="1126500"/>
            <a:ext cx="7356401" cy="5093192"/>
          </a:xfrm>
          <a:prstGeom prst="rect">
            <a:avLst/>
          </a:prstGeom>
        </p:spPr>
      </p:pic>
    </p:spTree>
    <p:extLst>
      <p:ext uri="{BB962C8B-B14F-4D97-AF65-F5344CB8AC3E}">
        <p14:creationId xmlns:p14="http://schemas.microsoft.com/office/powerpoint/2010/main" val="2542735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Good retrospective patterns</a:t>
            </a:r>
            <a:endParaRPr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070" r="1913" b="8925"/>
          <a:stretch/>
        </p:blipFill>
        <p:spPr>
          <a:xfrm>
            <a:off x="566007" y="945300"/>
            <a:ext cx="7493473" cy="5230444"/>
          </a:xfrm>
          <a:prstGeom prst="rect">
            <a:avLst/>
          </a:prstGeom>
        </p:spPr>
      </p:pic>
    </p:spTree>
    <p:extLst>
      <p:ext uri="{BB962C8B-B14F-4D97-AF65-F5344CB8AC3E}">
        <p14:creationId xmlns:p14="http://schemas.microsoft.com/office/powerpoint/2010/main" val="4075810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26874"/>
            <a:ext cx="8182428" cy="602405"/>
          </a:xfrm>
          <a:prstGeom prst="rect">
            <a:avLst/>
          </a:prstGeom>
          <a:noFill/>
          <a:ln>
            <a:noFill/>
          </a:ln>
        </p:spPr>
        <p:txBody>
          <a:bodyPr spcFirstLastPara="1" wrap="square" lIns="0" tIns="0" rIns="0" bIns="0" anchor="b" anchorCtr="0">
            <a:noAutofit/>
          </a:bodyPr>
          <a:lstStyle/>
          <a:p>
            <a:pPr lvl="0"/>
            <a:r>
              <a:rPr lang="en-US" dirty="0" smtClean="0"/>
              <a:t>Pretty good composition fits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2" y="706278"/>
            <a:ext cx="3911468" cy="30088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77" y="3629645"/>
            <a:ext cx="3773103" cy="2902387"/>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4940" t="2138" r="1808" b="7067"/>
          <a:stretch/>
        </p:blipFill>
        <p:spPr>
          <a:xfrm>
            <a:off x="4167739" y="1677412"/>
            <a:ext cx="4841507" cy="3626108"/>
          </a:xfrm>
          <a:prstGeom prst="rect">
            <a:avLst/>
          </a:prstGeom>
        </p:spPr>
      </p:pic>
    </p:spTree>
    <p:extLst>
      <p:ext uri="{BB962C8B-B14F-4D97-AF65-F5344CB8AC3E}">
        <p14:creationId xmlns:p14="http://schemas.microsoft.com/office/powerpoint/2010/main" val="2417451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1667" r="3911" b="12981"/>
          <a:stretch/>
        </p:blipFill>
        <p:spPr>
          <a:xfrm>
            <a:off x="448628" y="335098"/>
            <a:ext cx="4788980" cy="2888879"/>
          </a:xfrm>
          <a:prstGeom prst="rect">
            <a:avLst/>
          </a:prstGeom>
        </p:spPr>
      </p:pic>
      <p:sp>
        <p:nvSpPr>
          <p:cNvPr id="7" name="TextBox 6"/>
          <p:cNvSpPr txBox="1"/>
          <p:nvPr/>
        </p:nvSpPr>
        <p:spPr>
          <a:xfrm>
            <a:off x="5684520" y="609600"/>
            <a:ext cx="3078480" cy="5262979"/>
          </a:xfrm>
          <a:prstGeom prst="rect">
            <a:avLst/>
          </a:prstGeom>
          <a:noFill/>
        </p:spPr>
        <p:txBody>
          <a:bodyPr wrap="square" rtlCol="0">
            <a:spAutoFit/>
          </a:bodyPr>
          <a:lstStyle/>
          <a:p>
            <a:r>
              <a:rPr lang="en-US" sz="2800" dirty="0" smtClean="0"/>
              <a:t>Total biomass (age 3+) is increasing due to recent large recruitments</a:t>
            </a:r>
          </a:p>
          <a:p>
            <a:r>
              <a:rPr lang="en-US" sz="2800" dirty="0" smtClean="0"/>
              <a:t/>
            </a:r>
            <a:br>
              <a:rPr lang="en-US" sz="2800" dirty="0" smtClean="0"/>
            </a:br>
            <a:endParaRPr lang="en-US" sz="2800" dirty="0"/>
          </a:p>
          <a:p>
            <a:r>
              <a:rPr lang="en-US" sz="2800" dirty="0" smtClean="0"/>
              <a:t>Have not matured so SSB declining but projected to increase w/ similar catches</a:t>
            </a:r>
            <a:endParaRPr lang="en-US" sz="2800" dirty="0"/>
          </a:p>
        </p:txBody>
      </p:sp>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0649" r="5141" b="9028"/>
          <a:stretch/>
        </p:blipFill>
        <p:spPr>
          <a:xfrm>
            <a:off x="390340" y="3368575"/>
            <a:ext cx="4847268" cy="3157330"/>
          </a:xfrm>
          <a:prstGeom prst="rect">
            <a:avLst/>
          </a:prstGeom>
        </p:spPr>
      </p:pic>
    </p:spTree>
    <p:extLst>
      <p:ext uri="{BB962C8B-B14F-4D97-AF65-F5344CB8AC3E}">
        <p14:creationId xmlns:p14="http://schemas.microsoft.com/office/powerpoint/2010/main" val="268135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Status trends</a:t>
            </a:r>
            <a:endParaRP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2718" y="1065379"/>
            <a:ext cx="6212604" cy="5083040"/>
          </a:xfrm>
          <a:prstGeom prst="rect">
            <a:avLst/>
          </a:prstGeom>
        </p:spPr>
      </p:pic>
    </p:spTree>
    <p:extLst>
      <p:ext uri="{BB962C8B-B14F-4D97-AF65-F5344CB8AC3E}">
        <p14:creationId xmlns:p14="http://schemas.microsoft.com/office/powerpoint/2010/main" val="265210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Risk table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14313" indent="-214313">
              <a:buFont typeface="Arial" panose="020B0604020202020204" pitchFamily="34" charset="0"/>
              <a:buChar char="•"/>
            </a:pPr>
            <a:r>
              <a:rPr lang="en-US" sz="3000" dirty="0" smtClean="0">
                <a:solidFill>
                  <a:schemeClr val="tx1"/>
                </a:solidFill>
              </a:rPr>
              <a:t>Model fits well, consistently above target biomass</a:t>
            </a:r>
          </a:p>
          <a:p>
            <a:pPr marL="214313" indent="-214313">
              <a:buFont typeface="Arial" panose="020B0604020202020204" pitchFamily="34" charset="0"/>
              <a:buChar char="•"/>
            </a:pPr>
            <a:r>
              <a:rPr lang="en-US" sz="3000" dirty="0" smtClean="0">
                <a:solidFill>
                  <a:schemeClr val="tx1"/>
                </a:solidFill>
              </a:rPr>
              <a:t>Data suggest no </a:t>
            </a:r>
            <a:r>
              <a:rPr lang="en-US" sz="3000" dirty="0">
                <a:solidFill>
                  <a:schemeClr val="tx1"/>
                </a:solidFill>
              </a:rPr>
              <a:t>apparent ecosystem concerns, although predation pressure may be </a:t>
            </a:r>
            <a:r>
              <a:rPr lang="en-US" sz="3000" dirty="0" smtClean="0">
                <a:solidFill>
                  <a:schemeClr val="tx1"/>
                </a:solidFill>
              </a:rPr>
              <a:t>rising (E. </a:t>
            </a:r>
            <a:r>
              <a:rPr lang="en-US" sz="3000" dirty="0" err="1" smtClean="0">
                <a:solidFill>
                  <a:schemeClr val="tx1"/>
                </a:solidFill>
              </a:rPr>
              <a:t>Siddon</a:t>
            </a:r>
            <a:r>
              <a:rPr lang="en-US" sz="3000" dirty="0" smtClean="0">
                <a:solidFill>
                  <a:schemeClr val="tx1"/>
                </a:solidFill>
              </a:rPr>
              <a:t>)</a:t>
            </a:r>
          </a:p>
          <a:p>
            <a:pPr marL="214313" indent="-214313">
              <a:buFont typeface="Arial" panose="020B0604020202020204" pitchFamily="34" charset="0"/>
              <a:buChar char="•"/>
            </a:pPr>
            <a:r>
              <a:rPr lang="en-US" sz="3000" dirty="0" smtClean="0">
                <a:solidFill>
                  <a:schemeClr val="tx1"/>
                </a:solidFill>
              </a:rPr>
              <a:t>No ESP, but catches fraction of ABC (~16%)</a:t>
            </a:r>
            <a:endParaRPr lang="en-US" sz="3000" dirty="0">
              <a:solidFill>
                <a:schemeClr val="tx1"/>
              </a:solidFill>
            </a:endParaRPr>
          </a:p>
        </p:txBody>
      </p:sp>
      <p:pic>
        <p:nvPicPr>
          <p:cNvPr id="2" name="Picture 1"/>
          <p:cNvPicPr>
            <a:picLocks noChangeAspect="1"/>
          </p:cNvPicPr>
          <p:nvPr/>
        </p:nvPicPr>
        <p:blipFill>
          <a:blip r:embed="rId3"/>
          <a:stretch>
            <a:fillRect/>
          </a:stretch>
        </p:blipFill>
        <p:spPr>
          <a:xfrm>
            <a:off x="268893" y="4212486"/>
            <a:ext cx="8526537" cy="1852264"/>
          </a:xfrm>
          <a:prstGeom prst="rect">
            <a:avLst/>
          </a:prstGeom>
        </p:spPr>
      </p:pic>
    </p:spTree>
    <p:extLst>
      <p:ext uri="{BB962C8B-B14F-4D97-AF65-F5344CB8AC3E}">
        <p14:creationId xmlns:p14="http://schemas.microsoft.com/office/powerpoint/2010/main" val="1648873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a:t>Brief intro &amp; background</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342900" indent="-342900">
              <a:buFont typeface="Arial" panose="020B0604020202020204" pitchFamily="34" charset="0"/>
              <a:buChar char="•"/>
            </a:pPr>
            <a:r>
              <a:rPr lang="en-US" sz="3200" dirty="0">
                <a:solidFill>
                  <a:schemeClr val="tx1"/>
                </a:solidFill>
              </a:rPr>
              <a:t>Tier 3a model, full assessment even years</a:t>
            </a:r>
          </a:p>
          <a:p>
            <a:pPr marL="342900" indent="-342900">
              <a:buFont typeface="Arial" panose="020B0604020202020204" pitchFamily="34" charset="0"/>
              <a:buChar char="•"/>
            </a:pPr>
            <a:r>
              <a:rPr lang="en-US" sz="3200" dirty="0">
                <a:solidFill>
                  <a:schemeClr val="tx1"/>
                </a:solidFill>
              </a:rPr>
              <a:t>Complex comprises flathead sole and Bering flounder (~0.2% catch)</a:t>
            </a:r>
          </a:p>
          <a:p>
            <a:pPr marL="342900" indent="-342900">
              <a:buFont typeface="Arial" panose="020B0604020202020204" pitchFamily="34" charset="0"/>
              <a:buChar char="•"/>
            </a:pPr>
            <a:r>
              <a:rPr lang="en-US" sz="3200" dirty="0">
                <a:solidFill>
                  <a:schemeClr val="tx1"/>
                </a:solidFill>
              </a:rPr>
              <a:t>Caught by non-pelagic trawl primarily, but ~15-30% from pelagic trawl</a:t>
            </a:r>
          </a:p>
          <a:p>
            <a:pPr marL="342900" indent="-342900">
              <a:buFont typeface="Arial" panose="020B0604020202020204" pitchFamily="34" charset="0"/>
              <a:buChar char="•"/>
            </a:pPr>
            <a:r>
              <a:rPr lang="en-US" sz="3200" dirty="0" smtClean="0">
                <a:solidFill>
                  <a:schemeClr val="tx1"/>
                </a:solidFill>
              </a:rPr>
              <a:t>The </a:t>
            </a:r>
            <a:r>
              <a:rPr lang="en-US" sz="3200" dirty="0">
                <a:solidFill>
                  <a:schemeClr val="tx1"/>
                </a:solidFill>
              </a:rPr>
              <a:t>model is very stable and consistent among variants with low retrospective bias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Future work</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14313" indent="-214313">
              <a:buFont typeface="Arial" panose="020B0604020202020204" pitchFamily="34" charset="0"/>
              <a:buChar char="•"/>
            </a:pPr>
            <a:r>
              <a:rPr lang="en-US" sz="3000" dirty="0">
                <a:solidFill>
                  <a:schemeClr val="tx1"/>
                </a:solidFill>
              </a:rPr>
              <a:t>Explore estimation of natural mortality (&amp; catchability?)</a:t>
            </a:r>
          </a:p>
          <a:p>
            <a:pPr marL="214313" indent="-214313">
              <a:buFont typeface="Arial" panose="020B0604020202020204" pitchFamily="34" charset="0"/>
              <a:buChar char="•"/>
            </a:pPr>
            <a:r>
              <a:rPr lang="en-US" sz="3000" dirty="0">
                <a:solidFill>
                  <a:schemeClr val="tx1"/>
                </a:solidFill>
              </a:rPr>
              <a:t>Revisit temperature/catchability relationship using VAST, which would allow for more sophisticated relationships (e.g., spatially-varying cold pool effect)</a:t>
            </a:r>
          </a:p>
          <a:p>
            <a:pPr marL="214313" indent="-214313">
              <a:buFont typeface="Arial" panose="020B0604020202020204" pitchFamily="34" charset="0"/>
              <a:buChar char="•"/>
            </a:pPr>
            <a:r>
              <a:rPr lang="en-US" sz="3000" dirty="0">
                <a:solidFill>
                  <a:schemeClr val="tx1"/>
                </a:solidFill>
              </a:rPr>
              <a:t>Split pelagic trawl fishery off and estimate separate selectivity</a:t>
            </a:r>
          </a:p>
          <a:p>
            <a:pPr marL="214313" indent="-214313">
              <a:buFont typeface="Arial" panose="020B0604020202020204" pitchFamily="34" charset="0"/>
              <a:buChar char="•"/>
            </a:pPr>
            <a:r>
              <a:rPr lang="en-US" sz="3000" dirty="0">
                <a:solidFill>
                  <a:schemeClr val="tx1"/>
                </a:solidFill>
              </a:rPr>
              <a:t>Use VAST to estimate BS &amp; AI joint index, replacing the linear regression approach </a:t>
            </a:r>
            <a:r>
              <a:rPr lang="en-US" sz="3000" dirty="0" smtClean="0">
                <a:solidFill>
                  <a:schemeClr val="tx1"/>
                </a:solidFill>
              </a:rPr>
              <a:t>used</a:t>
            </a:r>
            <a:endParaRPr lang="en-US" sz="3000" dirty="0">
              <a:solidFill>
                <a:schemeClr val="tx1"/>
              </a:solidFill>
            </a:endParaRPr>
          </a:p>
        </p:txBody>
      </p:sp>
    </p:spTree>
    <p:extLst>
      <p:ext uri="{BB962C8B-B14F-4D97-AF65-F5344CB8AC3E}">
        <p14:creationId xmlns:p14="http://schemas.microsoft.com/office/powerpoint/2010/main" val="60259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Questions? Discussion?</a:t>
            </a:r>
            <a:endParaRPr dirty="0"/>
          </a:p>
        </p:txBody>
      </p:sp>
      <p:sp>
        <p:nvSpPr>
          <p:cNvPr id="2" name="Text Placeholder 1"/>
          <p:cNvSpPr>
            <a:spLocks noGrp="1"/>
          </p:cNvSpPr>
          <p:nvPr>
            <p:ph type="body" idx="1"/>
          </p:nvPr>
        </p:nvSpPr>
        <p:spPr>
          <a:xfrm>
            <a:off x="223502" y="4047283"/>
            <a:ext cx="3509010" cy="1188459"/>
          </a:xfrm>
        </p:spPr>
        <p:txBody>
          <a:bodyPr/>
          <a:lstStyle/>
          <a:p>
            <a:pPr marL="230188" indent="-1588"/>
            <a:r>
              <a:rPr lang="en-US" sz="2400" dirty="0">
                <a:solidFill>
                  <a:schemeClr val="tx1"/>
                </a:solidFill>
              </a:rPr>
              <a:t>62,567 t </a:t>
            </a:r>
            <a:r>
              <a:rPr lang="en-US" sz="2400" dirty="0" smtClean="0">
                <a:solidFill>
                  <a:schemeClr val="tx1"/>
                </a:solidFill>
              </a:rPr>
              <a:t>is 8.17% </a:t>
            </a:r>
            <a:r>
              <a:rPr lang="en-US" sz="2400" dirty="0">
                <a:solidFill>
                  <a:schemeClr val="tx1"/>
                </a:solidFill>
              </a:rPr>
              <a:t>decrease in ABC from 2020</a:t>
            </a:r>
          </a:p>
        </p:txBody>
      </p:sp>
      <p:graphicFrame>
        <p:nvGraphicFramePr>
          <p:cNvPr id="6" name="Table 5"/>
          <p:cNvGraphicFramePr>
            <a:graphicFrameLocks noGrp="1"/>
          </p:cNvGraphicFramePr>
          <p:nvPr>
            <p:extLst>
              <p:ext uri="{D42A27DB-BD31-4B8C-83A1-F6EECF244321}">
                <p14:modId xmlns:p14="http://schemas.microsoft.com/office/powerpoint/2010/main" val="1887256087"/>
              </p:ext>
            </p:extLst>
          </p:nvPr>
        </p:nvGraphicFramePr>
        <p:xfrm>
          <a:off x="3444633" y="1360971"/>
          <a:ext cx="5547795" cy="4418112"/>
        </p:xfrm>
        <a:graphic>
          <a:graphicData uri="http://schemas.openxmlformats.org/drawingml/2006/table">
            <a:tbl>
              <a:tblPr firstRow="1" firstCol="1" bandRow="1"/>
              <a:tblGrid>
                <a:gridCol w="2031134">
                  <a:extLst>
                    <a:ext uri="{9D8B030D-6E8A-4147-A177-3AD203B41FA5}">
                      <a16:colId xmlns:a16="http://schemas.microsoft.com/office/drawing/2014/main" val="2993867180"/>
                    </a:ext>
                  </a:extLst>
                </a:gridCol>
                <a:gridCol w="819409">
                  <a:extLst>
                    <a:ext uri="{9D8B030D-6E8A-4147-A177-3AD203B41FA5}">
                      <a16:colId xmlns:a16="http://schemas.microsoft.com/office/drawing/2014/main" val="1317809360"/>
                    </a:ext>
                  </a:extLst>
                </a:gridCol>
                <a:gridCol w="853424">
                  <a:extLst>
                    <a:ext uri="{9D8B030D-6E8A-4147-A177-3AD203B41FA5}">
                      <a16:colId xmlns:a16="http://schemas.microsoft.com/office/drawing/2014/main" val="1169703719"/>
                    </a:ext>
                  </a:extLst>
                </a:gridCol>
                <a:gridCol w="974098">
                  <a:extLst>
                    <a:ext uri="{9D8B030D-6E8A-4147-A177-3AD203B41FA5}">
                      <a16:colId xmlns:a16="http://schemas.microsoft.com/office/drawing/2014/main" val="2253939817"/>
                    </a:ext>
                  </a:extLst>
                </a:gridCol>
                <a:gridCol w="869730">
                  <a:extLst>
                    <a:ext uri="{9D8B030D-6E8A-4147-A177-3AD203B41FA5}">
                      <a16:colId xmlns:a16="http://schemas.microsoft.com/office/drawing/2014/main" val="2170079523"/>
                    </a:ext>
                  </a:extLst>
                </a:gridCol>
              </a:tblGrid>
              <a:tr h="246896">
                <a:tc rowSpan="3">
                  <a:txBody>
                    <a:bodyPr/>
                    <a:lstStyle/>
                    <a:p>
                      <a:pPr marL="0" marR="0" algn="just">
                        <a:lnSpc>
                          <a:spcPct val="107000"/>
                        </a:lnSpc>
                        <a:spcBef>
                          <a:spcPts val="0"/>
                        </a:spcBef>
                        <a:spcAft>
                          <a:spcPts val="0"/>
                        </a:spcAft>
                      </a:pPr>
                      <a:r>
                        <a:rPr lang="en-US" sz="15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extLst>
                  <a:ext uri="{0D108BD9-81ED-4DB2-BD59-A6C34878D82A}">
                    <a16:rowId xmlns:a16="http://schemas.microsoft.com/office/drawing/2014/main" val="2744927136"/>
                  </a:ext>
                </a:extLst>
              </a:tr>
              <a:tr h="476148">
                <a:tc vMerge="1">
                  <a:txBody>
                    <a:bodyPr/>
                    <a:lstStyle/>
                    <a:p>
                      <a:endParaRPr lang="en-US"/>
                    </a:p>
                  </a:txBody>
                  <a:tcPr/>
                </a:tc>
                <a:tc gridSpan="2">
                  <a:txBody>
                    <a:bodyPr/>
                    <a:lstStyle/>
                    <a:p>
                      <a:pPr marL="0" marR="0" algn="ctr">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specified last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this</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319476288"/>
                  </a:ext>
                </a:extLst>
              </a:tr>
              <a:tr h="246896">
                <a:tc vMerge="1">
                  <a:txBody>
                    <a:bodyPr/>
                    <a:lstStyle/>
                    <a:p>
                      <a:endParaRPr lang="en-US"/>
                    </a:p>
                  </a:txBody>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6580200"/>
                  </a:ext>
                </a:extLst>
              </a:tr>
              <a:tr h="246896">
                <a:tc>
                  <a:txBody>
                    <a:bodyPr/>
                    <a:lstStyle/>
                    <a:p>
                      <a:pPr marL="0" marR="0">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(natural mortality rate)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63352081"/>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39708146"/>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biomass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684,768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692,915</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602,497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608,576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6085641"/>
                  </a:ext>
                </a:extLst>
              </a:tr>
              <a:tr h="317745">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SSB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154,195</a:t>
                      </a: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160,864</a:t>
                      </a: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154,906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2576696"/>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4163937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79966773"/>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59888099"/>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5402115"/>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5445926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65873489"/>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82,810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86,432</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75,863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77,763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78727486"/>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91912834"/>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7147657"/>
                  </a:ext>
                </a:extLst>
              </a:tr>
            </a:tbl>
          </a:graphicData>
        </a:graphic>
      </p:graphicFrame>
      <p:sp>
        <p:nvSpPr>
          <p:cNvPr id="8" name="TextBox 7"/>
          <p:cNvSpPr txBox="1"/>
          <p:nvPr/>
        </p:nvSpPr>
        <p:spPr>
          <a:xfrm>
            <a:off x="342485" y="1555241"/>
            <a:ext cx="3102148" cy="1785104"/>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Projections </a:t>
            </a:r>
            <a:r>
              <a:rPr lang="en-US" sz="2200" dirty="0" smtClean="0">
                <a:latin typeface="Cambria" panose="02040503050406030204" pitchFamily="18" charset="0"/>
                <a:ea typeface="Cambria" panose="02040503050406030204" pitchFamily="18" charset="0"/>
              </a:rPr>
              <a:t>based </a:t>
            </a:r>
            <a:r>
              <a:rPr lang="en-US" sz="2200" dirty="0">
                <a:latin typeface="Cambria" panose="02040503050406030204" pitchFamily="18" charset="0"/>
                <a:ea typeface="Cambria" panose="02040503050406030204" pitchFamily="18" charset="0"/>
              </a:rPr>
              <a:t>on estimated </a:t>
            </a:r>
            <a:r>
              <a:rPr lang="en-US" sz="2200" dirty="0" smtClean="0">
                <a:latin typeface="Cambria" panose="02040503050406030204" pitchFamily="18" charset="0"/>
                <a:ea typeface="Cambria" panose="02040503050406030204" pitchFamily="18" charset="0"/>
              </a:rPr>
              <a:t>catch:</a:t>
            </a:r>
          </a:p>
          <a:p>
            <a:r>
              <a:rPr lang="en-US" sz="2200" dirty="0" smtClean="0">
                <a:latin typeface="Cambria" panose="02040503050406030204" pitchFamily="18" charset="0"/>
                <a:ea typeface="Cambria" panose="02040503050406030204" pitchFamily="18" charset="0"/>
              </a:rPr>
              <a:t>8,669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2020</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2021 </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in </a:t>
            </a:r>
            <a:r>
              <a:rPr lang="en-US" sz="2200" dirty="0" smtClean="0">
                <a:latin typeface="Cambria" panose="02040503050406030204" pitchFamily="18" charset="0"/>
                <a:ea typeface="Cambria" panose="02040503050406030204" pitchFamily="18" charset="0"/>
              </a:rPr>
              <a:t>2022 </a:t>
            </a:r>
          </a:p>
        </p:txBody>
      </p:sp>
    </p:spTree>
    <p:extLst>
      <p:ext uri="{BB962C8B-B14F-4D97-AF65-F5344CB8AC3E}">
        <p14:creationId xmlns:p14="http://schemas.microsoft.com/office/powerpoint/2010/main" val="2143229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Model Structure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342900" indent="-342900">
              <a:buFont typeface="Arial" panose="020B0604020202020204" pitchFamily="34" charset="0"/>
              <a:buChar char="•"/>
            </a:pPr>
            <a:r>
              <a:rPr lang="en-US" sz="3200" dirty="0">
                <a:solidFill>
                  <a:schemeClr val="tx1"/>
                </a:solidFill>
              </a:rPr>
              <a:t>Sex- and age-structured stock synthesis v3.30 (ages 3-21+)</a:t>
            </a:r>
          </a:p>
          <a:p>
            <a:pPr marL="342900" indent="-342900">
              <a:buFont typeface="Arial" panose="020B0604020202020204" pitchFamily="34" charset="0"/>
              <a:buChar char="•"/>
            </a:pPr>
            <a:r>
              <a:rPr lang="en-US" sz="3200" dirty="0">
                <a:solidFill>
                  <a:schemeClr val="tx1"/>
                </a:solidFill>
              </a:rPr>
              <a:t>Sex-specific selectivity:</a:t>
            </a:r>
          </a:p>
          <a:p>
            <a:pPr marL="800100" lvl="1" indent="-342900">
              <a:buFont typeface="Arial" panose="020B0604020202020204" pitchFamily="34" charset="0"/>
              <a:buChar char="•"/>
            </a:pPr>
            <a:r>
              <a:rPr lang="en-US" sz="3200" dirty="0">
                <a:solidFill>
                  <a:schemeClr val="tx1"/>
                </a:solidFill>
              </a:rPr>
              <a:t>Fishery: length, dome-shaped, blocks</a:t>
            </a:r>
          </a:p>
          <a:p>
            <a:pPr marL="800100" lvl="1" indent="-342900">
              <a:buFont typeface="Arial" panose="020B0604020202020204" pitchFamily="34" charset="0"/>
              <a:buChar char="•"/>
            </a:pPr>
            <a:r>
              <a:rPr lang="en-US" sz="3200" dirty="0">
                <a:solidFill>
                  <a:schemeClr val="tx1"/>
                </a:solidFill>
              </a:rPr>
              <a:t>Survey: age, logistic</a:t>
            </a:r>
          </a:p>
          <a:p>
            <a:pPr marL="342900" indent="-342900">
              <a:buFont typeface="Arial" panose="020B0604020202020204" pitchFamily="34" charset="0"/>
              <a:buChar char="•"/>
            </a:pPr>
            <a:r>
              <a:rPr lang="en-US" sz="3200" dirty="0">
                <a:solidFill>
                  <a:schemeClr val="tx1"/>
                </a:solidFill>
              </a:rPr>
              <a:t>Sex-specific growth estimated internally using conditional age-at-length data</a:t>
            </a:r>
          </a:p>
          <a:p>
            <a:pPr marL="342900" indent="-342900">
              <a:buFont typeface="Arial" panose="020B0604020202020204" pitchFamily="34" charset="0"/>
              <a:buChar char="•"/>
            </a:pPr>
            <a:r>
              <a:rPr lang="en-US" sz="3200" dirty="0">
                <a:solidFill>
                  <a:schemeClr val="tx1"/>
                </a:solidFill>
              </a:rPr>
              <a:t>Estimated early recruitments for initial age </a:t>
            </a:r>
            <a:r>
              <a:rPr lang="en-US" sz="3200" dirty="0" smtClean="0">
                <a:solidFill>
                  <a:schemeClr val="tx1"/>
                </a:solidFill>
              </a:rPr>
              <a:t>structure</a:t>
            </a:r>
          </a:p>
          <a:p>
            <a:pPr marL="342900" indent="-342900">
              <a:buFont typeface="Arial" panose="020B0604020202020204" pitchFamily="34" charset="0"/>
              <a:buChar char="•"/>
            </a:pPr>
            <a:r>
              <a:rPr lang="en-US" sz="3200" dirty="0" smtClean="0">
                <a:solidFill>
                  <a:schemeClr val="tx1"/>
                </a:solidFill>
              </a:rPr>
              <a:t>Francis data weighting used</a:t>
            </a:r>
            <a:endParaRPr lang="en-US" sz="3200" dirty="0">
              <a:solidFill>
                <a:schemeClr val="tx1"/>
              </a:solidFill>
            </a:endParaRPr>
          </a:p>
        </p:txBody>
      </p:sp>
    </p:spTree>
    <p:extLst>
      <p:ext uri="{BB962C8B-B14F-4D97-AF65-F5344CB8AC3E}">
        <p14:creationId xmlns:p14="http://schemas.microsoft.com/office/powerpoint/2010/main" val="54102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Model Structure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r>
              <a:rPr lang="en-US" sz="3200" u="sng" dirty="0">
                <a:solidFill>
                  <a:schemeClr val="tx1"/>
                </a:solidFill>
              </a:rPr>
              <a:t>Parameters estimated outside the model</a:t>
            </a:r>
            <a:r>
              <a:rPr lang="en-US" sz="3200" dirty="0">
                <a:solidFill>
                  <a:schemeClr val="tx1"/>
                </a:solidFill>
              </a:rPr>
              <a:t>:</a:t>
            </a:r>
          </a:p>
          <a:p>
            <a:pPr marL="342900" indent="-342900">
              <a:buFont typeface="Arial" panose="020B0604020202020204" pitchFamily="34" charset="0"/>
              <a:buChar char="•"/>
            </a:pPr>
            <a:r>
              <a:rPr lang="en-US" sz="3200" dirty="0">
                <a:solidFill>
                  <a:schemeClr val="tx1"/>
                </a:solidFill>
              </a:rPr>
              <a:t>Natural mortality (</a:t>
            </a:r>
            <a:r>
              <a:rPr lang="en-US" sz="3200" i="1" dirty="0">
                <a:solidFill>
                  <a:schemeClr val="tx1"/>
                </a:solidFill>
              </a:rPr>
              <a:t>M</a:t>
            </a:r>
            <a:r>
              <a:rPr lang="en-US" sz="3200" dirty="0">
                <a:solidFill>
                  <a:schemeClr val="tx1"/>
                </a:solidFill>
              </a:rPr>
              <a:t>=0.2, both sexes)</a:t>
            </a:r>
          </a:p>
          <a:p>
            <a:pPr marL="342900" indent="-342900">
              <a:buFont typeface="Arial" panose="020B0604020202020204" pitchFamily="34" charset="0"/>
              <a:buChar char="•"/>
            </a:pPr>
            <a:r>
              <a:rPr lang="en-US" sz="3200" i="1" dirty="0" err="1">
                <a:solidFill>
                  <a:schemeClr val="tx1"/>
                </a:solidFill>
              </a:rPr>
              <a:t>σ</a:t>
            </a:r>
            <a:r>
              <a:rPr lang="en-US" sz="3200" i="1" baseline="-25000" dirty="0" err="1">
                <a:solidFill>
                  <a:schemeClr val="tx1"/>
                </a:solidFill>
              </a:rPr>
              <a:t>R</a:t>
            </a:r>
            <a:r>
              <a:rPr lang="en-US" sz="3200" dirty="0">
                <a:solidFill>
                  <a:schemeClr val="tx1"/>
                </a:solidFill>
              </a:rPr>
              <a:t>=0.5 </a:t>
            </a:r>
          </a:p>
          <a:p>
            <a:pPr marL="342900" indent="-342900">
              <a:buFont typeface="Arial" panose="020B0604020202020204" pitchFamily="34" charset="0"/>
              <a:buChar char="•"/>
            </a:pPr>
            <a:r>
              <a:rPr lang="en-US" sz="3200" i="1" dirty="0">
                <a:solidFill>
                  <a:schemeClr val="tx1"/>
                </a:solidFill>
              </a:rPr>
              <a:t>q</a:t>
            </a:r>
            <a:r>
              <a:rPr lang="en-US" sz="3200" dirty="0">
                <a:solidFill>
                  <a:schemeClr val="tx1"/>
                </a:solidFill>
              </a:rPr>
              <a:t>=1 (</a:t>
            </a:r>
            <a:r>
              <a:rPr lang="en-US" sz="3200" b="1" dirty="0">
                <a:solidFill>
                  <a:schemeClr val="tx1"/>
                </a:solidFill>
              </a:rPr>
              <a:t>no temperature link</a:t>
            </a:r>
            <a:r>
              <a:rPr lang="en-US" sz="3200" dirty="0">
                <a:solidFill>
                  <a:schemeClr val="tx1"/>
                </a:solidFill>
              </a:rPr>
              <a:t>)</a:t>
            </a:r>
          </a:p>
          <a:p>
            <a:pPr marL="342900" indent="-342900">
              <a:buFont typeface="Arial" panose="020B0604020202020204" pitchFamily="34" charset="0"/>
              <a:buChar char="•"/>
            </a:pPr>
            <a:r>
              <a:rPr lang="en-US" sz="3200" dirty="0">
                <a:solidFill>
                  <a:schemeClr val="tx1"/>
                </a:solidFill>
              </a:rPr>
              <a:t>Maturity (50% at 9.7 </a:t>
            </a:r>
            <a:r>
              <a:rPr lang="en-US" sz="3200" dirty="0" err="1">
                <a:solidFill>
                  <a:schemeClr val="tx1"/>
                </a:solidFill>
              </a:rPr>
              <a:t>yrs</a:t>
            </a:r>
            <a:r>
              <a:rPr lang="en-US" sz="3200" dirty="0">
                <a:solidFill>
                  <a:schemeClr val="tx1"/>
                </a:solidFill>
              </a:rPr>
              <a:t>, 95% at 12.8)</a:t>
            </a:r>
          </a:p>
          <a:p>
            <a:pPr marL="342900" indent="-342900">
              <a:buFont typeface="Arial" panose="020B0604020202020204" pitchFamily="34" charset="0"/>
              <a:buChar char="•"/>
            </a:pPr>
            <a:r>
              <a:rPr lang="en-US" sz="3200" dirty="0">
                <a:solidFill>
                  <a:schemeClr val="tx1"/>
                </a:solidFill>
              </a:rPr>
              <a:t>Ageing error matrix, length-weight relationship</a:t>
            </a:r>
          </a:p>
          <a:p>
            <a:pPr marL="342900" indent="-342900">
              <a:buFont typeface="Arial" panose="020B0604020202020204" pitchFamily="34" charset="0"/>
              <a:buChar char="•"/>
            </a:pPr>
            <a:r>
              <a:rPr lang="en-US" sz="3200" dirty="0">
                <a:solidFill>
                  <a:schemeClr val="tx1"/>
                </a:solidFill>
              </a:rPr>
              <a:t>1:1 sex ratio</a:t>
            </a:r>
          </a:p>
        </p:txBody>
      </p:sp>
    </p:spTree>
    <p:extLst>
      <p:ext uri="{BB962C8B-B14F-4D97-AF65-F5344CB8AC3E}">
        <p14:creationId xmlns:p14="http://schemas.microsoft.com/office/powerpoint/2010/main" val="2028991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Executive Summary</a:t>
            </a:r>
            <a:endParaRPr dirty="0"/>
          </a:p>
        </p:txBody>
      </p:sp>
      <p:sp>
        <p:nvSpPr>
          <p:cNvPr id="2" name="Text Placeholder 1"/>
          <p:cNvSpPr>
            <a:spLocks noGrp="1"/>
          </p:cNvSpPr>
          <p:nvPr>
            <p:ph type="body" idx="1"/>
          </p:nvPr>
        </p:nvSpPr>
        <p:spPr>
          <a:xfrm>
            <a:off x="223502" y="4047283"/>
            <a:ext cx="3509010" cy="1188459"/>
          </a:xfrm>
        </p:spPr>
        <p:txBody>
          <a:bodyPr/>
          <a:lstStyle/>
          <a:p>
            <a:pPr marL="230188" indent="-1588"/>
            <a:r>
              <a:rPr lang="en-US" sz="2400" dirty="0">
                <a:solidFill>
                  <a:schemeClr val="tx1"/>
                </a:solidFill>
              </a:rPr>
              <a:t>62,567 t </a:t>
            </a:r>
            <a:r>
              <a:rPr lang="en-US" sz="2400" dirty="0" smtClean="0">
                <a:solidFill>
                  <a:schemeClr val="tx1"/>
                </a:solidFill>
              </a:rPr>
              <a:t>is 8.17% </a:t>
            </a:r>
            <a:r>
              <a:rPr lang="en-US" sz="2400" dirty="0">
                <a:solidFill>
                  <a:schemeClr val="tx1"/>
                </a:solidFill>
              </a:rPr>
              <a:t>decrease in ABC from 2020</a:t>
            </a:r>
          </a:p>
        </p:txBody>
      </p:sp>
      <p:graphicFrame>
        <p:nvGraphicFramePr>
          <p:cNvPr id="6" name="Table 5"/>
          <p:cNvGraphicFramePr>
            <a:graphicFrameLocks noGrp="1"/>
          </p:cNvGraphicFramePr>
          <p:nvPr>
            <p:extLst>
              <p:ext uri="{D42A27DB-BD31-4B8C-83A1-F6EECF244321}">
                <p14:modId xmlns:p14="http://schemas.microsoft.com/office/powerpoint/2010/main" val="201804675"/>
              </p:ext>
            </p:extLst>
          </p:nvPr>
        </p:nvGraphicFramePr>
        <p:xfrm>
          <a:off x="3444633" y="1360971"/>
          <a:ext cx="5547795" cy="4581710"/>
        </p:xfrm>
        <a:graphic>
          <a:graphicData uri="http://schemas.openxmlformats.org/drawingml/2006/table">
            <a:tbl>
              <a:tblPr firstRow="1" firstCol="1" bandRow="1"/>
              <a:tblGrid>
                <a:gridCol w="2031134">
                  <a:extLst>
                    <a:ext uri="{9D8B030D-6E8A-4147-A177-3AD203B41FA5}">
                      <a16:colId xmlns:a16="http://schemas.microsoft.com/office/drawing/2014/main" val="2993867180"/>
                    </a:ext>
                  </a:extLst>
                </a:gridCol>
                <a:gridCol w="819409">
                  <a:extLst>
                    <a:ext uri="{9D8B030D-6E8A-4147-A177-3AD203B41FA5}">
                      <a16:colId xmlns:a16="http://schemas.microsoft.com/office/drawing/2014/main" val="1317809360"/>
                    </a:ext>
                  </a:extLst>
                </a:gridCol>
                <a:gridCol w="853424">
                  <a:extLst>
                    <a:ext uri="{9D8B030D-6E8A-4147-A177-3AD203B41FA5}">
                      <a16:colId xmlns:a16="http://schemas.microsoft.com/office/drawing/2014/main" val="1169703719"/>
                    </a:ext>
                  </a:extLst>
                </a:gridCol>
                <a:gridCol w="974098">
                  <a:extLst>
                    <a:ext uri="{9D8B030D-6E8A-4147-A177-3AD203B41FA5}">
                      <a16:colId xmlns:a16="http://schemas.microsoft.com/office/drawing/2014/main" val="2253939817"/>
                    </a:ext>
                  </a:extLst>
                </a:gridCol>
                <a:gridCol w="869730">
                  <a:extLst>
                    <a:ext uri="{9D8B030D-6E8A-4147-A177-3AD203B41FA5}">
                      <a16:colId xmlns:a16="http://schemas.microsoft.com/office/drawing/2014/main" val="2170079523"/>
                    </a:ext>
                  </a:extLst>
                </a:gridCol>
              </a:tblGrid>
              <a:tr h="246896">
                <a:tc rowSpan="3">
                  <a:txBody>
                    <a:bodyPr/>
                    <a:lstStyle/>
                    <a:p>
                      <a:pPr marL="0" marR="0" algn="just">
                        <a:lnSpc>
                          <a:spcPct val="107000"/>
                        </a:lnSpc>
                        <a:spcBef>
                          <a:spcPts val="0"/>
                        </a:spcBef>
                        <a:spcAft>
                          <a:spcPts val="0"/>
                        </a:spcAft>
                      </a:pPr>
                      <a:r>
                        <a:rPr lang="en-US" sz="15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extLst>
                  <a:ext uri="{0D108BD9-81ED-4DB2-BD59-A6C34878D82A}">
                    <a16:rowId xmlns:a16="http://schemas.microsoft.com/office/drawing/2014/main" val="2744927136"/>
                  </a:ext>
                </a:extLst>
              </a:tr>
              <a:tr h="476148">
                <a:tc v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specified last</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this</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319476288"/>
                  </a:ext>
                </a:extLst>
              </a:tr>
              <a:tr h="246896">
                <a:tc vMerge="1">
                  <a:txBody>
                    <a:bodyPr/>
                    <a:lstStyle/>
                    <a:p>
                      <a:endParaRPr lang="en-US"/>
                    </a:p>
                  </a:txBody>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6580200"/>
                  </a:ext>
                </a:extLst>
              </a:tr>
              <a:tr h="246896">
                <a:tc>
                  <a:txBody>
                    <a:bodyPr/>
                    <a:lstStyle/>
                    <a:p>
                      <a:pPr marL="0" marR="0">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(natural mortality rate)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63352081"/>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39708146"/>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biomass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684,768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692,915</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602,497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608,576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6085641"/>
                  </a:ext>
                </a:extLst>
              </a:tr>
              <a:tr h="481343">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SSB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154,195</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160,864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154,906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2576696"/>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4163937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79966773"/>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59888099"/>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5402115"/>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5445926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65873489"/>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82,810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86,432</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75,863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77,763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78727486"/>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91912834"/>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7147657"/>
                  </a:ext>
                </a:extLst>
              </a:tr>
            </a:tbl>
          </a:graphicData>
        </a:graphic>
      </p:graphicFrame>
      <p:sp>
        <p:nvSpPr>
          <p:cNvPr id="8" name="TextBox 7"/>
          <p:cNvSpPr txBox="1"/>
          <p:nvPr/>
        </p:nvSpPr>
        <p:spPr>
          <a:xfrm>
            <a:off x="342485" y="1555241"/>
            <a:ext cx="3102148" cy="1785104"/>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Projections </a:t>
            </a:r>
            <a:r>
              <a:rPr lang="en-US" sz="2200" dirty="0" smtClean="0">
                <a:latin typeface="Cambria" panose="02040503050406030204" pitchFamily="18" charset="0"/>
                <a:ea typeface="Cambria" panose="02040503050406030204" pitchFamily="18" charset="0"/>
              </a:rPr>
              <a:t>based </a:t>
            </a:r>
            <a:r>
              <a:rPr lang="en-US" sz="2200" dirty="0">
                <a:latin typeface="Cambria" panose="02040503050406030204" pitchFamily="18" charset="0"/>
                <a:ea typeface="Cambria" panose="02040503050406030204" pitchFamily="18" charset="0"/>
              </a:rPr>
              <a:t>on estimated </a:t>
            </a:r>
            <a:r>
              <a:rPr lang="en-US" sz="2200" dirty="0" smtClean="0">
                <a:latin typeface="Cambria" panose="02040503050406030204" pitchFamily="18" charset="0"/>
                <a:ea typeface="Cambria" panose="02040503050406030204" pitchFamily="18" charset="0"/>
              </a:rPr>
              <a:t>catch:</a:t>
            </a:r>
          </a:p>
          <a:p>
            <a:r>
              <a:rPr lang="en-US" sz="2200" dirty="0" smtClean="0">
                <a:latin typeface="Cambria" panose="02040503050406030204" pitchFamily="18" charset="0"/>
                <a:ea typeface="Cambria" panose="02040503050406030204" pitchFamily="18" charset="0"/>
              </a:rPr>
              <a:t>8,669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2020</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2021 </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in </a:t>
            </a:r>
            <a:r>
              <a:rPr lang="en-US" sz="2200" dirty="0" smtClean="0">
                <a:latin typeface="Cambria" panose="02040503050406030204" pitchFamily="18" charset="0"/>
                <a:ea typeface="Cambria" panose="02040503050406030204" pitchFamily="18" charset="0"/>
              </a:rPr>
              <a:t>2022 </a:t>
            </a:r>
          </a:p>
        </p:txBody>
      </p:sp>
    </p:spTree>
    <p:extLst>
      <p:ext uri="{BB962C8B-B14F-4D97-AF65-F5344CB8AC3E}">
        <p14:creationId xmlns:p14="http://schemas.microsoft.com/office/powerpoint/2010/main" val="273687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inputs</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a:buFont typeface="Arial" panose="020B0604020202020204" pitchFamily="34" charset="0"/>
              <a:buChar char="•"/>
            </a:pPr>
            <a:r>
              <a:rPr lang="en-US" sz="3200" dirty="0">
                <a:solidFill>
                  <a:schemeClr val="tx1"/>
                </a:solidFill>
              </a:rPr>
              <a:t>Updated catch biomass (final for 2018 and 2019; 2020 </a:t>
            </a:r>
            <a:r>
              <a:rPr lang="en-US" sz="3200" dirty="0" smtClean="0">
                <a:solidFill>
                  <a:schemeClr val="tx1"/>
                </a:solidFill>
              </a:rPr>
              <a:t>extrapolated catch)</a:t>
            </a:r>
            <a:endParaRPr lang="en-US" sz="3200" dirty="0">
              <a:solidFill>
                <a:schemeClr val="tx1"/>
              </a:solidFill>
            </a:endParaRPr>
          </a:p>
          <a:p>
            <a:pPr>
              <a:buFont typeface="Arial" panose="020B0604020202020204" pitchFamily="34" charset="0"/>
              <a:buChar char="•"/>
            </a:pPr>
            <a:r>
              <a:rPr lang="en-US" sz="3200" dirty="0">
                <a:solidFill>
                  <a:schemeClr val="tx1"/>
                </a:solidFill>
              </a:rPr>
              <a:t>Fishery ages (2018-2019)</a:t>
            </a:r>
          </a:p>
          <a:p>
            <a:pPr>
              <a:buFont typeface="Arial" panose="020B0604020202020204" pitchFamily="34" charset="0"/>
              <a:buChar char="•"/>
            </a:pPr>
            <a:r>
              <a:rPr lang="en-US" sz="3200" dirty="0">
                <a:solidFill>
                  <a:schemeClr val="tx1"/>
                </a:solidFill>
              </a:rPr>
              <a:t>Fishery lengths (2020)</a:t>
            </a:r>
          </a:p>
          <a:p>
            <a:pPr>
              <a:buFont typeface="Arial" panose="020B0604020202020204" pitchFamily="34" charset="0"/>
              <a:buChar char="•"/>
            </a:pPr>
            <a:r>
              <a:rPr lang="en-US" sz="3200" dirty="0">
                <a:solidFill>
                  <a:schemeClr val="tx1"/>
                </a:solidFill>
              </a:rPr>
              <a:t>2019 EBS shelf survey biomass &amp; updated linear regression to predict missing AI years</a:t>
            </a:r>
          </a:p>
          <a:p>
            <a:pPr>
              <a:buFont typeface="Arial" panose="020B0604020202020204" pitchFamily="34" charset="0"/>
              <a:buChar char="•"/>
            </a:pPr>
            <a:r>
              <a:rPr lang="en-US" sz="3200" dirty="0">
                <a:solidFill>
                  <a:schemeClr val="tx1"/>
                </a:solidFill>
              </a:rPr>
              <a:t>Survey ages (</a:t>
            </a:r>
            <a:r>
              <a:rPr lang="en-US" sz="3200" u="sng" dirty="0">
                <a:solidFill>
                  <a:srgbClr val="FF0000"/>
                </a:solidFill>
              </a:rPr>
              <a:t>1999</a:t>
            </a:r>
            <a:r>
              <a:rPr lang="en-US" sz="3200" dirty="0">
                <a:solidFill>
                  <a:schemeClr val="tx1"/>
                </a:solidFill>
              </a:rPr>
              <a:t>, 2018-2019)</a:t>
            </a:r>
          </a:p>
          <a:p>
            <a:pPr>
              <a:buFont typeface="Arial" panose="020B0604020202020204" pitchFamily="34" charset="0"/>
              <a:buChar char="•"/>
            </a:pPr>
            <a:r>
              <a:rPr lang="en-US" sz="3200" dirty="0">
                <a:solidFill>
                  <a:schemeClr val="tx1"/>
                </a:solidFill>
              </a:rPr>
              <a:t>Survey lengths (2019)</a:t>
            </a:r>
          </a:p>
        </p:txBody>
      </p:sp>
    </p:spTree>
    <p:extLst>
      <p:ext uri="{BB962C8B-B14F-4D97-AF65-F5344CB8AC3E}">
        <p14:creationId xmlns:p14="http://schemas.microsoft.com/office/powerpoint/2010/main" val="233629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methodology</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indent="-457200">
              <a:buFont typeface="Arial" panose="020B0604020202020204" pitchFamily="34" charset="0"/>
              <a:buChar char="•"/>
            </a:pPr>
            <a:r>
              <a:rPr lang="en-US" sz="3200" dirty="0">
                <a:solidFill>
                  <a:schemeClr val="tx1"/>
                </a:solidFill>
              </a:rPr>
              <a:t>2018 model included major improvements and exploration based on CIE review.</a:t>
            </a:r>
          </a:p>
          <a:p>
            <a:pPr indent="-457200">
              <a:buFont typeface="Arial" panose="020B0604020202020204" pitchFamily="34" charset="0"/>
              <a:buChar char="•"/>
            </a:pPr>
            <a:r>
              <a:rPr lang="en-US" sz="3200" dirty="0">
                <a:solidFill>
                  <a:schemeClr val="tx1"/>
                </a:solidFill>
              </a:rPr>
              <a:t>Resulting model is very stable and consistent among alternatives.</a:t>
            </a:r>
          </a:p>
          <a:p>
            <a:pPr indent="-457200">
              <a:buFont typeface="Arial" panose="020B0604020202020204" pitchFamily="34" charset="0"/>
              <a:buChar char="•"/>
            </a:pPr>
            <a:r>
              <a:rPr lang="en-US" sz="3200" dirty="0">
                <a:solidFill>
                  <a:schemeClr val="tx1"/>
                </a:solidFill>
              </a:rPr>
              <a:t>2018 accepted model: </a:t>
            </a:r>
            <a:r>
              <a:rPr lang="en-US" sz="3200" b="1" u="sng" dirty="0">
                <a:solidFill>
                  <a:schemeClr val="tx1"/>
                </a:solidFill>
              </a:rPr>
              <a:t>18.2c</a:t>
            </a:r>
          </a:p>
          <a:p>
            <a:pPr indent="-457200">
              <a:buFont typeface="Arial" panose="020B0604020202020204" pitchFamily="34" charset="0"/>
              <a:buChar char="•"/>
            </a:pPr>
            <a:r>
              <a:rPr lang="en-US" sz="3200" dirty="0">
                <a:solidFill>
                  <a:schemeClr val="tx1"/>
                </a:solidFill>
              </a:rPr>
              <a:t>No new models considered: </a:t>
            </a:r>
            <a:r>
              <a:rPr lang="en-US" sz="3200" b="1" u="sng" dirty="0">
                <a:solidFill>
                  <a:schemeClr val="tx1"/>
                </a:solidFill>
              </a:rPr>
              <a:t>18.2c (2020)</a:t>
            </a:r>
            <a:endParaRPr lang="en-US" sz="3200" dirty="0">
              <a:solidFill>
                <a:schemeClr val="tx1"/>
              </a:solidFill>
            </a:endParaRPr>
          </a:p>
        </p:txBody>
      </p:sp>
    </p:spTree>
    <p:extLst>
      <p:ext uri="{BB962C8B-B14F-4D97-AF65-F5344CB8AC3E}">
        <p14:creationId xmlns:p14="http://schemas.microsoft.com/office/powerpoint/2010/main" val="4139647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methodology</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0" indent="0"/>
            <a:r>
              <a:rPr lang="en-US" sz="3200" b="1" i="1" u="sng" dirty="0" smtClean="0">
                <a:solidFill>
                  <a:schemeClr val="tx1"/>
                </a:solidFill>
              </a:rPr>
              <a:t>SSC </a:t>
            </a:r>
            <a:r>
              <a:rPr lang="en-US" sz="3200" b="1" i="1" u="sng" dirty="0">
                <a:solidFill>
                  <a:schemeClr val="tx1"/>
                </a:solidFill>
              </a:rPr>
              <a:t>October 2019</a:t>
            </a:r>
            <a:r>
              <a:rPr lang="en-US" sz="3200" i="1" dirty="0">
                <a:solidFill>
                  <a:schemeClr val="tx1"/>
                </a:solidFill>
              </a:rPr>
              <a:t>: The SSC recommends the authors complete the risk table and note important concerns or issues associated with completing the table.</a:t>
            </a:r>
          </a:p>
          <a:p>
            <a:pPr marL="0" indent="0"/>
            <a:endParaRPr lang="en-US" sz="3200" dirty="0" smtClean="0">
              <a:solidFill>
                <a:schemeClr val="tx1"/>
              </a:solidFill>
            </a:endParaRPr>
          </a:p>
          <a:p>
            <a:pPr marL="0" indent="0"/>
            <a:r>
              <a:rPr lang="en-US" sz="3200" dirty="0" smtClean="0">
                <a:solidFill>
                  <a:schemeClr val="tx1"/>
                </a:solidFill>
              </a:rPr>
              <a:t>Risk </a:t>
            </a:r>
            <a:r>
              <a:rPr lang="en-US" sz="3200" dirty="0">
                <a:solidFill>
                  <a:schemeClr val="tx1"/>
                </a:solidFill>
              </a:rPr>
              <a:t>table added, no areas of concern were found (all level 1) so </a:t>
            </a:r>
            <a:r>
              <a:rPr lang="en-US" sz="3200" b="1" dirty="0">
                <a:solidFill>
                  <a:schemeClr val="tx1"/>
                </a:solidFill>
              </a:rPr>
              <a:t>no reduction from </a:t>
            </a:r>
            <a:r>
              <a:rPr lang="en-US" sz="3200" b="1" dirty="0" err="1">
                <a:solidFill>
                  <a:schemeClr val="tx1"/>
                </a:solidFill>
              </a:rPr>
              <a:t>maxABC</a:t>
            </a:r>
            <a:r>
              <a:rPr lang="en-US" sz="3200" b="1" dirty="0">
                <a:solidFill>
                  <a:schemeClr val="tx1"/>
                </a:solidFill>
              </a:rPr>
              <a:t> recommended</a:t>
            </a:r>
          </a:p>
          <a:p>
            <a:pPr indent="-457200">
              <a:buFont typeface="Arial" panose="020B0604020202020204" pitchFamily="34" charset="0"/>
              <a:buChar char="•"/>
            </a:pPr>
            <a:endParaRPr lang="en-US" sz="3200" dirty="0">
              <a:solidFill>
                <a:schemeClr val="tx1"/>
              </a:solidFill>
            </a:endParaRPr>
          </a:p>
        </p:txBody>
      </p:sp>
    </p:spTree>
    <p:extLst>
      <p:ext uri="{BB962C8B-B14F-4D97-AF65-F5344CB8AC3E}">
        <p14:creationId xmlns:p14="http://schemas.microsoft.com/office/powerpoint/2010/main" val="2001104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Response to SSC comments</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33363" indent="-4763"/>
            <a:r>
              <a:rPr lang="en-US" sz="3200" b="1" i="1" dirty="0">
                <a:solidFill>
                  <a:schemeClr val="tx1"/>
                </a:solidFill>
              </a:rPr>
              <a:t>December 2018 SSC</a:t>
            </a:r>
            <a:r>
              <a:rPr lang="en-US" sz="3200" i="1" dirty="0">
                <a:solidFill>
                  <a:schemeClr val="tx1"/>
                </a:solidFill>
              </a:rPr>
              <a:t>: The author notes that average summer bottom temperature may not be adequate to describe the relationship among the environmental drivers of flathead sole stock distribution and behavior. The SSC recommends that this continue to be explored.</a:t>
            </a:r>
          </a:p>
          <a:p>
            <a:pPr marL="233363" indent="-4763">
              <a:buFontTx/>
              <a:buChar char="-"/>
            </a:pPr>
            <a:r>
              <a:rPr lang="en-US" sz="3200" dirty="0">
                <a:solidFill>
                  <a:schemeClr val="tx1"/>
                </a:solidFill>
              </a:rPr>
              <a:t>No exploration of environmental drivers were done this year. Using spatially-varying coefficient models in VAST seem promising alternative</a:t>
            </a:r>
          </a:p>
          <a:p>
            <a:pPr marL="233363" indent="-4763"/>
            <a:endParaRPr lang="en-US" sz="3200" dirty="0">
              <a:solidFill>
                <a:schemeClr val="tx1"/>
              </a:solidFill>
            </a:endParaRPr>
          </a:p>
        </p:txBody>
      </p:sp>
    </p:spTree>
    <p:extLst>
      <p:ext uri="{BB962C8B-B14F-4D97-AF65-F5344CB8AC3E}">
        <p14:creationId xmlns:p14="http://schemas.microsoft.com/office/powerpoint/2010/main" val="54112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_Custom Design">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View">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View">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812</Words>
  <Application>Microsoft Office PowerPoint</Application>
  <PresentationFormat>On-screen Show (4:3)</PresentationFormat>
  <Paragraphs>224</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Cambria</vt:lpstr>
      <vt:lpstr>Calibri</vt:lpstr>
      <vt:lpstr>Arial Narrow</vt:lpstr>
      <vt:lpstr>Arial</vt:lpstr>
      <vt:lpstr>Times New Roman</vt:lpstr>
      <vt:lpstr>2_Custom Design</vt:lpstr>
      <vt:lpstr>2_View</vt:lpstr>
      <vt:lpstr>1_View</vt:lpstr>
      <vt:lpstr>BSAI Flathead Sole Complex</vt:lpstr>
      <vt:lpstr>Brief intro &amp; background</vt:lpstr>
      <vt:lpstr>Model Structure</vt:lpstr>
      <vt:lpstr>Model Structure</vt:lpstr>
      <vt:lpstr>Executive Summary</vt:lpstr>
      <vt:lpstr>Changes in assessment inputs</vt:lpstr>
      <vt:lpstr>Changes in assessment methodology</vt:lpstr>
      <vt:lpstr>Changes in assessment methodology</vt:lpstr>
      <vt:lpstr>Response to SSC comments</vt:lpstr>
      <vt:lpstr>Data inputs</vt:lpstr>
      <vt:lpstr>Data inputs: catch history</vt:lpstr>
      <vt:lpstr>Catch distribution</vt:lpstr>
      <vt:lpstr>Stable SSB trends</vt:lpstr>
      <vt:lpstr>Good fit to index</vt:lpstr>
      <vt:lpstr>Good retrospective patterns</vt:lpstr>
      <vt:lpstr>Pretty good composition fits</vt:lpstr>
      <vt:lpstr>PowerPoint Presentation</vt:lpstr>
      <vt:lpstr>Status trends</vt:lpstr>
      <vt:lpstr>Risk table</vt:lpstr>
      <vt:lpstr>Future work</vt:lpstr>
      <vt:lpstr>Questions?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Cole.Monnahan</dc:creator>
  <cp:lastModifiedBy>Cole</cp:lastModifiedBy>
  <cp:revision>47</cp:revision>
  <dcterms:modified xsi:type="dcterms:W3CDTF">2020-11-18T20:51:14Z</dcterms:modified>
</cp:coreProperties>
</file>