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2472" autoAdjust="0"/>
  </p:normalViewPr>
  <p:slideViewPr>
    <p:cSldViewPr snapToGrid="0">
      <p:cViewPr varScale="1">
        <p:scale>
          <a:sx n="96" d="100"/>
          <a:sy n="96" d="100"/>
        </p:scale>
        <p:origin x="52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CBC4A-2962-47C0-8B5E-A104039B81B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4333-95B6-438C-834F-0FB2E9E71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over 8 species</a:t>
            </a:r>
          </a:p>
          <a:p>
            <a:r>
              <a:rPr lang="en-US" dirty="0" err="1" smtClean="0"/>
              <a:t>Enteroctopus</a:t>
            </a:r>
            <a:r>
              <a:rPr lang="en-US" dirty="0" smtClean="0"/>
              <a:t> </a:t>
            </a:r>
            <a:r>
              <a:rPr lang="en-US" dirty="0" err="1" smtClean="0"/>
              <a:t>dofleini</a:t>
            </a:r>
            <a:r>
              <a:rPr lang="en-US" dirty="0" smtClean="0"/>
              <a:t> – Giant Octopus</a:t>
            </a:r>
            <a:r>
              <a:rPr lang="en-US" baseline="0" dirty="0" smtClean="0"/>
              <a:t> most common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54333-95B6-438C-834F-0FB2E9E71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2023</a:t>
            </a:r>
            <a:r>
              <a:rPr lang="en-US" baseline="0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54333-95B6-438C-834F-0FB2E9E71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</a:t>
            </a:r>
            <a:r>
              <a:rPr lang="en-US" baseline="0" dirty="0" smtClean="0"/>
              <a:t>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54333-95B6-438C-834F-0FB2E9E71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this is a point estimate and why we shouldn’t update each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54333-95B6-438C-834F-0FB2E9E71F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8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642B-6105-4B85-83EE-2404CA800F1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310F-03E9-4167-9B9E-E182845A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18" y="989045"/>
            <a:ext cx="11271900" cy="139959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BSAI Octopus Stock Complex Update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418" y="3294117"/>
            <a:ext cx="11274552" cy="330098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72;p23"/>
          <p:cNvSpPr/>
          <p:nvPr/>
        </p:nvSpPr>
        <p:spPr>
          <a:xfrm>
            <a:off x="365418" y="3294117"/>
            <a:ext cx="11271900" cy="3298500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 t="-72985" b="-8327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2" name="Rectangle 11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365418" y="2388636"/>
            <a:ext cx="10993500" cy="83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Lee Cronin-Fine, Benjamin C. Williams and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Kerim</a:t>
            </a:r>
            <a:r>
              <a:rPr lang="en-US" sz="2800" dirty="0" smtClean="0">
                <a:solidFill>
                  <a:schemeClr val="accent1"/>
                </a:solidFill>
              </a:rPr>
              <a:t> Aydin</a:t>
            </a:r>
            <a:endParaRPr sz="2800" dirty="0">
              <a:solidFill>
                <a:schemeClr val="accent1"/>
              </a:solidFill>
            </a:endParaRPr>
          </a:p>
        </p:txBody>
      </p:sp>
      <p:pic>
        <p:nvPicPr>
          <p:cNvPr id="16" name="Google Shape;17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4136" y="1841328"/>
            <a:ext cx="3733985" cy="314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68746" y="5628865"/>
            <a:ext cx="1556418" cy="5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7;p23"/>
          <p:cNvSpPr txBox="1"/>
          <p:nvPr/>
        </p:nvSpPr>
        <p:spPr>
          <a:xfrm>
            <a:off x="451566" y="5710431"/>
            <a:ext cx="90291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dirty="0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November, 2023, </a:t>
            </a:r>
            <a:r>
              <a:rPr lang="en-US" sz="2800" dirty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Presentation to the </a:t>
            </a:r>
            <a:r>
              <a:rPr lang="en-US" sz="2800" dirty="0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BSAI </a:t>
            </a:r>
            <a:r>
              <a:rPr lang="en-US" sz="2800" dirty="0" err="1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Groundfish</a:t>
            </a:r>
            <a:r>
              <a:rPr lang="en-US" sz="2800" dirty="0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 Plan Team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2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5418" y="411069"/>
            <a:ext cx="11329416" cy="12527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93;p25"/>
          <p:cNvSpPr/>
          <p:nvPr/>
        </p:nvSpPr>
        <p:spPr>
          <a:xfrm>
            <a:off x="369534" y="407473"/>
            <a:ext cx="11325300" cy="1249200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6" y="495754"/>
            <a:ext cx="11027664" cy="98755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Harvest Recommendations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3" name="Rectangle 12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19" y="1865097"/>
            <a:ext cx="6429538" cy="4860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3" y="3618666"/>
            <a:ext cx="2139893" cy="135669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885" y="3618666"/>
            <a:ext cx="2139696" cy="1353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170544"/>
            <a:ext cx="285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OFL = Total Natural Mortality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52911" y="2355209"/>
            <a:ext cx="285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ABC = 0.75*OFL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1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140" y="495046"/>
            <a:ext cx="1280709" cy="5861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93209" y="495046"/>
            <a:ext cx="6245352" cy="58613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70921" y="495046"/>
            <a:ext cx="3703320" cy="5861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208;p26"/>
          <p:cNvPicPr preferRelativeResize="0"/>
          <p:nvPr/>
        </p:nvPicPr>
        <p:blipFill rotWithShape="1">
          <a:blip r:embed="rId2">
            <a:alphaModFix/>
          </a:blip>
          <a:srcRect l="31665" t="14507"/>
          <a:stretch/>
        </p:blipFill>
        <p:spPr>
          <a:xfrm>
            <a:off x="1886502" y="495046"/>
            <a:ext cx="6248400" cy="58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052735" y="718457"/>
            <a:ext cx="487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QUESTIONS?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7261" y="2108718"/>
            <a:ext cx="37069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Contact: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LEE.CRONIN-FINE@NOAA.GOV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5418" y="411069"/>
            <a:ext cx="11329416" cy="12527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93;p25"/>
          <p:cNvSpPr/>
          <p:nvPr/>
        </p:nvSpPr>
        <p:spPr>
          <a:xfrm>
            <a:off x="369534" y="407473"/>
            <a:ext cx="11325300" cy="12492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6" y="495754"/>
            <a:ext cx="11027664" cy="98755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Octopus Species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Enteroctopus</a:t>
            </a:r>
            <a:r>
              <a:rPr lang="en-US" i="1" dirty="0" smtClean="0"/>
              <a:t> </a:t>
            </a:r>
            <a:r>
              <a:rPr lang="en-US" i="1" dirty="0" err="1" smtClean="0"/>
              <a:t>dofleini</a:t>
            </a:r>
            <a:r>
              <a:rPr lang="en-US" i="1" dirty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Sasakiopus</a:t>
            </a:r>
            <a:r>
              <a:rPr lang="en-US" i="1" dirty="0" smtClean="0"/>
              <a:t> </a:t>
            </a:r>
            <a:r>
              <a:rPr lang="en-US" i="1" dirty="0" err="1"/>
              <a:t>salebrosus</a:t>
            </a:r>
            <a:r>
              <a:rPr lang="en-US" dirty="0"/>
              <a:t>, </a:t>
            </a:r>
            <a:r>
              <a:rPr lang="en-US" i="1" dirty="0" err="1"/>
              <a:t>Benthoctopus</a:t>
            </a:r>
            <a:r>
              <a:rPr lang="en-US" i="1" dirty="0"/>
              <a:t> </a:t>
            </a:r>
            <a:r>
              <a:rPr lang="en-US" i="1" dirty="0" err="1"/>
              <a:t>leioderma</a:t>
            </a:r>
            <a:r>
              <a:rPr lang="en-US" dirty="0"/>
              <a:t>, </a:t>
            </a:r>
            <a:r>
              <a:rPr lang="en-US" i="1" dirty="0" err="1"/>
              <a:t>Benthoctopus</a:t>
            </a:r>
            <a:r>
              <a:rPr lang="en-US" i="1" dirty="0"/>
              <a:t> </a:t>
            </a:r>
            <a:r>
              <a:rPr lang="en-US" i="1" dirty="0" err="1"/>
              <a:t>oregonensis</a:t>
            </a:r>
            <a:r>
              <a:rPr lang="en-US" dirty="0"/>
              <a:t>, </a:t>
            </a:r>
            <a:r>
              <a:rPr lang="en-US" i="1" dirty="0" err="1"/>
              <a:t>Graneledone</a:t>
            </a:r>
            <a:r>
              <a:rPr lang="en-US" i="1" dirty="0"/>
              <a:t> </a:t>
            </a:r>
            <a:r>
              <a:rPr lang="en-US" i="1" dirty="0" err="1"/>
              <a:t>boreopacifica</a:t>
            </a:r>
            <a:r>
              <a:rPr lang="en-US" dirty="0"/>
              <a:t>, </a:t>
            </a:r>
            <a:r>
              <a:rPr lang="en-US" i="1" dirty="0" err="1"/>
              <a:t>Opisthoteuthis</a:t>
            </a:r>
            <a:r>
              <a:rPr lang="en-US" i="1" dirty="0"/>
              <a:t> </a:t>
            </a:r>
            <a:r>
              <a:rPr lang="en-US" i="1" dirty="0" err="1"/>
              <a:t>californiana</a:t>
            </a:r>
            <a:r>
              <a:rPr lang="en-US" dirty="0"/>
              <a:t>, </a:t>
            </a:r>
            <a:r>
              <a:rPr lang="en-US" i="1" dirty="0" err="1"/>
              <a:t>Japetella</a:t>
            </a:r>
            <a:r>
              <a:rPr lang="en-US" i="1" dirty="0"/>
              <a:t> </a:t>
            </a:r>
            <a:r>
              <a:rPr lang="en-US" i="1" dirty="0" err="1"/>
              <a:t>diaphana</a:t>
            </a:r>
            <a:r>
              <a:rPr lang="en-US" dirty="0"/>
              <a:t> and </a:t>
            </a:r>
            <a:r>
              <a:rPr lang="en-US" i="1" dirty="0" err="1"/>
              <a:t>Vampyroteuthis</a:t>
            </a:r>
            <a:r>
              <a:rPr lang="en-US" i="1" dirty="0"/>
              <a:t> </a:t>
            </a:r>
            <a:r>
              <a:rPr lang="en-US" i="1" dirty="0" err="1"/>
              <a:t>infernalis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3" name="Rectangle 12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84" y="3394763"/>
            <a:ext cx="4746568" cy="3147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4763"/>
            <a:ext cx="2111231" cy="1404928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3767"/>
            <a:ext cx="2112264" cy="1408176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72" y="3391515"/>
            <a:ext cx="2112264" cy="1408176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72" y="5133767"/>
            <a:ext cx="2112264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5418" y="411069"/>
            <a:ext cx="11329416" cy="12527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93;p25"/>
          <p:cNvSpPr/>
          <p:nvPr/>
        </p:nvSpPr>
        <p:spPr>
          <a:xfrm>
            <a:off x="369534" y="407473"/>
            <a:ext cx="11325300" cy="12492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6" y="495754"/>
            <a:ext cx="11027664" cy="98755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Stock Complex Overview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Tier 6</a:t>
            </a:r>
          </a:p>
          <a:p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3" name="Rectangle 12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70923"/>
              </p:ext>
            </p:extLst>
          </p:nvPr>
        </p:nvGraphicFramePr>
        <p:xfrm>
          <a:off x="487536" y="3306456"/>
          <a:ext cx="3990014" cy="207165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95007">
                  <a:extLst>
                    <a:ext uri="{9D8B030D-6E8A-4147-A177-3AD203B41FA5}">
                      <a16:colId xmlns:a16="http://schemas.microsoft.com/office/drawing/2014/main" val="1679270343"/>
                    </a:ext>
                  </a:extLst>
                </a:gridCol>
                <a:gridCol w="1995007">
                  <a:extLst>
                    <a:ext uri="{9D8B030D-6E8A-4147-A177-3AD203B41FA5}">
                      <a16:colId xmlns:a16="http://schemas.microsoft.com/office/drawing/2014/main" val="47111159"/>
                    </a:ext>
                  </a:extLst>
                </a:gridCol>
              </a:tblGrid>
              <a:tr h="69055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OFL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4,769 t</a:t>
                      </a:r>
                      <a:endParaRPr lang="en-US" sz="3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47691"/>
                  </a:ext>
                </a:extLst>
              </a:tr>
              <a:tr h="69055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ABC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3,576 t</a:t>
                      </a:r>
                      <a:endParaRPr lang="en-US" sz="3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66195"/>
                  </a:ext>
                </a:extLst>
              </a:tr>
              <a:tr h="69055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Catch*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120 t</a:t>
                      </a:r>
                      <a:endParaRPr lang="en-US" sz="3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6547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536" y="5378115"/>
            <a:ext cx="414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*As of October 17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2023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13" y="1741358"/>
            <a:ext cx="7563287" cy="51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5418" y="411069"/>
            <a:ext cx="11329416" cy="12527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93;p25"/>
          <p:cNvSpPr/>
          <p:nvPr/>
        </p:nvSpPr>
        <p:spPr>
          <a:xfrm>
            <a:off x="369534" y="407473"/>
            <a:ext cx="11325300" cy="1249200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6" y="495754"/>
            <a:ext cx="11027664" cy="98755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Analytical Approach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Update Assessment</a:t>
            </a:r>
          </a:p>
          <a:p>
            <a:endParaRPr lang="en-US" sz="3200" dirty="0"/>
          </a:p>
          <a:p>
            <a:r>
              <a:rPr lang="en-US" sz="3200" dirty="0" smtClean="0"/>
              <a:t>Conservative estimate of total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natural mortality from </a:t>
            </a:r>
            <a:r>
              <a:rPr lang="en-US" sz="3200" dirty="0" err="1" smtClean="0"/>
              <a:t>P.cod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diet data.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Updated Data</a:t>
            </a:r>
          </a:p>
          <a:p>
            <a:pPr lvl="1"/>
            <a:r>
              <a:rPr lang="en-US" sz="2800" dirty="0" smtClean="0"/>
              <a:t>Added 13,614 stomachs (52,843 total)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3" name="Rectangle 12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69" y="2416628"/>
            <a:ext cx="4575231" cy="25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8" y="1694128"/>
            <a:ext cx="11329416" cy="51663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5418" y="411069"/>
            <a:ext cx="11329416" cy="12527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93;p25"/>
          <p:cNvSpPr/>
          <p:nvPr/>
        </p:nvSpPr>
        <p:spPr>
          <a:xfrm>
            <a:off x="369534" y="407473"/>
            <a:ext cx="11325300" cy="12492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6" y="495754"/>
            <a:ext cx="11027664" cy="98755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Analytical Approach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3" name="Rectangle 12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6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8" y="1691640"/>
            <a:ext cx="11329416" cy="51663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5418" y="411069"/>
            <a:ext cx="11329416" cy="12527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93;p25"/>
          <p:cNvSpPr/>
          <p:nvPr/>
        </p:nvSpPr>
        <p:spPr>
          <a:xfrm>
            <a:off x="369534" y="407473"/>
            <a:ext cx="11325300" cy="12492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6" y="495754"/>
            <a:ext cx="11027664" cy="98755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Analytical Approach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3" name="Rectangle 12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2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8" y="1691640"/>
            <a:ext cx="11329416" cy="51663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5418" y="411069"/>
            <a:ext cx="11329416" cy="12527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93;p25"/>
          <p:cNvSpPr/>
          <p:nvPr/>
        </p:nvSpPr>
        <p:spPr>
          <a:xfrm>
            <a:off x="369534" y="407473"/>
            <a:ext cx="11325300" cy="12492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6" y="495754"/>
            <a:ext cx="11027664" cy="98755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Analytical Approach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3" name="Rectangle 12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8" y="1691640"/>
            <a:ext cx="11329416" cy="51663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5418" y="411069"/>
            <a:ext cx="11329416" cy="12527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93;p25"/>
          <p:cNvSpPr/>
          <p:nvPr/>
        </p:nvSpPr>
        <p:spPr>
          <a:xfrm>
            <a:off x="369534" y="407473"/>
            <a:ext cx="11325300" cy="12492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6" y="495754"/>
            <a:ext cx="11027664" cy="98755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Surveys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3" name="Rectangle 12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4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5418" y="411069"/>
            <a:ext cx="11329416" cy="12527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93;p25"/>
          <p:cNvSpPr/>
          <p:nvPr/>
        </p:nvSpPr>
        <p:spPr>
          <a:xfrm>
            <a:off x="369534" y="407473"/>
            <a:ext cx="11325300" cy="1249200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6" y="495754"/>
            <a:ext cx="11027664" cy="98755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Risk Table Summary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5418" y="274070"/>
            <a:ext cx="11298276" cy="104180"/>
            <a:chOff x="450786" y="591521"/>
            <a:chExt cx="11298276" cy="104180"/>
          </a:xfrm>
        </p:grpSpPr>
        <p:sp>
          <p:nvSpPr>
            <p:cNvPr id="13" name="Rectangle 12"/>
            <p:cNvSpPr/>
            <p:nvPr/>
          </p:nvSpPr>
          <p:spPr>
            <a:xfrm>
              <a:off x="450786" y="595117"/>
              <a:ext cx="3703320" cy="1005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5076" y="591521"/>
              <a:ext cx="3703320" cy="10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5742" y="591574"/>
              <a:ext cx="3703320" cy="100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10F-03E9-4167-9B9E-E182845AC89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0" y="3240387"/>
            <a:ext cx="9815411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947CF35-F838-444A-B504-D629C8D2CAF2}" vid="{BD03662E-427D-474F-8088-CC8A1D001A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839</TotalTime>
  <Words>159</Words>
  <Application>Microsoft Office PowerPoint</Application>
  <PresentationFormat>Widescreen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Gill Sans</vt:lpstr>
      <vt:lpstr>Theme1</vt:lpstr>
      <vt:lpstr>BSAI Octopus Stock Complex Update</vt:lpstr>
      <vt:lpstr>Octopus Species</vt:lpstr>
      <vt:lpstr>Stock Complex Overview</vt:lpstr>
      <vt:lpstr>Analytical Approach</vt:lpstr>
      <vt:lpstr>Analytical Approach</vt:lpstr>
      <vt:lpstr>Analytical Approach</vt:lpstr>
      <vt:lpstr>Analytical Approach</vt:lpstr>
      <vt:lpstr>Surveys</vt:lpstr>
      <vt:lpstr>Risk Table Summary</vt:lpstr>
      <vt:lpstr>Harvest Recommendations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Lee.Cronin-Fine</dc:creator>
  <cp:lastModifiedBy>Lee.Cronin-Fine</cp:lastModifiedBy>
  <cp:revision>23</cp:revision>
  <dcterms:created xsi:type="dcterms:W3CDTF">2023-11-08T22:15:02Z</dcterms:created>
  <dcterms:modified xsi:type="dcterms:W3CDTF">2023-11-14T05:51:04Z</dcterms:modified>
</cp:coreProperties>
</file>