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5"/>
  </p:notesMasterIdLst>
  <p:sldIdLst>
    <p:sldId id="507" r:id="rId2"/>
    <p:sldId id="747" r:id="rId3"/>
    <p:sldId id="748" r:id="rId4"/>
    <p:sldId id="751" r:id="rId5"/>
    <p:sldId id="756" r:id="rId6"/>
    <p:sldId id="754" r:id="rId7"/>
    <p:sldId id="750" r:id="rId8"/>
    <p:sldId id="755" r:id="rId9"/>
    <p:sldId id="752" r:id="rId10"/>
    <p:sldId id="767" r:id="rId11"/>
    <p:sldId id="768" r:id="rId12"/>
    <p:sldId id="770" r:id="rId13"/>
    <p:sldId id="772" r:id="rId14"/>
    <p:sldId id="771" r:id="rId15"/>
    <p:sldId id="758" r:id="rId16"/>
    <p:sldId id="759" r:id="rId17"/>
    <p:sldId id="761" r:id="rId18"/>
    <p:sldId id="762" r:id="rId19"/>
    <p:sldId id="763" r:id="rId20"/>
    <p:sldId id="764" r:id="rId21"/>
    <p:sldId id="765" r:id="rId22"/>
    <p:sldId id="766" r:id="rId23"/>
    <p:sldId id="75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174"/>
    <a:srgbClr val="02333F"/>
    <a:srgbClr val="1A6F8B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9" autoAdjust="0"/>
    <p:restoredTop sz="85371" autoAdjust="0"/>
  </p:normalViewPr>
  <p:slideViewPr>
    <p:cSldViewPr snapToObjects="1">
      <p:cViewPr varScale="1">
        <p:scale>
          <a:sx n="103" d="100"/>
          <a:sy n="103" d="100"/>
        </p:scale>
        <p:origin x="160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5" d="100"/>
        <a:sy n="135" d="100"/>
      </p:scale>
      <p:origin x="0" y="3392"/>
    </p:cViewPr>
  </p:sorterViewPr>
  <p:notesViewPr>
    <p:cSldViewPr snapToGrid="0" snapToObjects="1">
      <p:cViewPr varScale="1">
        <p:scale>
          <a:sx n="86" d="100"/>
          <a:sy n="86" d="100"/>
        </p:scale>
        <p:origin x="-372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46EE7-60A4-744E-B264-58963AA176F3}" type="datetimeFigureOut">
              <a:rPr lang="en-US" smtClean="0"/>
              <a:pPr/>
              <a:t>5/15/17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9127C-B0D4-0A46-BDD1-913C74EA5E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37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38461D-5D6E-44A7-A132-3769759F177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77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 data for VPA (Base</a:t>
            </a:r>
            <a:r>
              <a:rPr lang="en-US" baseline="0" dirty="0" smtClean="0"/>
              <a:t> model 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9127C-B0D4-0A46-BDD1-913C74EA5EE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19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9127C-B0D4-0A46-BDD1-913C74EA5EE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7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Monday, May 15,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Monday, May 15,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Monday, May 15,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Dark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-9525" y="4416425"/>
            <a:ext cx="9170988" cy="2459038"/>
          </a:xfrm>
          <a:custGeom>
            <a:avLst/>
            <a:gdLst>
              <a:gd name="connsiteX0" fmla="*/ 0 w 10289745"/>
              <a:gd name="connsiteY0" fmla="*/ 2348314 h 2694297"/>
              <a:gd name="connsiteX1" fmla="*/ 9145997 w 10289745"/>
              <a:gd name="connsiteY1" fmla="*/ 81 h 2694297"/>
              <a:gd name="connsiteX2" fmla="*/ 9145997 w 10289745"/>
              <a:gd name="connsiteY2" fmla="*/ 2436173 h 2694297"/>
              <a:gd name="connsiteX3" fmla="*/ 0 w 10289745"/>
              <a:gd name="connsiteY3" fmla="*/ 2348314 h 2694297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2 w 10271923"/>
              <a:gd name="connsiteY0" fmla="*/ 1961048 h 2259210"/>
              <a:gd name="connsiteX1" fmla="*/ 9115022 w 10271923"/>
              <a:gd name="connsiteY1" fmla="*/ 0 h 2259210"/>
              <a:gd name="connsiteX2" fmla="*/ 9145999 w 10271923"/>
              <a:gd name="connsiteY2" fmla="*/ 2048907 h 2259210"/>
              <a:gd name="connsiteX3" fmla="*/ 2 w 10271923"/>
              <a:gd name="connsiteY3" fmla="*/ 1961048 h 2259210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1 w 10359948"/>
              <a:gd name="connsiteY0" fmla="*/ 2534080 h 2803153"/>
              <a:gd name="connsiteX1" fmla="*/ 9223441 w 10359948"/>
              <a:gd name="connsiteY1" fmla="*/ 0 h 2803153"/>
              <a:gd name="connsiteX2" fmla="*/ 9200208 w 10359948"/>
              <a:gd name="connsiteY2" fmla="*/ 2443835 h 2803153"/>
              <a:gd name="connsiteX3" fmla="*/ 1 w 10359948"/>
              <a:gd name="connsiteY3" fmla="*/ 2534080 h 2803153"/>
              <a:gd name="connsiteX0" fmla="*/ 2 w 10302373"/>
              <a:gd name="connsiteY0" fmla="*/ 2371463 h 2710654"/>
              <a:gd name="connsiteX1" fmla="*/ 9169233 w 10302373"/>
              <a:gd name="connsiteY1" fmla="*/ 0 h 2710654"/>
              <a:gd name="connsiteX2" fmla="*/ 9146000 w 10302373"/>
              <a:gd name="connsiteY2" fmla="*/ 2443835 h 2710654"/>
              <a:gd name="connsiteX3" fmla="*/ 2 w 10302373"/>
              <a:gd name="connsiteY3" fmla="*/ 2371463 h 2710654"/>
              <a:gd name="connsiteX0" fmla="*/ 22101 w 10324472"/>
              <a:gd name="connsiteY0" fmla="*/ 2371463 h 2601940"/>
              <a:gd name="connsiteX1" fmla="*/ 9191332 w 10324472"/>
              <a:gd name="connsiteY1" fmla="*/ 0 h 2601940"/>
              <a:gd name="connsiteX2" fmla="*/ 9168099 w 10324472"/>
              <a:gd name="connsiteY2" fmla="*/ 2443835 h 2601940"/>
              <a:gd name="connsiteX3" fmla="*/ 22101 w 10324472"/>
              <a:gd name="connsiteY3" fmla="*/ 2371463 h 2601940"/>
              <a:gd name="connsiteX0" fmla="*/ 454248 w 10756619"/>
              <a:gd name="connsiteY0" fmla="*/ 2371463 h 2635640"/>
              <a:gd name="connsiteX1" fmla="*/ 9623479 w 10756619"/>
              <a:gd name="connsiteY1" fmla="*/ 0 h 2635640"/>
              <a:gd name="connsiteX2" fmla="*/ 9600246 w 10756619"/>
              <a:gd name="connsiteY2" fmla="*/ 2443835 h 2635640"/>
              <a:gd name="connsiteX3" fmla="*/ 2243166 w 10756619"/>
              <a:gd name="connsiteY3" fmla="*/ 2466974 h 2635640"/>
              <a:gd name="connsiteX4" fmla="*/ 454248 w 10756619"/>
              <a:gd name="connsiteY4" fmla="*/ 2371463 h 2635640"/>
              <a:gd name="connsiteX0" fmla="*/ 1153431 w 11456764"/>
              <a:gd name="connsiteY0" fmla="*/ 2371463 h 2641277"/>
              <a:gd name="connsiteX1" fmla="*/ 10322662 w 11456764"/>
              <a:gd name="connsiteY1" fmla="*/ 0 h 2641277"/>
              <a:gd name="connsiteX2" fmla="*/ 10299429 w 11456764"/>
              <a:gd name="connsiteY2" fmla="*/ 2443835 h 2641277"/>
              <a:gd name="connsiteX3" fmla="*/ 1137944 w 11456764"/>
              <a:gd name="connsiteY3" fmla="*/ 2482461 h 2641277"/>
              <a:gd name="connsiteX4" fmla="*/ 1153431 w 11456764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482461"/>
              <a:gd name="connsiteX1" fmla="*/ 9184718 w 10318820"/>
              <a:gd name="connsiteY1" fmla="*/ 0 h 2482461"/>
              <a:gd name="connsiteX2" fmla="*/ 9161485 w 10318820"/>
              <a:gd name="connsiteY2" fmla="*/ 2443835 h 2482461"/>
              <a:gd name="connsiteX3" fmla="*/ 0 w 10318820"/>
              <a:gd name="connsiteY3" fmla="*/ 2482461 h 2482461"/>
              <a:gd name="connsiteX4" fmla="*/ 15487 w 10318820"/>
              <a:gd name="connsiteY4" fmla="*/ 2371463 h 2482461"/>
              <a:gd name="connsiteX0" fmla="*/ 15487 w 10252186"/>
              <a:gd name="connsiteY0" fmla="*/ 2371463 h 2482461"/>
              <a:gd name="connsiteX1" fmla="*/ 9184718 w 10252186"/>
              <a:gd name="connsiteY1" fmla="*/ 0 h 2482461"/>
              <a:gd name="connsiteX2" fmla="*/ 9022088 w 10252186"/>
              <a:gd name="connsiteY2" fmla="*/ 2242499 h 2482461"/>
              <a:gd name="connsiteX3" fmla="*/ 0 w 10252186"/>
              <a:gd name="connsiteY3" fmla="*/ 2482461 h 2482461"/>
              <a:gd name="connsiteX4" fmla="*/ 15487 w 10252186"/>
              <a:gd name="connsiteY4" fmla="*/ 2371463 h 2482461"/>
              <a:gd name="connsiteX0" fmla="*/ 15487 w 10311181"/>
              <a:gd name="connsiteY0" fmla="*/ 2371463 h 2482461"/>
              <a:gd name="connsiteX1" fmla="*/ 9184718 w 10311181"/>
              <a:gd name="connsiteY1" fmla="*/ 0 h 2482461"/>
              <a:gd name="connsiteX2" fmla="*/ 9145996 w 10311181"/>
              <a:gd name="connsiteY2" fmla="*/ 2443835 h 2482461"/>
              <a:gd name="connsiteX3" fmla="*/ 0 w 10311181"/>
              <a:gd name="connsiteY3" fmla="*/ 2482461 h 2482461"/>
              <a:gd name="connsiteX4" fmla="*/ 15487 w 10311181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45996 w 9184718"/>
              <a:gd name="connsiteY2" fmla="*/ 2443835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0 w 9215696"/>
              <a:gd name="connsiteY0" fmla="*/ 2371463 h 2482461"/>
              <a:gd name="connsiteX1" fmla="*/ 9215696 w 9215696"/>
              <a:gd name="connsiteY1" fmla="*/ 0 h 2482461"/>
              <a:gd name="connsiteX2" fmla="*/ 9207951 w 9215696"/>
              <a:gd name="connsiteY2" fmla="*/ 2459323 h 2482461"/>
              <a:gd name="connsiteX3" fmla="*/ 30978 w 9215696"/>
              <a:gd name="connsiteY3" fmla="*/ 2482461 h 2482461"/>
              <a:gd name="connsiteX4" fmla="*/ 0 w 9215696"/>
              <a:gd name="connsiteY4" fmla="*/ 2371463 h 2482461"/>
              <a:gd name="connsiteX0" fmla="*/ 0 w 9215696"/>
              <a:gd name="connsiteY0" fmla="*/ 2371463 h 2497949"/>
              <a:gd name="connsiteX1" fmla="*/ 9215696 w 9215696"/>
              <a:gd name="connsiteY1" fmla="*/ 0 h 2497949"/>
              <a:gd name="connsiteX2" fmla="*/ 9207951 w 9215696"/>
              <a:gd name="connsiteY2" fmla="*/ 2459323 h 2497949"/>
              <a:gd name="connsiteX3" fmla="*/ 2 w 9215696"/>
              <a:gd name="connsiteY3" fmla="*/ 2497949 h 2497949"/>
              <a:gd name="connsiteX4" fmla="*/ 0 w 9215696"/>
              <a:gd name="connsiteY4" fmla="*/ 2371463 h 2497949"/>
              <a:gd name="connsiteX0" fmla="*/ 0 w 9215696"/>
              <a:gd name="connsiteY0" fmla="*/ 2371463 h 2474718"/>
              <a:gd name="connsiteX1" fmla="*/ 9215696 w 9215696"/>
              <a:gd name="connsiteY1" fmla="*/ 0 h 2474718"/>
              <a:gd name="connsiteX2" fmla="*/ 9207951 w 9215696"/>
              <a:gd name="connsiteY2" fmla="*/ 2459323 h 2474718"/>
              <a:gd name="connsiteX3" fmla="*/ 30979 w 9215696"/>
              <a:gd name="connsiteY3" fmla="*/ 2474718 h 2474718"/>
              <a:gd name="connsiteX4" fmla="*/ 0 w 9215696"/>
              <a:gd name="connsiteY4" fmla="*/ 2371463 h 2474718"/>
              <a:gd name="connsiteX0" fmla="*/ 0 w 9208117"/>
              <a:gd name="connsiteY0" fmla="*/ 2371463 h 2474718"/>
              <a:gd name="connsiteX1" fmla="*/ 9184719 w 9208117"/>
              <a:gd name="connsiteY1" fmla="*/ 0 h 2474718"/>
              <a:gd name="connsiteX2" fmla="*/ 9207951 w 9208117"/>
              <a:gd name="connsiteY2" fmla="*/ 2459323 h 2474718"/>
              <a:gd name="connsiteX3" fmla="*/ 30979 w 9208117"/>
              <a:gd name="connsiteY3" fmla="*/ 2474718 h 2474718"/>
              <a:gd name="connsiteX4" fmla="*/ 0 w 9208117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15020 w 9184719"/>
              <a:gd name="connsiteY2" fmla="*/ 2381886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69230 w 9184719"/>
              <a:gd name="connsiteY2" fmla="*/ 2451580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67786"/>
              <a:gd name="connsiteY0" fmla="*/ 2375696 h 2474718"/>
              <a:gd name="connsiteX1" fmla="*/ 9167786 w 9167786"/>
              <a:gd name="connsiteY1" fmla="*/ 0 h 2474718"/>
              <a:gd name="connsiteX2" fmla="*/ 9152297 w 9167786"/>
              <a:gd name="connsiteY2" fmla="*/ 2451580 h 2474718"/>
              <a:gd name="connsiteX3" fmla="*/ 14046 w 9167786"/>
              <a:gd name="connsiteY3" fmla="*/ 2474718 h 2474718"/>
              <a:gd name="connsiteX4" fmla="*/ 0 w 9167786"/>
              <a:gd name="connsiteY4" fmla="*/ 2375696 h 2474718"/>
              <a:gd name="connsiteX0" fmla="*/ 2887 w 9170673"/>
              <a:gd name="connsiteY0" fmla="*/ 2375696 h 2474718"/>
              <a:gd name="connsiteX1" fmla="*/ 9170673 w 9170673"/>
              <a:gd name="connsiteY1" fmla="*/ 0 h 2474718"/>
              <a:gd name="connsiteX2" fmla="*/ 9155184 w 9170673"/>
              <a:gd name="connsiteY2" fmla="*/ 2451580 h 2474718"/>
              <a:gd name="connsiteX3" fmla="*/ 0 w 9170673"/>
              <a:gd name="connsiteY3" fmla="*/ 2474718 h 2474718"/>
              <a:gd name="connsiteX4" fmla="*/ 2887 w 9170673"/>
              <a:gd name="connsiteY4" fmla="*/ 2375696 h 2474718"/>
              <a:gd name="connsiteX0" fmla="*/ 2887 w 9170673"/>
              <a:gd name="connsiteY0" fmla="*/ 2375696 h 2457785"/>
              <a:gd name="connsiteX1" fmla="*/ 9170673 w 9170673"/>
              <a:gd name="connsiteY1" fmla="*/ 0 h 2457785"/>
              <a:gd name="connsiteX2" fmla="*/ 9155184 w 9170673"/>
              <a:gd name="connsiteY2" fmla="*/ 2451580 h 2457785"/>
              <a:gd name="connsiteX3" fmla="*/ 0 w 9170673"/>
              <a:gd name="connsiteY3" fmla="*/ 2457785 h 2457785"/>
              <a:gd name="connsiteX4" fmla="*/ 2887 w 9170673"/>
              <a:gd name="connsiteY4" fmla="*/ 2375696 h 245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0673" h="2457785">
                <a:moveTo>
                  <a:pt x="2887" y="2375696"/>
                </a:moveTo>
                <a:cubicBezTo>
                  <a:pt x="23548" y="2372367"/>
                  <a:pt x="7344315" y="2502055"/>
                  <a:pt x="9170673" y="0"/>
                </a:cubicBezTo>
                <a:cubicBezTo>
                  <a:pt x="9168091" y="819774"/>
                  <a:pt x="9157766" y="1631806"/>
                  <a:pt x="9155184" y="2451580"/>
                </a:cubicBezTo>
                <a:lnTo>
                  <a:pt x="0" y="2457785"/>
                </a:lnTo>
                <a:cubicBezTo>
                  <a:pt x="-1" y="2415623"/>
                  <a:pt x="2888" y="2417858"/>
                  <a:pt x="2887" y="23756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01988" y="2707457"/>
            <a:ext cx="5484812" cy="122443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3550" y="3118590"/>
            <a:ext cx="1293813" cy="752475"/>
          </a:xfrm>
        </p:spPr>
        <p:txBody>
          <a:bodyPr lIns="0" tIns="0" rIns="0" bIns="0">
            <a:normAutofit/>
          </a:bodyPr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01988" y="4282303"/>
            <a:ext cx="5484812" cy="577850"/>
          </a:xfrm>
        </p:spPr>
        <p:txBody>
          <a:bodyPr>
            <a:norm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7632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>
            <a:spLocks noChangeArrowheads="1"/>
          </p:cNvSpPr>
          <p:nvPr/>
        </p:nvSpPr>
        <p:spPr bwMode="auto">
          <a:xfrm>
            <a:off x="98426" y="6643688"/>
            <a:ext cx="9053513" cy="2460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>
                <a:solidFill>
                  <a:srgbClr val="004070"/>
                </a:solidFill>
              </a:rPr>
              <a:t>Slide </a:t>
            </a:r>
            <a:fld id="{2E994F75-0D1E-9044-90F6-5DEBB402BFE6}" type="slidenum">
              <a:rPr lang="en-US" sz="1000">
                <a:solidFill>
                  <a:srgbClr val="004070"/>
                </a:solidFill>
              </a:rPr>
              <a:pPr eaLnBrk="1" hangingPunct="1"/>
              <a:t>‹#›</a:t>
            </a:fld>
            <a:endParaRPr lang="en-US" sz="1000">
              <a:solidFill>
                <a:srgbClr val="004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6705600" cy="3904130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1927302" y="983166"/>
            <a:ext cx="5105400" cy="685800"/>
          </a:xfrm>
        </p:spPr>
        <p:txBody>
          <a:bodyPr>
            <a:noAutofit/>
          </a:bodyPr>
          <a:lstStyle>
            <a:lvl1pPr algn="l">
              <a:buNone/>
              <a:defRPr sz="4400" b="0"/>
            </a:lvl1pPr>
            <a:lvl2pPr algn="l">
              <a:defRPr sz="4400" b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96255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Monday, May 15,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Monday, May 15,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Monday, May 15,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Monday, May 15,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Monday, May 15,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Monday, May 15,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Monday, May 15,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Monday, May 15,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Monday, May 15,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4" r:id="rId12"/>
    <p:sldLayoutId id="2147483975" r:id="rId1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/>
          <p:cNvSpPr>
            <a:spLocks noGrp="1"/>
          </p:cNvSpPr>
          <p:nvPr>
            <p:ph type="title"/>
          </p:nvPr>
        </p:nvSpPr>
        <p:spPr>
          <a:xfrm>
            <a:off x="2057400" y="1674813"/>
            <a:ext cx="6788727" cy="1525587"/>
          </a:xfrm>
        </p:spPr>
        <p:txBody>
          <a:bodyPr>
            <a:noAutofit/>
          </a:bodyPr>
          <a:lstStyle/>
          <a:p>
            <a:r>
              <a:rPr lang="en-US" sz="3200" dirty="0" smtClean="0"/>
              <a:t>SPRFMO experiences with management areas and stock definitions and some chub </a:t>
            </a:r>
            <a:r>
              <a:rPr lang="en-US" sz="3200" dirty="0"/>
              <a:t>mackerel </a:t>
            </a:r>
            <a:r>
              <a:rPr lang="en-US" sz="3200" dirty="0" smtClean="0"/>
              <a:t>assessments </a:t>
            </a:r>
            <a:r>
              <a:rPr lang="en-US" sz="3200" dirty="0"/>
              <a:t>in the East Sea </a:t>
            </a:r>
            <a:endParaRPr lang="en-US" sz="3200" b="1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312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1000" y="3133725"/>
            <a:ext cx="1524000" cy="7524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Alaska Fisheries</a:t>
            </a:r>
          </a:p>
          <a:p>
            <a:pPr marL="0" indent="0">
              <a:buNone/>
            </a:pPr>
            <a:r>
              <a:rPr lang="en-US" dirty="0" smtClean="0"/>
              <a:t>Science Center</a:t>
            </a:r>
          </a:p>
        </p:txBody>
      </p:sp>
      <p:sp>
        <p:nvSpPr>
          <p:cNvPr id="13312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00" y="4078288"/>
            <a:ext cx="7098030" cy="2474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Jim Ianelli</a:t>
            </a:r>
          </a:p>
          <a:p>
            <a:pPr marL="0" indent="0">
              <a:buNone/>
            </a:pPr>
            <a:r>
              <a:rPr lang="en-US" dirty="0" smtClean="0"/>
              <a:t>Resource Ecology and Fisheries Management</a:t>
            </a:r>
          </a:p>
          <a:p>
            <a:pPr marL="0" indent="0">
              <a:buNone/>
            </a:pPr>
            <a:r>
              <a:rPr lang="en-US" dirty="0" smtClean="0"/>
              <a:t>Alaska Fisheries Science Center</a:t>
            </a:r>
          </a:p>
          <a:p>
            <a:pPr marL="0" indent="0">
              <a:buNone/>
            </a:pPr>
            <a:r>
              <a:rPr lang="en-US" dirty="0" smtClean="0"/>
              <a:t>NMFS NOAA</a:t>
            </a:r>
          </a:p>
          <a:p>
            <a:pPr marL="0" indent="0">
              <a:buNone/>
            </a:pPr>
            <a:r>
              <a:rPr lang="en-US" dirty="0" smtClean="0"/>
              <a:t>May 16 2017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81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64" y="1646312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Catch</a:t>
            </a:r>
            <a:br>
              <a:rPr lang="en-US" dirty="0" smtClean="0"/>
            </a:br>
            <a:r>
              <a:rPr lang="en-US" dirty="0" smtClean="0"/>
              <a:t>option</a:t>
            </a:r>
            <a:br>
              <a:rPr lang="en-US" dirty="0" smtClean="0"/>
            </a:br>
            <a:r>
              <a:rPr lang="en-US" dirty="0"/>
              <a:t>1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185982"/>
              </p:ext>
            </p:extLst>
          </p:nvPr>
        </p:nvGraphicFramePr>
        <p:xfrm>
          <a:off x="251524" y="44624"/>
          <a:ext cx="8352927" cy="6735088"/>
        </p:xfrm>
        <a:graphic>
          <a:graphicData uri="http://schemas.openxmlformats.org/drawingml/2006/table">
            <a:tbl>
              <a:tblPr/>
              <a:tblGrid>
                <a:gridCol w="759357"/>
                <a:gridCol w="759357"/>
                <a:gridCol w="759357"/>
                <a:gridCol w="759357"/>
                <a:gridCol w="759357"/>
                <a:gridCol w="759357"/>
                <a:gridCol w="759357"/>
                <a:gridCol w="759357"/>
                <a:gridCol w="759357"/>
                <a:gridCol w="759357"/>
                <a:gridCol w="759357"/>
              </a:tblGrid>
              <a:tr h="2694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Year/catch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Korea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Japan-Tsushima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Japan-Pacific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China(FAO)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Year/catch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Korea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Japan-Tsushima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Japan-Pacific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China(FAO)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14,436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20,508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27,200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122,883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242,000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391,471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153,932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18,918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26,875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39,200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101,714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557,086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123,933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19,782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28,103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49,600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68,479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448,438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92,573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12,971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18,427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50,400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103,511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193,000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640,616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132,196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26,516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37,669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61,400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101,337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348,773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166,039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16,667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23,678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67,100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162,828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271,925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240,699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15,700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22,304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163,617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283,000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134,014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231,625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12,788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18,167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76,000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97,227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24,013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196,823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5,793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8,230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76,000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91,538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153,000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22,872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242,639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1,634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2,321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116,422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83,898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243,143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2,175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3,090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1,313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174,684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235,000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404,822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272,604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1,762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2,503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8,614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210,442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339,000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117,863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336,095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4,058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5,765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6,685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200,481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146,270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372,038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5,406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7,680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17,626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415,003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267,194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374,400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2,441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3,468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151,420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160,448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334,748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377,940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7,339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10,426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274,321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172,925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165,000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113,258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341,390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2,078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2,952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334,962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177,540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70,222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349,154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2,772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3,938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462,310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145,908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93,707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300,962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10,481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14,890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617,342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92,000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203,717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55,812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325,563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42,103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59,813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568,918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92,000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141,751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48,192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353,400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38,256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54,347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862,536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173,100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122,044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76,696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370,747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60,599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86,089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870,326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36,600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184,274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180,667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382,927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78,969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112,185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867,232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78,300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135,596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226,521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419,002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74,150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269,000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842,788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93,100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101,427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238,989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403,510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80,649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347,000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902,798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113,547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143,776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182,148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343,821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70,123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918,917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84,487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187,240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173,401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592,637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107,382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269,000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707,857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78,965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117,960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127,223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397,010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113,051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292,000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1,095,830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134,852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94,331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131,000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494,691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99,519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1,474,434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282,262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151,800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103,000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573,458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120,283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1,307,310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111,637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125,144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120,000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400,000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62,690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297,000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636,826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83,760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115,427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220,000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400,000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108,082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390,203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73,466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130,790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95,667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147,667</a:t>
                      </a:r>
                    </a:p>
                  </a:txBody>
                  <a:tcPr marL="9832" marR="9832" marT="9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457,819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99,447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356,984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107,005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72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516051"/>
              </p:ext>
            </p:extLst>
          </p:nvPr>
        </p:nvGraphicFramePr>
        <p:xfrm>
          <a:off x="251524" y="44624"/>
          <a:ext cx="8352927" cy="6735088"/>
        </p:xfrm>
        <a:graphic>
          <a:graphicData uri="http://schemas.openxmlformats.org/drawingml/2006/table">
            <a:tbl>
              <a:tblPr/>
              <a:tblGrid>
                <a:gridCol w="759357"/>
                <a:gridCol w="759357"/>
                <a:gridCol w="759357"/>
                <a:gridCol w="759357"/>
                <a:gridCol w="759357"/>
                <a:gridCol w="759357"/>
                <a:gridCol w="759357"/>
                <a:gridCol w="759357"/>
                <a:gridCol w="759357"/>
                <a:gridCol w="759357"/>
                <a:gridCol w="759357"/>
              </a:tblGrid>
              <a:tr h="2694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Year/catch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Korea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Japan-Tsushima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Japan-Pacific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China(FAO)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Year/catch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Korea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Japan-Tsushima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Japan-Pacific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China(FAO)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14,436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20,508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27,200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122,883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242,000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391,471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153,932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18,918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26,875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39,200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101,714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557,086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123,933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19,782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28,103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49,600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68,479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448,438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92,573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12,971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18,427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50,400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103,511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193,000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640,616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132,196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26,516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37,669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61,400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101,337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348,773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166,039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16,667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23,678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67,100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162,828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271,925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240,699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15,700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22,304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163,617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283,000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134,014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231,625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12,788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18,167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97,227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24,013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196,823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5,793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8,230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91,538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153,000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22,872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242,639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1,634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2,321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116,422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83,898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243,143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2,175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3,090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1,313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174,684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235,000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404,822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272,604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1,762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2,503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8,614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210,442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339,000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117,863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336,095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4,058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5,765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6,685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200,481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146,270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372,038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5,406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7,680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17,626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415,003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267,194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374,400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2,441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3,468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151,420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160,448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334,748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377,940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7,339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10,426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274,321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172,925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165,000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113,258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341,390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2,078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2,952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334,962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177,540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70,222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349,154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2,772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3,938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462,310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145,908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93,707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300,962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10,481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14,890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617,342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203,717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55,812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325,563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42,103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59,813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568,918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141,751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48,192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353,400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38,256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54,347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862,536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173,100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122,044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76,696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370,747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60,599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86,089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870,326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36,600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184,274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180,667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382,927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78,969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112,185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867,232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78,300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135,596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226,521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419,002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74,150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269,000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842,788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93,100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101,427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238,989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403,510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80,649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347,000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902,798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113,547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143,776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182,148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343,821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70,123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918,917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84,487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187,240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173,401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592,637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107,382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269,000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707,857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78,965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117,960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127,223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397,010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113,051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292,000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1,095,830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134,852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94,331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494,691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99,519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1,474,434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282,262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151,800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573,458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120,283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1,307,310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111,637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125,144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400,000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62,690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297,000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636,826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83,760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115,427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400,000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108,082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390,203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73,466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130,790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95,667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147,667</a:t>
                      </a:r>
                    </a:p>
                  </a:txBody>
                  <a:tcPr marL="9832" marR="9832" marT="9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457,819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99,447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356,984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107,005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8864" y="1646312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Catch</a:t>
            </a:r>
            <a:br>
              <a:rPr lang="en-US" dirty="0" smtClean="0"/>
            </a:br>
            <a:r>
              <a:rPr lang="en-US" dirty="0" smtClean="0"/>
              <a:t>option</a:t>
            </a:r>
            <a:br>
              <a:rPr lang="en-US" dirty="0" smtClean="0"/>
            </a:b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27784" y="366321"/>
            <a:ext cx="1656184" cy="644705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64288" y="366321"/>
            <a:ext cx="1656184" cy="644705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5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100"/>
            <a:ext cx="9144000" cy="600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37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100"/>
            <a:ext cx="9144000" cy="600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51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100"/>
            <a:ext cx="9144000" cy="600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62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Fit</a:t>
            </a:r>
            <a:br>
              <a:rPr lang="en-US" dirty="0" smtClean="0"/>
            </a:br>
            <a:r>
              <a:rPr lang="en-US" dirty="0" smtClean="0"/>
              <a:t>to </a:t>
            </a:r>
            <a:br>
              <a:rPr lang="en-US" dirty="0" smtClean="0"/>
            </a:br>
            <a:r>
              <a:rPr lang="en-US" dirty="0" smtClean="0"/>
              <a:t>Fishery</a:t>
            </a:r>
            <a:br>
              <a:rPr lang="en-US" dirty="0" smtClean="0"/>
            </a:br>
            <a:r>
              <a:rPr lang="en-US" dirty="0" smtClean="0"/>
              <a:t>age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145" y="33183"/>
            <a:ext cx="6263359" cy="678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9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172" y="1073600"/>
            <a:ext cx="3960324" cy="56677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46512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Fit to CPUE </a:t>
            </a:r>
            <a:br>
              <a:rPr lang="en-US" dirty="0" smtClean="0"/>
            </a:br>
            <a:r>
              <a:rPr lang="en-US" dirty="0" smtClean="0"/>
              <a:t>and fishery </a:t>
            </a:r>
            <a:br>
              <a:rPr lang="en-US" dirty="0" smtClean="0"/>
            </a:br>
            <a:r>
              <a:rPr lang="en-US" dirty="0" smtClean="0"/>
              <a:t>selectivity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7817" b="62286"/>
          <a:stretch/>
        </p:blipFill>
        <p:spPr>
          <a:xfrm>
            <a:off x="-506195" y="44624"/>
            <a:ext cx="6532131" cy="25202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267895" y="3244334"/>
            <a:ext cx="65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Year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276159" y="6525344"/>
            <a:ext cx="608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401843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00"/>
            <a:ext cx="9144000" cy="58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1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00"/>
            <a:ext cx="9144000" cy="58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00"/>
            <a:ext cx="9144000" cy="58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8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 for integrating climate forcing of Bond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49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" y="206152"/>
            <a:ext cx="905256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with Pacific and Chinese catch included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700"/>
            <a:ext cx="9144000" cy="606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6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90600"/>
          </a:xfrm>
        </p:spPr>
        <p:txBody>
          <a:bodyPr/>
          <a:lstStyle/>
          <a:p>
            <a:r>
              <a:rPr lang="en-US" dirty="0" smtClean="0"/>
              <a:t>Model with East Sea catches only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700"/>
            <a:ext cx="9144000" cy="606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9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700"/>
            <a:ext cx="9144000" cy="606404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" y="206152"/>
            <a:ext cx="9052560" cy="990600"/>
          </a:xfrm>
        </p:spPr>
        <p:txBody>
          <a:bodyPr>
            <a:normAutofit/>
          </a:bodyPr>
          <a:lstStyle/>
          <a:p>
            <a:r>
              <a:rPr lang="en-US" sz="3200" dirty="0"/>
              <a:t>Model with East Sea catches </a:t>
            </a:r>
            <a:r>
              <a:rPr lang="en-US" sz="3200" dirty="0" smtClean="0"/>
              <a:t>only, alternative CPUE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957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Indicative preliminary results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424260"/>
            <a:ext cx="80518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2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during the May 2015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control </a:t>
            </a:r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Korean </a:t>
            </a:r>
            <a:r>
              <a:rPr lang="en-US" dirty="0"/>
              <a:t>Tier </a:t>
            </a:r>
            <a:r>
              <a:rPr lang="en-US" dirty="0" smtClean="0"/>
              <a:t>2 </a:t>
            </a:r>
          </a:p>
          <a:p>
            <a:pPr lvl="1"/>
            <a:r>
              <a:rPr lang="en-US" dirty="0" smtClean="0"/>
              <a:t>No fishing alternative (for contrast)</a:t>
            </a:r>
          </a:p>
          <a:p>
            <a:r>
              <a:rPr lang="en-US" dirty="0" smtClean="0"/>
              <a:t>Alternative </a:t>
            </a:r>
            <a:r>
              <a:rPr lang="en-US" dirty="0"/>
              <a:t>future recruitment scenarios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Based on projected variability </a:t>
            </a:r>
            <a:r>
              <a:rPr lang="en-US" dirty="0"/>
              <a:t>in salinity (and maybe temperature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Spawning biomass as part of recruitment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Examine option of setting SRR based on </a:t>
            </a:r>
            <a:r>
              <a:rPr lang="en-US" dirty="0" err="1"/>
              <a:t>Fmsy</a:t>
            </a:r>
            <a:r>
              <a:rPr lang="en-US" dirty="0"/>
              <a:t> </a:t>
            </a:r>
            <a:r>
              <a:rPr lang="en-US" dirty="0" smtClean="0"/>
              <a:t>= F</a:t>
            </a:r>
            <a:r>
              <a:rPr lang="en-US" baseline="-25000" dirty="0" smtClean="0"/>
              <a:t>35%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79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" y="533400"/>
            <a:ext cx="9052560" cy="990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Chub mackerel catch </a:t>
            </a:r>
            <a:r>
              <a:rPr lang="en-US" dirty="0" smtClean="0"/>
              <a:t>time series 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3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205342"/>
              </p:ext>
            </p:extLst>
          </p:nvPr>
        </p:nvGraphicFramePr>
        <p:xfrm>
          <a:off x="251524" y="44624"/>
          <a:ext cx="8352927" cy="6735088"/>
        </p:xfrm>
        <a:graphic>
          <a:graphicData uri="http://schemas.openxmlformats.org/drawingml/2006/table">
            <a:tbl>
              <a:tblPr/>
              <a:tblGrid>
                <a:gridCol w="759357"/>
                <a:gridCol w="759357"/>
                <a:gridCol w="759357"/>
                <a:gridCol w="759357"/>
                <a:gridCol w="759357"/>
                <a:gridCol w="759357"/>
                <a:gridCol w="759357"/>
                <a:gridCol w="759357"/>
                <a:gridCol w="759357"/>
                <a:gridCol w="759357"/>
                <a:gridCol w="759357"/>
              </a:tblGrid>
              <a:tr h="2694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Year/catch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Korea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Japan-Tsushima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Japan-Pacific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China(FAO)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Year/catch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Korea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Japan-Tsushima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Japan-Pacific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China(FAO)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14,436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27,200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122,883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242,000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391,471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153,932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18,918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39,200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101,714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557,086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123,933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19,782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49,600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68,479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448,438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92,573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12,971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50,400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103,511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193,000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640,616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132,196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26,516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61,400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101,337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348,773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166,039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16,667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67,100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162,828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271,925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240,699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15,700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163,617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283,000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134,014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231,625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12,788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76,000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97,227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24,013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196,823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5,793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76,000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91,538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153,000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22,872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242,639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1,634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116,422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83,898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243,143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2,175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3,090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1,313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174,684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235,000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404,822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272,604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1,762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2,503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8,614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210,442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339,000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117,863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336,095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4,058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5,765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6,685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200,481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146,270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372,038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5,406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7,680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17,626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415,003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267,194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374,400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2,441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3,468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151,420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160,448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334,748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377,940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7,339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10,426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274,321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172,925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165,000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113,258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341,390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2,078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2,952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334,962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177,540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70,222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349,154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2,772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3,938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462,310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145,908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93,707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300,962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10,481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14,890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617,342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92,000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203,717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55,812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325,563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42,103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59,813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568,918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92,000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141,751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48,192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353,400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38,256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54,347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862,536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173,100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122,044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76,696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370,747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60,599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86,089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870,326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36,600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184,274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180,667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382,927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78,969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867,232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78,300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135,596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226,521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419,002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74,150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269,000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842,788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93,100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101,427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238,989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403,510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80,649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347,000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902,798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113,547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143,776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182,148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343,821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70,123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918,917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84,487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187,240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173,401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592,637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107,382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269,000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707,857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78,965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117,960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127,223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397,010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113,051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292,000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1,095,830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134,852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94,331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131,000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494,691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99,519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1,474,434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282,262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151,800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103,000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573,458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120,283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1,307,310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111,637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125,144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120,000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400,000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7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62,690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297,000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636,826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83,760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115,427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220,000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400,000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108,082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390,203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73,466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130,790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95,667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147,667</a:t>
                      </a:r>
                    </a:p>
                  </a:txBody>
                  <a:tcPr marL="9832" marR="9832" marT="9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457,819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99,447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356,984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107,005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18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4304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VPA</a:t>
            </a:r>
            <a:br>
              <a:rPr lang="en-US" dirty="0" smtClean="0"/>
            </a:br>
            <a:r>
              <a:rPr lang="en-US" dirty="0" smtClean="0"/>
              <a:t>Catch </a:t>
            </a:r>
            <a:br>
              <a:rPr lang="en-US" dirty="0" smtClean="0"/>
            </a:br>
            <a:r>
              <a:rPr lang="en-US" dirty="0" smtClean="0"/>
              <a:t>Option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642411"/>
              </p:ext>
            </p:extLst>
          </p:nvPr>
        </p:nvGraphicFramePr>
        <p:xfrm>
          <a:off x="251524" y="44624"/>
          <a:ext cx="8352927" cy="6735088"/>
        </p:xfrm>
        <a:graphic>
          <a:graphicData uri="http://schemas.openxmlformats.org/drawingml/2006/table">
            <a:tbl>
              <a:tblPr/>
              <a:tblGrid>
                <a:gridCol w="759357"/>
                <a:gridCol w="759357"/>
                <a:gridCol w="759357"/>
                <a:gridCol w="759357"/>
                <a:gridCol w="759357"/>
                <a:gridCol w="759357"/>
                <a:gridCol w="759357"/>
                <a:gridCol w="759357"/>
                <a:gridCol w="759357"/>
                <a:gridCol w="759357"/>
                <a:gridCol w="759357"/>
              </a:tblGrid>
              <a:tr h="2694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Year/catch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Korea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Japan-Tsushima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Japan-Pacific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China(FAO)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Year/catch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Korea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Japan-Tsushima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Japan-Pacific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China(FAO)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14,436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27,200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122,883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242,000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391,471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153,932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18,918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39,200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101,714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557,086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123,933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19,782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49,600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68,479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448,438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92,573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12,971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50,400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103,511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193,000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640,616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132,196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26,516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61,400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101,337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348,773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166,039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16,667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67,100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162,828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271,925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240,699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15,700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163,617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283,000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134,014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231,625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12,788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76,000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97,227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24,013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196,823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5,793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76,000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91,538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153,000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22,872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242,639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1,634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116,422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83,898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243,143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2,175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3,090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1,313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174,684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235,000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404,822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272,604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1,762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2,503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8,614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210,442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339,000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117,863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336,095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4,058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5,765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6,685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200,481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146,270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372,038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5,406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7,680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17,626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415,003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267,194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374,400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2,441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3,468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151,420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160,448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334,748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377,940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7,339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10,426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274,321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172,925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165,000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113,258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341,390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2,078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2,952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334,962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177,540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70,222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349,154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2,772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3,938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462,310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145,908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93,707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300,962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10,481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14,890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617,342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92,000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203,717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55,812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325,563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42,103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59,813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568,918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92,000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141,751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48,192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353,400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38,256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54,347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862,536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173,100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122,044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76,696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370,747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60,599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86,089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870,326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36,600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184,274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180,667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382,927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78,969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867,232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78,300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135,596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226,521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419,002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74,150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269,000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842,788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93,100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101,427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238,989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403,510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80,649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347,000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902,798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113,547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143,776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182,148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343,821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70,123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918,917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84,487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187,240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173,401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592,637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107,382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269,000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707,857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78,965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117,960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127,223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397,010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113,051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292,000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1,095,830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134,852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94,331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131,000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494,691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99,519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1,474,434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282,262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151,800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103,000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573,458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120,283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1,307,310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111,637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125,144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120,000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400,000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7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62,690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297,000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636,826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83,760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115,427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220,000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400,000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108,082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390,203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73,466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130,790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95,667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147,667</a:t>
                      </a:r>
                    </a:p>
                  </a:txBody>
                  <a:tcPr marL="9832" marR="9832" marT="9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457,819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99,447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356,984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107,005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115616" y="5229200"/>
            <a:ext cx="1656184" cy="15841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52120" y="404664"/>
            <a:ext cx="1656184" cy="640871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9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556578"/>
              </p:ext>
            </p:extLst>
          </p:nvPr>
        </p:nvGraphicFramePr>
        <p:xfrm>
          <a:off x="251524" y="44624"/>
          <a:ext cx="8352927" cy="6735088"/>
        </p:xfrm>
        <a:graphic>
          <a:graphicData uri="http://schemas.openxmlformats.org/drawingml/2006/table">
            <a:tbl>
              <a:tblPr/>
              <a:tblGrid>
                <a:gridCol w="759357"/>
                <a:gridCol w="759357"/>
                <a:gridCol w="759357"/>
                <a:gridCol w="759357"/>
                <a:gridCol w="759357"/>
                <a:gridCol w="759357"/>
                <a:gridCol w="759357"/>
                <a:gridCol w="759357"/>
                <a:gridCol w="759357"/>
                <a:gridCol w="759357"/>
                <a:gridCol w="759357"/>
              </a:tblGrid>
              <a:tr h="2694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Year/catch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Korea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Japan-Tsushima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Japan-Pacific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China(FAO)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Year/catch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Korea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Japan-Tsushima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Japan-Pacific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China(FAO)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14,436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27,200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122,883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242,000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391,471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153,932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18,918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39,200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101,714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557,086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123,933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19,782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49,600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68,479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448,438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92,573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12,971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50,400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103,511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193,000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640,616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132,196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26,516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61,400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101,337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348,773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166,039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16,667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67,100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162,828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271,925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240,699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15,700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163,617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283,000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134,014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231,625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12,788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76,000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97,227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24,013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196,823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5,793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76,000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91,538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153,000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22,872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242,639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1,634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116,422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83,898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243,143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2,175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3,090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1,313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174,684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235,000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404,822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272,604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1,762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2,503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8,614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210,442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339,000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117,863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336,095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4,058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5,765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6,685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200,481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146,270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372,038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5,406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7,680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17,626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415,003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267,194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374,400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2,441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3,468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151,420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160,448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334,748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377,940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7,339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10,426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274,321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172,925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165,000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113,258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341,390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2,078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2,952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334,962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177,540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70,222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349,154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2,772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3,938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462,310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145,908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93,707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300,962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10,481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14,890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617,342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92,000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203,717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55,812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325,563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42,103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59,813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568,918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92,000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141,751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48,192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353,400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38,256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54,347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862,536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173,100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122,044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76,696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370,747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60,599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86,089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870,326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36,600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184,274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180,667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382,927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78,969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867,232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78,300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135,596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226,521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419,002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74,150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269,000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842,788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93,100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101,427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238,989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403,510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80,649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347,000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902,798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113,547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143,776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182,148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343,821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70,123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918,917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84,487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187,240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173,401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592,637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107,382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269,000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707,857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78,965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117,960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127,223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397,010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113,051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292,000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1,095,830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134,852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94,331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494,691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99,519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1,474,434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282,262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151,800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573,458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120,283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1,307,310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111,637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125,144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400,000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7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62,690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297,000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636,826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83,760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115,427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400,000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108,082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390,203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73,466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130,790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95,667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147,667</a:t>
                      </a:r>
                    </a:p>
                  </a:txBody>
                  <a:tcPr marL="9832" marR="9832" marT="9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457,819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99,447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356,984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107,005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61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878503"/>
              </p:ext>
            </p:extLst>
          </p:nvPr>
        </p:nvGraphicFramePr>
        <p:xfrm>
          <a:off x="251524" y="44624"/>
          <a:ext cx="8352927" cy="6735088"/>
        </p:xfrm>
        <a:graphic>
          <a:graphicData uri="http://schemas.openxmlformats.org/drawingml/2006/table">
            <a:tbl>
              <a:tblPr/>
              <a:tblGrid>
                <a:gridCol w="759357"/>
                <a:gridCol w="759357"/>
                <a:gridCol w="759357"/>
                <a:gridCol w="759357"/>
                <a:gridCol w="759357"/>
                <a:gridCol w="759357"/>
                <a:gridCol w="759357"/>
                <a:gridCol w="759357"/>
                <a:gridCol w="759357"/>
                <a:gridCol w="759357"/>
                <a:gridCol w="759357"/>
              </a:tblGrid>
              <a:tr h="2694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Year/catch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Korea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Japan-Tsushima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Japan-Pacific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China(FAO)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Year/catch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Korea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Japan-Tsushima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Japan-Pacific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China(FAO)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14,436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27,200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122,883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242,000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391,471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153,932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18,918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39,200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101,714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557,086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123,933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19,782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49,600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68,479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448,438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92,573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12,971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50,400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103,511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193,000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640,616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132,196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26,516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61,400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101,337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348,773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166,039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16,667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67,100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162,828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271,925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240,699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15,700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163,617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283,000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134,014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231,625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12,788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97,227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24,013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196,823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5,793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91,538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153,000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22,872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242,639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1,634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116,422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83,898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243,143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2,175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3,090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1,313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174,684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235,000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404,822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272,604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1,762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2,503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8,614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210,442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339,000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117,863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336,095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4,058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5,765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6,685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200,481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146,270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372,038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5,406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7,680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17,626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415,003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267,194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374,400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2,441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3,468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151,420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160,448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334,748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377,940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7,339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10,426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274,321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172,925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165,000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113,258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341,390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2,078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2,952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334,962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177,540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70,222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349,154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2,772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3,938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462,310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145,908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93,707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300,962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10,481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14,890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617,342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203,717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55,812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325,563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42,103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59,813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568,918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141,751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48,192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353,400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38,256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54,347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862,536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173,100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122,044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76,696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370,747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60,599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86,089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870,326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36,600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184,274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180,667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382,927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78,969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867,232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78,300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135,596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226,521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419,002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74,150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269,000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842,788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93,100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101,427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238,989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403,510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80,649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347,000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902,798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113,547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143,776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182,148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343,821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70,123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918,917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84,487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187,240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173,401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592,637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107,382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269,000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707,857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78,965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117,960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127,223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397,010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113,051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292,000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1,095,830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134,852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94,331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494,691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99,519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1,474,434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282,262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151,800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573,458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120,283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1,307,310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111,637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125,144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400,000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7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62,690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297,000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636,826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83,760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115,427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400,000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108,082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390,203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73,466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130,790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95,667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147,667</a:t>
                      </a:r>
                    </a:p>
                  </a:txBody>
                  <a:tcPr marL="9832" marR="9832" marT="9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457,819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99,447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356,984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107,005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8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068766"/>
              </p:ext>
            </p:extLst>
          </p:nvPr>
        </p:nvGraphicFramePr>
        <p:xfrm>
          <a:off x="251524" y="44624"/>
          <a:ext cx="8352927" cy="6735088"/>
        </p:xfrm>
        <a:graphic>
          <a:graphicData uri="http://schemas.openxmlformats.org/drawingml/2006/table">
            <a:tbl>
              <a:tblPr/>
              <a:tblGrid>
                <a:gridCol w="759357"/>
                <a:gridCol w="759357"/>
                <a:gridCol w="759357"/>
                <a:gridCol w="759357"/>
                <a:gridCol w="759357"/>
                <a:gridCol w="759357"/>
                <a:gridCol w="759357"/>
                <a:gridCol w="759357"/>
                <a:gridCol w="759357"/>
                <a:gridCol w="759357"/>
                <a:gridCol w="759357"/>
              </a:tblGrid>
              <a:tr h="2694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Year/catch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Korea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Japan-Tsushima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Japan-Pacific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China(FAO)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Year/catch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Korea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Japan-Tsushima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Japan-Pacific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China(FAO)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14,436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20,508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27,200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122,883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242,000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391,471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153,932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18,918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26,875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39,200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101,714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557,086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123,933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19,782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28,103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49,600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68,479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448,438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92,573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12,971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18,427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50,400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103,511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193,000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640,616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132,196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26,516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37,669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61,400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101,337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348,773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166,039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16,667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23,678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67,100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162,828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271,925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240,699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15,700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22,304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163,617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283,000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134,014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231,625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12,788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18,167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97,227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24,013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196,823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5,793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8,230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91,538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153,000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22,872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242,639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1,634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2,321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116,422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83,898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243,143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2,175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3,090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1,313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174,684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235,000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404,822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272,604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1,762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2,503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8,614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210,442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339,000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117,863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336,095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4,058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5,765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6,685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200,481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146,270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372,038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5,406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7,680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17,626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415,003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267,194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374,400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2,441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3,468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151,420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160,448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334,748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377,940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7,339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10,426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274,321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172,925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165,000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113,258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341,390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2,078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2,952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334,962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177,540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70,222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349,154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2,772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3,938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462,310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145,908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93,707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300,962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10,481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14,890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617,342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203,717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55,812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325,563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42,103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59,813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568,918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141,751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48,192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353,400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38,256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54,347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862,536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173,100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122,044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76,696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370,747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60,599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86,089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870,326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36,600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184,274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180,667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382,927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78,969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112,185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867,232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78,300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135,596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226,521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419,002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74,150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269,000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842,788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93,100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101,427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238,989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403,510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80,649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347,000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902,798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113,547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143,776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182,148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343,821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70,123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918,917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84,487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187,240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173,401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592,637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107,382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269,000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707,857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78,965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117,960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127,223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397,010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113,051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292,000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1,095,830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134,852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94,331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494,691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99,519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1,474,434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282,262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151,800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573,458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120,283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1,307,310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111,637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125,144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400,000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62,690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297,000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636,826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83,760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115,427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400,000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1981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108,082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244,000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390,203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73,466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130,790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95,667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147,667</a:t>
                      </a:r>
                    </a:p>
                  </a:txBody>
                  <a:tcPr marL="9832" marR="9832" marT="9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457,819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1982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99,447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281,000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356,984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107,005</a:t>
                      </a: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832" marR="9832" marT="98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84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24720</TotalTime>
  <Words>2396</Words>
  <Application>Microsoft Macintosh PowerPoint</Application>
  <PresentationFormat>On-screen Show (4:3)</PresentationFormat>
  <Paragraphs>2266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ＭＳ Ｐゴシック</vt:lpstr>
      <vt:lpstr>Trebuchet MS</vt:lpstr>
      <vt:lpstr>Clarity</vt:lpstr>
      <vt:lpstr>SPRFMO experiences with management areas and stock definitions and some chub mackerel assessments in the East Sea </vt:lpstr>
      <vt:lpstr>Outline</vt:lpstr>
      <vt:lpstr>Activities during the May 2015 work</vt:lpstr>
      <vt:lpstr>Chub mackerel catch time series uncertainty</vt:lpstr>
      <vt:lpstr>PowerPoint Presentation</vt:lpstr>
      <vt:lpstr>VPA Catch  Option</vt:lpstr>
      <vt:lpstr>PowerPoint Presentation</vt:lpstr>
      <vt:lpstr>PowerPoint Presentation</vt:lpstr>
      <vt:lpstr>PowerPoint Presentation</vt:lpstr>
      <vt:lpstr>Catch option 1</vt:lpstr>
      <vt:lpstr>Catch option 2</vt:lpstr>
      <vt:lpstr>PowerPoint Presentation</vt:lpstr>
      <vt:lpstr>PowerPoint Presentation</vt:lpstr>
      <vt:lpstr>PowerPoint Presentation</vt:lpstr>
      <vt:lpstr>Fit to  Fishery age</vt:lpstr>
      <vt:lpstr>Fit to CPUE  and fishery  selectivity</vt:lpstr>
      <vt:lpstr>PowerPoint Presentation</vt:lpstr>
      <vt:lpstr>PowerPoint Presentation</vt:lpstr>
      <vt:lpstr>PowerPoint Presentation</vt:lpstr>
      <vt:lpstr>Model with Pacific and Chinese catch included</vt:lpstr>
      <vt:lpstr>Model with East Sea catches only</vt:lpstr>
      <vt:lpstr>Model with East Sea catches only, alternative CPUE</vt:lpstr>
      <vt:lpstr>Indicative preliminary results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 Assessment</dc:title>
  <dc:creator>James Ianelli</dc:creator>
  <cp:lastModifiedBy>Jim Ianelli</cp:lastModifiedBy>
  <cp:revision>338</cp:revision>
  <dcterms:created xsi:type="dcterms:W3CDTF">2014-10-06T23:39:05Z</dcterms:created>
  <dcterms:modified xsi:type="dcterms:W3CDTF">2017-05-16T21:18:45Z</dcterms:modified>
</cp:coreProperties>
</file>