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le.monnahan\Work\assessments\GOA_flathead\2020_GOA_flathead\report\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08536588774208"/>
          <c:y val="4.6874318443383405E-2"/>
          <c:w val="0.80558047629827756"/>
          <c:h val="0.85427086444027633"/>
        </c:manualLayout>
      </c:layout>
      <c:scatterChart>
        <c:scatterStyle val="lineMarker"/>
        <c:varyColors val="0"/>
        <c:ser>
          <c:idx val="0"/>
          <c:order val="0"/>
          <c:tx>
            <c:strRef>
              <c:f>'Fig1'!$F$6</c:f>
              <c:strCache>
                <c:ptCount val="1"/>
                <c:pt idx="0">
                  <c:v>catch/biomass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'Fig1'!$C$7:$C$51</c:f>
              <c:numCache>
                <c:formatCode>General</c:formatCode>
                <c:ptCount val="45"/>
                <c:pt idx="0">
                  <c:v>1978</c:v>
                </c:pt>
                <c:pt idx="1">
                  <c:v>1979</c:v>
                </c:pt>
                <c:pt idx="2">
                  <c:v>1980</c:v>
                </c:pt>
                <c:pt idx="3">
                  <c:v>1981</c:v>
                </c:pt>
                <c:pt idx="4">
                  <c:v>1982</c:v>
                </c:pt>
                <c:pt idx="5">
                  <c:v>1983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  <c:pt idx="38">
                  <c:v>2016</c:v>
                </c:pt>
                <c:pt idx="39">
                  <c:v>2017</c:v>
                </c:pt>
                <c:pt idx="40">
                  <c:v>2018</c:v>
                </c:pt>
                <c:pt idx="41">
                  <c:v>2019</c:v>
                </c:pt>
                <c:pt idx="42">
                  <c:v>2020</c:v>
                </c:pt>
                <c:pt idx="43">
                  <c:v>2021</c:v>
                </c:pt>
                <c:pt idx="44">
                  <c:v>2022</c:v>
                </c:pt>
              </c:numCache>
            </c:numRef>
          </c:xVal>
          <c:yVal>
            <c:numRef>
              <c:f>'Fig1'!$F$7:$F$51</c:f>
              <c:numCache>
                <c:formatCode>General</c:formatCode>
                <c:ptCount val="45"/>
                <c:pt idx="0">
                  <c:v>3.1987318302124468E-3</c:v>
                </c:pt>
                <c:pt idx="1">
                  <c:v>1.1814237229883576E-3</c:v>
                </c:pt>
                <c:pt idx="2">
                  <c:v>1.3803322676029075E-2</c:v>
                </c:pt>
                <c:pt idx="3">
                  <c:v>6.6155149281876581E-3</c:v>
                </c:pt>
                <c:pt idx="4">
                  <c:v>7.8179023105101643E-3</c:v>
                </c:pt>
                <c:pt idx="5">
                  <c:v>5.7832564017435443E-3</c:v>
                </c:pt>
                <c:pt idx="6">
                  <c:v>2.7925572499669371E-3</c:v>
                </c:pt>
                <c:pt idx="7">
                  <c:v>1.5631945835307681E-3</c:v>
                </c:pt>
                <c:pt idx="8">
                  <c:v>6.9604579697243754E-4</c:v>
                </c:pt>
                <c:pt idx="9">
                  <c:v>6.9776898763423967E-4</c:v>
                </c:pt>
                <c:pt idx="10">
                  <c:v>2.3691500218690773E-3</c:v>
                </c:pt>
                <c:pt idx="11">
                  <c:v>3.3881546123352415E-3</c:v>
                </c:pt>
                <c:pt idx="12">
                  <c:v>6.5680476058626747E-3</c:v>
                </c:pt>
                <c:pt idx="13">
                  <c:v>5.6582462625116648E-3</c:v>
                </c:pt>
                <c:pt idx="14">
                  <c:v>1.0571669977849332E-2</c:v>
                </c:pt>
                <c:pt idx="15">
                  <c:v>1.2993516264558493E-2</c:v>
                </c:pt>
                <c:pt idx="16">
                  <c:v>1.173318400237938E-2</c:v>
                </c:pt>
                <c:pt idx="17">
                  <c:v>1.0088153224649584E-2</c:v>
                </c:pt>
                <c:pt idx="18">
                  <c:v>1.4162769804888162E-2</c:v>
                </c:pt>
                <c:pt idx="19">
                  <c:v>1.1241825851492991E-2</c:v>
                </c:pt>
                <c:pt idx="20">
                  <c:v>7.9915058628012188E-3</c:v>
                </c:pt>
                <c:pt idx="21">
                  <c:v>4.1814191251508641E-3</c:v>
                </c:pt>
                <c:pt idx="22">
                  <c:v>7.2109816491108735E-3</c:v>
                </c:pt>
                <c:pt idx="23">
                  <c:v>8.9230237855195856E-3</c:v>
                </c:pt>
                <c:pt idx="24">
                  <c:v>9.89796436133163E-3</c:v>
                </c:pt>
                <c:pt idx="25">
                  <c:v>1.1259289948955066E-2</c:v>
                </c:pt>
                <c:pt idx="26">
                  <c:v>1.0902866365103538E-2</c:v>
                </c:pt>
                <c:pt idx="27">
                  <c:v>1.1544996426341931E-2</c:v>
                </c:pt>
                <c:pt idx="28">
                  <c:v>1.4047746567656618E-2</c:v>
                </c:pt>
                <c:pt idx="29">
                  <c:v>1.3881776567337634E-2</c:v>
                </c:pt>
                <c:pt idx="30">
                  <c:v>1.5073287117020578E-2</c:v>
                </c:pt>
                <c:pt idx="31">
                  <c:v>1.5914907482632627E-2</c:v>
                </c:pt>
                <c:pt idx="32">
                  <c:v>1.6748574431704223E-2</c:v>
                </c:pt>
                <c:pt idx="33">
                  <c:v>1.1911029948793471E-2</c:v>
                </c:pt>
                <c:pt idx="34">
                  <c:v>9.4496988080834919E-3</c:v>
                </c:pt>
                <c:pt idx="35">
                  <c:v>1.2054234439525309E-2</c:v>
                </c:pt>
                <c:pt idx="36">
                  <c:v>1.0608432445390725E-2</c:v>
                </c:pt>
                <c:pt idx="37">
                  <c:v>8.0116623370925198E-3</c:v>
                </c:pt>
                <c:pt idx="38">
                  <c:v>9.3665496557221381E-3</c:v>
                </c:pt>
                <c:pt idx="39">
                  <c:v>7.3859949782814644E-3</c:v>
                </c:pt>
                <c:pt idx="40">
                  <c:v>7.820058619664878E-3</c:v>
                </c:pt>
                <c:pt idx="41">
                  <c:v>9.4223000013296688E-3</c:v>
                </c:pt>
                <c:pt idx="42">
                  <c:v>6.959398197993993E-3</c:v>
                </c:pt>
                <c:pt idx="43">
                  <c:v>8.0753078510926047E-3</c:v>
                </c:pt>
                <c:pt idx="44">
                  <c:v>8.149616763283983E-3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C4-4509-91D4-4D8041B827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284704"/>
        <c:axId val="1234285120"/>
      </c:scatterChart>
      <c:valAx>
        <c:axId val="1234284704"/>
        <c:scaling>
          <c:orientation val="minMax"/>
          <c:max val="2024"/>
          <c:min val="197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285120"/>
        <c:crosses val="autoZero"/>
        <c:crossBetween val="midCat"/>
        <c:majorUnit val="5"/>
      </c:valAx>
      <c:valAx>
        <c:axId val="123428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CAtch/Biomass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284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BFB5F-A1E9-4009-B959-C5A479DD9A9C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17191-51DB-4A8B-B257-8C8130A4B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47249" y="6311899"/>
            <a:ext cx="2057400" cy="365125"/>
          </a:xfrm>
        </p:spPr>
        <p:txBody>
          <a:bodyPr/>
          <a:lstStyle>
            <a:lvl1pPr algn="l">
              <a:defRPr sz="1800"/>
            </a:lvl1pPr>
          </a:lstStyle>
          <a:p>
            <a:fld id="{D0B91C05-AEAB-409F-ADB9-CAAE3CE42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8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5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1C05-AEAB-409F-ADB9-CAAE3CE42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3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 Flathead Sole</a:t>
            </a:r>
            <a:br>
              <a:rPr lang="en-US" dirty="0" smtClean="0"/>
            </a:br>
            <a:r>
              <a:rPr lang="en-US" dirty="0" smtClean="0"/>
              <a:t>Partial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Cole Monnahan</a:t>
            </a:r>
          </a:p>
          <a:p>
            <a:r>
              <a:rPr lang="en-US" dirty="0" smtClean="0"/>
              <a:t>November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4" y="-5084"/>
            <a:ext cx="7886700" cy="1325563"/>
          </a:xfrm>
        </p:spPr>
        <p:txBody>
          <a:bodyPr/>
          <a:lstStyle/>
          <a:p>
            <a:r>
              <a:rPr lang="en-US" b="1" dirty="0" smtClean="0"/>
              <a:t>Executive 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14" y="1761617"/>
            <a:ext cx="25991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Catches used for projections:</a:t>
            </a:r>
            <a:br>
              <a:rPr lang="en-US" dirty="0" smtClean="0"/>
            </a:br>
            <a:r>
              <a:rPr lang="en-US" dirty="0" smtClean="0"/>
              <a:t>1,965 </a:t>
            </a:r>
            <a:r>
              <a:rPr lang="en-US" dirty="0"/>
              <a:t>t </a:t>
            </a:r>
            <a:r>
              <a:rPr lang="en-US" dirty="0" smtClean="0"/>
              <a:t>for 2020</a:t>
            </a:r>
            <a:br>
              <a:rPr lang="en-US" dirty="0" smtClean="0"/>
            </a:br>
            <a:r>
              <a:rPr lang="en-US" dirty="0" smtClean="0"/>
              <a:t>2,269 </a:t>
            </a:r>
            <a:r>
              <a:rPr lang="en-US" dirty="0"/>
              <a:t>t </a:t>
            </a:r>
            <a:r>
              <a:rPr lang="en-US" dirty="0" smtClean="0"/>
              <a:t>for 2021</a:t>
            </a:r>
            <a:br>
              <a:rPr lang="en-US" dirty="0" smtClean="0"/>
            </a:br>
            <a:r>
              <a:rPr lang="en-US" dirty="0" smtClean="0"/>
              <a:t>2,269 t for 2022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2021 recommended ABC is 3.1% decrease from 2020 ABC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610" y="1161288"/>
            <a:ext cx="6301312" cy="552082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21" r="3718" b="9356"/>
          <a:stretch/>
        </p:blipFill>
        <p:spPr>
          <a:xfrm>
            <a:off x="3340957" y="256032"/>
            <a:ext cx="5446427" cy="3447288"/>
          </a:xfrm>
        </p:spPr>
      </p:pic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08216617"/>
              </p:ext>
            </p:extLst>
          </p:nvPr>
        </p:nvGraphicFramePr>
        <p:xfrm>
          <a:off x="3506136" y="3812414"/>
          <a:ext cx="5009214" cy="298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869" y="1194846"/>
            <a:ext cx="2990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Spawning biomass (from 2017 assessment) is increasing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0869" y="4893982"/>
            <a:ext cx="2990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Exploitation is consistently low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Apportionment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17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Area apportionment calculated from random effects model estimates by area</a:t>
            </a:r>
          </a:p>
          <a:p>
            <a:r>
              <a:rPr lang="en-US" sz="2800" dirty="0" smtClean="0"/>
              <a:t>No survey in 2020 so no change in apportionment percentages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80" y="4214703"/>
            <a:ext cx="8219039" cy="125579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1C05-AEAB-409F-ADB9-CAAE3CE4246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1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GOA Flathead Sole Partial Assessment</vt:lpstr>
      <vt:lpstr>Executive summary</vt:lpstr>
      <vt:lpstr>PowerPoint Presentation</vt:lpstr>
      <vt:lpstr>Apportionment </vt:lpstr>
    </vt:vector>
  </TitlesOfParts>
  <Company>NOAA - Alaska Fisheries Science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Flathead Sole Partial Assessment</dc:title>
  <dc:creator>Cole</dc:creator>
  <cp:lastModifiedBy>Cole</cp:lastModifiedBy>
  <cp:revision>7</cp:revision>
  <dcterms:created xsi:type="dcterms:W3CDTF">2020-11-17T15:58:10Z</dcterms:created>
  <dcterms:modified xsi:type="dcterms:W3CDTF">2020-11-17T22:22:16Z</dcterms:modified>
</cp:coreProperties>
</file>