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9"/>
  </p:notesMasterIdLst>
  <p:sldIdLst>
    <p:sldId id="260" r:id="rId2"/>
    <p:sldId id="268" r:id="rId3"/>
    <p:sldId id="261" r:id="rId4"/>
    <p:sldId id="267" r:id="rId5"/>
    <p:sldId id="269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72" autoAdjust="0"/>
  </p:normalViewPr>
  <p:slideViewPr>
    <p:cSldViewPr snapToGrid="0">
      <p:cViewPr varScale="1">
        <p:scale>
          <a:sx n="76" d="100"/>
          <a:sy n="76" d="100"/>
        </p:scale>
        <p:origin x="16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0B49-6513-467C-A7E7-530B07C77D9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BA21-56C6-4AB7-83CC-2F1385E1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2020 catch: 1911T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2021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 extrapolated: 673 t</a:t>
            </a:r>
          </a:p>
          <a:p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2022-23 forecast = 2251 (average)</a:t>
            </a:r>
          </a:p>
          <a:p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+mn-lt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This is a bycatch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5BA21-56C6-4AB7-83CC-2F1385E1A7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blue points are not included in the partial update; both are reflected in RE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5BA21-56C6-4AB7-83CC-2F1385E1A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2017</a:t>
            </a:r>
            <a:r>
              <a:rPr lang="en-US" baseline="0" dirty="0" smtClean="0"/>
              <a:t> full assessment: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Time series of spawning biomass for the proposed 2017 model and the accepted 2015 model (the same as the 2017 Model without 2016-2017 data).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5BA21-56C6-4AB7-83CC-2F1385E1A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table shows values from last partial</a:t>
            </a:r>
            <a:r>
              <a:rPr lang="en-US" baseline="0" dirty="0" smtClean="0"/>
              <a:t> (RE run on survey data thru 2019) as well as current (include 2021 data) applied to 22, 23 projected ABC.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WGOA had a decrease which is</a:t>
            </a:r>
          </a:p>
          <a:p>
            <a:r>
              <a:rPr lang="en-US" baseline="0" dirty="0" smtClean="0"/>
              <a:t>No major discrepancies between approaches; basically you get a little more in </a:t>
            </a:r>
            <a:r>
              <a:rPr lang="en-US" baseline="0" dirty="0" smtClean="0"/>
              <a:t>WGOA &amp; CGOA</a:t>
            </a:r>
            <a:r>
              <a:rPr lang="en-US" baseline="0" dirty="0" smtClean="0"/>
              <a:t>, </a:t>
            </a:r>
            <a:r>
              <a:rPr lang="en-US" baseline="0" dirty="0" smtClean="0"/>
              <a:t>less in WY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ABC 2022, 2023 = </a:t>
            </a:r>
            <a:r>
              <a:rPr lang="en-US" b="1" dirty="0" smtClean="0"/>
              <a:t>40,175</a:t>
            </a:r>
            <a:r>
              <a:rPr lang="en-US" dirty="0" smtClean="0"/>
              <a:t>, </a:t>
            </a:r>
            <a:r>
              <a:rPr lang="en-US" b="1" dirty="0" smtClean="0"/>
              <a:t>40,046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5BA21-56C6-4AB7-83CC-2F1385E1A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ABC for flathead sole is 40,175 t in 2022 and 40,046 t in 2023 and the OFL is 48,928 t in 2022 and 48,757 t in 2023. The new ABC recommendation and OFL values are similar to those developed in 2020 for 2022 (39,851 t and 48,534 t, respectively).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5BA21-56C6-4AB7-83CC-2F1385E1A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switching</a:t>
            </a:r>
            <a:r>
              <a:rPr lang="en-US" baseline="0" dirty="0" smtClean="0"/>
              <a:t> to latest SS v likely will result in different model (survey data entry format &amp; ALK). Significant bridging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5BA21-56C6-4AB7-83CC-2F1385E1A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6F73BB-3B44-4D96-968A-B4BF25D0EF58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0462B74-C9F4-401F-B8E1-FBD4792E56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83987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A67E-12D6-45C7-87B8-00426FCA6F49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BC280C83-0990-4DBA-9150-E5E4C5A3D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B7A51-2938-4A7B-A5C7-3F00ABC704F2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96872D-199B-4969-8936-9714E4BE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3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08BDB1-8207-438C-B05F-73622B91E51A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354B163-6C4F-45DB-A034-51A5B30DD4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149218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F67B5E-2315-4740-ACC4-5F0FD51292D4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0ECD88C-B2CE-4747-BF15-020C37E38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45BCAC-898A-4739-BD0E-5F07CEE60A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002A-CF14-41E0-9D3A-B227D22D5DC1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E537A51-93E5-4A33-A30C-A1ABDBE184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C967C7-6CE4-46B2-804B-B59D271138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1FA29-4768-4E60-A6D7-D432703E8E04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ECD76F-89E0-4FB1-A1F5-F9C9E494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5A1-9E26-4EA6-9D8B-B4D818EA55AD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0D165EC4-2C00-48CD-B2A1-12555C9EA0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BCE72FD7-7235-43F1-835C-35F26640C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959D04-DB06-449D-88EF-22FDF65F61A3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4FFB8C-88C5-469B-BBE5-2F9578EB3B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B06A6D8-59B6-48EF-97A3-580C26386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0E4-7B10-490B-A735-DEBF7B8C22B1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27769484-71D0-4024-B237-5839431955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C9C32F3-1DF0-4FA3-BD8A-B66513D842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523259"/>
            <a:ext cx="7989752" cy="4335538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B77E-0D65-4F0D-A448-22274F2EF76F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82CC4F0-86ED-48D1-9558-7307A0C81B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E3E1CD5-CFCA-42EE-9113-0B154D972C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F43A-E827-4977-A0E1-A59D07237096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554E60-40A6-46E8-BD15-27BDC40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B61589-5FEA-4BD5-9E88-03FA9D5565E5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B48ED5C0-EC13-437C-B526-EF7919E97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6" y="5681499"/>
            <a:ext cx="760300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1A95823-A39A-4BD7-9037-1A11F07304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2928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16271"/>
            <a:ext cx="7989752" cy="433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FBE3-22A5-44C1-BECD-AED1140F9AC9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5A75BB0-413D-4F15-A1A8-96425951F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19035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565058"/>
            <a:ext cx="8238707" cy="8357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EBB57C-3EE2-49B6-A8B0-CDF72F807241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8C50BD2-D693-4B76-839B-C2E20D3C1D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6747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523260"/>
            <a:ext cx="3899527" cy="43377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523259"/>
            <a:ext cx="3907662" cy="43377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3CF2-27F6-4367-9190-5CBAA7D66632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6ABAE74-18AB-4788-A9D2-A68293AFDA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1BBA3-9CE9-49A9-85F2-D4CC59C4D783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83AA0A-6A4C-496D-8AAE-B2357AD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50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539745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220243"/>
            <a:ext cx="3899527" cy="364080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1539745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220243"/>
            <a:ext cx="3907662" cy="364080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740-FE4F-4AFC-8F73-3AEAA9BFAC1E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9FF31F1-188B-434A-9752-B504C17069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29D9E-8ECB-48A5-9D5C-5B27EB79AB20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345CE4-7F4F-45F5-80A4-11AF1625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3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7E0-6034-4DF7-835A-414B0F674D3A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8F32D63-4028-48AE-9C6D-CFE0636D89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5B7A0-A98C-4DF5-B8D3-01AD938FA37E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FDDBEB-657F-41D9-AAD9-C0B4F145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7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34B1-BBF9-4789-A914-6677BD0FF7ED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B8CD5EE8-7E5B-4ED2-AAFF-162524991B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161933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1AC1B4-70C1-45A7-ACCE-EF91F48BB3DE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FAC6BA-7464-4C75-A91B-CE998EA13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5133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0B4F-5E80-4779-AB4E-5A81A3C3F447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9B07230-655A-460D-B205-2888BE05A8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41625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CEE78F-E66B-4407-8E81-BBF2C1FACCE0}" type="datetime9">
              <a:rPr lang="en-US" smtClean="0"/>
              <a:t>11/16/2021 8:25:21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9CD78-5C7C-4729-969B-090320421C6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8" y="5960313"/>
            <a:ext cx="346365" cy="3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1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C5C-F7DD-4A71-9EF6-384815637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 Flathead sole</a:t>
            </a:r>
            <a:br>
              <a:rPr lang="en-US" dirty="0" smtClean="0"/>
            </a:br>
            <a:r>
              <a:rPr lang="en-US" dirty="0" smtClean="0"/>
              <a:t>Partial update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1154E-7A69-49EA-A13E-915E0B1A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Maia </a:t>
            </a:r>
            <a:r>
              <a:rPr lang="en-US" dirty="0" err="1" smtClean="0"/>
              <a:t>sosa</a:t>
            </a:r>
            <a:r>
              <a:rPr lang="en-US" dirty="0" smtClean="0"/>
              <a:t> </a:t>
            </a:r>
            <a:r>
              <a:rPr lang="en-US" dirty="0" err="1" smtClean="0"/>
              <a:t>kapur</a:t>
            </a:r>
            <a:r>
              <a:rPr lang="en-US" dirty="0" smtClean="0"/>
              <a:t> – 16 </a:t>
            </a:r>
            <a:r>
              <a:rPr lang="en-US" dirty="0" err="1" smtClean="0"/>
              <a:t>nov</a:t>
            </a:r>
            <a:r>
              <a:rPr lang="en-US" dirty="0" smtClean="0"/>
              <a:t> 2021</a:t>
            </a:r>
          </a:p>
          <a:p>
            <a:r>
              <a:rPr lang="en-US" dirty="0" smtClean="0"/>
              <a:t>MAIA.KAPUR@NOAA.GOV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>
          <a:xfrm>
            <a:off x="251175" y="4311025"/>
            <a:ext cx="1904884" cy="22848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DFB2E-1767-4FBF-9891-C31940A8A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56" y="1436863"/>
            <a:ext cx="3214688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778-E768-4C39-915B-3C68216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Catches &lt;&lt; tac &lt; </a:t>
            </a:r>
            <a:r>
              <a:rPr lang="en-US" dirty="0" err="1" smtClean="0"/>
              <a:t>abc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8" y="1616075"/>
            <a:ext cx="7432222" cy="43354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A9C8-532E-438E-82AC-C30D0B2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778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778-E768-4C39-915B-3C68216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Survey biomass below peak, but stable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0ADC6C-DAA0-4CAD-988B-BDA7D41B5E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A9C8-532E-438E-82AC-C30D0B2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3" y="1616075"/>
            <a:ext cx="7225771" cy="4335463"/>
          </a:xfrm>
        </p:spPr>
      </p:pic>
    </p:spTree>
    <p:extLst>
      <p:ext uri="{BB962C8B-B14F-4D97-AF65-F5344CB8AC3E}">
        <p14:creationId xmlns:p14="http://schemas.microsoft.com/office/powerpoint/2010/main" val="2824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778-E768-4C39-915B-3C68216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Ssb</a:t>
            </a:r>
            <a:r>
              <a:rPr lang="en-US" dirty="0" smtClean="0"/>
              <a:t> HIGH AND STABLE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0ADC6C-DAA0-4CAD-988B-BDA7D41B5E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A9C8-532E-438E-82AC-C30D0B2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04268" y="1574318"/>
            <a:ext cx="5943600" cy="4564380"/>
            <a:chOff x="1085186" y="1691640"/>
            <a:chExt cx="5943600" cy="4564380"/>
          </a:xfrm>
        </p:grpSpPr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85186" y="1691640"/>
              <a:ext cx="5943600" cy="45643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97891" y="3817806"/>
              <a:ext cx="493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 </a:t>
              </a:r>
              <a:r>
                <a: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baseline="-25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 </a:t>
              </a:r>
              <a:r>
                <a:rPr lang="en-US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32,043t</a:t>
              </a:r>
              <a:endPara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776549" y="4169721"/>
              <a:ext cx="4615542" cy="17417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0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r>
              <a:rPr lang="en-US" dirty="0" smtClean="0"/>
              <a:t> apportionment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76260"/>
              </p:ext>
            </p:extLst>
          </p:nvPr>
        </p:nvGraphicFramePr>
        <p:xfrm>
          <a:off x="216567" y="1963528"/>
          <a:ext cx="8749368" cy="1910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657">
                  <a:extLst>
                    <a:ext uri="{9D8B030D-6E8A-4147-A177-3AD203B41FA5}">
                      <a16:colId xmlns:a16="http://schemas.microsoft.com/office/drawing/2014/main" val="1152960755"/>
                    </a:ext>
                  </a:extLst>
                </a:gridCol>
                <a:gridCol w="779647">
                  <a:extLst>
                    <a:ext uri="{9D8B030D-6E8A-4147-A177-3AD203B41FA5}">
                      <a16:colId xmlns:a16="http://schemas.microsoft.com/office/drawing/2014/main" val="1838017277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1789725064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3645469928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2806438035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333839321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2947478238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2387932056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2474865425"/>
                    </a:ext>
                  </a:extLst>
                </a:gridCol>
              </a:tblGrid>
              <a:tr h="1934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Western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Yakutat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Southeast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48723"/>
                  </a:ext>
                </a:extLst>
              </a:tr>
              <a:tr h="184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4026"/>
                  </a:ext>
                </a:extLst>
              </a:tr>
              <a:tr h="541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Apportionment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36.08%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36.73%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52.89%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54.84%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6.16%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3.76%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4.86%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4.67%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029808"/>
                  </a:ext>
                </a:extLst>
              </a:tr>
              <a:tr h="360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 ABC (t)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14,492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14,755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21,243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22,033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2,474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1,511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1,952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1,876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94738"/>
                  </a:ext>
                </a:extLst>
              </a:tr>
              <a:tr h="360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ABC (t)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14,445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14,708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21,176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21,962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2,466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1,506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1,946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1,870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0687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3161" y="5084106"/>
            <a:ext cx="8555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Grey</a:t>
            </a:r>
            <a:r>
              <a:rPr lang="en-US" sz="2400" b="1" dirty="0"/>
              <a:t> columns from last partial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blue</a:t>
            </a:r>
            <a:r>
              <a:rPr lang="en-US" sz="2400" b="1" dirty="0" smtClean="0"/>
              <a:t> </a:t>
            </a:r>
            <a:r>
              <a:rPr lang="en-US" sz="2400" b="1" dirty="0"/>
              <a:t>columns include 2021 survey in random effects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4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5CD9-0D4A-4552-A2A4-17287A33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96080"/>
              </p:ext>
            </p:extLst>
          </p:nvPr>
        </p:nvGraphicFramePr>
        <p:xfrm>
          <a:off x="356135" y="779645"/>
          <a:ext cx="8627090" cy="5235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01">
                  <a:extLst>
                    <a:ext uri="{9D8B030D-6E8A-4147-A177-3AD203B41FA5}">
                      <a16:colId xmlns:a16="http://schemas.microsoft.com/office/drawing/2014/main" val="4209339364"/>
                    </a:ext>
                  </a:extLst>
                </a:gridCol>
                <a:gridCol w="1194545">
                  <a:extLst>
                    <a:ext uri="{9D8B030D-6E8A-4147-A177-3AD203B41FA5}">
                      <a16:colId xmlns:a16="http://schemas.microsoft.com/office/drawing/2014/main" val="2775984304"/>
                    </a:ext>
                  </a:extLst>
                </a:gridCol>
                <a:gridCol w="1632742">
                  <a:extLst>
                    <a:ext uri="{9D8B030D-6E8A-4147-A177-3AD203B41FA5}">
                      <a16:colId xmlns:a16="http://schemas.microsoft.com/office/drawing/2014/main" val="2296455416"/>
                    </a:ext>
                  </a:extLst>
                </a:gridCol>
                <a:gridCol w="1632742">
                  <a:extLst>
                    <a:ext uri="{9D8B030D-6E8A-4147-A177-3AD203B41FA5}">
                      <a16:colId xmlns:a16="http://schemas.microsoft.com/office/drawing/2014/main" val="2072089340"/>
                    </a:ext>
                  </a:extLst>
                </a:gridCol>
                <a:gridCol w="926760">
                  <a:extLst>
                    <a:ext uri="{9D8B030D-6E8A-4147-A177-3AD203B41FA5}">
                      <a16:colId xmlns:a16="http://schemas.microsoft.com/office/drawing/2014/main" val="3090995983"/>
                    </a:ext>
                  </a:extLst>
                </a:gridCol>
              </a:tblGrid>
              <a:tr h="6756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estimated or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specified last year for: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estimated or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recommended this year for: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14167"/>
                  </a:ext>
                </a:extLst>
              </a:tr>
              <a:tr h="225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1342017965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(natural mortality rate)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2204048472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3336023893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total (3+) biomass (t)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280,980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278,418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279,975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276,796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2055337678"/>
                  </a:ext>
                </a:extLst>
              </a:tr>
              <a:tr h="4504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Female spawning biomass (t)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95,338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96,833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97,614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97,876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10875548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B</a:t>
                      </a:r>
                      <a:r>
                        <a:rPr lang="en-US" sz="1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91,551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91,551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91,551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91,551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3520509307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B</a:t>
                      </a:r>
                      <a:r>
                        <a:rPr lang="en-US" sz="1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36,620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36,620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32,043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32,043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639578440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B</a:t>
                      </a:r>
                      <a:r>
                        <a:rPr lang="en-US" sz="1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32,043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32,043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36,620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36,620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2297695524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1222941439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maxF</a:t>
                      </a:r>
                      <a:r>
                        <a:rPr lang="en-US" sz="1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4043585017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1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3217772425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OFL (t)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47,982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48,534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48,928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48,757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52287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maxABC (t)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39,377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39,851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40,175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40,046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56136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 (t)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39,377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39,851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40,175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40,046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36011"/>
                  </a:ext>
                </a:extLst>
              </a:tr>
              <a:tr h="225019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 determined </a:t>
                      </a:r>
                      <a:r>
                        <a:rPr lang="en-US" sz="1400" b="1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last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year for: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 determined </a:t>
                      </a:r>
                      <a:r>
                        <a:rPr lang="en-US" sz="1400" b="1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year for: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87331"/>
                  </a:ext>
                </a:extLst>
              </a:tr>
              <a:tr h="225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4065034144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Overfishing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4159299255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Overfished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36703865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Approaching overfished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123" marR="66123" marT="0" marB="0" anchor="ctr"/>
                </a:tc>
                <a:extLst>
                  <a:ext uri="{0D108BD9-81ED-4DB2-BD59-A6C34878D82A}">
                    <a16:rowId xmlns:a16="http://schemas.microsoft.com/office/drawing/2014/main" val="218007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8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full assessment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81192" y="1616271"/>
            <a:ext cx="8673340" cy="4335539"/>
          </a:xfrm>
        </p:spPr>
        <p:txBody>
          <a:bodyPr/>
          <a:lstStyle/>
          <a:p>
            <a:r>
              <a:rPr lang="en-US" sz="2800" dirty="0" smtClean="0"/>
              <a:t>Bridging to latest Stock Synthesis*</a:t>
            </a:r>
          </a:p>
          <a:p>
            <a:r>
              <a:rPr lang="en-US" sz="2800" dirty="0" smtClean="0"/>
              <a:t>Analyze </a:t>
            </a:r>
            <a:r>
              <a:rPr lang="en-US" sz="2800" dirty="0"/>
              <a:t>ageing error/introduce ageing error matrix</a:t>
            </a:r>
          </a:p>
          <a:p>
            <a:r>
              <a:rPr lang="en-US" sz="2800" dirty="0"/>
              <a:t>Explore relationship between </a:t>
            </a:r>
            <a:r>
              <a:rPr lang="en-US" sz="2800" i="1" dirty="0"/>
              <a:t>M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(likelihood profiles)</a:t>
            </a:r>
          </a:p>
          <a:p>
            <a:r>
              <a:rPr lang="en-US" sz="2800" dirty="0"/>
              <a:t>Explore scientific uncertainty (fixed parameters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0683-A1EA-493C-9E8C-B17893FD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45527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568</TotalTime>
  <Words>520</Words>
  <Application>Microsoft Office PowerPoint</Application>
  <PresentationFormat>On-screen Show (4:3)</PresentationFormat>
  <Paragraphs>177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Wingdings 2</vt:lpstr>
      <vt:lpstr>Dividend</vt:lpstr>
      <vt:lpstr>GOA Flathead sole Partial update</vt:lpstr>
      <vt:lpstr>Catches &lt;&lt; tac &lt; abc</vt:lpstr>
      <vt:lpstr>Survey biomass below peak, but stable</vt:lpstr>
      <vt:lpstr>Ssb HIGH AND STABLE</vt:lpstr>
      <vt:lpstr>Abc apportionment</vt:lpstr>
      <vt:lpstr>PowerPoint Presentation</vt:lpstr>
      <vt:lpstr>Next full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LaBelle</dc:creator>
  <cp:lastModifiedBy>Maia Kapur</cp:lastModifiedBy>
  <cp:revision>34</cp:revision>
  <dcterms:created xsi:type="dcterms:W3CDTF">2020-09-17T00:42:38Z</dcterms:created>
  <dcterms:modified xsi:type="dcterms:W3CDTF">2021-11-16T20:45:06Z</dcterms:modified>
</cp:coreProperties>
</file>