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12"/>
  </p:notesMasterIdLst>
  <p:sldIdLst>
    <p:sldId id="256" r:id="rId3"/>
    <p:sldId id="257" r:id="rId4"/>
    <p:sldId id="264" r:id="rId5"/>
    <p:sldId id="266" r:id="rId6"/>
    <p:sldId id="265" r:id="rId7"/>
    <p:sldId id="263" r:id="rId8"/>
    <p:sldId id="269" r:id="rId9"/>
    <p:sldId id="270" r:id="rId10"/>
    <p:sldId id="267" r:id="rId11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4znG0pi+5k2oyfn+T/KwjcioX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a Kapur" initials="MK" lastIdx="6" clrIdx="0">
    <p:extLst>
      <p:ext uri="{19B8F6BF-5375-455C-9EA6-DF929625EA0E}">
        <p15:presenceInfo xmlns:p15="http://schemas.microsoft.com/office/powerpoint/2012/main" userId="Maia Kap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8966" autoAdjust="0"/>
  </p:normalViewPr>
  <p:slideViewPr>
    <p:cSldViewPr snapToGrid="0">
      <p:cViewPr varScale="1">
        <p:scale>
          <a:sx n="104" d="100"/>
          <a:sy n="104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dirty="0"/>
          </a:p>
        </p:txBody>
      </p:sp>
      <p:sp>
        <p:nvSpPr>
          <p:cNvPr id="74" name="Google Shape;7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switching</a:t>
            </a:r>
            <a:r>
              <a:rPr lang="en-US" baseline="0" dirty="0" smtClean="0"/>
              <a:t> to latest SS v likely will result in different model (survey data entry format &amp; ALK). Significant bridging required.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Survey concern even less so if we were to use the model-based (VAST) index – comparison figure at end. </a:t>
            </a:r>
            <a:r>
              <a:rPr lang="en-US" baseline="0" dirty="0" err="1" smtClean="0"/>
              <a:t>Vals</a:t>
            </a:r>
            <a:r>
              <a:rPr lang="en-US" baseline="0" dirty="0" smtClean="0"/>
              <a:t> very stable no matter what.</a:t>
            </a:r>
            <a:endParaRPr dirty="0"/>
          </a:p>
        </p:txBody>
      </p:sp>
      <p:sp>
        <p:nvSpPr>
          <p:cNvPr id="89" name="Google Shape;8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base model only has index of abundance 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lcomp</a:t>
            </a:r>
            <a:r>
              <a:rPr lang="en-US" dirty="0" smtClean="0"/>
              <a:t> data thru 2017. Ages thru 2015.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36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2017</a:t>
            </a:r>
            <a:r>
              <a:rPr lang="en-US" baseline="0" dirty="0" smtClean="0"/>
              <a:t> full assessment: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Time series of spawning biomass for the proposed 2017 model and the accepted 2015 model (the same as the 2017 Model without 2016-2017 data).</a:t>
            </a:r>
          </a:p>
          <a:p>
            <a:r>
              <a:rPr 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2021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 B40% = 36620</a:t>
            </a:r>
            <a:endParaRPr lang="en-US" sz="1200" b="0" i="0" u="none" strike="noStrike" cap="none" dirty="0" smtClean="0">
              <a:solidFill>
                <a:schemeClr val="dk1"/>
              </a:solidFill>
              <a:effectLst/>
              <a:latin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80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Especially because don’t have time to properly include survey comp data, nor fully tune the model with new data, a kludge which involved just adding 2021 biomass risks the introduction of inconsistency between projections.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Want to ask the Plan Team if they’re OK with standard partial update, and if so if there’s anything supplementary they’d like to see in the report?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067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VAST isn’t used</a:t>
            </a:r>
            <a:r>
              <a:rPr lang="en-US" baseline="0" dirty="0" smtClean="0"/>
              <a:t> in any model as of now. This was the last </a:t>
            </a:r>
            <a:r>
              <a:rPr lang="en-US" baseline="0" dirty="0" err="1" smtClean="0"/>
              <a:t>hindcast</a:t>
            </a:r>
            <a:r>
              <a:rPr lang="en-US" baseline="0" dirty="0" smtClean="0"/>
              <a:t> results from the GOA modeling group. Have not yet seen either model/design for 2021.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46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TEAL w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ctrTitle"/>
          </p:nvPr>
        </p:nvSpPr>
        <p:spPr>
          <a:xfrm>
            <a:off x="1790706" y="2285460"/>
            <a:ext cx="7195640" cy="79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03D72"/>
              </a:buClr>
              <a:buSzPts val="8640"/>
              <a:buFont typeface="Cambria"/>
              <a:buNone/>
              <a:defRPr sz="6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ubTitle" idx="1"/>
          </p:nvPr>
        </p:nvSpPr>
        <p:spPr>
          <a:xfrm>
            <a:off x="1790705" y="4870120"/>
            <a:ext cx="6810375" cy="198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03D72"/>
              </a:buClr>
              <a:buSzPts val="3600"/>
              <a:buFont typeface="Arial"/>
              <a:buNone/>
              <a:defRPr sz="2700" b="0" i="0" u="none" strike="noStrike" cap="none">
                <a:solidFill>
                  <a:srgbClr val="103D7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solidFill>
          <a:srgbClr val="173028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628650" y="365760"/>
            <a:ext cx="78867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9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4003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marL="1028700" lvl="2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marL="1371600" lvl="3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marL="2057400" lvl="5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marL="2400300" lvl="6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marL="2743200" lvl="7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marL="3086100" lvl="8" indent="-2571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4003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marL="1028700" lvl="2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marL="1371600" lvl="3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marL="2057400" lvl="5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marL="2400300" lvl="6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marL="2743200" lvl="7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marL="3086100" lvl="8" indent="-2571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5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BLUE wide">
  <p:cSld name="Intro BLUE wide">
    <p:bg>
      <p:bgPr>
        <a:solidFill>
          <a:schemeClr val="accent5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1468165" y="3809007"/>
            <a:ext cx="6903326" cy="106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03D7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GRAY wide">
  <p:cSld name="Intro GRAY wide">
    <p:bg>
      <p:bgPr>
        <a:solidFill>
          <a:srgbClr val="A5A5A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1468165" y="3809007"/>
            <a:ext cx="6903326" cy="106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40"/>
              <a:buFont typeface="Cambri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+Footer">
  <p:cSld name="White+Foot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628650" y="365760"/>
            <a:ext cx="78867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9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628651" y="1790700"/>
            <a:ext cx="6856671" cy="4512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4003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marL="1028700" lvl="2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marL="1371600" lvl="3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marL="2057400" lvl="5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marL="2400300" lvl="6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marL="2743200" lvl="7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marL="3086100" lvl="8" indent="-2571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/>
          <p:nvPr/>
        </p:nvSpPr>
        <p:spPr>
          <a:xfrm>
            <a:off x="685806" y="6317622"/>
            <a:ext cx="6697793" cy="54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b="0" i="0" u="none" strike="noStrike" cap="none" dirty="0">
                <a:solidFill>
                  <a:srgbClr val="103D72"/>
                </a:solidFill>
                <a:latin typeface="Arial Narrow"/>
                <a:ea typeface="Arial Narrow"/>
                <a:cs typeface="Arial Narrow"/>
                <a:sym typeface="Arial Narrow"/>
              </a:rPr>
              <a:t>U.S. Department of Commerce | National Oceanic and Atmospheric Administration | National Marine Fisheries Service</a:t>
            </a:r>
            <a:endParaRPr sz="1050" dirty="0"/>
          </a:p>
        </p:txBody>
      </p:sp>
      <p:sp>
        <p:nvSpPr>
          <p:cNvPr id="31" name="Google Shape;31;p7"/>
          <p:cNvSpPr txBox="1"/>
          <p:nvPr/>
        </p:nvSpPr>
        <p:spPr>
          <a:xfrm>
            <a:off x="126124" y="6304134"/>
            <a:ext cx="559676" cy="5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1200"/>
              <a:buFont typeface="Arial Narrow"/>
              <a:buNone/>
            </a:pPr>
            <a:r>
              <a:rPr lang="en-US" sz="900" b="1" i="0" u="none" strike="noStrike" cap="none">
                <a:solidFill>
                  <a:srgbClr val="13B9C2"/>
                </a:solidFill>
                <a:latin typeface="Arial Narrow"/>
                <a:ea typeface="Arial Narrow"/>
                <a:cs typeface="Arial Narrow"/>
                <a:sym typeface="Arial Narrow"/>
              </a:rPr>
              <a:t>Page </a:t>
            </a:r>
            <a:fld id="{00000000-1234-1234-1234-123412341234}" type="slidenum">
              <a:rPr lang="en-US" sz="900" b="1" i="0" u="none" strike="noStrike" cap="none">
                <a:solidFill>
                  <a:srgbClr val="13B9C2"/>
                </a:solidFill>
                <a:latin typeface="Arial Narrow"/>
                <a:ea typeface="Arial Narrow"/>
                <a:cs typeface="Arial Narrow"/>
                <a:sym typeface="Arial Narrow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3B9C2"/>
                </a:buClr>
                <a:buSzPts val="1200"/>
                <a:buFont typeface="Arial Narrow"/>
                <a:buNone/>
              </a:pPr>
              <a:t>‹#›</a:t>
            </a:fld>
            <a:endParaRPr sz="900" b="1" i="0" u="none" strike="noStrike" cap="none">
              <a:solidFill>
                <a:srgbClr val="13B9C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in">
  <p:cSld name="Plai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628650" y="365760"/>
            <a:ext cx="78867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9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light">
  <p:cSld name="Big Picture ligh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/>
          <p:nvPr/>
        </p:nvSpPr>
        <p:spPr>
          <a:xfrm rot="10800000">
            <a:off x="7" y="1"/>
            <a:ext cx="1679027" cy="6878155"/>
          </a:xfrm>
          <a:custGeom>
            <a:avLst/>
            <a:gdLst/>
            <a:ahLst/>
            <a:cxnLst/>
            <a:rect l="l" t="t" r="r" b="b"/>
            <a:pathLst>
              <a:path w="2228193" h="6845864" extrusionOk="0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" name="Google Shape;36;p11"/>
          <p:cNvSpPr txBox="1"/>
          <p:nvPr/>
        </p:nvSpPr>
        <p:spPr>
          <a:xfrm>
            <a:off x="2729752" y="-762000"/>
            <a:ext cx="432323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1995FE"/>
                </a:solidFill>
                <a:latin typeface="Cambria"/>
                <a:ea typeface="Cambria"/>
                <a:cs typeface="Cambria"/>
                <a:sym typeface="Cambria"/>
              </a:rPr>
              <a:t>Big Image Divider Page</a:t>
            </a:r>
            <a:endParaRPr sz="105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1995FE"/>
                </a:solidFill>
                <a:latin typeface="Cambria"/>
                <a:ea typeface="Cambria"/>
                <a:cs typeface="Cambria"/>
                <a:sym typeface="Cambria"/>
              </a:rPr>
              <a:t>Change Picture in the Format Background menu</a:t>
            </a:r>
            <a:endParaRPr sz="1050"/>
          </a:p>
        </p:txBody>
      </p:sp>
      <p:sp>
        <p:nvSpPr>
          <p:cNvPr id="37" name="Google Shape;37;p11"/>
          <p:cNvSpPr txBox="1">
            <a:spLocks noGrp="1"/>
          </p:cNvSpPr>
          <p:nvPr>
            <p:ph type="ctrTitle"/>
          </p:nvPr>
        </p:nvSpPr>
        <p:spPr>
          <a:xfrm>
            <a:off x="1259714" y="907060"/>
            <a:ext cx="7063740" cy="70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03D72"/>
              </a:buClr>
              <a:buSzPts val="7200"/>
              <a:buFont typeface="Cambria"/>
              <a:buNone/>
              <a:defRPr sz="5400" b="0" i="0">
                <a:solidFill>
                  <a:srgbClr val="103D7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dark">
  <p:cSld name="Big Picture dar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/>
          <p:nvPr/>
        </p:nvSpPr>
        <p:spPr>
          <a:xfrm rot="10800000">
            <a:off x="7" y="1"/>
            <a:ext cx="1679027" cy="6878155"/>
          </a:xfrm>
          <a:custGeom>
            <a:avLst/>
            <a:gdLst/>
            <a:ahLst/>
            <a:cxnLst/>
            <a:rect l="l" t="t" r="r" b="b"/>
            <a:pathLst>
              <a:path w="2228193" h="6845864" extrusionOk="0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>
            <a:off x="1259714" y="907060"/>
            <a:ext cx="7063740" cy="70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mbria"/>
              <a:buNone/>
              <a:defRPr sz="5400" b="0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/>
          <p:nvPr/>
        </p:nvSpPr>
        <p:spPr>
          <a:xfrm>
            <a:off x="2729752" y="-762000"/>
            <a:ext cx="432323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1995FE"/>
                </a:solidFill>
                <a:latin typeface="Cambria"/>
                <a:ea typeface="Cambria"/>
                <a:cs typeface="Cambria"/>
                <a:sym typeface="Cambria"/>
              </a:rPr>
              <a:t>Big Image Divider Page</a:t>
            </a:r>
            <a:endParaRPr sz="105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1995FE"/>
                </a:solidFill>
                <a:latin typeface="Cambria"/>
                <a:ea typeface="Cambria"/>
                <a:cs typeface="Cambria"/>
                <a:sym typeface="Cambria"/>
              </a:rPr>
              <a:t>Change Picture in the Format Background menu</a:t>
            </a:r>
            <a:endParaRPr sz="10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457171" y="273352"/>
            <a:ext cx="6988196" cy="103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9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3926125" cy="397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342900" lvl="0" indent="-24003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marL="1028700" lvl="2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marL="1371600" lvl="3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marL="2057400" lvl="5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marL="2400300" lvl="6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marL="2743200" lvl="7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marL="3086100" lvl="8" indent="-2571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2"/>
          </p:nvPr>
        </p:nvSpPr>
        <p:spPr>
          <a:xfrm>
            <a:off x="4579881" y="1604841"/>
            <a:ext cx="3926125" cy="397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342900" lvl="0" indent="-240030" algn="l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2pPr>
            <a:lvl3pPr marL="1028700" lvl="2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3pPr>
            <a:lvl4pPr marL="1371600" lvl="3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5pPr>
            <a:lvl6pPr marL="2057400" lvl="5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6pPr>
            <a:lvl7pPr marL="2400300" lvl="6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7pPr>
            <a:lvl8pPr marL="2743200" lvl="7" indent="-257175" algn="l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Char char="●"/>
              <a:defRPr/>
            </a:lvl8pPr>
            <a:lvl9pPr marL="3086100" lvl="8" indent="-257175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7302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998"/>
              </a:buClr>
              <a:buSzPts val="6000"/>
              <a:buFont typeface="Cambria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5000"/>
              </a:lnSpc>
              <a:spcBef>
                <a:spcPts val="1050"/>
              </a:spcBef>
              <a:spcAft>
                <a:spcPts val="0"/>
              </a:spcAft>
              <a:buSzPts val="192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5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l" rtl="0">
              <a:spcBef>
                <a:spcPts val="0"/>
              </a:spcBef>
              <a:buNone/>
              <a:defRPr sz="135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B9C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384129" y="-1"/>
            <a:ext cx="7177984" cy="3392897"/>
          </a:xfrm>
          <a:custGeom>
            <a:avLst/>
            <a:gdLst/>
            <a:ahLst/>
            <a:cxnLst/>
            <a:rect l="l" t="t" r="r" b="b"/>
            <a:pathLst>
              <a:path w="9570645" h="3392897" extrusionOk="0">
                <a:moveTo>
                  <a:pt x="0" y="0"/>
                </a:moveTo>
                <a:lnTo>
                  <a:pt x="9570645" y="0"/>
                </a:lnTo>
                <a:lnTo>
                  <a:pt x="8706778" y="83074"/>
                </a:lnTo>
                <a:cubicBezTo>
                  <a:pt x="4369604" y="552913"/>
                  <a:pt x="1063492" y="1708511"/>
                  <a:pt x="127415" y="3132932"/>
                </a:cubicBezTo>
                <a:lnTo>
                  <a:pt x="0" y="3392897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Google Shape;11;p4"/>
          <p:cNvSpPr/>
          <p:nvPr/>
        </p:nvSpPr>
        <p:spPr>
          <a:xfrm rot="10800000">
            <a:off x="7" y="-1"/>
            <a:ext cx="1565952" cy="6878155"/>
          </a:xfrm>
          <a:custGeom>
            <a:avLst/>
            <a:gdLst/>
            <a:ahLst/>
            <a:cxnLst/>
            <a:rect l="l" t="t" r="r" b="b"/>
            <a:pathLst>
              <a:path w="2228193" h="6845864" extrusionOk="0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468165" y="3809007"/>
            <a:ext cx="6903326" cy="106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03D72"/>
              </a:buClr>
              <a:buSzPts val="8640"/>
              <a:buFont typeface="Cambria"/>
              <a:buNone/>
              <a:defRPr sz="8640" b="0" i="0" u="none" strike="noStrike" cap="none">
                <a:solidFill>
                  <a:srgbClr val="103D7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3" name="Google Shape;1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1774" y="402280"/>
            <a:ext cx="1852780" cy="111248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7077206" y="-1"/>
            <a:ext cx="2061437" cy="6858001"/>
          </a:xfrm>
          <a:custGeom>
            <a:avLst/>
            <a:gdLst/>
            <a:ahLst/>
            <a:cxnLst/>
            <a:rect l="l" t="t" r="r" b="b"/>
            <a:pathLst>
              <a:path w="1696743" h="5463677" extrusionOk="0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>
            <a:gsLst>
              <a:gs pos="0">
                <a:srgbClr val="07477D">
                  <a:alpha val="0"/>
                </a:srgbClr>
              </a:gs>
              <a:gs pos="42000">
                <a:srgbClr val="07477D">
                  <a:alpha val="0"/>
                </a:srgbClr>
              </a:gs>
              <a:gs pos="100000">
                <a:srgbClr val="07477D">
                  <a:alpha val="33725"/>
                </a:srgbClr>
              </a:gs>
            </a:gsLst>
            <a:lin ang="72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628651" y="1790702"/>
            <a:ext cx="6916430" cy="426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7096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96"/>
              <a:buFont typeface="Arial"/>
              <a:buChar char="•"/>
              <a:defRPr sz="312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657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  <a:defRPr sz="216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657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  <a:defRPr sz="216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657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●"/>
              <a:defRPr sz="216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28650" y="365760"/>
            <a:ext cx="78867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998"/>
              </a:buClr>
              <a:buSzPts val="4400"/>
              <a:buFont typeface="Cambria"/>
              <a:buNone/>
              <a:defRPr sz="4400" b="0" i="0" u="none" strike="noStrike" cap="none">
                <a:solidFill>
                  <a:srgbClr val="00899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6"/>
          <p:cNvSpPr/>
          <p:nvPr/>
        </p:nvSpPr>
        <p:spPr>
          <a:xfrm>
            <a:off x="7558529" y="0"/>
            <a:ext cx="1593562" cy="6870664"/>
          </a:xfrm>
          <a:custGeom>
            <a:avLst/>
            <a:gdLst/>
            <a:ahLst/>
            <a:cxnLst/>
            <a:rect l="l" t="t" r="r" b="b"/>
            <a:pathLst>
              <a:path w="2124749" h="6870664" extrusionOk="0">
                <a:moveTo>
                  <a:pt x="2004484" y="0"/>
                </a:moveTo>
                <a:lnTo>
                  <a:pt x="2124749" y="0"/>
                </a:lnTo>
                <a:lnTo>
                  <a:pt x="2124749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22337" y="5817722"/>
            <a:ext cx="1233176" cy="7404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8" r:id="rId5"/>
    <p:sldLayoutId id="2147483660" r:id="rId6"/>
    <p:sldLayoutId id="214748366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ia.kapur@noaa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1071154" y="2867535"/>
            <a:ext cx="7823753" cy="94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0"/>
              </a:lnSpc>
              <a:buSzPts val="3600"/>
            </a:pPr>
            <a:r>
              <a:rPr lang="en-US" sz="3200" dirty="0">
                <a:solidFill>
                  <a:schemeClr val="lt2"/>
                </a:solidFill>
                <a:latin typeface="+mj-lt"/>
                <a:ea typeface="Helvetica Neue"/>
                <a:cs typeface="Helvetica Neue"/>
                <a:sym typeface="Helvetica Neue"/>
              </a:rPr>
              <a:t>2021 Partial Update </a:t>
            </a:r>
            <a:r>
              <a:rPr lang="en-US" sz="3200" dirty="0" smtClean="0">
                <a:solidFill>
                  <a:schemeClr val="lt2"/>
                </a:solidFill>
                <a:latin typeface="+mj-lt"/>
                <a:ea typeface="Helvetica Neue"/>
                <a:cs typeface="Helvetica Neue"/>
                <a:sym typeface="Helvetica Neue"/>
              </a:rPr>
              <a:t>for GOA </a:t>
            </a:r>
            <a:r>
              <a:rPr lang="en-US" sz="3200" dirty="0">
                <a:solidFill>
                  <a:schemeClr val="lt2"/>
                </a:solidFill>
                <a:latin typeface="+mj-lt"/>
                <a:ea typeface="Helvetica Neue"/>
                <a:cs typeface="Helvetica Neue"/>
                <a:sym typeface="Helvetica Neue"/>
              </a:rPr>
              <a:t>Flathead Sole</a:t>
            </a:r>
            <a:r>
              <a:rPr lang="en-US" sz="2400" dirty="0">
                <a:solidFill>
                  <a:schemeClr val="lt2"/>
                </a:solidFill>
                <a:latin typeface="+mj-lt"/>
                <a:ea typeface="Helvetica Neue"/>
                <a:cs typeface="Helvetica Neue"/>
                <a:sym typeface="Helvetica Neue"/>
              </a:rPr>
              <a:t/>
            </a:r>
            <a:br>
              <a:rPr lang="en-US" sz="2400" dirty="0">
                <a:solidFill>
                  <a:schemeClr val="lt2"/>
                </a:solidFill>
                <a:latin typeface="+mj-lt"/>
                <a:ea typeface="Helvetica Neue"/>
                <a:cs typeface="Helvetica Neue"/>
                <a:sym typeface="Helvetica Neue"/>
              </a:rPr>
            </a:br>
            <a:r>
              <a:rPr lang="en-US" sz="2400" dirty="0">
                <a:solidFill>
                  <a:schemeClr val="lt2"/>
                </a:solidFill>
                <a:latin typeface="+mj-lt"/>
                <a:ea typeface="Helvetica Neue"/>
                <a:cs typeface="Helvetica Neue"/>
                <a:sym typeface="Helvetica Neue"/>
              </a:rPr>
              <a:t>Feedback on assessment plan</a:t>
            </a:r>
            <a:endParaRPr sz="2400" dirty="0">
              <a:solidFill>
                <a:schemeClr val="lt2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subTitle" idx="1"/>
          </p:nvPr>
        </p:nvSpPr>
        <p:spPr>
          <a:xfrm>
            <a:off x="2995473" y="3883198"/>
            <a:ext cx="6528586" cy="117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dirty="0">
                <a:latin typeface="+mj-lt"/>
              </a:rPr>
              <a:t>Maia Sosa Kapur </a:t>
            </a:r>
            <a:endParaRPr lang="en-US" sz="2400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  <a:hlinkClick r:id="rId3"/>
              </a:rPr>
              <a:t>maia.kapur@noaa.gov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 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2995473" y="4844171"/>
            <a:ext cx="4159304" cy="43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103D72"/>
              </a:buClr>
              <a:buSzPts val="2000"/>
            </a:pPr>
            <a:r>
              <a:rPr lang="en-US" sz="1500" dirty="0">
                <a:solidFill>
                  <a:srgbClr val="103D72"/>
                </a:solidFill>
                <a:latin typeface="+mj-lt"/>
                <a:ea typeface="Helvetica Neue"/>
                <a:cs typeface="Helvetica Neue"/>
                <a:sym typeface="Helvetica Neue"/>
              </a:rPr>
              <a:t>September 2021 GOA Plan Team</a:t>
            </a:r>
            <a:endParaRPr sz="1500" dirty="0">
              <a:solidFill>
                <a:srgbClr val="103D72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4" y="3883198"/>
            <a:ext cx="1713374" cy="2058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" y="870316"/>
            <a:ext cx="9156245" cy="99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lvl="0" algn="ctr">
              <a:buSzPts val="3200"/>
            </a:pPr>
            <a:r>
              <a:rPr lang="en-US" sz="3600" dirty="0">
                <a:latin typeface="+mj-lt"/>
              </a:rPr>
              <a:t>Flathead sole – partial update </a:t>
            </a:r>
            <a:endParaRPr sz="3600" dirty="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629587" y="1875613"/>
            <a:ext cx="8444744" cy="3344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2400" dirty="0">
                <a:latin typeface="+mj-lt"/>
              </a:rPr>
              <a:t>Last full assessment </a:t>
            </a:r>
            <a:r>
              <a:rPr lang="en-US" sz="2400" dirty="0" smtClean="0">
                <a:latin typeface="+mj-lt"/>
              </a:rPr>
              <a:t>for GOA was </a:t>
            </a:r>
            <a:r>
              <a:rPr lang="en-US" sz="2400" dirty="0">
                <a:latin typeface="+mj-lt"/>
              </a:rPr>
              <a:t>2017 (</a:t>
            </a:r>
            <a:r>
              <a:rPr lang="en-US" sz="2000" dirty="0">
                <a:latin typeface="+mj-lt"/>
              </a:rPr>
              <a:t>Stock Synthesis </a:t>
            </a:r>
            <a:r>
              <a:rPr lang="en-US" sz="2000" dirty="0" smtClean="0">
                <a:latin typeface="+mj-lt"/>
              </a:rPr>
              <a:t>v3.24O; 04/10/2013</a:t>
            </a:r>
            <a:r>
              <a:rPr lang="en-US" sz="2400" dirty="0">
                <a:latin typeface="+mj-lt"/>
              </a:rPr>
              <a:t>)</a:t>
            </a:r>
          </a:p>
          <a:p>
            <a:r>
              <a:rPr lang="en-US" sz="2400" dirty="0">
                <a:latin typeface="+mj-lt"/>
              </a:rPr>
              <a:t>Updating to latest SS should happen during next full assessment</a:t>
            </a:r>
          </a:p>
          <a:p>
            <a:r>
              <a:rPr lang="en-US" sz="2400" dirty="0">
                <a:latin typeface="+mj-lt"/>
              </a:rPr>
              <a:t>Survey </a:t>
            </a:r>
            <a:r>
              <a:rPr lang="en-US" sz="2400" dirty="0" smtClean="0">
                <a:latin typeface="+mj-lt"/>
              </a:rPr>
              <a:t>biomass index data </a:t>
            </a:r>
            <a:r>
              <a:rPr lang="en-US" sz="2400" dirty="0">
                <a:latin typeface="+mj-lt"/>
              </a:rPr>
              <a:t>(thru 2019) do not suggest major conservation concern</a:t>
            </a:r>
          </a:p>
          <a:p>
            <a:r>
              <a:rPr lang="en-US" sz="2400" dirty="0">
                <a:latin typeface="+mj-lt"/>
              </a:rPr>
              <a:t>Catches consistently ~10% of TACs since 2010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latin typeface="+mj-lt"/>
              </a:rPr>
              <a:t>Design-based survey index (through 2019)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691640"/>
            <a:ext cx="6172199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SSB High &amp; Stable</a:t>
            </a:r>
            <a:endParaRPr lang="en-US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00200" y="1691640"/>
            <a:ext cx="5943600" cy="4564380"/>
            <a:chOff x="1085186" y="1691640"/>
            <a:chExt cx="5943600" cy="4564380"/>
          </a:xfrm>
        </p:grpSpPr>
        <p:pic>
          <p:nvPicPr>
            <p:cNvPr id="4" name="Picture 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85186" y="1691640"/>
              <a:ext cx="5943600" cy="456438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966749" y="3741709"/>
              <a:ext cx="3743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 </a:t>
              </a:r>
              <a:r>
                <a:rPr lang="en-US" dirty="0">
                  <a:solidFill>
                    <a:srgbClr val="0070C0"/>
                  </a:solidFill>
                </a:rPr>
                <a:t>last partial </a:t>
              </a:r>
              <a:r>
                <a:rPr lang="en-US" dirty="0" smtClean="0">
                  <a:solidFill>
                    <a:srgbClr val="0070C0"/>
                  </a:solidFill>
                </a:rPr>
                <a:t>update: </a:t>
              </a:r>
              <a:r>
                <a:rPr lang="en-US" dirty="0">
                  <a:solidFill>
                    <a:srgbClr val="0070C0"/>
                  </a:solidFill>
                </a:rPr>
                <a:t>2021 B</a:t>
              </a:r>
              <a:r>
                <a:rPr lang="en-US" baseline="-25000" dirty="0">
                  <a:solidFill>
                    <a:srgbClr val="0070C0"/>
                  </a:solidFill>
                </a:rPr>
                <a:t>40% </a:t>
              </a:r>
              <a:r>
                <a:rPr lang="en-US" dirty="0" smtClean="0">
                  <a:solidFill>
                    <a:srgbClr val="0070C0"/>
                  </a:solidFill>
                </a:rPr>
                <a:t>= 36,620t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776549" y="4032069"/>
              <a:ext cx="4615542" cy="17417"/>
            </a:xfrm>
            <a:prstGeom prst="line">
              <a:avLst/>
            </a:prstGeom>
            <a:ln w="28575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90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Catches &lt;&lt; TACs &lt; ABCs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09038"/>
            <a:ext cx="6861089" cy="400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Flathead sole – partial update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1" y="1790700"/>
            <a:ext cx="7792538" cy="451228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Last full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assessment for GOA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was 2017 (Stock Synthesis v3.24)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Updating to latest SS should happen during next full assessment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Survey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biomass index data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(thru 2019) do not suggest major conservation concern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Catches consistently ~10% of TACs since 2010</a:t>
            </a:r>
          </a:p>
          <a:p>
            <a:r>
              <a:rPr lang="en-US" dirty="0">
                <a:latin typeface="+mj-lt"/>
              </a:rPr>
              <a:t>Risk of inconsistent projections </a:t>
            </a:r>
          </a:p>
          <a:p>
            <a:r>
              <a:rPr lang="en-US" b="1" dirty="0">
                <a:latin typeface="+mj-lt"/>
              </a:rPr>
              <a:t>We recommend </a:t>
            </a:r>
            <a:r>
              <a:rPr lang="en-US" dirty="0">
                <a:latin typeface="+mj-lt"/>
              </a:rPr>
              <a:t>keeping a standard partial update this cycle</a:t>
            </a:r>
          </a:p>
          <a:p>
            <a:r>
              <a:rPr lang="en-US" b="1" dirty="0">
                <a:latin typeface="+mj-lt"/>
              </a:rPr>
              <a:t>Guidance: </a:t>
            </a:r>
            <a:r>
              <a:rPr lang="en-US" dirty="0" smtClean="0">
                <a:latin typeface="+mj-lt"/>
              </a:rPr>
              <a:t>is the PT comfortable with presentation of a standard partial update in Nov? Anything else to see in report?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49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</a:rPr>
              <a:t>Comparison of model- and design-based indices thru 2019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01" y="1817875"/>
            <a:ext cx="6377998" cy="42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j-lt"/>
              </a:rPr>
              <a:t>SSC/Plan Team Comments from 2017 Assessment</a:t>
            </a:r>
            <a:endParaRPr lang="en-US" sz="40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790700"/>
            <a:ext cx="8184423" cy="4512281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Analyze ageing error/introduce ageing error matrix</a:t>
            </a:r>
          </a:p>
          <a:p>
            <a:r>
              <a:rPr lang="en-US" dirty="0" smtClean="0">
                <a:latin typeface="+mj-lt"/>
              </a:rPr>
              <a:t>Explore relationship between </a:t>
            </a:r>
            <a:r>
              <a:rPr lang="en-US" i="1" dirty="0" smtClean="0">
                <a:latin typeface="+mj-lt"/>
              </a:rPr>
              <a:t>M</a:t>
            </a:r>
            <a:r>
              <a:rPr lang="en-US" dirty="0" smtClean="0">
                <a:latin typeface="+mj-lt"/>
              </a:rPr>
              <a:t> and </a:t>
            </a:r>
            <a:r>
              <a:rPr lang="en-US" i="1" dirty="0" smtClean="0">
                <a:latin typeface="+mj-lt"/>
              </a:rPr>
              <a:t>q</a:t>
            </a:r>
            <a:r>
              <a:rPr lang="en-US" dirty="0" smtClean="0">
                <a:latin typeface="+mj-lt"/>
              </a:rPr>
              <a:t> (likelihood profiles)</a:t>
            </a:r>
          </a:p>
          <a:p>
            <a:r>
              <a:rPr lang="en-US" dirty="0" smtClean="0">
                <a:latin typeface="+mj-lt"/>
              </a:rPr>
              <a:t>Explore scientific uncertainty (fixed parameters)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1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 TEAL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View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ustom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435</Words>
  <Application>Microsoft Office PowerPoint</Application>
  <PresentationFormat>On-screen Show (4:3)</PresentationFormat>
  <Paragraphs>42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Cambria</vt:lpstr>
      <vt:lpstr>Calibri</vt:lpstr>
      <vt:lpstr>Helvetica Neue</vt:lpstr>
      <vt:lpstr>Noto Sans Symbols</vt:lpstr>
      <vt:lpstr>Intro TEAL</vt:lpstr>
      <vt:lpstr>1_View</vt:lpstr>
      <vt:lpstr>2021 Partial Update for GOA Flathead Sole Feedback on assessment plan</vt:lpstr>
      <vt:lpstr>Flathead sole – partial update </vt:lpstr>
      <vt:lpstr>Design-based survey index (through 2019) </vt:lpstr>
      <vt:lpstr>SSB High &amp; Stable</vt:lpstr>
      <vt:lpstr>Catches &lt;&lt; TACs &lt; ABCs</vt:lpstr>
      <vt:lpstr>Flathead sole – partial update </vt:lpstr>
      <vt:lpstr>PowerPoint Presentation</vt:lpstr>
      <vt:lpstr>Comparison of model- and design-based indices thru 2019</vt:lpstr>
      <vt:lpstr>SSC/Plan Team Comments from 2017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Partial Update for Flathead Sole Feedback on assessment plan</dc:title>
  <dc:creator>Melissa.Haltuch</dc:creator>
  <cp:lastModifiedBy>Maia Kapur</cp:lastModifiedBy>
  <cp:revision>31</cp:revision>
  <dcterms:created xsi:type="dcterms:W3CDTF">2020-10-22T17:37:18Z</dcterms:created>
  <dcterms:modified xsi:type="dcterms:W3CDTF">2021-09-22T23:09:50Z</dcterms:modified>
</cp:coreProperties>
</file>