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2" r:id="rId2"/>
    <p:sldMasterId id="2147483655" r:id="rId3"/>
    <p:sldMasterId id="2147483660" r:id="rId4"/>
    <p:sldMasterId id="2147483664" r:id="rId5"/>
    <p:sldMasterId id="2147483667" r:id="rId6"/>
    <p:sldMasterId id="2147483669" r:id="rId7"/>
  </p:sldMasterIdLst>
  <p:notesMasterIdLst>
    <p:notesMasterId r:id="rId2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 type="screen4x3"/>
  <p:notesSz cx="6858000" cy="9144000"/>
  <p:embeddedFontLst>
    <p:embeddedFont>
      <p:font typeface="Cambria" panose="02040503050406030204" pitchFamily="18" charset="0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Arial Narrow" panose="020B060602020203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hDXz9H7gMACNOySqQPlW1vTy81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34B356-E5E6-408B-BEEF-B43DECF7341A}">
  <a:tblStyle styleId="{6934B356-E5E6-408B-BEEF-B43DECF7341A}" styleName="Table_0">
    <a:wholeTbl>
      <a:tcTxStyle b="off" i="off">
        <a:font>
          <a:latin typeface="Cambria"/>
          <a:ea typeface="Cambria"/>
          <a:cs typeface="Cambri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DEF"/>
          </a:solidFill>
        </a:fill>
      </a:tcStyle>
    </a:wholeTbl>
    <a:band1H>
      <a:tcTxStyle/>
      <a:tcStyle>
        <a:tcBdr/>
        <a:fill>
          <a:solidFill>
            <a:srgbClr val="CAD9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9D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mbria"/>
          <a:ea typeface="Cambria"/>
          <a:cs typeface="Cambr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mbria"/>
          <a:ea typeface="Cambria"/>
          <a:cs typeface="Cambr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mbria"/>
          <a:ea typeface="Cambria"/>
          <a:cs typeface="Cambri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mbria"/>
          <a:ea typeface="Cambria"/>
          <a:cs typeface="Cambri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62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font" Target="fonts/font12.fntdata"/><Relationship Id="rId21" Type="http://schemas.openxmlformats.org/officeDocument/2006/relationships/slide" Target="slides/slide14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font" Target="fonts/font4.fntdata"/><Relationship Id="rId44" Type="http://customschemas.google.com/relationships/presentationmetadata" Target="meta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tableStyles" Target="tableStyle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viewProps" Target="viewProps.xml"/><Relationship Id="rId20" Type="http://schemas.openxmlformats.org/officeDocument/2006/relationships/slide" Target="slides/slide13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 identity has proved to be overly complex to apply, reducing buy-in. The old brand guide did not perform well in the difficult balancing act between consistency and sameness.</a:t>
            </a:r>
            <a:endParaRPr/>
          </a:p>
        </p:txBody>
      </p:sp>
      <p:sp>
        <p:nvSpPr>
          <p:cNvPr id="107" name="Google Shape;10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VAST A – bridge model from 2020 links GAP standards and MESA methods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VAST B – 2020 accepted model with more knots </a:t>
            </a:r>
            <a:endParaRPr/>
          </a:p>
        </p:txBody>
      </p:sp>
      <p:sp>
        <p:nvSpPr>
          <p:cNvPr id="179" name="Google Shape;17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Added 5 bins to the length comps </a:t>
            </a:r>
            <a:endParaRPr/>
          </a:p>
        </p:txBody>
      </p:sp>
      <p:sp>
        <p:nvSpPr>
          <p:cNvPr id="187" name="Google Shape;18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Survey lengths not used in the model.</a:t>
            </a:r>
            <a:endParaRPr/>
          </a:p>
        </p:txBody>
      </p:sp>
      <p:sp>
        <p:nvSpPr>
          <p:cNvPr id="198" name="Google Shape;19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meaningful change in biomass estimates</a:t>
            </a:r>
            <a:endParaRPr/>
          </a:p>
        </p:txBody>
      </p:sp>
      <p:sp>
        <p:nvSpPr>
          <p:cNvPr id="209" name="Google Shape;20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Added 5 bins to age plus group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 that the survey data from the 1980s will be dropped</a:t>
            </a:r>
            <a:endParaRPr/>
          </a:p>
        </p:txBody>
      </p:sp>
      <p:sp>
        <p:nvSpPr>
          <p:cNvPr id="217" name="Google Shape;217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Slight change in biomass with an increased age plus group (same results from increasing age and length plus groups).</a:t>
            </a:r>
            <a:endParaRPr/>
          </a:p>
        </p:txBody>
      </p:sp>
      <p:sp>
        <p:nvSpPr>
          <p:cNvPr id="239" name="Google Shape;239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issues with age error – by extending the plus group we are only lightly informing the model due to low agreement particularly after age-20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 the plus group is for all plus ages - very low for ~ 30 years</a:t>
            </a:r>
            <a:endParaRPr/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 incorporating both age and length increased plus groups – research focus on aging?</a:t>
            </a:r>
            <a:endParaRPr/>
          </a:p>
        </p:txBody>
      </p:sp>
      <p:sp>
        <p:nvSpPr>
          <p:cNvPr id="255" name="Google Shape;255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VAST A – bridge model from 2020 links GAP standards and MESA methods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VAST B – 2020 accepted model with more knots </a:t>
            </a:r>
            <a:endParaRPr/>
          </a:p>
        </p:txBody>
      </p:sp>
      <p:sp>
        <p:nvSpPr>
          <p:cNvPr id="115" name="Google Shape;11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clusters of input estimates from VAST (ABF &amp; CDE) – model estimated outputs are fairly similar </a:t>
            </a:r>
            <a:endParaRPr/>
          </a:p>
        </p:txBody>
      </p:sp>
      <p:sp>
        <p:nvSpPr>
          <p:cNvPr id="123" name="Google Shape;12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clusters of input estimates from VAST (ABF &amp; CDE) – model estimated outputs are fairly similar </a:t>
            </a:r>
            <a:endParaRPr/>
          </a:p>
        </p:txBody>
      </p:sp>
      <p:sp>
        <p:nvSpPr>
          <p:cNvPr id="131" name="Google Shape;13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clusters of input estimates from VAST (ABF &amp; CDE) – model estimated outputs are fairly similar </a:t>
            </a:r>
            <a:endParaRPr/>
          </a:p>
        </p:txBody>
      </p:sp>
      <p:sp>
        <p:nvSpPr>
          <p:cNvPr id="139" name="Google Shape;13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Changes in survey biomass do have an effect on total and spawning biomass</a:t>
            </a:r>
            <a:endParaRPr/>
          </a:p>
        </p:txBody>
      </p:sp>
      <p:sp>
        <p:nvSpPr>
          <p:cNvPr id="147" name="Google Shape;14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Changes in survey biomass do have an effect on total and spawning biomass = B &amp; F above and below current VAST (default settings increases biomass) – B is current GAP default settings</a:t>
            </a:r>
            <a:endParaRPr/>
          </a:p>
        </p:txBody>
      </p:sp>
      <p:sp>
        <p:nvSpPr>
          <p:cNvPr id="155" name="Google Shape;15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Changes in survey biomass do have an effect on total and spawning biomass, CDE all below current settings</a:t>
            </a:r>
            <a:endParaRPr/>
          </a:p>
        </p:txBody>
      </p:sp>
      <p:sp>
        <p:nvSpPr>
          <p:cNvPr id="163" name="Google Shape;16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 moving forward with one of these models – survey input values are least variable across time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lang="en-US"/>
              <a:t> </a:t>
            </a:r>
            <a:r>
              <a:rPr lang="en-US" sz="10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why? what about these settings make them less variable? </a:t>
            </a:r>
            <a:endParaRPr sz="10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(2) is less variable actually preferred? Or, does it just mask that we are sampling a species that has variable catch rates by modeling it out?</a:t>
            </a:r>
            <a:endParaRPr/>
          </a:p>
        </p:txBody>
      </p:sp>
      <p:sp>
        <p:nvSpPr>
          <p:cNvPr id="171" name="Google Shape;17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">
  <p:cSld name="Intr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title"/>
          </p:nvPr>
        </p:nvSpPr>
        <p:spPr>
          <a:xfrm>
            <a:off x="1849164" y="2332513"/>
            <a:ext cx="6903326" cy="18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7F7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1790701" y="4766561"/>
            <a:ext cx="6810375" cy="74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 TEAL wide">
  <p:cSld name="Intro TEAL wid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 BLUE wide">
  <p:cSld name="Intro BLUE wide">
    <p:bg>
      <p:bgPr>
        <a:solidFill>
          <a:schemeClr val="accent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 GRAY wide">
  <p:cSld name="Intro GRAY wide">
    <p:bg>
      <p:bgPr>
        <a:solidFill>
          <a:srgbClr val="A5A5A5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Area">
  <p:cSld name="Caption Area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>
            <a:off x="685801" y="4860571"/>
            <a:ext cx="6984125" cy="602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B9C2"/>
              </a:buClr>
              <a:buSzPts val="3200"/>
              <a:buFont typeface="Cambria"/>
              <a:buNone/>
              <a:defRPr sz="3200" b="0" i="0" u="none" strike="noStrike" cap="none">
                <a:solidFill>
                  <a:srgbClr val="13B9C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>
            <a:off x="685801" y="5613563"/>
            <a:ext cx="6400799" cy="59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1800" b="0" i="0" u="none" strike="noStrike" cap="none">
                <a:solidFill>
                  <a:srgbClr val="D8D8D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81" name="Google Shape;81;p37"/>
          <p:cNvSpPr txBox="1"/>
          <p:nvPr/>
        </p:nvSpPr>
        <p:spPr>
          <a:xfrm>
            <a:off x="126124" y="6304130"/>
            <a:ext cx="559676" cy="553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B9C2"/>
              </a:buClr>
              <a:buSzPts val="1200"/>
              <a:buFont typeface="Arial Narrow"/>
              <a:buNone/>
            </a:pPr>
            <a:r>
              <a:rPr lang="en-US" sz="1200" b="1" i="0">
                <a:solidFill>
                  <a:srgbClr val="13B9C2"/>
                </a:solidFill>
                <a:latin typeface="Arial Narrow"/>
                <a:ea typeface="Arial Narrow"/>
                <a:cs typeface="Arial Narrow"/>
                <a:sym typeface="Arial Narrow"/>
              </a:rPr>
              <a:t>Page </a:t>
            </a:r>
            <a:fld id="{00000000-1234-1234-1234-123412341234}" type="slidenum">
              <a:rPr lang="en-US" sz="1200" b="1" i="0">
                <a:solidFill>
                  <a:srgbClr val="13B9C2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1200" b="1" i="0">
              <a:solidFill>
                <a:srgbClr val="13B9C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8"/>
          <p:cNvSpPr txBox="1">
            <a:spLocks noGrp="1"/>
          </p:cNvSpPr>
          <p:nvPr>
            <p:ph type="title"/>
          </p:nvPr>
        </p:nvSpPr>
        <p:spPr>
          <a:xfrm>
            <a:off x="685800" y="213360"/>
            <a:ext cx="8233228" cy="82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mbria"/>
              <a:buNone/>
              <a:defRPr sz="4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20">
          <p15:clr>
            <a:srgbClr val="FBAE40"/>
          </p15:clr>
        </p15:guide>
        <p15:guide id="2" pos="43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QUA footer">
  <p:cSld name="AQUA foot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0"/>
          <p:cNvSpPr txBox="1"/>
          <p:nvPr/>
        </p:nvSpPr>
        <p:spPr>
          <a:xfrm>
            <a:off x="685801" y="6317618"/>
            <a:ext cx="6697793" cy="540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rPr>
              <a:t>U.S. Department of Commerce | National Oceanic and Atmospheric Administration | National Marine Fisheries Service</a:t>
            </a:r>
            <a:endParaRPr/>
          </a:p>
        </p:txBody>
      </p:sp>
      <p:sp>
        <p:nvSpPr>
          <p:cNvPr id="91" name="Google Shape;91;p40"/>
          <p:cNvSpPr txBox="1"/>
          <p:nvPr/>
        </p:nvSpPr>
        <p:spPr>
          <a:xfrm>
            <a:off x="126124" y="6304130"/>
            <a:ext cx="559676" cy="553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 Narrow"/>
              <a:buNone/>
            </a:pPr>
            <a:r>
              <a:rPr lang="en-US" sz="1200" b="1" i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Page </a:t>
            </a:r>
            <a:fld id="{00000000-1234-1234-1234-123412341234}" type="slidenum">
              <a:rPr lang="en-US" sz="1200" b="1" i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1200" b="1" i="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2" name="Google Shape;92;p40"/>
          <p:cNvSpPr txBox="1">
            <a:spLocks noGrp="1"/>
          </p:cNvSpPr>
          <p:nvPr>
            <p:ph type="title"/>
          </p:nvPr>
        </p:nvSpPr>
        <p:spPr>
          <a:xfrm>
            <a:off x="685801" y="284063"/>
            <a:ext cx="6984125" cy="602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B9C2"/>
              </a:buClr>
              <a:buSzPts val="4000"/>
              <a:buFont typeface="Cambria"/>
              <a:buNone/>
              <a:defRPr sz="4000" b="0" i="0" u="none" strike="noStrike" cap="none">
                <a:solidFill>
                  <a:srgbClr val="13B9C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body" idx="1"/>
          </p:nvPr>
        </p:nvSpPr>
        <p:spPr>
          <a:xfrm>
            <a:off x="685801" y="1068331"/>
            <a:ext cx="6306207" cy="59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None/>
              <a:defRPr sz="2800" b="0" i="0" u="none" strike="noStrike" cap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2"/>
          <p:cNvSpPr txBox="1"/>
          <p:nvPr/>
        </p:nvSpPr>
        <p:spPr>
          <a:xfrm>
            <a:off x="685801" y="6317618"/>
            <a:ext cx="6697793" cy="540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U.S. Department of Commerce | National Oceanic and Atmospheric Administration | National Marine Fisheries Service</a:t>
            </a:r>
            <a:endParaRPr/>
          </a:p>
        </p:txBody>
      </p:sp>
      <p:sp>
        <p:nvSpPr>
          <p:cNvPr id="101" name="Google Shape;101;p42"/>
          <p:cNvSpPr txBox="1"/>
          <p:nvPr/>
        </p:nvSpPr>
        <p:spPr>
          <a:xfrm>
            <a:off x="126124" y="6304130"/>
            <a:ext cx="559676" cy="553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D3DC"/>
              </a:buClr>
              <a:buSzPts val="1200"/>
              <a:buFont typeface="Arial Narrow"/>
              <a:buNone/>
            </a:pPr>
            <a:r>
              <a:rPr lang="en-US" sz="1200" b="1" i="0">
                <a:solidFill>
                  <a:srgbClr val="10D3DC"/>
                </a:solidFill>
                <a:latin typeface="Arial Narrow"/>
                <a:ea typeface="Arial Narrow"/>
                <a:cs typeface="Arial Narrow"/>
                <a:sym typeface="Arial Narrow"/>
              </a:rPr>
              <a:t>Page </a:t>
            </a:r>
            <a:fld id="{00000000-1234-1234-1234-123412341234}" type="slidenum">
              <a:rPr lang="en-US" sz="1200" b="1" i="0">
                <a:solidFill>
                  <a:srgbClr val="10D3DC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1200" b="1" i="0">
              <a:solidFill>
                <a:srgbClr val="10D3DC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2" name="Google Shape;102;p42"/>
          <p:cNvSpPr txBox="1">
            <a:spLocks noGrp="1"/>
          </p:cNvSpPr>
          <p:nvPr>
            <p:ph type="title"/>
          </p:nvPr>
        </p:nvSpPr>
        <p:spPr>
          <a:xfrm>
            <a:off x="685801" y="284063"/>
            <a:ext cx="6984125" cy="602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B9C2"/>
              </a:buClr>
              <a:buSzPts val="4000"/>
              <a:buFont typeface="Cambria"/>
              <a:buNone/>
              <a:defRPr sz="4000" b="0" i="0" u="none" strike="noStrike" cap="none">
                <a:solidFill>
                  <a:srgbClr val="13B9C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body" idx="1"/>
          </p:nvPr>
        </p:nvSpPr>
        <p:spPr>
          <a:xfrm>
            <a:off x="685801" y="1068331"/>
            <a:ext cx="6306207" cy="59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None/>
              <a:defRPr sz="2800" b="0" i="0" u="none" strike="noStrike" cap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 BLUE">
  <p:cSld name="Intro BLUE">
    <p:bg>
      <p:bgPr>
        <a:solidFill>
          <a:schemeClr val="accent5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 txBox="1">
            <a:spLocks noGrp="1"/>
          </p:cNvSpPr>
          <p:nvPr>
            <p:ph type="title"/>
          </p:nvPr>
        </p:nvSpPr>
        <p:spPr>
          <a:xfrm>
            <a:off x="1849164" y="2332513"/>
            <a:ext cx="6903326" cy="18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7F7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subTitle" idx="1"/>
          </p:nvPr>
        </p:nvSpPr>
        <p:spPr>
          <a:xfrm>
            <a:off x="1790701" y="4766561"/>
            <a:ext cx="6810375" cy="74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 GREEN">
  <p:cSld name="Intro GREEN">
    <p:bg>
      <p:bgPr>
        <a:solidFill>
          <a:schemeClr val="accen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>
            <a:spLocks noGrp="1"/>
          </p:cNvSpPr>
          <p:nvPr>
            <p:ph type="title"/>
          </p:nvPr>
        </p:nvSpPr>
        <p:spPr>
          <a:xfrm>
            <a:off x="1849164" y="2332513"/>
            <a:ext cx="6903326" cy="18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7F7FF"/>
              </a:buClr>
              <a:buSzPts val="7200"/>
              <a:buFont typeface="Cambria"/>
              <a:buNone/>
              <a:defRPr>
                <a:solidFill>
                  <a:srgbClr val="B7F7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subTitle" idx="1"/>
          </p:nvPr>
        </p:nvSpPr>
        <p:spPr>
          <a:xfrm>
            <a:off x="1790701" y="4766561"/>
            <a:ext cx="6810375" cy="74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+Footer">
  <p:cSld name="White+Foot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685801" y="190500"/>
            <a:ext cx="8182428" cy="602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B9C2"/>
              </a:buClr>
              <a:buSzPts val="4000"/>
              <a:buFont typeface="Cambria"/>
              <a:buNone/>
              <a:defRPr sz="4000" b="0" i="0" u="none" strike="noStrike" cap="none">
                <a:solidFill>
                  <a:srgbClr val="13B9C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1"/>
          </p:nvPr>
        </p:nvSpPr>
        <p:spPr>
          <a:xfrm>
            <a:off x="685801" y="1017531"/>
            <a:ext cx="6697793" cy="59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None/>
              <a:defRPr sz="2800" b="0" i="0" u="none" strike="noStrike" cap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32" name="Google Shape;32;p23"/>
          <p:cNvSpPr txBox="1"/>
          <p:nvPr/>
        </p:nvSpPr>
        <p:spPr>
          <a:xfrm>
            <a:off x="685801" y="6317618"/>
            <a:ext cx="6697793" cy="540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204A4F"/>
                </a:solidFill>
                <a:latin typeface="Arial Narrow"/>
                <a:ea typeface="Arial Narrow"/>
                <a:cs typeface="Arial Narrow"/>
                <a:sym typeface="Arial Narrow"/>
              </a:rPr>
              <a:t>U.S. Department of Commerce | National Oceanic and Atmospheric Administration | National Marine Fisheries Service</a:t>
            </a:r>
            <a:endParaRPr/>
          </a:p>
        </p:txBody>
      </p:sp>
      <p:sp>
        <p:nvSpPr>
          <p:cNvPr id="33" name="Google Shape;33;p23"/>
          <p:cNvSpPr txBox="1"/>
          <p:nvPr/>
        </p:nvSpPr>
        <p:spPr>
          <a:xfrm>
            <a:off x="126124" y="6304130"/>
            <a:ext cx="559676" cy="553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B9C2"/>
              </a:buClr>
              <a:buSzPts val="1200"/>
              <a:buFont typeface="Arial Narrow"/>
              <a:buNone/>
            </a:pPr>
            <a:r>
              <a:rPr lang="en-US" sz="1200" b="1" i="0" u="none" strike="noStrike" cap="none">
                <a:solidFill>
                  <a:srgbClr val="13B9C2"/>
                </a:solidFill>
                <a:latin typeface="Arial Narrow"/>
                <a:ea typeface="Arial Narrow"/>
                <a:cs typeface="Arial Narrow"/>
                <a:sym typeface="Arial Narrow"/>
              </a:rPr>
              <a:t>Page </a:t>
            </a:r>
            <a:fld id="{00000000-1234-1234-1234-123412341234}" type="slidenum">
              <a:rPr lang="en-US" sz="1200" b="1" i="0" u="none" strike="noStrike" cap="none">
                <a:solidFill>
                  <a:srgbClr val="13B9C2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1200" b="1" i="0" u="none" strike="noStrike" cap="none">
              <a:solidFill>
                <a:srgbClr val="13B9C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20">
          <p15:clr>
            <a:srgbClr val="FBAE40"/>
          </p15:clr>
        </p15:guide>
        <p15:guide id="2" pos="43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in">
  <p:cSld name="Plai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PICTURE light">
  <p:cSld name="Divider PICTURE ligh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/>
          <p:nvPr/>
        </p:nvSpPr>
        <p:spPr>
          <a:xfrm>
            <a:off x="7688498" y="-2"/>
            <a:ext cx="1450144" cy="5987459"/>
          </a:xfrm>
          <a:custGeom>
            <a:avLst/>
            <a:gdLst/>
            <a:ahLst/>
            <a:cxnLst/>
            <a:rect l="l" t="t" r="r" b="b"/>
            <a:pathLst>
              <a:path w="1696743" h="5463677" extrusionOk="0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>
            <a:gsLst>
              <a:gs pos="0">
                <a:srgbClr val="07477D">
                  <a:alpha val="0"/>
                </a:srgbClr>
              </a:gs>
              <a:gs pos="42000">
                <a:srgbClr val="07477D">
                  <a:alpha val="0"/>
                </a:srgbClr>
              </a:gs>
              <a:gs pos="100000">
                <a:srgbClr val="07477D">
                  <a:alpha val="33725"/>
                </a:srgbClr>
              </a:gs>
            </a:gsLst>
            <a:lin ang="72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" name="Google Shape;42;p25"/>
          <p:cNvSpPr/>
          <p:nvPr/>
        </p:nvSpPr>
        <p:spPr>
          <a:xfrm>
            <a:off x="6947911" y="20912"/>
            <a:ext cx="2196089" cy="6849789"/>
          </a:xfrm>
          <a:custGeom>
            <a:avLst/>
            <a:gdLst/>
            <a:ahLst/>
            <a:cxnLst/>
            <a:rect l="l" t="t" r="r" b="b"/>
            <a:pathLst>
              <a:path w="2196089" h="6849789" extrusionOk="0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3" name="Google Shape;4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5"/>
          <p:cNvSpPr/>
          <p:nvPr/>
        </p:nvSpPr>
        <p:spPr>
          <a:xfrm rot="10800000">
            <a:off x="0" y="8211"/>
            <a:ext cx="2196089" cy="6849789"/>
          </a:xfrm>
          <a:custGeom>
            <a:avLst/>
            <a:gdLst/>
            <a:ahLst/>
            <a:cxnLst/>
            <a:rect l="l" t="t" r="r" b="b"/>
            <a:pathLst>
              <a:path w="2196089" h="6849789" extrusionOk="0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rgbClr val="0031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" name="Google Shape;45;p25"/>
          <p:cNvSpPr txBox="1">
            <a:spLocks noGrp="1"/>
          </p:cNvSpPr>
          <p:nvPr>
            <p:ph type="ctrTitle"/>
          </p:nvPr>
        </p:nvSpPr>
        <p:spPr>
          <a:xfrm>
            <a:off x="1259715" y="907061"/>
            <a:ext cx="6772718" cy="188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03D72"/>
              </a:buClr>
              <a:buSzPts val="7200"/>
              <a:buFont typeface="Cambria"/>
              <a:buNone/>
              <a:defRPr sz="7200" b="0" i="0" u="none" strike="noStrike" cap="none">
                <a:solidFill>
                  <a:srgbClr val="103D7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NAVY" type="title">
  <p:cSld name="TITLE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/>
          <p:nvPr/>
        </p:nvSpPr>
        <p:spPr>
          <a:xfrm flipH="1">
            <a:off x="-1" y="0"/>
            <a:ext cx="9144001" cy="6858000"/>
          </a:xfrm>
          <a:prstGeom prst="rect">
            <a:avLst/>
          </a:prstGeom>
          <a:solidFill>
            <a:srgbClr val="0747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ctrTitle"/>
          </p:nvPr>
        </p:nvSpPr>
        <p:spPr>
          <a:xfrm>
            <a:off x="1259714" y="1020273"/>
            <a:ext cx="7063740" cy="188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0D3DC"/>
              </a:buClr>
              <a:buSzPts val="7200"/>
              <a:buFont typeface="Cambria"/>
              <a:buNone/>
              <a:defRPr sz="7200" b="0" i="0" u="none" strike="noStrike" cap="none">
                <a:solidFill>
                  <a:srgbClr val="10D3DC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ubTitle" idx="1"/>
          </p:nvPr>
        </p:nvSpPr>
        <p:spPr>
          <a:xfrm>
            <a:off x="1259715" y="2903865"/>
            <a:ext cx="6186114" cy="301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None/>
              <a:defRPr sz="2200" b="0" i="0" u="none" strike="noStrike" cap="none">
                <a:solidFill>
                  <a:srgbClr val="B7F7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50" name="Google Shape;50;p28"/>
          <p:cNvSpPr/>
          <p:nvPr/>
        </p:nvSpPr>
        <p:spPr>
          <a:xfrm>
            <a:off x="6947911" y="8211"/>
            <a:ext cx="2196089" cy="6849789"/>
          </a:xfrm>
          <a:custGeom>
            <a:avLst/>
            <a:gdLst/>
            <a:ahLst/>
            <a:cxnLst/>
            <a:rect l="l" t="t" r="r" b="b"/>
            <a:pathLst>
              <a:path w="2196089" h="6849789" extrusionOk="0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51" name="Google Shape;51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28"/>
          <p:cNvSpPr/>
          <p:nvPr/>
        </p:nvSpPr>
        <p:spPr>
          <a:xfrm rot="10800000">
            <a:off x="0" y="8211"/>
            <a:ext cx="2196089" cy="6849789"/>
          </a:xfrm>
          <a:custGeom>
            <a:avLst/>
            <a:gdLst/>
            <a:ahLst/>
            <a:cxnLst/>
            <a:rect l="l" t="t" r="r" b="b"/>
            <a:pathLst>
              <a:path w="2196089" h="6849789" extrusionOk="0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rgbClr val="0031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TEAL">
  <p:cSld name="Divider TEAL">
    <p:bg>
      <p:bgPr>
        <a:solidFill>
          <a:srgbClr val="13B9C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9"/>
          <p:cNvSpPr txBox="1">
            <a:spLocks noGrp="1"/>
          </p:cNvSpPr>
          <p:nvPr>
            <p:ph type="ctrTitle"/>
          </p:nvPr>
        </p:nvSpPr>
        <p:spPr>
          <a:xfrm>
            <a:off x="1259714" y="1020273"/>
            <a:ext cx="7063740" cy="188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ambria"/>
              <a:buNone/>
              <a:defRPr sz="72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9"/>
          <p:cNvSpPr txBox="1">
            <a:spLocks noGrp="1"/>
          </p:cNvSpPr>
          <p:nvPr>
            <p:ph type="subTitle" idx="1"/>
          </p:nvPr>
        </p:nvSpPr>
        <p:spPr>
          <a:xfrm>
            <a:off x="1259715" y="2903865"/>
            <a:ext cx="6186114" cy="301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None/>
              <a:defRPr sz="2200" b="0" i="0" u="none" strike="noStrike" cap="none">
                <a:solidFill>
                  <a:srgbClr val="B7F7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PICTURE dark">
  <p:cSld name="Divider PICTURE dar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/>
          <p:nvPr/>
        </p:nvSpPr>
        <p:spPr>
          <a:xfrm>
            <a:off x="7688498" y="-2"/>
            <a:ext cx="1450144" cy="5987459"/>
          </a:xfrm>
          <a:custGeom>
            <a:avLst/>
            <a:gdLst/>
            <a:ahLst/>
            <a:cxnLst/>
            <a:rect l="l" t="t" r="r" b="b"/>
            <a:pathLst>
              <a:path w="1696743" h="5463677" extrusionOk="0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>
            <a:gsLst>
              <a:gs pos="0">
                <a:srgbClr val="07477D">
                  <a:alpha val="0"/>
                </a:srgbClr>
              </a:gs>
              <a:gs pos="42000">
                <a:srgbClr val="07477D">
                  <a:alpha val="0"/>
                </a:srgbClr>
              </a:gs>
              <a:gs pos="100000">
                <a:srgbClr val="07477D">
                  <a:alpha val="33725"/>
                </a:srgbClr>
              </a:gs>
            </a:gsLst>
            <a:lin ang="72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" name="Google Shape;58;p30"/>
          <p:cNvSpPr/>
          <p:nvPr/>
        </p:nvSpPr>
        <p:spPr>
          <a:xfrm>
            <a:off x="6947911" y="20912"/>
            <a:ext cx="2196089" cy="6849789"/>
          </a:xfrm>
          <a:custGeom>
            <a:avLst/>
            <a:gdLst/>
            <a:ahLst/>
            <a:cxnLst/>
            <a:rect l="l" t="t" r="r" b="b"/>
            <a:pathLst>
              <a:path w="2196089" h="6849789" extrusionOk="0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59" name="Google Shape;5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30"/>
          <p:cNvSpPr/>
          <p:nvPr/>
        </p:nvSpPr>
        <p:spPr>
          <a:xfrm rot="10800000">
            <a:off x="0" y="8211"/>
            <a:ext cx="2196089" cy="6849789"/>
          </a:xfrm>
          <a:custGeom>
            <a:avLst/>
            <a:gdLst/>
            <a:ahLst/>
            <a:cxnLst/>
            <a:rect l="l" t="t" r="r" b="b"/>
            <a:pathLst>
              <a:path w="2196089" h="6849789" extrusionOk="0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rgbClr val="0031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" name="Google Shape;61;p30"/>
          <p:cNvSpPr txBox="1">
            <a:spLocks noGrp="1"/>
          </p:cNvSpPr>
          <p:nvPr>
            <p:ph type="ctrTitle"/>
          </p:nvPr>
        </p:nvSpPr>
        <p:spPr>
          <a:xfrm>
            <a:off x="1259715" y="907061"/>
            <a:ext cx="6772718" cy="188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mbria"/>
              <a:buNone/>
              <a:defRPr sz="72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B9C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/>
          <p:nvPr/>
        </p:nvSpPr>
        <p:spPr>
          <a:xfrm rot="5400000">
            <a:off x="-1648925" y="1639401"/>
            <a:ext cx="6874118" cy="3595317"/>
          </a:xfrm>
          <a:custGeom>
            <a:avLst/>
            <a:gdLst/>
            <a:ahLst/>
            <a:cxnLst/>
            <a:rect l="l" t="t" r="r" b="b"/>
            <a:pathLst>
              <a:path w="6874118" h="3595317" extrusionOk="0">
                <a:moveTo>
                  <a:pt x="0" y="3595317"/>
                </a:moveTo>
                <a:lnTo>
                  <a:pt x="0" y="0"/>
                </a:lnTo>
                <a:lnTo>
                  <a:pt x="154322" y="277930"/>
                </a:lnTo>
                <a:cubicBezTo>
                  <a:pt x="1004639" y="1420076"/>
                  <a:pt x="3469635" y="2400559"/>
                  <a:pt x="6865139" y="3031327"/>
                </a:cubicBezTo>
                <a:lnTo>
                  <a:pt x="6871273" y="3032428"/>
                </a:lnTo>
                <a:lnTo>
                  <a:pt x="6874118" y="3595317"/>
                </a:lnTo>
                <a:lnTo>
                  <a:pt x="0" y="359531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" name="Google Shape;11;p20"/>
          <p:cNvSpPr txBox="1">
            <a:spLocks noGrp="1"/>
          </p:cNvSpPr>
          <p:nvPr>
            <p:ph type="title"/>
          </p:nvPr>
        </p:nvSpPr>
        <p:spPr>
          <a:xfrm>
            <a:off x="1849164" y="2332513"/>
            <a:ext cx="6903326" cy="18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7F7FF"/>
              </a:buClr>
              <a:buSzPts val="7200"/>
              <a:buFont typeface="Cambria"/>
              <a:buNone/>
              <a:defRPr sz="7200" b="0" i="0" u="none" strike="noStrike" cap="none">
                <a:solidFill>
                  <a:srgbClr val="B7F7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body" idx="1"/>
          </p:nvPr>
        </p:nvSpPr>
        <p:spPr>
          <a:xfrm>
            <a:off x="1849164" y="4337339"/>
            <a:ext cx="6903326" cy="942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/>
          <p:nvPr/>
        </p:nvSpPr>
        <p:spPr>
          <a:xfrm>
            <a:off x="-9524" y="2"/>
            <a:ext cx="4895849" cy="2039519"/>
          </a:xfrm>
          <a:custGeom>
            <a:avLst/>
            <a:gdLst/>
            <a:ahLst/>
            <a:cxnLst/>
            <a:rect l="l" t="t" r="r" b="b"/>
            <a:pathLst>
              <a:path w="6504497" h="2032239" extrusionOk="0">
                <a:moveTo>
                  <a:pt x="0" y="0"/>
                </a:moveTo>
                <a:lnTo>
                  <a:pt x="6504497" y="0"/>
                </a:lnTo>
                <a:lnTo>
                  <a:pt x="6504497" y="6484"/>
                </a:lnTo>
                <a:lnTo>
                  <a:pt x="6476264" y="8249"/>
                </a:lnTo>
                <a:cubicBezTo>
                  <a:pt x="3256485" y="247737"/>
                  <a:pt x="760527" y="971301"/>
                  <a:pt x="86067" y="1877235"/>
                </a:cubicBezTo>
                <a:lnTo>
                  <a:pt x="0" y="2032239"/>
                </a:lnTo>
                <a:lnTo>
                  <a:pt x="0" y="0"/>
                </a:lnTo>
                <a:close/>
              </a:path>
            </a:pathLst>
          </a:custGeom>
          <a:solidFill>
            <a:srgbClr val="0031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4" name="Google Shape;14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8474" y="569666"/>
            <a:ext cx="1193420" cy="170227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/>
          <p:nvPr/>
        </p:nvSpPr>
        <p:spPr>
          <a:xfrm>
            <a:off x="6505303" y="0"/>
            <a:ext cx="2638697" cy="6870701"/>
          </a:xfrm>
          <a:custGeom>
            <a:avLst/>
            <a:gdLst/>
            <a:ahLst/>
            <a:cxnLst/>
            <a:rect l="l" t="t" r="r" b="b"/>
            <a:pathLst>
              <a:path w="1696743" h="5463677" extrusionOk="0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>
            <a:gsLst>
              <a:gs pos="0">
                <a:srgbClr val="07477D">
                  <a:alpha val="0"/>
                </a:srgbClr>
              </a:gs>
              <a:gs pos="42000">
                <a:srgbClr val="07477D">
                  <a:alpha val="0"/>
                </a:srgbClr>
              </a:gs>
              <a:gs pos="100000">
                <a:srgbClr val="07477D">
                  <a:alpha val="33725"/>
                </a:srgbClr>
              </a:gs>
            </a:gsLst>
            <a:lin ang="96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" name="Google Shape;26;p22"/>
          <p:cNvSpPr/>
          <p:nvPr/>
        </p:nvSpPr>
        <p:spPr>
          <a:xfrm>
            <a:off x="6947911" y="8211"/>
            <a:ext cx="2196089" cy="6849789"/>
          </a:xfrm>
          <a:custGeom>
            <a:avLst/>
            <a:gdLst/>
            <a:ahLst/>
            <a:cxnLst/>
            <a:rect l="l" t="t" r="r" b="b"/>
            <a:pathLst>
              <a:path w="2196089" h="6849789" extrusionOk="0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7" name="Google Shape;2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2"/>
          <p:cNvSpPr/>
          <p:nvPr/>
        </p:nvSpPr>
        <p:spPr>
          <a:xfrm rot="10800000">
            <a:off x="0" y="8211"/>
            <a:ext cx="2196089" cy="6849789"/>
          </a:xfrm>
          <a:custGeom>
            <a:avLst/>
            <a:gdLst/>
            <a:ahLst/>
            <a:cxnLst/>
            <a:rect l="l" t="t" r="r" b="b"/>
            <a:pathLst>
              <a:path w="2196089" h="6849789" extrusionOk="0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D7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/>
          <p:nvPr/>
        </p:nvSpPr>
        <p:spPr>
          <a:xfrm>
            <a:off x="7688498" y="-2"/>
            <a:ext cx="1450144" cy="5987459"/>
          </a:xfrm>
          <a:custGeom>
            <a:avLst/>
            <a:gdLst/>
            <a:ahLst/>
            <a:cxnLst/>
            <a:rect l="l" t="t" r="r" b="b"/>
            <a:pathLst>
              <a:path w="1696743" h="5463677" extrusionOk="0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>
            <a:gsLst>
              <a:gs pos="0">
                <a:srgbClr val="07477D">
                  <a:alpha val="0"/>
                </a:srgbClr>
              </a:gs>
              <a:gs pos="42000">
                <a:srgbClr val="07477D">
                  <a:alpha val="0"/>
                </a:srgbClr>
              </a:gs>
              <a:gs pos="100000">
                <a:srgbClr val="07477D">
                  <a:alpha val="33725"/>
                </a:srgbClr>
              </a:gs>
            </a:gsLst>
            <a:lin ang="72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" name="Google Shape;37;p24"/>
          <p:cNvSpPr/>
          <p:nvPr/>
        </p:nvSpPr>
        <p:spPr>
          <a:xfrm>
            <a:off x="6947911" y="20912"/>
            <a:ext cx="2196089" cy="6849789"/>
          </a:xfrm>
          <a:custGeom>
            <a:avLst/>
            <a:gdLst/>
            <a:ahLst/>
            <a:cxnLst/>
            <a:rect l="l" t="t" r="r" b="b"/>
            <a:pathLst>
              <a:path w="2196089" h="6849789" extrusionOk="0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8" name="Google Shape;38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4"/>
          <p:cNvSpPr/>
          <p:nvPr/>
        </p:nvSpPr>
        <p:spPr>
          <a:xfrm rot="10800000">
            <a:off x="0" y="8211"/>
            <a:ext cx="2196089" cy="6849789"/>
          </a:xfrm>
          <a:custGeom>
            <a:avLst/>
            <a:gdLst/>
            <a:ahLst/>
            <a:cxnLst/>
            <a:rect l="l" t="t" r="r" b="b"/>
            <a:pathLst>
              <a:path w="2196089" h="6849789" extrusionOk="0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rgbClr val="0031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B9C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2"/>
          <p:cNvSpPr/>
          <p:nvPr/>
        </p:nvSpPr>
        <p:spPr>
          <a:xfrm rot="5400000" flipH="1">
            <a:off x="3069848" y="-2657430"/>
            <a:ext cx="3511074" cy="8805478"/>
          </a:xfrm>
          <a:custGeom>
            <a:avLst/>
            <a:gdLst/>
            <a:ahLst/>
            <a:cxnLst/>
            <a:rect l="l" t="t" r="r" b="b"/>
            <a:pathLst>
              <a:path w="2196089" h="6849789" extrusionOk="0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" name="Google Shape;64;p32"/>
          <p:cNvSpPr/>
          <p:nvPr/>
        </p:nvSpPr>
        <p:spPr>
          <a:xfrm rot="10800000">
            <a:off x="0" y="0"/>
            <a:ext cx="2196089" cy="6849789"/>
          </a:xfrm>
          <a:custGeom>
            <a:avLst/>
            <a:gdLst/>
            <a:ahLst/>
            <a:cxnLst/>
            <a:rect l="l" t="t" r="r" b="b"/>
            <a:pathLst>
              <a:path w="2196089" h="6849789" extrusionOk="0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rgbClr val="0031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5" name="Google Shape;65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4374" y="358150"/>
            <a:ext cx="2302812" cy="104905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2"/>
          <p:cNvSpPr txBox="1"/>
          <p:nvPr/>
        </p:nvSpPr>
        <p:spPr>
          <a:xfrm>
            <a:off x="1143000" y="2567298"/>
            <a:ext cx="6858000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ambria"/>
              <a:buNone/>
            </a:pPr>
            <a:r>
              <a:rPr lang="en-US" sz="7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Click to edit Master title style</a:t>
            </a:r>
            <a:endParaRPr/>
          </a:p>
        </p:txBody>
      </p:sp>
      <p:sp>
        <p:nvSpPr>
          <p:cNvPr id="67" name="Google Shape;67;p32"/>
          <p:cNvSpPr txBox="1"/>
          <p:nvPr/>
        </p:nvSpPr>
        <p:spPr>
          <a:xfrm>
            <a:off x="1143000" y="4422609"/>
            <a:ext cx="6858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F7FF"/>
              </a:buClr>
              <a:buSzPts val="3600"/>
              <a:buFont typeface="Arial"/>
              <a:buNone/>
            </a:pPr>
            <a:r>
              <a:rPr lang="en-US" sz="3600" b="0" i="0">
                <a:solidFill>
                  <a:srgbClr val="B7F7FF"/>
                </a:solidFill>
                <a:latin typeface="Cambria"/>
                <a:ea typeface="Cambria"/>
                <a:cs typeface="Cambria"/>
                <a:sym typeface="Cambria"/>
              </a:rPr>
              <a:t>Click to edit Master subtitle style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6"/>
          <p:cNvSpPr/>
          <p:nvPr/>
        </p:nvSpPr>
        <p:spPr>
          <a:xfrm>
            <a:off x="7688498" y="-2"/>
            <a:ext cx="1450144" cy="5987459"/>
          </a:xfrm>
          <a:custGeom>
            <a:avLst/>
            <a:gdLst/>
            <a:ahLst/>
            <a:cxnLst/>
            <a:rect l="l" t="t" r="r" b="b"/>
            <a:pathLst>
              <a:path w="1696743" h="5463677" extrusionOk="0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>
            <a:gsLst>
              <a:gs pos="0">
                <a:srgbClr val="07477D">
                  <a:alpha val="0"/>
                </a:srgbClr>
              </a:gs>
              <a:gs pos="42000">
                <a:srgbClr val="07477D">
                  <a:alpha val="0"/>
                </a:srgbClr>
              </a:gs>
              <a:gs pos="100000">
                <a:srgbClr val="07477D">
                  <a:alpha val="33725"/>
                </a:srgbClr>
              </a:gs>
            </a:gsLst>
            <a:lin ang="72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" name="Google Shape;73;p36"/>
          <p:cNvSpPr/>
          <p:nvPr/>
        </p:nvSpPr>
        <p:spPr>
          <a:xfrm>
            <a:off x="0" y="5485562"/>
            <a:ext cx="9138642" cy="1369974"/>
          </a:xfrm>
          <a:prstGeom prst="rect">
            <a:avLst/>
          </a:prstGeom>
          <a:solidFill>
            <a:srgbClr val="0031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4" name="Google Shape;74;p36"/>
          <p:cNvSpPr/>
          <p:nvPr/>
        </p:nvSpPr>
        <p:spPr>
          <a:xfrm>
            <a:off x="6947911" y="20912"/>
            <a:ext cx="2196089" cy="6849789"/>
          </a:xfrm>
          <a:custGeom>
            <a:avLst/>
            <a:gdLst/>
            <a:ahLst/>
            <a:cxnLst/>
            <a:rect l="l" t="t" r="r" b="b"/>
            <a:pathLst>
              <a:path w="2196089" h="6849789" extrusionOk="0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75" name="Google Shape;75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6"/>
          <p:cNvSpPr txBox="1"/>
          <p:nvPr/>
        </p:nvSpPr>
        <p:spPr>
          <a:xfrm>
            <a:off x="685801" y="6317618"/>
            <a:ext cx="6697793" cy="540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U.S. Department of Commerce | National Oceanic and Atmospheric Administration | National Marine Fisheries Service</a:t>
            </a:r>
            <a:endParaRPr/>
          </a:p>
        </p:txBody>
      </p:sp>
      <p:sp>
        <p:nvSpPr>
          <p:cNvPr id="77" name="Google Shape;77;p36"/>
          <p:cNvSpPr txBox="1"/>
          <p:nvPr/>
        </p:nvSpPr>
        <p:spPr>
          <a:xfrm>
            <a:off x="126124" y="6304130"/>
            <a:ext cx="559676" cy="553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B9C2"/>
              </a:buClr>
              <a:buSzPts val="1200"/>
              <a:buFont typeface="Arial Narrow"/>
              <a:buNone/>
            </a:pPr>
            <a:r>
              <a:rPr lang="en-US" sz="1200" b="1" i="0">
                <a:solidFill>
                  <a:srgbClr val="13B9C2"/>
                </a:solidFill>
                <a:latin typeface="Arial Narrow"/>
                <a:ea typeface="Arial Narrow"/>
                <a:cs typeface="Arial Narrow"/>
                <a:sym typeface="Arial Narrow"/>
              </a:rPr>
              <a:t>Page </a:t>
            </a:r>
            <a:fld id="{00000000-1234-1234-1234-123412341234}" type="slidenum">
              <a:rPr lang="en-US" sz="1200" b="1" i="0">
                <a:solidFill>
                  <a:srgbClr val="13B9C2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1200" b="1" i="0">
              <a:solidFill>
                <a:srgbClr val="13B9C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9"/>
          <p:cNvSpPr/>
          <p:nvPr/>
        </p:nvSpPr>
        <p:spPr>
          <a:xfrm>
            <a:off x="0" y="6391373"/>
            <a:ext cx="9144000" cy="466627"/>
          </a:xfrm>
          <a:prstGeom prst="rect">
            <a:avLst/>
          </a:prstGeom>
          <a:solidFill>
            <a:srgbClr val="B3DADF">
              <a:alpha val="6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6" name="Google Shape;86;p39"/>
          <p:cNvSpPr/>
          <p:nvPr/>
        </p:nvSpPr>
        <p:spPr>
          <a:xfrm>
            <a:off x="6879771" y="-1"/>
            <a:ext cx="2264229" cy="6311721"/>
          </a:xfrm>
          <a:custGeom>
            <a:avLst/>
            <a:gdLst/>
            <a:ahLst/>
            <a:cxnLst/>
            <a:rect l="l" t="t" r="r" b="b"/>
            <a:pathLst>
              <a:path w="1696743" h="5463677" extrusionOk="0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>
            <a:gsLst>
              <a:gs pos="0">
                <a:srgbClr val="07477D">
                  <a:alpha val="0"/>
                </a:srgbClr>
              </a:gs>
              <a:gs pos="42000">
                <a:srgbClr val="07477D">
                  <a:alpha val="0"/>
                </a:srgbClr>
              </a:gs>
              <a:gs pos="100000">
                <a:srgbClr val="07477D">
                  <a:alpha val="33725"/>
                </a:srgbClr>
              </a:gs>
            </a:gsLst>
            <a:lin ang="72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7" name="Google Shape;87;p39"/>
          <p:cNvSpPr/>
          <p:nvPr/>
        </p:nvSpPr>
        <p:spPr>
          <a:xfrm>
            <a:off x="6947911" y="8211"/>
            <a:ext cx="2196089" cy="6849789"/>
          </a:xfrm>
          <a:custGeom>
            <a:avLst/>
            <a:gdLst/>
            <a:ahLst/>
            <a:cxnLst/>
            <a:rect l="l" t="t" r="r" b="b"/>
            <a:pathLst>
              <a:path w="2196089" h="6849789" extrusionOk="0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88" name="Google Shape;8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/>
          <p:nvPr/>
        </p:nvSpPr>
        <p:spPr>
          <a:xfrm>
            <a:off x="0" y="6391373"/>
            <a:ext cx="9144000" cy="466627"/>
          </a:xfrm>
          <a:prstGeom prst="rect">
            <a:avLst/>
          </a:prstGeom>
          <a:solidFill>
            <a:srgbClr val="0031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6" name="Google Shape;96;p41"/>
          <p:cNvSpPr/>
          <p:nvPr/>
        </p:nvSpPr>
        <p:spPr>
          <a:xfrm>
            <a:off x="6879771" y="-1"/>
            <a:ext cx="2264229" cy="6311721"/>
          </a:xfrm>
          <a:custGeom>
            <a:avLst/>
            <a:gdLst/>
            <a:ahLst/>
            <a:cxnLst/>
            <a:rect l="l" t="t" r="r" b="b"/>
            <a:pathLst>
              <a:path w="1696743" h="5463677" extrusionOk="0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>
            <a:gsLst>
              <a:gs pos="0">
                <a:srgbClr val="07477D">
                  <a:alpha val="0"/>
                </a:srgbClr>
              </a:gs>
              <a:gs pos="42000">
                <a:srgbClr val="07477D">
                  <a:alpha val="0"/>
                </a:srgbClr>
              </a:gs>
              <a:gs pos="100000">
                <a:srgbClr val="07477D">
                  <a:alpha val="33725"/>
                </a:srgbClr>
              </a:gs>
            </a:gsLst>
            <a:lin ang="72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7" name="Google Shape;97;p41"/>
          <p:cNvSpPr/>
          <p:nvPr/>
        </p:nvSpPr>
        <p:spPr>
          <a:xfrm>
            <a:off x="6947911" y="8211"/>
            <a:ext cx="2196089" cy="6849789"/>
          </a:xfrm>
          <a:custGeom>
            <a:avLst/>
            <a:gdLst/>
            <a:ahLst/>
            <a:cxnLst/>
            <a:rect l="l" t="t" r="r" b="b"/>
            <a:pathLst>
              <a:path w="2196089" h="6849789" extrusionOk="0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8" name="Google Shape;9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>
            <a:spLocks noGrp="1"/>
          </p:cNvSpPr>
          <p:nvPr>
            <p:ph type="title"/>
          </p:nvPr>
        </p:nvSpPr>
        <p:spPr>
          <a:xfrm>
            <a:off x="1849164" y="2332513"/>
            <a:ext cx="6903326" cy="18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7F7FF"/>
              </a:buClr>
              <a:buSzPts val="7200"/>
              <a:buFont typeface="Cambria"/>
              <a:buNone/>
            </a:pPr>
            <a:r>
              <a:rPr lang="en-US"/>
              <a:t>Gulf of Alaska Dusky Rockfish</a:t>
            </a:r>
            <a:endParaRPr/>
          </a:p>
        </p:txBody>
      </p:sp>
      <p:sp>
        <p:nvSpPr>
          <p:cNvPr id="110" name="Google Shape;110;p1"/>
          <p:cNvSpPr txBox="1">
            <a:spLocks noGrp="1"/>
          </p:cNvSpPr>
          <p:nvPr>
            <p:ph type="subTitle" idx="1"/>
          </p:nvPr>
        </p:nvSpPr>
        <p:spPr>
          <a:xfrm>
            <a:off x="1790701" y="4766561"/>
            <a:ext cx="6810375" cy="74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</a:pPr>
            <a:r>
              <a:rPr lang="en-US"/>
              <a:t>Ben Williams, Pete Hulson, Chris Lunsford, Cecilia O’Leary</a:t>
            </a:r>
            <a:endParaRPr/>
          </a:p>
        </p:txBody>
      </p:sp>
      <p:pic>
        <p:nvPicPr>
          <p:cNvPr id="111" name="Google Shape;11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51" y="5554765"/>
            <a:ext cx="552450" cy="77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title"/>
          </p:nvPr>
        </p:nvSpPr>
        <p:spPr>
          <a:xfrm>
            <a:off x="685801" y="190500"/>
            <a:ext cx="8182428" cy="602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B9C2"/>
              </a:buClr>
              <a:buSzPts val="4000"/>
              <a:buFont typeface="Cambria"/>
              <a:buNone/>
            </a:pPr>
            <a:r>
              <a:rPr lang="en-US"/>
              <a:t>Dusky rockfish</a:t>
            </a:r>
            <a:endParaRPr/>
          </a:p>
        </p:txBody>
      </p:sp>
      <p:sp>
        <p:nvSpPr>
          <p:cNvPr id="182" name="Google Shape;182;p10"/>
          <p:cNvSpPr txBox="1"/>
          <p:nvPr/>
        </p:nvSpPr>
        <p:spPr>
          <a:xfrm>
            <a:off x="685801" y="930876"/>
            <a:ext cx="7486134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Alternative model explorations:</a:t>
            </a:r>
            <a:endParaRPr/>
          </a:p>
          <a:p>
            <a:pPr marL="6286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Length plus group</a:t>
            </a:r>
            <a:endParaRPr sz="1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286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Age plus group </a:t>
            </a:r>
            <a:endParaRPr sz="1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286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Length and age plus group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83" name="Google Shape;18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51" y="5554765"/>
            <a:ext cx="552450" cy="77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"/>
          <p:cNvSpPr txBox="1">
            <a:spLocks noGrp="1"/>
          </p:cNvSpPr>
          <p:nvPr>
            <p:ph type="title"/>
          </p:nvPr>
        </p:nvSpPr>
        <p:spPr>
          <a:xfrm>
            <a:off x="685801" y="190500"/>
            <a:ext cx="8182428" cy="602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B9C2"/>
              </a:buClr>
              <a:buSzPts val="4000"/>
              <a:buFont typeface="Cambria"/>
              <a:buNone/>
            </a:pPr>
            <a:r>
              <a:rPr lang="en-US"/>
              <a:t>Dusky rockfish – length plus group</a:t>
            </a:r>
            <a:endParaRPr/>
          </a:p>
        </p:txBody>
      </p:sp>
      <p:sp>
        <p:nvSpPr>
          <p:cNvPr id="190" name="Google Shape;190;p11"/>
          <p:cNvSpPr txBox="1"/>
          <p:nvPr/>
        </p:nvSpPr>
        <p:spPr>
          <a:xfrm>
            <a:off x="1995306" y="1004711"/>
            <a:ext cx="11081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Fishery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1" name="Google Shape;191;p11"/>
          <p:cNvSpPr txBox="1"/>
          <p:nvPr/>
        </p:nvSpPr>
        <p:spPr>
          <a:xfrm>
            <a:off x="6262409" y="1004711"/>
            <a:ext cx="14961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Increased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92" name="Google Shape;19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1476" y="1374043"/>
            <a:ext cx="4417157" cy="4417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350" y="1374042"/>
            <a:ext cx="4417867" cy="441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3350" y="5644819"/>
            <a:ext cx="552450" cy="77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>
            <a:spLocks noGrp="1"/>
          </p:cNvSpPr>
          <p:nvPr>
            <p:ph type="title"/>
          </p:nvPr>
        </p:nvSpPr>
        <p:spPr>
          <a:xfrm>
            <a:off x="685801" y="190500"/>
            <a:ext cx="8182428" cy="602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B9C2"/>
              </a:buClr>
              <a:buSzPts val="4000"/>
              <a:buFont typeface="Cambria"/>
              <a:buNone/>
            </a:pPr>
            <a:r>
              <a:rPr lang="en-US"/>
              <a:t>Dusky rockfish – length plus group</a:t>
            </a:r>
            <a:endParaRPr/>
          </a:p>
        </p:txBody>
      </p:sp>
      <p:sp>
        <p:nvSpPr>
          <p:cNvPr id="201" name="Google Shape;201;p12"/>
          <p:cNvSpPr txBox="1"/>
          <p:nvPr/>
        </p:nvSpPr>
        <p:spPr>
          <a:xfrm>
            <a:off x="1995307" y="1004711"/>
            <a:ext cx="8918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Survey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2" name="Google Shape;202;p12"/>
          <p:cNvSpPr txBox="1"/>
          <p:nvPr/>
        </p:nvSpPr>
        <p:spPr>
          <a:xfrm>
            <a:off x="6075218" y="1004711"/>
            <a:ext cx="11900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Increased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03" name="Google Shape;20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4291" y="1295406"/>
            <a:ext cx="4599709" cy="4599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118" y="1295406"/>
            <a:ext cx="4648199" cy="464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3351" y="5668426"/>
            <a:ext cx="552450" cy="77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3392" y="622542"/>
            <a:ext cx="5921253" cy="576121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3"/>
          <p:cNvSpPr txBox="1">
            <a:spLocks noGrp="1"/>
          </p:cNvSpPr>
          <p:nvPr>
            <p:ph type="title"/>
          </p:nvPr>
        </p:nvSpPr>
        <p:spPr>
          <a:xfrm>
            <a:off x="685801" y="190500"/>
            <a:ext cx="8182428" cy="602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B9C2"/>
              </a:buClr>
              <a:buSzPts val="4000"/>
              <a:buFont typeface="Cambria"/>
              <a:buNone/>
            </a:pPr>
            <a:r>
              <a:rPr lang="en-US"/>
              <a:t>Dusky rockfish – length plus group</a:t>
            </a:r>
            <a:endParaRPr/>
          </a:p>
        </p:txBody>
      </p:sp>
      <p:pic>
        <p:nvPicPr>
          <p:cNvPr id="213" name="Google Shape;21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351" y="5668426"/>
            <a:ext cx="552450" cy="77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297731"/>
            <a:ext cx="4630258" cy="463025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4"/>
          <p:cNvSpPr txBox="1">
            <a:spLocks noGrp="1"/>
          </p:cNvSpPr>
          <p:nvPr>
            <p:ph type="title"/>
          </p:nvPr>
        </p:nvSpPr>
        <p:spPr>
          <a:xfrm>
            <a:off x="685801" y="190500"/>
            <a:ext cx="8182428" cy="602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B9C2"/>
              </a:buClr>
              <a:buSzPts val="4000"/>
              <a:buFont typeface="Cambria"/>
              <a:buNone/>
            </a:pPr>
            <a:r>
              <a:rPr lang="en-US"/>
              <a:t>Dusky rockfish – age plus group</a:t>
            </a:r>
            <a:endParaRPr/>
          </a:p>
        </p:txBody>
      </p:sp>
      <p:sp>
        <p:nvSpPr>
          <p:cNvPr id="221" name="Google Shape;221;p14"/>
          <p:cNvSpPr txBox="1"/>
          <p:nvPr/>
        </p:nvSpPr>
        <p:spPr>
          <a:xfrm>
            <a:off x="1995307" y="1004711"/>
            <a:ext cx="8918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Survey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6262409" y="1004711"/>
            <a:ext cx="15792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Increased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23" name="Google Shape;22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351" y="5655135"/>
            <a:ext cx="552450" cy="77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19599" y="1297731"/>
            <a:ext cx="4613051" cy="461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32" y="1297731"/>
            <a:ext cx="4513741" cy="451374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5"/>
          <p:cNvSpPr txBox="1">
            <a:spLocks noGrp="1"/>
          </p:cNvSpPr>
          <p:nvPr>
            <p:ph type="title"/>
          </p:nvPr>
        </p:nvSpPr>
        <p:spPr>
          <a:xfrm>
            <a:off x="685801" y="190500"/>
            <a:ext cx="8182428" cy="602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B9C2"/>
              </a:buClr>
              <a:buSzPts val="4000"/>
              <a:buFont typeface="Cambria"/>
              <a:buNone/>
            </a:pPr>
            <a:r>
              <a:rPr lang="en-US"/>
              <a:t>Dusky rockfish – age plus group</a:t>
            </a:r>
            <a:endParaRPr/>
          </a:p>
        </p:txBody>
      </p:sp>
      <p:sp>
        <p:nvSpPr>
          <p:cNvPr id="232" name="Google Shape;232;p15"/>
          <p:cNvSpPr txBox="1"/>
          <p:nvPr/>
        </p:nvSpPr>
        <p:spPr>
          <a:xfrm>
            <a:off x="1995306" y="1004711"/>
            <a:ext cx="10734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Fishery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3" name="Google Shape;233;p15"/>
          <p:cNvSpPr txBox="1"/>
          <p:nvPr/>
        </p:nvSpPr>
        <p:spPr>
          <a:xfrm>
            <a:off x="6262409" y="1004711"/>
            <a:ext cx="12190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Increased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34" name="Google Shape;23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351" y="5658674"/>
            <a:ext cx="552450" cy="77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46533" y="1297731"/>
            <a:ext cx="4513741" cy="4513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4064" y="684887"/>
            <a:ext cx="5921253" cy="576121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6"/>
          <p:cNvSpPr txBox="1">
            <a:spLocks noGrp="1"/>
          </p:cNvSpPr>
          <p:nvPr>
            <p:ph type="title"/>
          </p:nvPr>
        </p:nvSpPr>
        <p:spPr>
          <a:xfrm>
            <a:off x="685801" y="190500"/>
            <a:ext cx="8182428" cy="602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B9C2"/>
              </a:buClr>
              <a:buSzPts val="4000"/>
              <a:buFont typeface="Cambria"/>
              <a:buNone/>
            </a:pPr>
            <a:r>
              <a:rPr lang="en-US"/>
              <a:t>Dusky rockfish – age plus group</a:t>
            </a:r>
            <a:endParaRPr/>
          </a:p>
        </p:txBody>
      </p:sp>
      <p:pic>
        <p:nvPicPr>
          <p:cNvPr id="243" name="Google Shape;24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351" y="5668426"/>
            <a:ext cx="552450" cy="77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2719" y="675135"/>
            <a:ext cx="5921253" cy="576121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7"/>
          <p:cNvSpPr txBox="1">
            <a:spLocks noGrp="1"/>
          </p:cNvSpPr>
          <p:nvPr>
            <p:ph type="title"/>
          </p:nvPr>
        </p:nvSpPr>
        <p:spPr>
          <a:xfrm>
            <a:off x="685801" y="190500"/>
            <a:ext cx="8182428" cy="602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B9C2"/>
              </a:buClr>
              <a:buSzPts val="4000"/>
              <a:buFont typeface="Cambria"/>
              <a:buNone/>
            </a:pPr>
            <a:r>
              <a:rPr lang="en-US"/>
              <a:t>Dusky rockfish – age plus group</a:t>
            </a:r>
            <a:endParaRPr/>
          </a:p>
        </p:txBody>
      </p:sp>
      <p:pic>
        <p:nvPicPr>
          <p:cNvPr id="251" name="Google Shape;25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351" y="5658674"/>
            <a:ext cx="552450" cy="77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"/>
          <p:cNvSpPr txBox="1">
            <a:spLocks noGrp="1"/>
          </p:cNvSpPr>
          <p:nvPr>
            <p:ph type="title"/>
          </p:nvPr>
        </p:nvSpPr>
        <p:spPr>
          <a:xfrm>
            <a:off x="685801" y="190500"/>
            <a:ext cx="8182428" cy="602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B9C2"/>
              </a:buClr>
              <a:buSzPts val="4000"/>
              <a:buFont typeface="Cambria"/>
              <a:buNone/>
            </a:pPr>
            <a:r>
              <a:rPr lang="en-US"/>
              <a:t>Dusky rockfish – plus groups</a:t>
            </a:r>
            <a:endParaRPr/>
          </a:p>
        </p:txBody>
      </p:sp>
      <p:pic>
        <p:nvPicPr>
          <p:cNvPr id="258" name="Google Shape;25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51" y="5668426"/>
            <a:ext cx="552450" cy="7776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9" name="Google Shape;259;p18"/>
          <p:cNvGraphicFramePr/>
          <p:nvPr/>
        </p:nvGraphicFramePr>
        <p:xfrm>
          <a:off x="886691" y="136698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{6934B356-E5E6-408B-BEEF-B43DECF7341A}</a:tableStyleId>
              </a:tblPr>
              <a:tblGrid>
                <a:gridCol w="17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Base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Length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Age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Age/Length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Parameters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Likelihoods</a:t>
                      </a:r>
                      <a:endParaRPr sz="180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</a:t>
                      </a: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332.8</a:t>
                      </a: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340.1</a:t>
                      </a: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350.7</a:t>
                      </a: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356.6</a:t>
                      </a: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Survey - age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124.8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124.4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131.9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132.1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Fishery - age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32.8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32.8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38.9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38.7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Fishery - length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49.2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55.9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52.2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57.6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 txBox="1">
            <a:spLocks noGrp="1"/>
          </p:cNvSpPr>
          <p:nvPr>
            <p:ph type="ctrTitle"/>
          </p:nvPr>
        </p:nvSpPr>
        <p:spPr>
          <a:xfrm>
            <a:off x="1259715" y="907061"/>
            <a:ext cx="6772718" cy="941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03D72"/>
              </a:buClr>
              <a:buSzPts val="7200"/>
              <a:buFont typeface="Cambria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266" name="Google Shape;266;p19"/>
          <p:cNvSpPr txBox="1"/>
          <p:nvPr/>
        </p:nvSpPr>
        <p:spPr>
          <a:xfrm>
            <a:off x="1259715" y="4809067"/>
            <a:ext cx="45427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ben.williams@noaa.gov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67" name="Google Shape;26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51" y="5554765"/>
            <a:ext cx="552450" cy="77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>
            <a:spLocks noGrp="1"/>
          </p:cNvSpPr>
          <p:nvPr>
            <p:ph type="title"/>
          </p:nvPr>
        </p:nvSpPr>
        <p:spPr>
          <a:xfrm>
            <a:off x="685801" y="190500"/>
            <a:ext cx="8182428" cy="602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B9C2"/>
              </a:buClr>
              <a:buSzPts val="4000"/>
              <a:buFont typeface="Cambria"/>
              <a:buNone/>
            </a:pPr>
            <a:r>
              <a:rPr lang="en-US"/>
              <a:t>Dusky rockfish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685801" y="930876"/>
            <a:ext cx="7486134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Alternative data explorations:</a:t>
            </a:r>
            <a:endParaRPr/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VAST explorations - Model 15.5a(2020):</a:t>
            </a:r>
            <a:endParaRPr sz="1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58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= poisson-delta, gamma, 500 knots</a:t>
            </a:r>
            <a:endParaRPr/>
          </a:p>
          <a:p>
            <a:pPr marL="6858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 = poisson-delta, gamma, 750 knots</a:t>
            </a:r>
            <a:endParaRPr/>
          </a:p>
          <a:p>
            <a:pPr marL="6858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 = delta, lognormal, 1000 knots</a:t>
            </a:r>
            <a:endParaRPr/>
          </a:p>
          <a:p>
            <a:pPr marL="6858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 = delta, lognormal, 750 knots</a:t>
            </a:r>
            <a:endParaRPr/>
          </a:p>
          <a:p>
            <a:pPr marL="6858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 = poisson-delta, lognormal, 750 knots</a:t>
            </a:r>
            <a:endParaRPr/>
          </a:p>
          <a:p>
            <a:pPr marL="6858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 = delta, gamma, 750 knots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Alternative model explorations:</a:t>
            </a:r>
            <a:endParaRPr/>
          </a:p>
          <a:p>
            <a:pPr marL="6286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Length plus group</a:t>
            </a:r>
            <a:endParaRPr sz="1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286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Age plus group </a:t>
            </a:r>
            <a:endParaRPr sz="1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286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Length and age plus group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9" name="Google Shape;11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51" y="5554765"/>
            <a:ext cx="552450" cy="77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290" y="634116"/>
            <a:ext cx="6803882" cy="547205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 txBox="1">
            <a:spLocks noGrp="1"/>
          </p:cNvSpPr>
          <p:nvPr>
            <p:ph type="title"/>
          </p:nvPr>
        </p:nvSpPr>
        <p:spPr>
          <a:xfrm>
            <a:off x="685801" y="190500"/>
            <a:ext cx="8182428" cy="602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B9C2"/>
              </a:buClr>
              <a:buSzPts val="4000"/>
              <a:buFont typeface="Cambria"/>
              <a:buNone/>
            </a:pPr>
            <a:r>
              <a:rPr lang="en-US"/>
              <a:t>Dusky rockfish – survey biomass</a:t>
            </a:r>
            <a:endParaRPr/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351" y="5554765"/>
            <a:ext cx="552450" cy="77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105" y="653165"/>
            <a:ext cx="6857217" cy="551495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>
            <a:spLocks noGrp="1"/>
          </p:cNvSpPr>
          <p:nvPr>
            <p:ph type="title"/>
          </p:nvPr>
        </p:nvSpPr>
        <p:spPr>
          <a:xfrm>
            <a:off x="685801" y="190500"/>
            <a:ext cx="8182428" cy="602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B9C2"/>
              </a:buClr>
              <a:buSzPts val="4000"/>
              <a:buFont typeface="Cambria"/>
              <a:buNone/>
            </a:pPr>
            <a:r>
              <a:rPr lang="en-US"/>
              <a:t>Dusky rockfish – survey biomass</a:t>
            </a:r>
            <a:endParaRPr/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351" y="5554765"/>
            <a:ext cx="552450" cy="77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289" y="662690"/>
            <a:ext cx="6771225" cy="544579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>
            <a:spLocks noGrp="1"/>
          </p:cNvSpPr>
          <p:nvPr>
            <p:ph type="title"/>
          </p:nvPr>
        </p:nvSpPr>
        <p:spPr>
          <a:xfrm>
            <a:off x="685801" y="190500"/>
            <a:ext cx="8182428" cy="602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B9C2"/>
              </a:buClr>
              <a:buSzPts val="4000"/>
              <a:buFont typeface="Cambria"/>
              <a:buNone/>
            </a:pPr>
            <a:r>
              <a:rPr lang="en-US"/>
              <a:t>Dusky rockfish – survey biomass</a:t>
            </a:r>
            <a:endParaRPr/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351" y="5554765"/>
            <a:ext cx="552450" cy="77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289" y="548390"/>
            <a:ext cx="7163421" cy="576121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685801" y="190500"/>
            <a:ext cx="8182428" cy="602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B9C2"/>
              </a:buClr>
              <a:buSzPts val="4000"/>
              <a:buFont typeface="Cambria"/>
              <a:buNone/>
            </a:pPr>
            <a:r>
              <a:rPr lang="en-US"/>
              <a:t>Dusky rockfish – biomass</a:t>
            </a:r>
            <a:endParaRPr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351" y="5554765"/>
            <a:ext cx="552450" cy="77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289" y="548390"/>
            <a:ext cx="7163421" cy="576121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 txBox="1">
            <a:spLocks noGrp="1"/>
          </p:cNvSpPr>
          <p:nvPr>
            <p:ph type="title"/>
          </p:nvPr>
        </p:nvSpPr>
        <p:spPr>
          <a:xfrm>
            <a:off x="685801" y="190500"/>
            <a:ext cx="8182428" cy="602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B9C2"/>
              </a:buClr>
              <a:buSzPts val="4000"/>
              <a:buFont typeface="Cambria"/>
              <a:buNone/>
            </a:pPr>
            <a:r>
              <a:rPr lang="en-US"/>
              <a:t>Dusky rockfish – biomass</a:t>
            </a:r>
            <a:endParaRPr/>
          </a:p>
        </p:txBody>
      </p:sp>
      <p:pic>
        <p:nvPicPr>
          <p:cNvPr id="159" name="Google Shape;15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351" y="5554765"/>
            <a:ext cx="552450" cy="77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289" y="548390"/>
            <a:ext cx="7163421" cy="576121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685801" y="190500"/>
            <a:ext cx="8182428" cy="602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B9C2"/>
              </a:buClr>
              <a:buSzPts val="4000"/>
              <a:buFont typeface="Cambria"/>
              <a:buNone/>
            </a:pPr>
            <a:r>
              <a:rPr lang="en-US"/>
              <a:t>Dusky rockfish – biomass</a:t>
            </a:r>
            <a:endParaRPr/>
          </a:p>
        </p:txBody>
      </p:sp>
      <p:pic>
        <p:nvPicPr>
          <p:cNvPr id="167" name="Google Shape;16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351" y="5554765"/>
            <a:ext cx="552450" cy="77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>
            <a:spLocks noGrp="1"/>
          </p:cNvSpPr>
          <p:nvPr>
            <p:ph type="title"/>
          </p:nvPr>
        </p:nvSpPr>
        <p:spPr>
          <a:xfrm>
            <a:off x="685801" y="190500"/>
            <a:ext cx="8182428" cy="602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B9C2"/>
              </a:buClr>
              <a:buSzPts val="4000"/>
              <a:buFont typeface="Cambria"/>
              <a:buNone/>
            </a:pPr>
            <a:r>
              <a:rPr lang="en-US"/>
              <a:t>Dusky rockfish</a:t>
            </a:r>
            <a:endParaRPr/>
          </a:p>
        </p:txBody>
      </p:sp>
      <p:sp>
        <p:nvSpPr>
          <p:cNvPr id="174" name="Google Shape;174;p9"/>
          <p:cNvSpPr txBox="1"/>
          <p:nvPr/>
        </p:nvSpPr>
        <p:spPr>
          <a:xfrm>
            <a:off x="685801" y="930876"/>
            <a:ext cx="7486200" cy="49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Alternative data explorations:</a:t>
            </a:r>
            <a:endParaRPr/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VAST explorations - Model 15.5a(2020):</a:t>
            </a:r>
            <a:endParaRPr sz="1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58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A5A5A5"/>
                </a:solidFill>
                <a:latin typeface="Cambria"/>
                <a:ea typeface="Cambria"/>
                <a:cs typeface="Cambria"/>
                <a:sym typeface="Cambria"/>
              </a:rPr>
              <a:t>A = poisson-delta, gamma, 500 knots</a:t>
            </a:r>
            <a:endParaRPr/>
          </a:p>
          <a:p>
            <a:pPr marL="6858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A5A5A5"/>
                </a:solidFill>
                <a:latin typeface="Cambria"/>
                <a:ea typeface="Cambria"/>
                <a:cs typeface="Cambria"/>
                <a:sym typeface="Cambria"/>
              </a:rPr>
              <a:t>B = poisson-delta, gamma, 750 knots</a:t>
            </a:r>
            <a:endParaRPr/>
          </a:p>
          <a:p>
            <a:pPr marL="6858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 = delta, lognormal, 1000 knots</a:t>
            </a:r>
            <a:endParaRPr/>
          </a:p>
          <a:p>
            <a:pPr marL="6858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 = delta, lognormal, 750 knots</a:t>
            </a:r>
            <a:endParaRPr/>
          </a:p>
          <a:p>
            <a:pPr marL="6858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 = poisson-delta, lognormal, 750 knots</a:t>
            </a:r>
            <a:endParaRPr/>
          </a:p>
          <a:p>
            <a:pPr marL="6858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A5A5A5"/>
                </a:solidFill>
                <a:latin typeface="Cambria"/>
                <a:ea typeface="Cambria"/>
                <a:cs typeface="Cambria"/>
                <a:sym typeface="Cambria"/>
              </a:rPr>
              <a:t>F = delta, gamma, 750 knots</a:t>
            </a:r>
            <a:endParaRPr/>
          </a:p>
          <a:p>
            <a:pPr marL="6858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A5A5A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Recommendation: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Likely use VAST option E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-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maintains the use of the delta model (reduced bias)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-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same # of knots as default GAP settings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-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residual “diagnostics” (not shown)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-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precautionary relative to default GAP settings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75" name="Google Shape;17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51" y="5554765"/>
            <a:ext cx="552450" cy="77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2_Custom Design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View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iew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View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View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View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724</Words>
  <Application>Microsoft Office PowerPoint</Application>
  <PresentationFormat>On-screen Show (4:3)</PresentationFormat>
  <Paragraphs>136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Cambria</vt:lpstr>
      <vt:lpstr>Roboto</vt:lpstr>
      <vt:lpstr>Calibri</vt:lpstr>
      <vt:lpstr>Noto Sans Symbols</vt:lpstr>
      <vt:lpstr>Arial</vt:lpstr>
      <vt:lpstr>Arial Narrow</vt:lpstr>
      <vt:lpstr>2_Custom Design</vt:lpstr>
      <vt:lpstr>2_View</vt:lpstr>
      <vt:lpstr>View</vt:lpstr>
      <vt:lpstr>1_Custom Design</vt:lpstr>
      <vt:lpstr>4_View</vt:lpstr>
      <vt:lpstr>1_View</vt:lpstr>
      <vt:lpstr>3_View</vt:lpstr>
      <vt:lpstr>Gulf of Alaska Dusky Rockfish</vt:lpstr>
      <vt:lpstr>Dusky rockfish</vt:lpstr>
      <vt:lpstr>Dusky rockfish – survey biomass</vt:lpstr>
      <vt:lpstr>Dusky rockfish – survey biomass</vt:lpstr>
      <vt:lpstr>Dusky rockfish – survey biomass</vt:lpstr>
      <vt:lpstr>Dusky rockfish – biomass</vt:lpstr>
      <vt:lpstr>Dusky rockfish – biomass</vt:lpstr>
      <vt:lpstr>Dusky rockfish – biomass</vt:lpstr>
      <vt:lpstr>Dusky rockfish</vt:lpstr>
      <vt:lpstr>Dusky rockfish</vt:lpstr>
      <vt:lpstr>Dusky rockfish – length plus group</vt:lpstr>
      <vt:lpstr>Dusky rockfish – length plus group</vt:lpstr>
      <vt:lpstr>Dusky rockfish – length plus group</vt:lpstr>
      <vt:lpstr>Dusky rockfish – age plus group</vt:lpstr>
      <vt:lpstr>Dusky rockfish – age plus group</vt:lpstr>
      <vt:lpstr>Dusky rockfish – age plus group</vt:lpstr>
      <vt:lpstr>Dusky rockfish – age plus group</vt:lpstr>
      <vt:lpstr>Dusky rockfish – plus groups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Gulf of Alaska Dusky Rockfish</dc:title>
  <dc:creator>Microsoft Office User</dc:creator>
  <cp:lastModifiedBy>Ben.Williams</cp:lastModifiedBy>
  <cp:revision>1</cp:revision>
  <dcterms:created xsi:type="dcterms:W3CDTF">2019-09-23T21:07:44Z</dcterms:created>
  <dcterms:modified xsi:type="dcterms:W3CDTF">2022-09-16T23:03:54Z</dcterms:modified>
</cp:coreProperties>
</file>