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88" r:id="rId2"/>
    <p:sldMasterId id="2147484162" r:id="rId3"/>
    <p:sldMasterId id="2147484210" r:id="rId4"/>
    <p:sldMasterId id="2147484195" r:id="rId5"/>
    <p:sldMasterId id="2147484190" r:id="rId6"/>
    <p:sldMasterId id="2147484200" r:id="rId7"/>
  </p:sldMasterIdLst>
  <p:notesMasterIdLst>
    <p:notesMasterId r:id="rId31"/>
  </p:notesMasterIdLst>
  <p:sldIdLst>
    <p:sldId id="289" r:id="rId8"/>
    <p:sldId id="291" r:id="rId9"/>
    <p:sldId id="293" r:id="rId10"/>
    <p:sldId id="297" r:id="rId11"/>
    <p:sldId id="313" r:id="rId12"/>
    <p:sldId id="296" r:id="rId13"/>
    <p:sldId id="298" r:id="rId14"/>
    <p:sldId id="310" r:id="rId15"/>
    <p:sldId id="295" r:id="rId16"/>
    <p:sldId id="294" r:id="rId17"/>
    <p:sldId id="299" r:id="rId18"/>
    <p:sldId id="300" r:id="rId19"/>
    <p:sldId id="301" r:id="rId20"/>
    <p:sldId id="315" r:id="rId21"/>
    <p:sldId id="302" r:id="rId22"/>
    <p:sldId id="303" r:id="rId23"/>
    <p:sldId id="304" r:id="rId24"/>
    <p:sldId id="306" r:id="rId25"/>
    <p:sldId id="307" r:id="rId26"/>
    <p:sldId id="317" r:id="rId27"/>
    <p:sldId id="314" r:id="rId28"/>
    <p:sldId id="31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9C2"/>
    <a:srgbClr val="103D72"/>
    <a:srgbClr val="10D3DC"/>
    <a:srgbClr val="003155"/>
    <a:srgbClr val="00467F"/>
    <a:srgbClr val="2A7DE2"/>
    <a:srgbClr val="1A428A"/>
    <a:srgbClr val="C25613"/>
    <a:srgbClr val="BE2F1A"/>
    <a:srgbClr val="AF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83218" autoAdjust="0"/>
  </p:normalViewPr>
  <p:slideViewPr>
    <p:cSldViewPr snapToGrid="0" snapToObjects="1">
      <p:cViewPr varScale="1">
        <p:scale>
          <a:sx n="74" d="100"/>
          <a:sy n="74" d="100"/>
        </p:scale>
        <p:origin x="18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0B0F9-ACCA-8C41-B581-4C1D94E3F99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8CC5-9B2F-654B-A985-9D929854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Selectivity is younger</a:t>
            </a:r>
            <a:r>
              <a:rPr lang="en-US" baseline="0" dirty="0" smtClean="0"/>
              <a:t> than maturity – generally not a good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variance about recruitment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 biomass retrospective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 biomass retrospective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0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 biomass retrospective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6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SSB following the same general pattern</a:t>
            </a:r>
            <a:r>
              <a:rPr lang="en-US" baseline="0" dirty="0" smtClean="0"/>
              <a:t> from the last full 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9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SSB retro is in the preferred</a:t>
            </a:r>
            <a:r>
              <a:rPr lang="en-US" baseline="0" dirty="0" smtClean="0"/>
              <a:t>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Trawl survey biomass has moved westward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70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r>
              <a:rPr lang="en-US" baseline="0" dirty="0" smtClean="0"/>
              <a:t> reflected in the random effects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6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r>
              <a:rPr lang="en-US" baseline="0" dirty="0" smtClean="0"/>
              <a:t> reflected in the random effects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data</a:t>
            </a:r>
          </a:p>
          <a:p>
            <a:r>
              <a:rPr lang="en-US" dirty="0" smtClean="0"/>
              <a:t>VAST bridge model</a:t>
            </a:r>
          </a:p>
          <a:p>
            <a:r>
              <a:rPr lang="en-US" dirty="0" smtClean="0"/>
              <a:t>VAST</a:t>
            </a:r>
            <a:r>
              <a:rPr lang="en-US" baseline="0" dirty="0" smtClean="0"/>
              <a:t> GAP model – using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r>
              <a:rPr lang="en-US" baseline="0" dirty="0" smtClean="0"/>
              <a:t> reflected in the random effects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bridge model is slightly lower than the 2018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The GAP model is higher, though follows same trend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bridge model is slightly lower than the 2018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The GAP model is higher, though follows same trend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Ages are well distributed – seeing some signal</a:t>
            </a:r>
            <a:r>
              <a:rPr lang="en-US" baseline="0" dirty="0" smtClean="0"/>
              <a:t> ~ age 10 smallish recruitment</a:t>
            </a:r>
          </a:p>
          <a:p>
            <a:r>
              <a:rPr lang="en-US" baseline="0" dirty="0" smtClean="0"/>
              <a:t>See similar age trends in survey and fishery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 lengths not used in the model.</a:t>
            </a:r>
          </a:p>
          <a:p>
            <a:r>
              <a:rPr lang="en-US" dirty="0" smtClean="0"/>
              <a:t>Need to</a:t>
            </a:r>
            <a:r>
              <a:rPr lang="en-US" baseline="0" dirty="0" smtClean="0"/>
              <a:t> push out the plus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 lengths not used in the model.</a:t>
            </a:r>
          </a:p>
          <a:p>
            <a:r>
              <a:rPr lang="en-US" dirty="0" smtClean="0"/>
              <a:t>Need to</a:t>
            </a:r>
            <a:r>
              <a:rPr lang="en-US" baseline="0" dirty="0" smtClean="0"/>
              <a:t> push out the plus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dark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7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60571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2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613563"/>
            <a:ext cx="6400799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8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9BB0-B80C-3F4D-A732-FCF7301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360"/>
            <a:ext cx="8233228" cy="8244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73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>
          <p15:clr>
            <a:srgbClr val="FBAE40"/>
          </p15:clr>
        </p15:guide>
        <p15:guide id="2" pos="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17531"/>
            <a:ext cx="6697793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128AD2-B320-314B-A47B-28DC2629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157B829-AD91-C440-A7AD-FD2C3228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0D3DC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8DE0D-65FF-3F40-BC91-65B5FB8A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25962F-6BFC-D441-B3BF-AF5E3AB5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 w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33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AY wid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749520-4BA4-C740-8EC1-3BFA8031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5B211E-002F-5543-87AE-59D75D76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8DC3-365B-C34B-96AF-79D4DC3C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9F29-FA4F-EF4E-9D49-A1D6F920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2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0057-8254-F84C-855B-7A4DF856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D9A72-35F6-9E42-9A72-893F5CFAD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NAV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9144001" cy="6858000"/>
          </a:xfrm>
          <a:prstGeom prst="rect">
            <a:avLst/>
          </a:prstGeom>
          <a:solidFill>
            <a:srgbClr val="074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D3DC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reeform 18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Freeform 21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AL"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EB7E-D243-EA44-8B44-EE6065A0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5B068C-293C-6E41-9164-4DDF27879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ligh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3D7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3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5400000" flipH="1">
            <a:off x="3069848" y="-2657430"/>
            <a:ext cx="3511074" cy="880547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0" y="0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" y="358150"/>
            <a:ext cx="2302812" cy="1049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5F6820-E140-4341-A903-882A643CA72E}"/>
              </a:ext>
            </a:extLst>
          </p:cNvPr>
          <p:cNvSpPr txBox="1">
            <a:spLocks/>
          </p:cNvSpPr>
          <p:nvPr userDrawn="1"/>
        </p:nvSpPr>
        <p:spPr>
          <a:xfrm>
            <a:off x="1143000" y="2567298"/>
            <a:ext cx="6858000" cy="1772793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ADC8AF2-6082-124C-BF3C-CE59F6400020}"/>
              </a:ext>
            </a:extLst>
          </p:cNvPr>
          <p:cNvSpPr txBox="1">
            <a:spLocks/>
          </p:cNvSpPr>
          <p:nvPr userDrawn="1"/>
        </p:nvSpPr>
        <p:spPr>
          <a:xfrm>
            <a:off x="1143000" y="4422609"/>
            <a:ext cx="6858000" cy="1655763"/>
          </a:xfrm>
          <a:prstGeom prst="rect">
            <a:avLst/>
          </a:prstGeom>
        </p:spPr>
        <p:txBody>
          <a:bodyPr lIns="27432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b="0" i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206" r:id="rId2"/>
    <p:sldLayoutId id="2147484207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80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-1648925" y="1639401"/>
            <a:ext cx="6874118" cy="3595317"/>
          </a:xfrm>
          <a:custGeom>
            <a:avLst/>
            <a:gdLst>
              <a:gd name="connsiteX0" fmla="*/ 0 w 6874118"/>
              <a:gd name="connsiteY0" fmla="*/ 3595317 h 3595317"/>
              <a:gd name="connsiteX1" fmla="*/ 0 w 6874118"/>
              <a:gd name="connsiteY1" fmla="*/ 0 h 3595317"/>
              <a:gd name="connsiteX2" fmla="*/ 154322 w 6874118"/>
              <a:gd name="connsiteY2" fmla="*/ 277930 h 3595317"/>
              <a:gd name="connsiteX3" fmla="*/ 6865139 w 6874118"/>
              <a:gd name="connsiteY3" fmla="*/ 3031327 h 3595317"/>
              <a:gd name="connsiteX4" fmla="*/ 6871273 w 6874118"/>
              <a:gd name="connsiteY4" fmla="*/ 3032428 h 3595317"/>
              <a:gd name="connsiteX5" fmla="*/ 6874118 w 6874118"/>
              <a:gd name="connsiteY5" fmla="*/ 3595317 h 3595317"/>
              <a:gd name="connsiteX6" fmla="*/ 0 w 6874118"/>
              <a:gd name="connsiteY6" fmla="*/ 3595317 h 359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4118" h="3595317">
                <a:moveTo>
                  <a:pt x="0" y="3595317"/>
                </a:moveTo>
                <a:lnTo>
                  <a:pt x="0" y="0"/>
                </a:lnTo>
                <a:lnTo>
                  <a:pt x="154322" y="277930"/>
                </a:lnTo>
                <a:cubicBezTo>
                  <a:pt x="1004639" y="1420076"/>
                  <a:pt x="3469635" y="2400559"/>
                  <a:pt x="6865139" y="3031327"/>
                </a:cubicBezTo>
                <a:lnTo>
                  <a:pt x="6871273" y="3032428"/>
                </a:lnTo>
                <a:lnTo>
                  <a:pt x="6874118" y="3595317"/>
                </a:lnTo>
                <a:lnTo>
                  <a:pt x="0" y="3595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64" y="4337339"/>
            <a:ext cx="6903326" cy="94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-9524" y="2"/>
            <a:ext cx="4895849" cy="2039519"/>
          </a:xfrm>
          <a:custGeom>
            <a:avLst/>
            <a:gdLst>
              <a:gd name="connsiteX0" fmla="*/ 0 w 6504497"/>
              <a:gd name="connsiteY0" fmla="*/ 0 h 2032239"/>
              <a:gd name="connsiteX1" fmla="*/ 6504497 w 6504497"/>
              <a:gd name="connsiteY1" fmla="*/ 0 h 2032239"/>
              <a:gd name="connsiteX2" fmla="*/ 6504497 w 6504497"/>
              <a:gd name="connsiteY2" fmla="*/ 6484 h 2032239"/>
              <a:gd name="connsiteX3" fmla="*/ 6476264 w 6504497"/>
              <a:gd name="connsiteY3" fmla="*/ 8249 h 2032239"/>
              <a:gd name="connsiteX4" fmla="*/ 86067 w 6504497"/>
              <a:gd name="connsiteY4" fmla="*/ 1877235 h 2032239"/>
              <a:gd name="connsiteX5" fmla="*/ 0 w 6504497"/>
              <a:gd name="connsiteY5" fmla="*/ 2032239 h 2032239"/>
              <a:gd name="connsiteX6" fmla="*/ 0 w 6504497"/>
              <a:gd name="connsiteY6" fmla="*/ 0 h 2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497" h="2032239">
                <a:moveTo>
                  <a:pt x="0" y="0"/>
                </a:moveTo>
                <a:lnTo>
                  <a:pt x="6504497" y="0"/>
                </a:lnTo>
                <a:lnTo>
                  <a:pt x="6504497" y="6484"/>
                </a:lnTo>
                <a:lnTo>
                  <a:pt x="6476264" y="8249"/>
                </a:lnTo>
                <a:cubicBezTo>
                  <a:pt x="3256485" y="247737"/>
                  <a:pt x="760527" y="971301"/>
                  <a:pt x="86067" y="1877235"/>
                </a:cubicBezTo>
                <a:lnTo>
                  <a:pt x="0" y="2032239"/>
                </a:lnTo>
                <a:lnTo>
                  <a:pt x="0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4" y="569666"/>
            <a:ext cx="1193420" cy="1702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208" r:id="rId2"/>
    <p:sldLayoutId id="2147484209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540808A-48BE-3B44-B738-0AF67095F7F2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71" r:id="rId2"/>
    <p:sldLayoutId id="2147484203" r:id="rId3"/>
    <p:sldLayoutId id="2147484204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8" name="Rectangle 7"/>
          <p:cNvSpPr/>
          <p:nvPr userDrawn="1"/>
        </p:nvSpPr>
        <p:spPr>
          <a:xfrm>
            <a:off x="0" y="5485562"/>
            <a:ext cx="9138642" cy="1369974"/>
          </a:xfrm>
          <a:prstGeom prst="rect">
            <a:avLst/>
          </a:prstGeom>
          <a:solidFill>
            <a:srgbClr val="0031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6505303" y="0"/>
            <a:ext cx="2638697" cy="68707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96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9879AC4-724E-D545-A486-0932ED5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64" y="1446117"/>
            <a:ext cx="6903326" cy="2751522"/>
          </a:xfrm>
        </p:spPr>
        <p:txBody>
          <a:bodyPr/>
          <a:lstStyle/>
          <a:p>
            <a:r>
              <a:rPr lang="en-US" dirty="0" smtClean="0"/>
              <a:t>Gulf of Alaska </a:t>
            </a:r>
            <a:r>
              <a:rPr lang="en-US" dirty="0"/>
              <a:t>N</a:t>
            </a:r>
            <a:r>
              <a:rPr lang="en-US" dirty="0" smtClean="0"/>
              <a:t>orthern Rockfish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083673E-AFEC-5C46-87C3-20FC37F5E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Williams, Pete </a:t>
            </a:r>
            <a:r>
              <a:rPr lang="en-US" dirty="0" err="1" smtClean="0"/>
              <a:t>Hulson</a:t>
            </a:r>
            <a:r>
              <a:rPr lang="en-US" dirty="0" smtClean="0"/>
              <a:t>, Chris Lunsford, Curry Cunningham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16" y="792905"/>
            <a:ext cx="4225198" cy="5525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4" y="914395"/>
            <a:ext cx="5943612" cy="5029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8" y="703385"/>
            <a:ext cx="6192988" cy="5240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6" y="811303"/>
            <a:ext cx="8847587" cy="523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6" y="811303"/>
            <a:ext cx="8847587" cy="523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7134" y="1408029"/>
            <a:ext cx="5937955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Qs for Plan Team: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Continue VAST explorations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Use GAP VAST output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Design-based &amp; weighting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Time varying </a:t>
            </a:r>
            <a:r>
              <a:rPr lang="en-US" sz="1800" i="1" dirty="0" smtClean="0"/>
              <a:t>q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16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33" y="788534"/>
            <a:ext cx="5303030" cy="56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8" y="792905"/>
            <a:ext cx="6302029" cy="5332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24" y="792905"/>
            <a:ext cx="4346555" cy="5683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m18.2b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84" y="792905"/>
            <a:ext cx="6961261" cy="5379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apportionment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71" y="792905"/>
            <a:ext cx="5475117" cy="54751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930876"/>
            <a:ext cx="7486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 changes to model 18.2</a:t>
            </a:r>
          </a:p>
          <a:p>
            <a:endParaRPr lang="en-US" sz="1800" dirty="0"/>
          </a:p>
          <a:p>
            <a:r>
              <a:rPr lang="en-US" sz="1800" dirty="0" smtClean="0"/>
              <a:t>Data changes: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Catch updated through Oct 2020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Survey biomass (2019)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Survey age comps (2019)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Fishery age comps (2018)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Fishery length comps (2019)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- Age error matrix update</a:t>
            </a:r>
          </a:p>
          <a:p>
            <a:endParaRPr lang="en-US" sz="1800" dirty="0"/>
          </a:p>
          <a:p>
            <a:r>
              <a:rPr lang="en-US" sz="1800" dirty="0" smtClean="0"/>
              <a:t>Changes are presented iteratively</a:t>
            </a:r>
          </a:p>
          <a:p>
            <a:endParaRPr lang="en-US" sz="1800" dirty="0" smtClean="0"/>
          </a:p>
          <a:p>
            <a:r>
              <a:rPr lang="en-US" sz="1800" dirty="0" smtClean="0"/>
              <a:t>Model 18.2 (2020) – previous accepted model uses VAST “bridge” estimate</a:t>
            </a:r>
          </a:p>
          <a:p>
            <a:r>
              <a:rPr lang="en-US" sz="1800" dirty="0" smtClean="0"/>
              <a:t>Model 18.2a (2020) – previous accepted model uses VAST GAP estimate</a:t>
            </a:r>
          </a:p>
          <a:p>
            <a:r>
              <a:rPr lang="en-US" sz="1800" dirty="0" smtClean="0"/>
              <a:t>Model 18.2b (2020) – Model 18.2a with updated age error matrix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apportionment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71" y="792905"/>
            <a:ext cx="5475117" cy="54751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351" y="928702"/>
            <a:ext cx="7718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WGOA: 26% → 38% 		</a:t>
            </a:r>
            <a:r>
              <a:rPr lang="en-US" sz="1800" b="1" dirty="0" smtClean="0"/>
              <a:t>2,023 t</a:t>
            </a:r>
          </a:p>
          <a:p>
            <a:r>
              <a:rPr lang="en-US" sz="1800" dirty="0" smtClean="0"/>
              <a:t>CGOA: 74% </a:t>
            </a:r>
            <a:r>
              <a:rPr lang="en-US" sz="1800" dirty="0"/>
              <a:t>→ </a:t>
            </a:r>
            <a:r>
              <a:rPr lang="en-US" sz="1800" dirty="0" smtClean="0"/>
              <a:t>62% 		</a:t>
            </a:r>
            <a:r>
              <a:rPr lang="en-US" sz="1800" b="1" dirty="0" smtClean="0"/>
              <a:t>3,334 t</a:t>
            </a:r>
          </a:p>
          <a:p>
            <a:r>
              <a:rPr lang="en-US" sz="1800" dirty="0" smtClean="0"/>
              <a:t>EGOA: &lt;1% 			         </a:t>
            </a:r>
            <a:r>
              <a:rPr lang="en-US" sz="1800" b="1" dirty="0" smtClean="0"/>
              <a:t>1 t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610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risk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903" y="1337187"/>
            <a:ext cx="7718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Assessment: 		</a:t>
            </a:r>
            <a:r>
              <a:rPr lang="en-US" sz="1800" b="1" dirty="0" smtClean="0"/>
              <a:t>Level 1</a:t>
            </a:r>
          </a:p>
          <a:p>
            <a:r>
              <a:rPr lang="en-US" sz="1800" dirty="0" smtClean="0"/>
              <a:t>Pop dynamics:	</a:t>
            </a:r>
            <a:r>
              <a:rPr lang="en-US" sz="1800" b="1" dirty="0" smtClean="0"/>
              <a:t>Level 1</a:t>
            </a:r>
          </a:p>
          <a:p>
            <a:r>
              <a:rPr lang="en-US" sz="1800" dirty="0" smtClean="0"/>
              <a:t>Enviro: 		</a:t>
            </a:r>
            <a:r>
              <a:rPr lang="en-US" sz="1800" b="1" dirty="0" smtClean="0"/>
              <a:t>Level 1</a:t>
            </a:r>
          </a:p>
          <a:p>
            <a:r>
              <a:rPr lang="en-US" sz="1800" dirty="0" smtClean="0"/>
              <a:t>Fishery: 		</a:t>
            </a:r>
            <a:r>
              <a:rPr lang="en-US" sz="1800" b="1" dirty="0" smtClean="0"/>
              <a:t>Level 1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dirty="0" smtClean="0"/>
              <a:t>Reasoning: No </a:t>
            </a:r>
            <a:r>
              <a:rPr lang="en-US" sz="1800" i="1" dirty="0" smtClean="0"/>
              <a:t>increase</a:t>
            </a:r>
            <a:r>
              <a:rPr lang="en-US" sz="1800" dirty="0" smtClean="0"/>
              <a:t> in concern for </a:t>
            </a:r>
            <a:r>
              <a:rPr lang="en-US" sz="1800" dirty="0" smtClean="0"/>
              <a:t>the metrics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</a:t>
            </a:r>
            <a:r>
              <a:rPr lang="en-US" dirty="0" smtClean="0"/>
              <a:t>rockfish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71096"/>
              </p:ext>
            </p:extLst>
          </p:nvPr>
        </p:nvGraphicFramePr>
        <p:xfrm>
          <a:off x="841664" y="824077"/>
          <a:ext cx="7252855" cy="5217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9951">
                  <a:extLst>
                    <a:ext uri="{9D8B030D-6E8A-4147-A177-3AD203B41FA5}">
                      <a16:colId xmlns:a16="http://schemas.microsoft.com/office/drawing/2014/main" val="3854359888"/>
                    </a:ext>
                  </a:extLst>
                </a:gridCol>
                <a:gridCol w="1973809">
                  <a:extLst>
                    <a:ext uri="{9D8B030D-6E8A-4147-A177-3AD203B41FA5}">
                      <a16:colId xmlns:a16="http://schemas.microsoft.com/office/drawing/2014/main" val="3250678365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3411170490"/>
                    </a:ext>
                  </a:extLst>
                </a:gridCol>
                <a:gridCol w="1981829">
                  <a:extLst>
                    <a:ext uri="{9D8B030D-6E8A-4147-A177-3AD203B41FA5}">
                      <a16:colId xmlns:a16="http://schemas.microsoft.com/office/drawing/2014/main" val="3939826649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4089510179"/>
                    </a:ext>
                  </a:extLst>
                </a:gridCol>
              </a:tblGrid>
              <a:tr h="201768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 estimated 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 estimated 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73302"/>
                  </a:ext>
                </a:extLst>
              </a:tr>
              <a:tr h="201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specified last year for: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recommended this year for: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5911"/>
                  </a:ext>
                </a:extLst>
              </a:tr>
              <a:tr h="3547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Quantity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2022</a:t>
                      </a:r>
                      <a:r>
                        <a:rPr lang="en-US" sz="1200" baseline="30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672801275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 (natural mortality)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ctr"/>
                </a:tc>
                <a:extLst>
                  <a:ext uri="{0D108BD9-81ED-4DB2-BD59-A6C34878D82A}">
                    <a16:rowId xmlns:a16="http://schemas.microsoft.com/office/drawing/2014/main" val="2462596779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3738295383"/>
                  </a:ext>
                </a:extLst>
              </a:tr>
              <a:tr h="355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Projected total (age 2+) biomass (t)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85,057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83,108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102,715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99,597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3085464418"/>
                  </a:ext>
                </a:extLst>
              </a:tr>
              <a:tr h="355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Projected female spawning biomass (t)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34,410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32,435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42,791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40,462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1919989288"/>
                  </a:ext>
                </a:extLst>
              </a:tr>
              <a:tr h="355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r>
                        <a:rPr lang="en-US" sz="1000" baseline="-25000">
                          <a:effectLst/>
                        </a:rPr>
                        <a:t>100%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76,199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76,199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84,832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84,832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2243187153"/>
                  </a:ext>
                </a:extLst>
              </a:tr>
              <a:tr h="355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r>
                        <a:rPr lang="en-US" sz="1000" baseline="-25000">
                          <a:effectLst/>
                        </a:rPr>
                        <a:t>40%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30,480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30,480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33,933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33,933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1307613161"/>
                  </a:ext>
                </a:extLst>
              </a:tr>
              <a:tr h="355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r>
                        <a:rPr lang="en-US" sz="1000" baseline="-25000">
                          <a:effectLst/>
                        </a:rPr>
                        <a:t>35%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26,670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26,670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29,691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29,691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2160318282"/>
                  </a:ext>
                </a:extLst>
              </a:tr>
              <a:tr h="221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OFL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2185975932"/>
                  </a:ext>
                </a:extLst>
              </a:tr>
              <a:tr h="221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maxF</a:t>
                      </a:r>
                      <a:r>
                        <a:rPr lang="en-US" sz="1000" baseline="-25000">
                          <a:effectLst/>
                        </a:rPr>
                        <a:t>ABC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0.061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3166789007"/>
                  </a:ext>
                </a:extLst>
              </a:tr>
              <a:tr h="221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ABC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0.061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1506550626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OFL (t)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5,143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4,898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6,396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6,088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3635275382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 ABC (t)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4,312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4,107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5,358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1548817394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ABC (t)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4,312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4,107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5,358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673743238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410" marR="6241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determined last year for: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 determined this year for: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35870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/>
                </a:tc>
                <a:extLst>
                  <a:ext uri="{0D108BD9-81ED-4DB2-BD59-A6C34878D82A}">
                    <a16:rowId xmlns:a16="http://schemas.microsoft.com/office/drawing/2014/main" val="3625912237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Overfishing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3221956502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Overfished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4177328583"/>
                  </a:ext>
                </a:extLst>
              </a:tr>
              <a:tr h="201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Approaching overfished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10" marR="62410" marT="0" marB="0" anchor="b"/>
                </a:tc>
                <a:extLst>
                  <a:ext uri="{0D108BD9-81ED-4DB2-BD59-A6C34878D82A}">
                    <a16:rowId xmlns:a16="http://schemas.microsoft.com/office/drawing/2014/main" val="11156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7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1A6DF7-E393-4646-8D78-0DF97BAA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94179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9715" y="4809067"/>
            <a:ext cx="454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  <a:r>
              <a:rPr lang="en-US" sz="1800" dirty="0" smtClean="0"/>
              <a:t>en.williams@noaa.gov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VAST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25872"/>
              </p:ext>
            </p:extLst>
          </p:nvPr>
        </p:nvGraphicFramePr>
        <p:xfrm>
          <a:off x="628650" y="2754313"/>
          <a:ext cx="7886699" cy="1350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742">
                  <a:extLst>
                    <a:ext uri="{9D8B030D-6E8A-4147-A177-3AD203B41FA5}">
                      <a16:colId xmlns:a16="http://schemas.microsoft.com/office/drawing/2014/main" val="3643927743"/>
                    </a:ext>
                  </a:extLst>
                </a:gridCol>
                <a:gridCol w="1256288">
                  <a:extLst>
                    <a:ext uri="{9D8B030D-6E8A-4147-A177-3AD203B41FA5}">
                      <a16:colId xmlns:a16="http://schemas.microsoft.com/office/drawing/2014/main" val="882338764"/>
                    </a:ext>
                  </a:extLst>
                </a:gridCol>
                <a:gridCol w="558350">
                  <a:extLst>
                    <a:ext uri="{9D8B030D-6E8A-4147-A177-3AD203B41FA5}">
                      <a16:colId xmlns:a16="http://schemas.microsoft.com/office/drawing/2014/main" val="717220957"/>
                    </a:ext>
                  </a:extLst>
                </a:gridCol>
                <a:gridCol w="706662">
                  <a:extLst>
                    <a:ext uri="{9D8B030D-6E8A-4147-A177-3AD203B41FA5}">
                      <a16:colId xmlns:a16="http://schemas.microsoft.com/office/drawing/2014/main" val="490945958"/>
                    </a:ext>
                  </a:extLst>
                </a:gridCol>
                <a:gridCol w="1238840">
                  <a:extLst>
                    <a:ext uri="{9D8B030D-6E8A-4147-A177-3AD203B41FA5}">
                      <a16:colId xmlns:a16="http://schemas.microsoft.com/office/drawing/2014/main" val="72527475"/>
                    </a:ext>
                  </a:extLst>
                </a:gridCol>
                <a:gridCol w="968389">
                  <a:extLst>
                    <a:ext uri="{9D8B030D-6E8A-4147-A177-3AD203B41FA5}">
                      <a16:colId xmlns:a16="http://schemas.microsoft.com/office/drawing/2014/main" val="3817028279"/>
                    </a:ext>
                  </a:extLst>
                </a:gridCol>
                <a:gridCol w="1378428">
                  <a:extLst>
                    <a:ext uri="{9D8B030D-6E8A-4147-A177-3AD203B41FA5}">
                      <a16:colId xmlns:a16="http://schemas.microsoft.com/office/drawing/2014/main" val="3751754590"/>
                    </a:ext>
                  </a:extLst>
                </a:gridCol>
              </a:tblGrid>
              <a:tr h="27005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VAST settings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0035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Computed by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Knots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Depth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Obs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PCR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Bias correction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92316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Model 18.2 (2018)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MESA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delta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lognormal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0754455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Model 18.2 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GAP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&lt;700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delta-gamma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lognormal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/>
                </a:tc>
                <a:extLst>
                  <a:ext uri="{0D108BD9-81ED-4DB2-BD59-A6C34878D82A}">
                    <a16:rowId xmlns:a16="http://schemas.microsoft.com/office/drawing/2014/main" val="2490589356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Model 18.2a (2020)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GAP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&lt;700 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delta-gamma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gamma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82921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survey biomass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2" y="914395"/>
            <a:ext cx="77724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5" y="792905"/>
            <a:ext cx="7235462" cy="5113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survey biomass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58" y="1495778"/>
            <a:ext cx="4267201" cy="4267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9" y="1326440"/>
            <a:ext cx="4436539" cy="4436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Survey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62410" y="1004711"/>
            <a:ext cx="100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Fishery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Survey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62410" y="1004711"/>
            <a:ext cx="100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Fishery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1" y="1505661"/>
            <a:ext cx="4416645" cy="4416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36" y="1374043"/>
            <a:ext cx="4548263" cy="4548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4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Survey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62410" y="1004711"/>
            <a:ext cx="100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Fishery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1" y="1505661"/>
            <a:ext cx="4416645" cy="4416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36" y="1374043"/>
            <a:ext cx="4548263" cy="4548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3349718"/>
            <a:ext cx="593795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Q for Plan Team:</a:t>
            </a:r>
          </a:p>
          <a:p>
            <a:r>
              <a:rPr lang="en-US" sz="1800" dirty="0" smtClean="0"/>
              <a:t> Specific recommendations for plus group examinations?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catch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93" y="792904"/>
            <a:ext cx="5607901" cy="5607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BAB3349F-11AC-3443-A9C0-9280F409D690}"/>
    </a:ext>
  </a:extLst>
</a:theme>
</file>

<file path=ppt/theme/theme2.xml><?xml version="1.0" encoding="utf-8"?>
<a:theme xmlns:a="http://schemas.openxmlformats.org/drawingml/2006/main" name="2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F61AF579-23E3-304A-898B-16B1833406A7}"/>
    </a:ext>
  </a:extLst>
</a:theme>
</file>

<file path=ppt/theme/theme3.xml><?xml version="1.0" encoding="utf-8"?>
<a:theme xmlns:a="http://schemas.openxmlformats.org/drawingml/2006/main" name="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1ED04FE9-B713-2442-9DA2-198C02833EEE}"/>
    </a:ext>
  </a:extLst>
</a:theme>
</file>

<file path=ppt/theme/theme4.xml><?xml version="1.0" encoding="utf-8"?>
<a:theme xmlns:a="http://schemas.openxmlformats.org/drawingml/2006/main" name="4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1ED04FE9-B713-2442-9DA2-198C02833EEE}"/>
    </a:ext>
  </a:extLst>
</a:theme>
</file>

<file path=ppt/theme/theme5.xml><?xml version="1.0" encoding="utf-8"?>
<a:theme xmlns:a="http://schemas.openxmlformats.org/drawingml/2006/main" name="2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0FC7E0CC-FB1A-D446-993C-0A713BE81D3D}"/>
    </a:ext>
  </a:extLst>
</a:theme>
</file>

<file path=ppt/theme/theme6.xml><?xml version="1.0" encoding="utf-8"?>
<a:theme xmlns:a="http://schemas.openxmlformats.org/drawingml/2006/main" name="1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D45B740B-F349-A943-9969-B5F947478419}"/>
    </a:ext>
  </a:extLst>
</a:theme>
</file>

<file path=ppt/theme/theme7.xml><?xml version="1.0" encoding="utf-8"?>
<a:theme xmlns:a="http://schemas.openxmlformats.org/drawingml/2006/main" name="3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40374E6A-E72A-DA4C-9929-26E3C5BFFBF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750</Words>
  <Application>Microsoft Office PowerPoint</Application>
  <PresentationFormat>On-screen Show (4:3)</PresentationFormat>
  <Paragraphs>238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Narrow</vt:lpstr>
      <vt:lpstr>Calibri</vt:lpstr>
      <vt:lpstr>Cambria</vt:lpstr>
      <vt:lpstr>Times New Roman</vt:lpstr>
      <vt:lpstr>Wingdings 2</vt:lpstr>
      <vt:lpstr>1_Custom Design</vt:lpstr>
      <vt:lpstr>2_Custom Design</vt:lpstr>
      <vt:lpstr>View</vt:lpstr>
      <vt:lpstr>4_View</vt:lpstr>
      <vt:lpstr>2_View</vt:lpstr>
      <vt:lpstr>1_View</vt:lpstr>
      <vt:lpstr>3_View</vt:lpstr>
      <vt:lpstr>Gulf of Alaska Northern Rockfish</vt:lpstr>
      <vt:lpstr>Northern rockfish</vt:lpstr>
      <vt:lpstr>Northern rockfish – VAST settings</vt:lpstr>
      <vt:lpstr>Northern rockfish – survey biomass</vt:lpstr>
      <vt:lpstr>Northern rockfish – survey biomass</vt:lpstr>
      <vt:lpstr>Northern rockfish – age</vt:lpstr>
      <vt:lpstr>Northern rockfish – length</vt:lpstr>
      <vt:lpstr>Northern rockfish – length</vt:lpstr>
      <vt:lpstr>Northern rockfish – catch</vt:lpstr>
      <vt:lpstr>Northern rockfish – m18.2b results</vt:lpstr>
      <vt:lpstr>Northern rockfish – m18.2b results</vt:lpstr>
      <vt:lpstr>Northern rockfish – m18.2b results</vt:lpstr>
      <vt:lpstr>Northern rockfish – m18.2b results</vt:lpstr>
      <vt:lpstr>Northern rockfish – m18.2b results</vt:lpstr>
      <vt:lpstr>Northern rockfish – m18.2b results</vt:lpstr>
      <vt:lpstr>Northern rockfish – m18.2b results</vt:lpstr>
      <vt:lpstr>Northern rockfish – m18.2b results</vt:lpstr>
      <vt:lpstr>Northern rockfish – m18.2b results</vt:lpstr>
      <vt:lpstr>Northern rockfish – apportionment</vt:lpstr>
      <vt:lpstr>Northern rockfish – apportionment</vt:lpstr>
      <vt:lpstr>Northern rockfish – risk table</vt:lpstr>
      <vt:lpstr>Northern rockfish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Head</dc:title>
  <dc:creator>Microsoft Office User</dc:creator>
  <cp:lastModifiedBy>Ben.Williams</cp:lastModifiedBy>
  <cp:revision>37</cp:revision>
  <dcterms:created xsi:type="dcterms:W3CDTF">2019-09-23T21:07:44Z</dcterms:created>
  <dcterms:modified xsi:type="dcterms:W3CDTF">2020-11-19T16:20:31Z</dcterms:modified>
</cp:coreProperties>
</file>