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59" r:id="rId3"/>
    <p:sldId id="261" r:id="rId4"/>
    <p:sldId id="260" r:id="rId5"/>
    <p:sldId id="267" r:id="rId6"/>
    <p:sldId id="263" r:id="rId7"/>
    <p:sldId id="265" r:id="rId8"/>
    <p:sldId id="266" r:id="rId9"/>
    <p:sldId id="264" r:id="rId10"/>
    <p:sldId id="262" r:id="rId11"/>
    <p:sldId id="279" r:id="rId12"/>
    <p:sldId id="280" r:id="rId13"/>
    <p:sldId id="281" r:id="rId14"/>
    <p:sldId id="282" r:id="rId15"/>
    <p:sldId id="269" r:id="rId16"/>
    <p:sldId id="270" r:id="rId17"/>
    <p:sldId id="284" r:id="rId18"/>
    <p:sldId id="283" r:id="rId19"/>
    <p:sldId id="271" r:id="rId20"/>
    <p:sldId id="272" r:id="rId21"/>
    <p:sldId id="273" r:id="rId22"/>
    <p:sldId id="276" r:id="rId23"/>
    <p:sldId id="285" r:id="rId24"/>
    <p:sldId id="286" r:id="rId25"/>
    <p:sldId id="274" r:id="rId26"/>
    <p:sldId id="287" r:id="rId27"/>
    <p:sldId id="275" r:id="rId28"/>
    <p:sldId id="288" r:id="rId29"/>
    <p:sldId id="289" r:id="rId30"/>
    <p:sldId id="290" r:id="rId31"/>
    <p:sldId id="291" r:id="rId32"/>
    <p:sldId id="292" r:id="rId33"/>
    <p:sldId id="268" r:id="rId34"/>
    <p:sldId id="277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34EDE-AEDF-43E8-8509-6140412940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09D00-1EAA-4BD9-989A-52D6A3D4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9947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583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28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645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488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418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60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39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824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23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39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822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726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484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2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709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2086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925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735bb860c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1735bb860c9_0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of fishing mortality rate relative to F35% and female spawning biomass relative for B 35% for status</a:t>
            </a:r>
            <a:endParaRPr/>
          </a:p>
        </p:txBody>
      </p:sp>
      <p:sp>
        <p:nvSpPr>
          <p:cNvPr id="363" name="Google Shape;363;g1735bb860c9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5850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266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35bb860c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1735bb860c9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g1735bb860c9_0_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250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35bb860c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1735bb860c9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g1735bb860c9_0_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7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6240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35bb860c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g1735bb860c9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g1735bb860c9_0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294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35bb860c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g1735bb860c9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where applicable, including random effects model graphs and final apportionment table</a:t>
            </a:r>
            <a:endParaRPr/>
          </a:p>
        </p:txBody>
      </p:sp>
      <p:sp>
        <p:nvSpPr>
          <p:cNvPr id="400" name="Google Shape;400;g1735bb860c9_0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400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735bb860c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1735bb860c9_0_2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g1735bb860c9_0_2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9443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735bb860c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1735bb860c9_0_2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g1735bb860c9_0_2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821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78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67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7770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74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304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35bb860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735bb860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PT/SSC comments being addressed IN THIS PRESENTATION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5bb860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540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46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174778" y="5956137"/>
            <a:ext cx="1399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pic" idx="2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515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>
            <a:spLocks noGrp="1"/>
          </p:cNvSpPr>
          <p:nvPr>
            <p:ph type="pic" idx="2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0570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B565-E74B-45A9-9653-2E7AF57EB6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57E5-403C-4E8D-8DC4-FE62293B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446088" y="3088639"/>
            <a:ext cx="11271900" cy="32985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73000" b="-8328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12"/>
          <p:cNvSpPr txBox="1">
            <a:spLocks noGrp="1"/>
          </p:cNvSpPr>
          <p:nvPr>
            <p:ph type="ctrTitle"/>
          </p:nvPr>
        </p:nvSpPr>
        <p:spPr>
          <a:xfrm>
            <a:off x="581190" y="664581"/>
            <a:ext cx="97350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ill Sans"/>
              <a:buNone/>
            </a:pPr>
            <a:r>
              <a:rPr lang="en-US" sz="4000" dirty="0" smtClean="0">
                <a:latin typeface="Arial"/>
                <a:ea typeface="Arial"/>
                <a:cs typeface="Arial"/>
                <a:sym typeface="Arial"/>
              </a:rPr>
              <a:t>Northern Rockfish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ill Sans"/>
              <a:buNone/>
            </a:pPr>
            <a:r>
              <a:rPr lang="en-US" sz="4000" dirty="0" smtClean="0">
                <a:latin typeface="Arial"/>
                <a:ea typeface="Arial"/>
                <a:cs typeface="Arial"/>
                <a:sym typeface="Arial"/>
              </a:rPr>
              <a:t>GOA </a:t>
            </a:r>
            <a:r>
              <a:rPr lang="en-US" sz="4000" dirty="0" err="1">
                <a:latin typeface="Arial"/>
                <a:ea typeface="Arial"/>
                <a:cs typeface="Arial"/>
                <a:sym typeface="Arial"/>
              </a:rPr>
              <a:t>Groundfish</a:t>
            </a: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 Plan Team 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>
            <a:spLocks noGrp="1"/>
          </p:cNvSpPr>
          <p:nvPr>
            <p:ph type="subTitle" idx="1"/>
          </p:nvPr>
        </p:nvSpPr>
        <p:spPr>
          <a:xfrm>
            <a:off x="581200" y="2241550"/>
            <a:ext cx="75378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 sz="2000" dirty="0" smtClean="0"/>
              <a:t>Ben Williams, Pete </a:t>
            </a:r>
            <a:r>
              <a:rPr lang="en-US" sz="2000" dirty="0" err="1" smtClean="0"/>
              <a:t>Hulson</a:t>
            </a:r>
            <a:r>
              <a:rPr lang="en-US" sz="2000" dirty="0" smtClean="0"/>
              <a:t>, Chris Lunsford, and Bridget </a:t>
            </a:r>
            <a:r>
              <a:rPr lang="en-US" sz="2000" dirty="0" err="1" smtClean="0"/>
              <a:t>Ferriss</a:t>
            </a:r>
            <a:endParaRPr sz="2000" dirty="0"/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74219" y="601473"/>
            <a:ext cx="2843769" cy="243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8746" y="5628865"/>
            <a:ext cx="1556418" cy="5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4242590" y="3198138"/>
            <a:ext cx="245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November, 2022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0" y="4261037"/>
            <a:ext cx="1240522" cy="20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Model summary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1458"/>
              </p:ext>
            </p:extLst>
          </p:nvPr>
        </p:nvGraphicFramePr>
        <p:xfrm>
          <a:off x="1880689" y="2304846"/>
          <a:ext cx="725443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798">
                  <a:extLst>
                    <a:ext uri="{9D8B030D-6E8A-4147-A177-3AD203B41FA5}">
                      <a16:colId xmlns:a16="http://schemas.microsoft.com/office/drawing/2014/main" val="2319774402"/>
                    </a:ext>
                  </a:extLst>
                </a:gridCol>
                <a:gridCol w="6328637">
                  <a:extLst>
                    <a:ext uri="{9D8B030D-6E8A-4147-A177-3AD203B41FA5}">
                      <a16:colId xmlns:a16="http://schemas.microsoft.com/office/drawing/2014/main" val="1404270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905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2020 model (m18.2b) and results (includes 1980s survey data)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72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m18.2b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base model w/data updated through 2022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76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m22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m18.2b using GAP default VAST (survey data 1990+)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752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m22.1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m22 w/increased length plus group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9582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m22.1a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m22.1 re-weighted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517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m22.1b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m22.1 re-weighted, with survey weight = 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616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Model Fit - Catch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183" y="702155"/>
            <a:ext cx="6046439" cy="60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Model Fit – Fishery age comp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82" y="1685174"/>
            <a:ext cx="5172826" cy="51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Model Fit – Survey age comp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35" y="1715856"/>
            <a:ext cx="5087709" cy="50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Model Fit – Fishery </a:t>
            </a:r>
            <a:r>
              <a:rPr lang="en-US" sz="3600" dirty="0" smtClean="0"/>
              <a:t>length </a:t>
            </a:r>
            <a:r>
              <a:rPr lang="en-US" sz="3600" dirty="0" smtClean="0"/>
              <a:t>comp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93" y="1630469"/>
            <a:ext cx="5190882" cy="51908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" y="1630469"/>
            <a:ext cx="5154655" cy="51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Survey - biomass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95" y="2128819"/>
            <a:ext cx="10838922" cy="37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Survey - biomass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219" y="1817427"/>
            <a:ext cx="8276037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5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Survey - biomass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14" y="875119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Model Fit - Selectivity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28" y="1068678"/>
            <a:ext cx="6640732" cy="56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Biomass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7" y="1994843"/>
            <a:ext cx="8805413" cy="45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Teams or SSC Comments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89258" y="1892856"/>
            <a:ext cx="11021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“The Team recommends all GOA authors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evaluate any bottom trawl survey information used in their assessment prior to 1990 including the 1984 and 1987 surveys and conduct sensitivity analyses to evaluate their usefulness to the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assessment”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PT, November 2021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285750" lvl="8" indent="174625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1980s survey data has been removed – iterative model evaluations were completed</a:t>
            </a:r>
            <a:r>
              <a:rPr lang="en-US" dirty="0" smtClean="0"/>
              <a:t>.</a:t>
            </a:r>
          </a:p>
          <a:p>
            <a:pPr marL="285750" lvl="8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The Team recommends evaluating how the definition of the length composition plus group, and alternative data-weighting methods, affect model performance.” (Plan Team, November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</a:p>
          <a:p>
            <a:pPr marL="514350" lvl="8" indent="-230188">
              <a:buFont typeface="Arial" panose="020B0604020202020204" pitchFamily="34" charset="0"/>
              <a:buChar char="•"/>
            </a:pPr>
            <a:r>
              <a:rPr lang="en-US" dirty="0" smtClean="0"/>
              <a:t>The length plus group has been increased and alternative data-weighing methods are explored </a:t>
            </a:r>
            <a:endParaRPr lang="en-US" dirty="0"/>
          </a:p>
          <a:p>
            <a:pPr marL="285750" lvl="8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The SSC also agrees with the high priority placed on improving maturity-at-age information for northern rockfish.” (SSC, December 2018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14350" lvl="8" indent="-230188">
              <a:buFont typeface="Arial" panose="020B0604020202020204" pitchFamily="34" charset="0"/>
              <a:buChar char="•"/>
            </a:pPr>
            <a:r>
              <a:rPr lang="en-US" dirty="0" smtClean="0"/>
              <a:t>A preliminary examination of skip spawning is presented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8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3600"/>
            </a:pPr>
            <a:r>
              <a:rPr lang="en-US" sz="3600" dirty="0"/>
              <a:t>Biomass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66" y="1908874"/>
            <a:ext cx="8904517" cy="47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5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3600"/>
            </a:pPr>
            <a:r>
              <a:rPr lang="en-US" sz="3600" dirty="0"/>
              <a:t>Biomass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18" y="1808412"/>
            <a:ext cx="9186951" cy="48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Recruitment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35" y="798984"/>
            <a:ext cx="7005285" cy="59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Parameters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56" y="702156"/>
            <a:ext cx="6135216" cy="61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52465"/>
              </p:ext>
            </p:extLst>
          </p:nvPr>
        </p:nvGraphicFramePr>
        <p:xfrm>
          <a:off x="1837677" y="30480"/>
          <a:ext cx="7519384" cy="676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32">
                  <a:extLst>
                    <a:ext uri="{9D8B030D-6E8A-4147-A177-3AD203B41FA5}">
                      <a16:colId xmlns:a16="http://schemas.microsoft.com/office/drawing/2014/main" val="807996691"/>
                    </a:ext>
                  </a:extLst>
                </a:gridCol>
                <a:gridCol w="788736">
                  <a:extLst>
                    <a:ext uri="{9D8B030D-6E8A-4147-A177-3AD203B41FA5}">
                      <a16:colId xmlns:a16="http://schemas.microsoft.com/office/drawing/2014/main" val="616204715"/>
                    </a:ext>
                  </a:extLst>
                </a:gridCol>
                <a:gridCol w="788736">
                  <a:extLst>
                    <a:ext uri="{9D8B030D-6E8A-4147-A177-3AD203B41FA5}">
                      <a16:colId xmlns:a16="http://schemas.microsoft.com/office/drawing/2014/main" val="1105060002"/>
                    </a:ext>
                  </a:extLst>
                </a:gridCol>
                <a:gridCol w="788736">
                  <a:extLst>
                    <a:ext uri="{9D8B030D-6E8A-4147-A177-3AD203B41FA5}">
                      <a16:colId xmlns:a16="http://schemas.microsoft.com/office/drawing/2014/main" val="3658543418"/>
                    </a:ext>
                  </a:extLst>
                </a:gridCol>
                <a:gridCol w="788736">
                  <a:extLst>
                    <a:ext uri="{9D8B030D-6E8A-4147-A177-3AD203B41FA5}">
                      <a16:colId xmlns:a16="http://schemas.microsoft.com/office/drawing/2014/main" val="2461994425"/>
                    </a:ext>
                  </a:extLst>
                </a:gridCol>
                <a:gridCol w="788736">
                  <a:extLst>
                    <a:ext uri="{9D8B030D-6E8A-4147-A177-3AD203B41FA5}">
                      <a16:colId xmlns:a16="http://schemas.microsoft.com/office/drawing/2014/main" val="1774832056"/>
                    </a:ext>
                  </a:extLst>
                </a:gridCol>
                <a:gridCol w="788736">
                  <a:extLst>
                    <a:ext uri="{9D8B030D-6E8A-4147-A177-3AD203B41FA5}">
                      <a16:colId xmlns:a16="http://schemas.microsoft.com/office/drawing/2014/main" val="3136301026"/>
                    </a:ext>
                  </a:extLst>
                </a:gridCol>
                <a:gridCol w="788736">
                  <a:extLst>
                    <a:ext uri="{9D8B030D-6E8A-4147-A177-3AD203B41FA5}">
                      <a16:colId xmlns:a16="http://schemas.microsoft.com/office/drawing/2014/main" val="197764320"/>
                    </a:ext>
                  </a:extLst>
                </a:gridCol>
              </a:tblGrid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Likelihoods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base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m18.2b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m22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m22.1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m22.1a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m22.1b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2127220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Catch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0.091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0.246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0.0549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6351360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Survey biomass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11.504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11.041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6.148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6.022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22.268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2.399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15983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Fishery ages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37.429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40.917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41.078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40.177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100.979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99.894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41.198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2007365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Survey ages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68.741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67.118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66.057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69.160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119.246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119.669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65.404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464764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Fishery lengths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46.267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49.996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50.704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67.907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131.253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131.536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50.906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7526572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Maturity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23.501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23.501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23.501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23.501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23.501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23.501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23.501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2729658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164.067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169.171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164.070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183.356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357.674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373.612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159.962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1341770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8696163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Penalties/Priors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5514011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Recruitment devs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8.931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8.780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8.757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8.640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9.847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10.024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8.936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6367984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 regularity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5.601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5.457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5.942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6.074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5.435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1436814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 prior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0.014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6870831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 prior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0.374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0.096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0.171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1649924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Objective function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249.270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253.990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248.650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267.750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443.720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460.080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244.743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3939667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1670248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Parameter estimates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155831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parameters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2990022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2344917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0.865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0.768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8640377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3.487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3.530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3.504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3.409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3.465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3.42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982810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0.061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0.061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1169028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Projected total biomass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102,661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101,479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99,365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95,559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86,908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108,108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71,504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9027840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Projected spawning biomass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42,774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42,135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41,102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39,463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36,402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45,876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28,871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1352171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84,832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85,282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83,815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82,350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78,318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89,078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69,952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3499723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33,933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34,113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33,526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32,940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31,327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35,631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27,981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482398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5,357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5,251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5,147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4,972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4,573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5,726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3,632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5025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Retrospective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12" y="702155"/>
            <a:ext cx="6152971" cy="61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6" name="Google Shape;366;p4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Phase Plane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10" y="794546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Projection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36" y="934592"/>
            <a:ext cx="6907574" cy="584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5" name="Google Shape;375;p4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Risk Table</a:t>
            </a: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61755"/>
              </p:ext>
            </p:extLst>
          </p:nvPr>
        </p:nvGraphicFramePr>
        <p:xfrm>
          <a:off x="1358899" y="1808412"/>
          <a:ext cx="9199400" cy="158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850">
                  <a:extLst>
                    <a:ext uri="{9D8B030D-6E8A-4147-A177-3AD203B41FA5}">
                      <a16:colId xmlns:a16="http://schemas.microsoft.com/office/drawing/2014/main" val="4137378615"/>
                    </a:ext>
                  </a:extLst>
                </a:gridCol>
                <a:gridCol w="2299850">
                  <a:extLst>
                    <a:ext uri="{9D8B030D-6E8A-4147-A177-3AD203B41FA5}">
                      <a16:colId xmlns:a16="http://schemas.microsoft.com/office/drawing/2014/main" val="1775589209"/>
                    </a:ext>
                  </a:extLst>
                </a:gridCol>
                <a:gridCol w="2299850">
                  <a:extLst>
                    <a:ext uri="{9D8B030D-6E8A-4147-A177-3AD203B41FA5}">
                      <a16:colId xmlns:a16="http://schemas.microsoft.com/office/drawing/2014/main" val="257080234"/>
                    </a:ext>
                  </a:extLst>
                </a:gridCol>
                <a:gridCol w="2299850">
                  <a:extLst>
                    <a:ext uri="{9D8B030D-6E8A-4147-A177-3AD203B41FA5}">
                      <a16:colId xmlns:a16="http://schemas.microsoft.com/office/drawing/2014/main" val="3455683865"/>
                    </a:ext>
                  </a:extLst>
                </a:gridCol>
              </a:tblGrid>
              <a:tr h="9849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Assessment-related considerations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Population dynamics considerations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Environmental</a:t>
                      </a:r>
                      <a:r>
                        <a:rPr lang="en-US" sz="1600" dirty="0" smtClean="0">
                          <a:effectLst/>
                        </a:rPr>
                        <a:t>/ ecosystem </a:t>
                      </a:r>
                      <a:r>
                        <a:rPr lang="en-US" sz="1600" dirty="0">
                          <a:effectLst/>
                        </a:rPr>
                        <a:t>considerations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Fishery Performance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1272647"/>
                  </a:ext>
                </a:extLst>
              </a:tr>
              <a:tr h="5969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b="0" dirty="0">
                          <a:effectLst/>
                        </a:rPr>
                        <a:t>Level </a:t>
                      </a:r>
                      <a:r>
                        <a:rPr lang="en-US" sz="1600" b="0" dirty="0" smtClean="0">
                          <a:effectLst/>
                        </a:rPr>
                        <a:t>1</a:t>
                      </a:r>
                      <a:r>
                        <a:rPr lang="en-US" sz="1600" dirty="0" smtClean="0">
                          <a:effectLst/>
                        </a:rPr>
                        <a:t>: No increased concerns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b="1" dirty="0">
                          <a:effectLst/>
                        </a:rPr>
                        <a:t>Level 2</a:t>
                      </a:r>
                      <a:r>
                        <a:rPr lang="en-US" sz="1600" dirty="0">
                          <a:effectLst/>
                        </a:rPr>
                        <a:t>: Substantially increased concerns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Level 1: No increased concerns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</a:rPr>
                        <a:t>Level 1: No increased concerns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4163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34930" y="3390276"/>
            <a:ext cx="8447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Assessment</a:t>
            </a:r>
            <a:r>
              <a:rPr lang="en-US" sz="1800" dirty="0" smtClean="0"/>
              <a:t> </a:t>
            </a:r>
            <a:r>
              <a:rPr lang="en-US" sz="1800" dirty="0" smtClean="0"/>
              <a:t>– </a:t>
            </a:r>
            <a:r>
              <a:rPr lang="en-US" dirty="0"/>
              <a:t>Changing from a design-based model to a VAST-based estimate has made the survey biomass estimates more realistic (less overall fluctuation) though the model continues to fit these data poorly. </a:t>
            </a:r>
            <a:endParaRPr lang="en-US" dirty="0" smtClean="0"/>
          </a:p>
          <a:p>
            <a:endParaRPr lang="en-US" sz="1800" dirty="0"/>
          </a:p>
          <a:p>
            <a:r>
              <a:rPr lang="en-US" sz="1800" b="1" dirty="0" smtClean="0"/>
              <a:t>Population dynamics </a:t>
            </a:r>
            <a:r>
              <a:rPr lang="en-US" sz="1800" dirty="0" smtClean="0"/>
              <a:t>– consistent low recruitment, skip </a:t>
            </a:r>
            <a:r>
              <a:rPr lang="en-US" sz="1800" dirty="0" smtClean="0"/>
              <a:t>spawning has been observed for this stock, levels unknown</a:t>
            </a:r>
          </a:p>
          <a:p>
            <a:endParaRPr lang="en-US" sz="1800" dirty="0"/>
          </a:p>
          <a:p>
            <a:r>
              <a:rPr lang="en-US" sz="1800" b="1" dirty="0" smtClean="0"/>
              <a:t>Environmental</a:t>
            </a:r>
            <a:r>
              <a:rPr lang="en-US" sz="1800" dirty="0" smtClean="0"/>
              <a:t> - environmental </a:t>
            </a:r>
            <a:r>
              <a:rPr lang="en-US" sz="1800" dirty="0"/>
              <a:t>mechanisms for changes in survival and productivity of dusky rockfish remain </a:t>
            </a:r>
            <a:r>
              <a:rPr lang="en-US" sz="1800" dirty="0" smtClean="0"/>
              <a:t>unknown, though indication that </a:t>
            </a:r>
            <a:r>
              <a:rPr lang="en-US" sz="1800" dirty="0"/>
              <a:t>structural </a:t>
            </a:r>
            <a:r>
              <a:rPr lang="en-US" sz="1800" dirty="0" err="1"/>
              <a:t>epifauna</a:t>
            </a:r>
            <a:r>
              <a:rPr lang="en-US" sz="1800" dirty="0"/>
              <a:t> habitat </a:t>
            </a:r>
            <a:r>
              <a:rPr lang="en-US" sz="1800" dirty="0" smtClean="0"/>
              <a:t>may be decreasing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Fishery </a:t>
            </a:r>
            <a:r>
              <a:rPr lang="en-US" sz="1800" b="1" dirty="0" smtClean="0"/>
              <a:t>performance </a:t>
            </a:r>
            <a:r>
              <a:rPr lang="en-US" sz="1800" dirty="0" smtClean="0"/>
              <a:t>- catches </a:t>
            </a:r>
            <a:r>
              <a:rPr lang="en-US" sz="1800" dirty="0"/>
              <a:t>are well below ABC </a:t>
            </a:r>
          </a:p>
        </p:txBody>
      </p:sp>
    </p:spTree>
    <p:extLst>
      <p:ext uri="{BB962C8B-B14F-4D97-AF65-F5344CB8AC3E}">
        <p14:creationId xmlns:p14="http://schemas.microsoft.com/office/powerpoint/2010/main" val="19083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5" name="Google Shape;375;p4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Harvest Recommendation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86900"/>
              </p:ext>
            </p:extLst>
          </p:nvPr>
        </p:nvGraphicFramePr>
        <p:xfrm>
          <a:off x="2871913" y="1558327"/>
          <a:ext cx="614816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809">
                  <a:extLst>
                    <a:ext uri="{9D8B030D-6E8A-4147-A177-3AD203B41FA5}">
                      <a16:colId xmlns:a16="http://schemas.microsoft.com/office/drawing/2014/main" val="1933960298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91510022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930836835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3548725232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3869345639"/>
                    </a:ext>
                  </a:extLst>
                </a:gridCol>
              </a:tblGrid>
              <a:tr h="5020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 estimated or specified last year for: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 estimated or recommended this year for: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9072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Quantity/Status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2023</a:t>
                      </a:r>
                      <a:r>
                        <a:rPr lang="en-US" sz="1400" baseline="30000">
                          <a:effectLst/>
                        </a:rPr>
                        <a:t>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2024</a:t>
                      </a:r>
                      <a:r>
                        <a:rPr lang="en-US" sz="1400" baseline="30000">
                          <a:effectLst/>
                        </a:rPr>
                        <a:t>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855283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 (natural mortality)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278688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22994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803753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Projected total (age 2+) biomass (t)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100,371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96,045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95,452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93,022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8822779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Projected female spawning biomass (t)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40,474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37,408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39,445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37,470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347657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r>
                        <a:rPr lang="en-US" sz="1400" baseline="-250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84,832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84,832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82,350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82,350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8808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r>
                        <a:rPr lang="en-US" sz="1400" baseline="-25000">
                          <a:effectLst/>
                        </a:rPr>
                        <a:t>40%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33,933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33,933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32,940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32,940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976420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r>
                        <a:rPr lang="en-US" sz="1400" baseline="-25000">
                          <a:effectLst/>
                        </a:rPr>
                        <a:t>35%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29,691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29,691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28,822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28,822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805684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r>
                        <a:rPr lang="en-US" sz="1400" baseline="-25000">
                          <a:effectLst/>
                        </a:rPr>
                        <a:t>OFL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805190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maxF</a:t>
                      </a:r>
                      <a:r>
                        <a:rPr lang="en-US" sz="1400" baseline="-25000">
                          <a:effectLst/>
                        </a:rPr>
                        <a:t>ABC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18458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r>
                        <a:rPr lang="en-US" sz="1400" baseline="-25000">
                          <a:effectLst/>
                        </a:rPr>
                        <a:t>ABC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836390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OFL (t)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6,143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5,874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5,927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5,661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264646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maxABC (t)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5,147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4,921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4,965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4,742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11838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 (t)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5,147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4,921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4,965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4,742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314262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 determined last year for: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 determined this year for: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71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21038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Overfishing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632484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Overfished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874955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Approaching overfished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936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11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Data Summary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17022"/>
              </p:ext>
            </p:extLst>
          </p:nvPr>
        </p:nvGraphicFramePr>
        <p:xfrm>
          <a:off x="1308716" y="2142679"/>
          <a:ext cx="949540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75">
                  <a:extLst>
                    <a:ext uri="{9D8B030D-6E8A-4147-A177-3AD203B41FA5}">
                      <a16:colId xmlns:a16="http://schemas.microsoft.com/office/drawing/2014/main" val="738445553"/>
                    </a:ext>
                  </a:extLst>
                </a:gridCol>
                <a:gridCol w="2358813">
                  <a:extLst>
                    <a:ext uri="{9D8B030D-6E8A-4147-A177-3AD203B41FA5}">
                      <a16:colId xmlns:a16="http://schemas.microsoft.com/office/drawing/2014/main" val="830213150"/>
                    </a:ext>
                  </a:extLst>
                </a:gridCol>
                <a:gridCol w="5637319">
                  <a:extLst>
                    <a:ext uri="{9D8B030D-6E8A-4147-A177-3AD203B41FA5}">
                      <a16:colId xmlns:a16="http://schemas.microsoft.com/office/drawing/2014/main" val="3377158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Source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21179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NMFS Groundfish survey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Survey biomass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1990-1999 (triennial), 2001-2019 (biennial), </a:t>
                      </a:r>
                      <a:r>
                        <a:rPr lang="en-US" sz="1800" b="1" dirty="0">
                          <a:effectLst/>
                        </a:rPr>
                        <a:t>2021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69116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 composition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1990-1999 (triennial), 2003-2019 (biennial), </a:t>
                      </a:r>
                      <a:r>
                        <a:rPr lang="en-US" sz="1800" b="1" dirty="0">
                          <a:effectLst/>
                        </a:rPr>
                        <a:t>2021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558147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trawl fishery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Catch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1961-2020, </a:t>
                      </a:r>
                      <a:r>
                        <a:rPr lang="en-US" sz="1800" b="1" dirty="0">
                          <a:effectLst/>
                        </a:rPr>
                        <a:t>2021-2022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5536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 composition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1998-2002, 2004-2006, 2008-2018 (biennial), </a:t>
                      </a:r>
                      <a:r>
                        <a:rPr lang="en-US" sz="1800" b="1" dirty="0">
                          <a:effectLst/>
                        </a:rPr>
                        <a:t>2020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6197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Length composition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1991-1997, 2003, 2007-2019 (biennial), </a:t>
                      </a:r>
                      <a:r>
                        <a:rPr lang="en-US" sz="1800" b="1" dirty="0">
                          <a:effectLst/>
                        </a:rPr>
                        <a:t>2021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571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3" name="Google Shape;403;p4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04" name="Google Shape;404;p4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Apportionment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81192" y="2171700"/>
            <a:ext cx="3076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Western </a:t>
            </a:r>
            <a:r>
              <a:rPr lang="en-US" sz="1800" dirty="0" smtClean="0"/>
              <a:t>37.76% </a:t>
            </a:r>
            <a:r>
              <a:rPr lang="en-US" sz="1800" dirty="0" smtClean="0"/>
              <a:t>→ </a:t>
            </a:r>
            <a:r>
              <a:rPr lang="en-US" sz="1800" dirty="0" smtClean="0"/>
              <a:t>52.65%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Central </a:t>
            </a:r>
            <a:r>
              <a:rPr lang="en-US" sz="1800" dirty="0" smtClean="0"/>
              <a:t>62.22% </a:t>
            </a:r>
            <a:r>
              <a:rPr lang="en-US" sz="1800" dirty="0"/>
              <a:t>→ </a:t>
            </a:r>
            <a:r>
              <a:rPr lang="en-US" sz="1800" dirty="0" smtClean="0"/>
              <a:t>47.33%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Eastern </a:t>
            </a:r>
            <a:r>
              <a:rPr lang="en-US" sz="1800" dirty="0" smtClean="0"/>
              <a:t>0.02% </a:t>
            </a:r>
            <a:r>
              <a:rPr lang="en-US" sz="1800" dirty="0"/>
              <a:t>→ </a:t>
            </a:r>
            <a:r>
              <a:rPr lang="en-US" sz="1800" dirty="0" smtClean="0"/>
              <a:t>0.02%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702156"/>
            <a:ext cx="7066625" cy="5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3" name="Google Shape;403;p4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04" name="Google Shape;404;p4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Apportionment</a:t>
            </a: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92610"/>
              </p:ext>
            </p:extLst>
          </p:nvPr>
        </p:nvGraphicFramePr>
        <p:xfrm>
          <a:off x="2157274" y="2123370"/>
          <a:ext cx="63246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42632270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84431525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90562220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64493325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84150049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9482722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Western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Central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Eastern</a:t>
                      </a:r>
                      <a:r>
                        <a:rPr lang="en-US" sz="1600" baseline="300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60021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Area  Apportionment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52.65%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47.33%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394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ABC (t)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2,614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2,350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4,965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838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OFL (t)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5,927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821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ABC (t)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2,497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2,244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4,742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090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OFL (t)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5,661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471204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30000" dirty="0"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For management purposes the small ABC in the Eastern area is combined with the Other Rockfish complex.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8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1" name="Google Shape;421;p4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Conclusions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325869" algn="l" rtl="0">
              <a:spcBef>
                <a:spcPts val="360"/>
              </a:spcBef>
              <a:spcAft>
                <a:spcPts val="0"/>
              </a:spcAft>
              <a:buSzPct val="69000"/>
              <a:buFont typeface="Arial"/>
              <a:buChar char="◼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Recommendation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5869" algn="l" rtl="0">
              <a:spcBef>
                <a:spcPts val="1000"/>
              </a:spcBef>
              <a:spcAft>
                <a:spcPts val="0"/>
              </a:spcAft>
              <a:buSzPct val="82799"/>
              <a:buFont typeface="Arial"/>
              <a:buChar char="◼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Increase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length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plus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group (model 22.1)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5869" algn="l" rtl="0">
              <a:spcBef>
                <a:spcPts val="1000"/>
              </a:spcBef>
              <a:spcAft>
                <a:spcPts val="0"/>
              </a:spcAft>
              <a:buSzPct val="69000"/>
              <a:buFont typeface="Arial"/>
              <a:buChar char="◼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Gaps and Future Research Priorities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5869" algn="l" rtl="0">
              <a:spcBef>
                <a:spcPts val="1000"/>
              </a:spcBef>
              <a:spcAft>
                <a:spcPts val="0"/>
              </a:spcAft>
              <a:buSzPct val="82799"/>
              <a:buFont typeface="Arial"/>
              <a:buChar char="◼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We have no information on larval, post-larval, or early-stage juvenile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northern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rockfish</a:t>
            </a:r>
          </a:p>
          <a:p>
            <a:pPr marL="914400" lvl="1" indent="-325869" algn="l" rtl="0">
              <a:spcBef>
                <a:spcPts val="1000"/>
              </a:spcBef>
              <a:spcAft>
                <a:spcPts val="0"/>
              </a:spcAft>
              <a:buSzPct val="82799"/>
              <a:buFont typeface="Arial"/>
              <a:buChar char="◼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Habitat requirements are either unknown or anecdotal – research to identify HAPC</a:t>
            </a:r>
          </a:p>
          <a:p>
            <a:pPr marL="914400" lvl="1" indent="-325869" algn="l" rtl="0">
              <a:spcBef>
                <a:spcPts val="1000"/>
              </a:spcBef>
              <a:spcAft>
                <a:spcPts val="0"/>
              </a:spcAft>
              <a:buSzPct val="82799"/>
              <a:buFont typeface="Arial"/>
              <a:buChar char="◼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Aging is a continual issue (challenging to age well)</a:t>
            </a:r>
          </a:p>
          <a:p>
            <a:pPr marL="914400" lvl="1" indent="-325869" algn="l" rtl="0">
              <a:spcBef>
                <a:spcPts val="1000"/>
              </a:spcBef>
              <a:spcAft>
                <a:spcPts val="0"/>
              </a:spcAft>
              <a:buSzPct val="82799"/>
              <a:buFont typeface="Arial"/>
              <a:buChar char="◼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Reproductive biology is poorly understood, though skip spawning has been observed – the spatial and temporal extent of skip spawning should be a research priority</a:t>
            </a:r>
          </a:p>
          <a:p>
            <a:pPr marL="914400" lvl="1" indent="-325869" algn="l" rtl="0">
              <a:spcBef>
                <a:spcPts val="1000"/>
              </a:spcBef>
              <a:spcAft>
                <a:spcPts val="0"/>
              </a:spcAft>
              <a:buSzPct val="82799"/>
              <a:buFont typeface="Arial"/>
              <a:buChar char="◼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Exploration of data weighting, possibly the inclusion of a variance inflation parameter to increase the variance on VAST estimated trawl surveys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6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Maturity</a:t>
            </a:r>
            <a:endParaRPr lang="en-US" dirty="0"/>
          </a:p>
        </p:txBody>
      </p:sp>
      <p:sp>
        <p:nvSpPr>
          <p:cNvPr id="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55" y="404514"/>
            <a:ext cx="7493498" cy="6340652"/>
          </a:xfrm>
          <a:prstGeom prst="rect">
            <a:avLst/>
          </a:prstGeom>
        </p:spPr>
      </p:pic>
      <p:sp>
        <p:nvSpPr>
          <p:cNvPr id="7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6832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1" name="Google Shape;421;p4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Of note - PSC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2718" y="2180493"/>
          <a:ext cx="8514081" cy="367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583">
                  <a:extLst>
                    <a:ext uri="{9D8B030D-6E8A-4147-A177-3AD203B41FA5}">
                      <a16:colId xmlns:a16="http://schemas.microsoft.com/office/drawing/2014/main" val="3682601984"/>
                    </a:ext>
                  </a:extLst>
                </a:gridCol>
                <a:gridCol w="998697">
                  <a:extLst>
                    <a:ext uri="{9D8B030D-6E8A-4147-A177-3AD203B41FA5}">
                      <a16:colId xmlns:a16="http://schemas.microsoft.com/office/drawing/2014/main" val="2494350015"/>
                    </a:ext>
                  </a:extLst>
                </a:gridCol>
                <a:gridCol w="998697">
                  <a:extLst>
                    <a:ext uri="{9D8B030D-6E8A-4147-A177-3AD203B41FA5}">
                      <a16:colId xmlns:a16="http://schemas.microsoft.com/office/drawing/2014/main" val="2246224094"/>
                    </a:ext>
                  </a:extLst>
                </a:gridCol>
                <a:gridCol w="1187368">
                  <a:extLst>
                    <a:ext uri="{9D8B030D-6E8A-4147-A177-3AD203B41FA5}">
                      <a16:colId xmlns:a16="http://schemas.microsoft.com/office/drawing/2014/main" val="3821783211"/>
                    </a:ext>
                  </a:extLst>
                </a:gridCol>
                <a:gridCol w="1187368">
                  <a:extLst>
                    <a:ext uri="{9D8B030D-6E8A-4147-A177-3AD203B41FA5}">
                      <a16:colId xmlns:a16="http://schemas.microsoft.com/office/drawing/2014/main" val="4148687641"/>
                    </a:ext>
                  </a:extLst>
                </a:gridCol>
                <a:gridCol w="1187368">
                  <a:extLst>
                    <a:ext uri="{9D8B030D-6E8A-4147-A177-3AD203B41FA5}">
                      <a16:colId xmlns:a16="http://schemas.microsoft.com/office/drawing/2014/main" val="3394679544"/>
                    </a:ext>
                  </a:extLst>
                </a:gridCol>
              </a:tblGrid>
              <a:tr h="334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Species 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1483368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Bairdi Tanner Crab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1,146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2,279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1825758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Blue King Crab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1697637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Chinook Salmon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1,042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1,116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446993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Golden (Brown) King Crab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0361657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Halibut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5277335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Herring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4256519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Non-Chinook Salmon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1,628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4,002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1215881"/>
                  </a:ext>
                </a:extLst>
              </a:tr>
              <a:tr h="6687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Opilio Tanner (Snow) Crab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2466483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Red King Crab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772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8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  <p:sp>
        <p:nvSpPr>
          <p:cNvPr id="5" name="Google Shape;450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451;p50"/>
          <p:cNvSpPr/>
          <p:nvPr/>
        </p:nvSpPr>
        <p:spPr>
          <a:xfrm>
            <a:off x="581191" y="457201"/>
            <a:ext cx="1106100" cy="585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53;p50"/>
          <p:cNvSpPr/>
          <p:nvPr/>
        </p:nvSpPr>
        <p:spPr>
          <a:xfrm>
            <a:off x="8129872" y="453642"/>
            <a:ext cx="3615600" cy="5863200"/>
          </a:xfrm>
          <a:prstGeom prst="rect">
            <a:avLst/>
          </a:prstGeom>
          <a:solidFill>
            <a:srgbClr val="6C7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54;p50"/>
          <p:cNvSpPr txBox="1">
            <a:spLocks/>
          </p:cNvSpPr>
          <p:nvPr/>
        </p:nvSpPr>
        <p:spPr>
          <a:xfrm>
            <a:off x="8317076" y="668740"/>
            <a:ext cx="32937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457200" lvl="0" indent="-333756" algn="l" defTabSz="91440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56"/>
              <a:buFont typeface="Arial" panose="020B0604020202020204" pitchFamily="34" charset="0"/>
              <a:buChar char="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33756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 panose="020B0604020202020204" pitchFamily="34" charset="0"/>
              <a:buChar char="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33756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 panose="020B0604020202020204" pitchFamily="34" charset="0"/>
              <a:buChar char="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33756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 panose="020B0604020202020204" pitchFamily="34" charset="0"/>
              <a:buChar char="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33756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 panose="020B0604020202020204" pitchFamily="34" charset="0"/>
              <a:buChar char="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33756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 panose="020B0604020202020204" pitchFamily="34" charset="0"/>
              <a:buChar char="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33756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 panose="020B0604020202020204" pitchFamily="34" charset="0"/>
              <a:buChar char="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33756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 panose="020B0604020202020204" pitchFamily="34" charset="0"/>
              <a:buChar char="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33756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656"/>
              <a:buFont typeface="Arial" panose="020B0604020202020204" pitchFamily="34" charset="0"/>
              <a:buChar char="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ts val="2760"/>
              <a:buFont typeface="Arial" panose="020B0604020202020204" pitchFamily="34" charset="0"/>
              <a:buNone/>
            </a:pPr>
            <a:r>
              <a:rPr lang="en-US" sz="3000" smtClean="0">
                <a:solidFill>
                  <a:srgbClr val="FFFFFF"/>
                </a:solidFill>
              </a:rPr>
              <a:t>CONTACT:</a:t>
            </a:r>
          </a:p>
          <a:p>
            <a:pPr marL="0" indent="0">
              <a:spcBef>
                <a:spcPts val="920"/>
              </a:spcBef>
              <a:buSzPts val="1472"/>
              <a:buFont typeface="Arial" panose="020B0604020202020204" pitchFamily="34" charset="0"/>
              <a:buNone/>
            </a:pPr>
            <a:r>
              <a:rPr lang="en-US" sz="1600" smtClean="0">
                <a:solidFill>
                  <a:schemeClr val="lt1"/>
                </a:solidFill>
              </a:rPr>
              <a:t>ben.williams@noaa.gov</a:t>
            </a:r>
          </a:p>
          <a:p>
            <a:pPr marL="0" indent="0">
              <a:spcBef>
                <a:spcPts val="920"/>
              </a:spcBef>
              <a:buSzPts val="1472"/>
              <a:buFont typeface="Arial" panose="020B0604020202020204" pitchFamily="34" charset="0"/>
              <a:buNone/>
            </a:pPr>
            <a:endParaRPr lang="en-US" sz="1600" dirty="0">
              <a:solidFill>
                <a:schemeClr val="lt1"/>
              </a:solidFill>
            </a:endParaRPr>
          </a:p>
        </p:txBody>
      </p:sp>
      <p:pic>
        <p:nvPicPr>
          <p:cNvPr id="10" name="Google Shape;455;p50"/>
          <p:cNvPicPr preferRelativeResize="0"/>
          <p:nvPr/>
        </p:nvPicPr>
        <p:blipFill rotWithShape="1">
          <a:blip r:embed="rId2">
            <a:alphaModFix/>
          </a:blip>
          <a:srcRect l="31665" t="14507"/>
          <a:stretch/>
        </p:blipFill>
        <p:spPr>
          <a:xfrm>
            <a:off x="1793750" y="453600"/>
            <a:ext cx="6248400" cy="58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56;p50"/>
          <p:cNvSpPr txBox="1">
            <a:spLocks/>
          </p:cNvSpPr>
          <p:nvPr/>
        </p:nvSpPr>
        <p:spPr>
          <a:xfrm>
            <a:off x="2037077" y="600628"/>
            <a:ext cx="5526900" cy="2784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FFFFFF"/>
              </a:buClr>
              <a:buSzPts val="6000"/>
            </a:pPr>
            <a:r>
              <a:rPr lang="en-US" sz="6000" smtClean="0">
                <a:solidFill>
                  <a:schemeClr val="lt1"/>
                </a:solidFill>
              </a:rPr>
              <a:t>QUESTIONS?</a:t>
            </a:r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Model variants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77024"/>
              </p:ext>
            </p:extLst>
          </p:nvPr>
        </p:nvGraphicFramePr>
        <p:xfrm>
          <a:off x="1988598" y="2297301"/>
          <a:ext cx="7433360" cy="2572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69">
                  <a:extLst>
                    <a:ext uri="{9D8B030D-6E8A-4147-A177-3AD203B41FA5}">
                      <a16:colId xmlns:a16="http://schemas.microsoft.com/office/drawing/2014/main" val="2798594605"/>
                    </a:ext>
                  </a:extLst>
                </a:gridCol>
                <a:gridCol w="6576191">
                  <a:extLst>
                    <a:ext uri="{9D8B030D-6E8A-4147-A177-3AD203B41FA5}">
                      <a16:colId xmlns:a16="http://schemas.microsoft.com/office/drawing/2014/main" val="2007611301"/>
                    </a:ext>
                  </a:extLst>
                </a:gridCol>
              </a:tblGrid>
              <a:tr h="3780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97631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2020 model (m18.2b) and results (includes 1980s survey data)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28595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m18.2b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base model w/data updated through 2022, using GAP default VAST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415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m22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m18.2b using GAP default VAST (survey data 1990+)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85405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m22.1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m22 w/increased length plus group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40394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m22.1a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m22.1 w/Francis re-weighting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31848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m22.1b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m22.1a w/survey biomass weight set to 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812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2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Catch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13" y="2114978"/>
            <a:ext cx="8550381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Inputs - a</a:t>
            </a:r>
            <a:r>
              <a:rPr lang="en-US" sz="3600" dirty="0" smtClean="0"/>
              <a:t>ge </a:t>
            </a:r>
            <a:r>
              <a:rPr lang="en-US" sz="3600" dirty="0" smtClean="0"/>
              <a:t>composition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5" y="2098747"/>
            <a:ext cx="10892792" cy="447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Inputs </a:t>
            </a:r>
            <a:r>
              <a:rPr lang="en-US" sz="3600" dirty="0" smtClean="0"/>
              <a:t>– </a:t>
            </a:r>
            <a:r>
              <a:rPr lang="en-US" sz="3600" dirty="0" smtClean="0"/>
              <a:t>size </a:t>
            </a:r>
            <a:r>
              <a:rPr lang="en-US" sz="3600" dirty="0" smtClean="0"/>
              <a:t>composition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5" y="1972156"/>
            <a:ext cx="11088061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Survey - biomass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85" y="702155"/>
            <a:ext cx="7753844" cy="59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0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Survey - biomass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64" y="2279379"/>
            <a:ext cx="10265030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1476</Words>
  <Application>Microsoft Office PowerPoint</Application>
  <PresentationFormat>Widescreen</PresentationFormat>
  <Paragraphs>619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Corbel</vt:lpstr>
      <vt:lpstr>Gill Sans</vt:lpstr>
      <vt:lpstr>Times New Roman</vt:lpstr>
      <vt:lpstr>Office Theme</vt:lpstr>
      <vt:lpstr>Northern Rockfish GOA Groundfish Plan Team </vt:lpstr>
      <vt:lpstr>Teams or SSC Comments</vt:lpstr>
      <vt:lpstr>Data Summary</vt:lpstr>
      <vt:lpstr>Model variants</vt:lpstr>
      <vt:lpstr>Catch</vt:lpstr>
      <vt:lpstr>Inputs - age composition</vt:lpstr>
      <vt:lpstr>Inputs – size composition</vt:lpstr>
      <vt:lpstr>Survey - biomass</vt:lpstr>
      <vt:lpstr>Survey - biomass</vt:lpstr>
      <vt:lpstr>Model summary</vt:lpstr>
      <vt:lpstr>Model Fit - Catch</vt:lpstr>
      <vt:lpstr>Model Fit – Fishery age comp</vt:lpstr>
      <vt:lpstr>Model Fit – Survey age comp</vt:lpstr>
      <vt:lpstr>Model Fit – Fishery length comp</vt:lpstr>
      <vt:lpstr>Survey - biomass</vt:lpstr>
      <vt:lpstr>Survey - biomass</vt:lpstr>
      <vt:lpstr>Survey - biomass</vt:lpstr>
      <vt:lpstr>Model Fit - Selectivity</vt:lpstr>
      <vt:lpstr>Biomass</vt:lpstr>
      <vt:lpstr>Biomass</vt:lpstr>
      <vt:lpstr>Biomass</vt:lpstr>
      <vt:lpstr>Recruitment</vt:lpstr>
      <vt:lpstr>Parameters</vt:lpstr>
      <vt:lpstr>PowerPoint Presentation</vt:lpstr>
      <vt:lpstr>Retrospective</vt:lpstr>
      <vt:lpstr>Phase Plane</vt:lpstr>
      <vt:lpstr>Projection</vt:lpstr>
      <vt:lpstr>Risk Table</vt:lpstr>
      <vt:lpstr>Harvest Recommendation</vt:lpstr>
      <vt:lpstr>Apportionment</vt:lpstr>
      <vt:lpstr>Apportionment</vt:lpstr>
      <vt:lpstr>Conclusions</vt:lpstr>
      <vt:lpstr>Maturity</vt:lpstr>
      <vt:lpstr>Of note - PSC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Northern Rockfish GOA Groundfish Plan Team </dc:title>
  <dc:creator>Ben.Williams</dc:creator>
  <cp:lastModifiedBy>Ben.Williams</cp:lastModifiedBy>
  <cp:revision>19</cp:revision>
  <dcterms:created xsi:type="dcterms:W3CDTF">2022-11-11T00:30:16Z</dcterms:created>
  <dcterms:modified xsi:type="dcterms:W3CDTF">2022-11-15T14:57:56Z</dcterms:modified>
</cp:coreProperties>
</file>