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9" r:id="rId1"/>
    <p:sldMasterId id="2147484188" r:id="rId2"/>
    <p:sldMasterId id="2147484162" r:id="rId3"/>
    <p:sldMasterId id="2147484210" r:id="rId4"/>
    <p:sldMasterId id="2147484195" r:id="rId5"/>
    <p:sldMasterId id="2147484190" r:id="rId6"/>
    <p:sldMasterId id="2147484200" r:id="rId7"/>
  </p:sldMasterIdLst>
  <p:notesMasterIdLst>
    <p:notesMasterId r:id="rId24"/>
  </p:notesMasterIdLst>
  <p:sldIdLst>
    <p:sldId id="289" r:id="rId8"/>
    <p:sldId id="291" r:id="rId9"/>
    <p:sldId id="298" r:id="rId10"/>
    <p:sldId id="314" r:id="rId11"/>
    <p:sldId id="315" r:id="rId12"/>
    <p:sldId id="316" r:id="rId13"/>
    <p:sldId id="317" r:id="rId14"/>
    <p:sldId id="323" r:id="rId15"/>
    <p:sldId id="324" r:id="rId16"/>
    <p:sldId id="313" r:id="rId17"/>
    <p:sldId id="318" r:id="rId18"/>
    <p:sldId id="321" r:id="rId19"/>
    <p:sldId id="319" r:id="rId20"/>
    <p:sldId id="320" r:id="rId21"/>
    <p:sldId id="322" r:id="rId22"/>
    <p:sldId id="287" r:id="rId23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B9C2"/>
    <a:srgbClr val="103D72"/>
    <a:srgbClr val="10D3DC"/>
    <a:srgbClr val="003155"/>
    <a:srgbClr val="00467F"/>
    <a:srgbClr val="2A7DE2"/>
    <a:srgbClr val="1A428A"/>
    <a:srgbClr val="C25613"/>
    <a:srgbClr val="BE2F1A"/>
    <a:srgbClr val="AF2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1"/>
    <p:restoredTop sz="83218" autoAdjust="0"/>
  </p:normalViewPr>
  <p:slideViewPr>
    <p:cSldViewPr snapToGrid="0" snapToObjects="1">
      <p:cViewPr varScale="1">
        <p:scale>
          <a:sx n="95" d="100"/>
          <a:sy n="95" d="100"/>
        </p:scale>
        <p:origin x="21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0B0F9-ACCA-8C41-B581-4C1D94E3F992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68CC5-9B2F-654B-A985-9D9298544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9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11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9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45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survey inputs – different survey</a:t>
            </a:r>
            <a:r>
              <a:rPr lang="en-US" baseline="0" dirty="0" smtClean="0"/>
              <a:t> weight in the .</a:t>
            </a:r>
            <a:r>
              <a:rPr lang="en-US" baseline="0" dirty="0" err="1" smtClean="0"/>
              <a:t>ctl</a:t>
            </a:r>
            <a:r>
              <a:rPr lang="en-US" baseline="0" dirty="0" smtClean="0"/>
              <a:t> file</a:t>
            </a:r>
          </a:p>
          <a:p>
            <a:r>
              <a:rPr lang="en-US" baseline="0" dirty="0" smtClean="0"/>
              <a:t>Looking at design-based and VAST</a:t>
            </a:r>
          </a:p>
          <a:p>
            <a:r>
              <a:rPr lang="en-US" baseline="0" dirty="0" smtClean="0"/>
              <a:t>*Currently set to survey is based on vast 0.25</a:t>
            </a:r>
          </a:p>
          <a:p>
            <a:r>
              <a:rPr lang="en-US" baseline="0" dirty="0" smtClean="0"/>
              <a:t>* Note that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are essentially the same results at all weights – because the variance is so large that it doesn’t matter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40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72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21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25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10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2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Survey lengths not used in the model.</a:t>
            </a:r>
          </a:p>
          <a:p>
            <a:r>
              <a:rPr lang="en-US" dirty="0" smtClean="0"/>
              <a:t>Need to</a:t>
            </a:r>
            <a:r>
              <a:rPr lang="en-US" baseline="0" dirty="0" smtClean="0"/>
              <a:t> push out the plus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79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Plus group now catches decreasing</a:t>
            </a:r>
            <a:r>
              <a:rPr lang="en-US" baseline="0" dirty="0" smtClean="0"/>
              <a:t> end of normal distribution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31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Length plus group increases biomass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88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Re weighting drop the biomass down slightly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23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Re weighting on the increased length plus group drops the biomass down again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05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Change survey weight to 1 then do </a:t>
            </a:r>
            <a:r>
              <a:rPr lang="en-US" baseline="0" dirty="0" err="1" smtClean="0"/>
              <a:t>francis</a:t>
            </a:r>
            <a:r>
              <a:rPr lang="en-US" baseline="0" dirty="0" smtClean="0"/>
              <a:t> reweighting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18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Can see the changes coming from the survey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27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TEAL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00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ICTURE dark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773675F1-F577-5D44-AB39-EF52045C7E9C}"/>
              </a:ext>
            </a:extLst>
          </p:cNvPr>
          <p:cNvSpPr/>
          <p:nvPr userDrawn="1"/>
        </p:nvSpPr>
        <p:spPr>
          <a:xfrm rot="10800000" flipH="1" flipV="1">
            <a:off x="7688498" y="-2"/>
            <a:ext cx="1450144" cy="5987459"/>
          </a:xfrm>
          <a:custGeom>
            <a:avLst/>
            <a:gdLst>
              <a:gd name="connsiteX0" fmla="*/ 999997 w 1016530"/>
              <a:gd name="connsiteY0" fmla="*/ 5463677 h 5463677"/>
              <a:gd name="connsiteX1" fmla="*/ 0 w 1016530"/>
              <a:gd name="connsiteY1" fmla="*/ 5463677 h 5463677"/>
              <a:gd name="connsiteX2" fmla="*/ 16577 w 1016530"/>
              <a:gd name="connsiteY2" fmla="*/ 0 h 5463677"/>
              <a:gd name="connsiteX3" fmla="*/ 1016530 w 1016530"/>
              <a:gd name="connsiteY3" fmla="*/ 14211 h 5463677"/>
              <a:gd name="connsiteX4" fmla="*/ 999997 w 1016530"/>
              <a:gd name="connsiteY4" fmla="*/ 5463677 h 5463677"/>
              <a:gd name="connsiteX0" fmla="*/ 999997 w 1042361"/>
              <a:gd name="connsiteY0" fmla="*/ 5463677 h 5463677"/>
              <a:gd name="connsiteX1" fmla="*/ 0 w 1042361"/>
              <a:gd name="connsiteY1" fmla="*/ 5463677 h 5463677"/>
              <a:gd name="connsiteX2" fmla="*/ 16577 w 1042361"/>
              <a:gd name="connsiteY2" fmla="*/ 0 h 5463677"/>
              <a:gd name="connsiteX3" fmla="*/ 1042361 w 1042361"/>
              <a:gd name="connsiteY3" fmla="*/ 4620 h 5463677"/>
              <a:gd name="connsiteX4" fmla="*/ 999997 w 1042361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743" h="5463677">
                <a:moveTo>
                  <a:pt x="1654379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96743" y="4620"/>
                </a:lnTo>
                <a:lnTo>
                  <a:pt x="1654379" y="5463677"/>
                </a:lnTo>
                <a:close/>
              </a:path>
            </a:pathLst>
          </a:custGeom>
          <a:gradFill flip="none" rotWithShape="1">
            <a:gsLst>
              <a:gs pos="100000">
                <a:srgbClr val="07477D">
                  <a:alpha val="34000"/>
                </a:srgbClr>
              </a:gs>
              <a:gs pos="42000">
                <a:srgbClr val="07477D">
                  <a:alpha val="0"/>
                </a:srgbClr>
              </a:gs>
            </a:gsLst>
            <a:lin ang="720000" scaled="0"/>
            <a:tileRect/>
          </a:gra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F0144EB-9269-8C49-B87E-F0009286C4A5}"/>
              </a:ext>
            </a:extLst>
          </p:cNvPr>
          <p:cNvSpPr/>
          <p:nvPr userDrawn="1"/>
        </p:nvSpPr>
        <p:spPr>
          <a:xfrm>
            <a:off x="6947911" y="20912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3A39B7-0F2F-BF41-8898-A0394831D1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10" y="6026476"/>
            <a:ext cx="1598924" cy="7283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E75E1EC1-3ABB-FD43-954C-EE34EE3763CF}"/>
              </a:ext>
            </a:extLst>
          </p:cNvPr>
          <p:cNvSpPr/>
          <p:nvPr userDrawn="1"/>
        </p:nvSpPr>
        <p:spPr>
          <a:xfrm rot="10800000">
            <a:off x="0" y="8211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rgbClr val="003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15A9DE-4E57-1543-BDAB-E088EE306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715" y="907061"/>
            <a:ext cx="6772718" cy="188359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ct val="85000"/>
              </a:lnSpc>
              <a:defRPr sz="7200" b="0" i="0" baseline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175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860571"/>
            <a:ext cx="6984125" cy="60240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3200" b="0" i="0">
                <a:solidFill>
                  <a:srgbClr val="13B9C2"/>
                </a:solidFill>
                <a:latin typeface="Cambria" charset="0"/>
                <a:ea typeface="Cambria" charset="0"/>
                <a:cs typeface="Cambri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5613563"/>
            <a:ext cx="6400799" cy="5970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85000"/>
              </a:lnSpc>
              <a:spcBef>
                <a:spcPts val="800"/>
              </a:spcBef>
              <a:buNone/>
              <a:defRPr sz="1800">
                <a:solidFill>
                  <a:schemeClr val="bg1">
                    <a:lumMod val="85000"/>
                  </a:schemeClr>
                </a:solidFill>
                <a:latin typeface="Cambria" charset="0"/>
                <a:ea typeface="Cambria" charset="0"/>
                <a:cs typeface="Cambria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26124" y="6304130"/>
            <a:ext cx="559676" cy="55387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dirty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t>Page </a:t>
            </a:r>
            <a:fld id="{632D3AEB-7CBE-3049-91AC-335C6B4F5BF6}" type="slidenum">
              <a:rPr lang="en-US" sz="1200" b="1" i="0" smtClean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i="0" dirty="0">
              <a:solidFill>
                <a:srgbClr val="13B9C2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29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9BB0-B80C-3F4D-A732-FCF7301C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3360"/>
            <a:ext cx="8233228" cy="824411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973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  <p:extLst>
    <p:ext uri="{DCECCB84-F9BA-43D5-87BE-67443E8EF086}">
      <p15:sldGuideLst xmlns:p15="http://schemas.microsoft.com/office/powerpoint/2012/main">
        <p15:guide id="1" orient="horz" pos="120">
          <p15:clr>
            <a:srgbClr val="FBAE40"/>
          </p15:clr>
        </p15:guide>
        <p15:guide id="2" pos="43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+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90500"/>
            <a:ext cx="8182428" cy="60240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4000" b="0" i="0">
                <a:solidFill>
                  <a:srgbClr val="13B9C2"/>
                </a:solidFill>
                <a:latin typeface="Cambria" charset="0"/>
                <a:ea typeface="Cambria" charset="0"/>
                <a:cs typeface="Cambri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017531"/>
            <a:ext cx="6697793" cy="5970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85000"/>
              </a:lnSpc>
              <a:spcBef>
                <a:spcPts val="800"/>
              </a:spcBef>
              <a:buNone/>
              <a:defRPr sz="2800">
                <a:solidFill>
                  <a:schemeClr val="bg1">
                    <a:lumMod val="50000"/>
                  </a:schemeClr>
                </a:solidFill>
                <a:latin typeface="Cambria" charset="0"/>
                <a:ea typeface="Cambria" charset="0"/>
                <a:cs typeface="Cambria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85801" y="6317618"/>
            <a:ext cx="6697793" cy="540383"/>
          </a:xfrm>
          <a:prstGeom prst="rect">
            <a:avLst/>
          </a:prstGeom>
          <a:ln>
            <a:noFill/>
          </a:ln>
          <a:effectLst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U.S. Department of Commerce | National Oceanic and Atmospheric Administration | National Marine Fisheries Service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26124" y="6304130"/>
            <a:ext cx="559676" cy="55387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dirty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t>Page </a:t>
            </a:r>
            <a:fld id="{632D3AEB-7CBE-3049-91AC-335C6B4F5BF6}" type="slidenum">
              <a:rPr lang="en-US" sz="1200" b="1" i="0" smtClean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i="0" dirty="0">
              <a:solidFill>
                <a:srgbClr val="13B9C2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  <p:extLst>
    <p:ext uri="{DCECCB84-F9BA-43D5-87BE-67443E8EF086}">
      <p15:sldGuideLst xmlns:p15="http://schemas.microsoft.com/office/powerpoint/2012/main">
        <p15:guide id="1" orient="horz" pos="120" userDrawn="1">
          <p15:clr>
            <a:srgbClr val="FBAE40"/>
          </p15:clr>
        </p15:guide>
        <p15:guide id="2" pos="43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QUA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85801" y="6317618"/>
            <a:ext cx="6697793" cy="540383"/>
          </a:xfrm>
          <a:prstGeom prst="rect">
            <a:avLst/>
          </a:prstGeom>
          <a:ln>
            <a:noFill/>
          </a:ln>
          <a:effectLst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accent1"/>
                </a:solidFill>
              </a:rPr>
              <a:t>U.S. Department of Commerce | National Oceanic and Atmospheric Administration | National Marine Fisheries Service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26124" y="6304130"/>
            <a:ext cx="559676" cy="55387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dirty="0">
                <a:solidFill>
                  <a:schemeClr val="tx2"/>
                </a:solidFill>
                <a:latin typeface="Arial Narrow" charset="0"/>
                <a:ea typeface="Arial Narrow" charset="0"/>
                <a:cs typeface="Arial Narrow" charset="0"/>
              </a:rPr>
              <a:t>Page </a:t>
            </a:r>
            <a:fld id="{632D3AEB-7CBE-3049-91AC-335C6B4F5BF6}" type="slidenum">
              <a:rPr lang="en-US" sz="1200" b="1" i="0" smtClean="0">
                <a:solidFill>
                  <a:schemeClr val="tx2"/>
                </a:solidFill>
                <a:latin typeface="Arial Narrow" charset="0"/>
                <a:ea typeface="Arial Narrow" charset="0"/>
                <a:cs typeface="Arial Narrow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i="0" dirty="0">
              <a:solidFill>
                <a:schemeClr val="tx2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B128AD2-B320-314B-A47B-28DC2629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84063"/>
            <a:ext cx="6984125" cy="60240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4000" b="0" i="0">
                <a:solidFill>
                  <a:srgbClr val="13B9C2"/>
                </a:solidFill>
                <a:latin typeface="Cambria" charset="0"/>
                <a:ea typeface="Cambria" charset="0"/>
                <a:cs typeface="Cambri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157B829-AD91-C440-A7AD-FD2C32287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1" y="1068331"/>
            <a:ext cx="6306207" cy="5970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85000"/>
              </a:lnSpc>
              <a:spcBef>
                <a:spcPts val="800"/>
              </a:spcBef>
              <a:buNone/>
              <a:defRPr sz="2800">
                <a:solidFill>
                  <a:schemeClr val="bg1">
                    <a:lumMod val="50000"/>
                  </a:schemeClr>
                </a:solidFill>
                <a:latin typeface="Cambria" charset="0"/>
                <a:ea typeface="Cambria" charset="0"/>
                <a:cs typeface="Cambria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85801" y="6317618"/>
            <a:ext cx="6697793" cy="540383"/>
          </a:xfrm>
          <a:prstGeom prst="rect">
            <a:avLst/>
          </a:prstGeom>
          <a:ln>
            <a:noFill/>
          </a:ln>
          <a:effectLst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/>
              <a:t>U.S. Department of Commerce | National Oceanic and Atmospheric Administration | National Marine Fisheries Service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26124" y="6304130"/>
            <a:ext cx="559676" cy="55387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dirty="0">
                <a:solidFill>
                  <a:srgbClr val="10D3DC"/>
                </a:solidFill>
                <a:latin typeface="Arial Narrow" charset="0"/>
                <a:ea typeface="Arial Narrow" charset="0"/>
                <a:cs typeface="Arial Narrow" charset="0"/>
              </a:rPr>
              <a:t>Page </a:t>
            </a:r>
            <a:fld id="{632D3AEB-7CBE-3049-91AC-335C6B4F5BF6}" type="slidenum">
              <a:rPr lang="en-US" sz="1200" b="1" i="0" smtClean="0">
                <a:solidFill>
                  <a:srgbClr val="10D3DC"/>
                </a:solidFill>
                <a:latin typeface="Arial Narrow" charset="0"/>
                <a:ea typeface="Arial Narrow" charset="0"/>
                <a:cs typeface="Arial Narrow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i="0" dirty="0">
              <a:solidFill>
                <a:srgbClr val="10D3DC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D58DE0D-65FF-3F40-BC91-65B5FB8A3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84063"/>
            <a:ext cx="6984125" cy="60240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4000" b="0" i="0">
                <a:solidFill>
                  <a:srgbClr val="13B9C2"/>
                </a:solidFill>
                <a:latin typeface="Cambria" charset="0"/>
                <a:ea typeface="Cambria" charset="0"/>
                <a:cs typeface="Cambri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125962F-6BFC-D441-B3BF-AF5E3AB56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1" y="1068331"/>
            <a:ext cx="6306207" cy="5970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85000"/>
              </a:lnSpc>
              <a:spcBef>
                <a:spcPts val="800"/>
              </a:spcBef>
              <a:buNone/>
              <a:defRPr sz="2800">
                <a:solidFill>
                  <a:schemeClr val="bg1">
                    <a:lumMod val="50000"/>
                  </a:schemeClr>
                </a:solidFill>
                <a:latin typeface="Cambria" charset="0"/>
                <a:ea typeface="Cambria" charset="0"/>
                <a:cs typeface="Cambria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BLUE w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833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GRAY wid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473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1749520-4BA4-C740-8EC1-3BFA8031F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164" y="2332513"/>
            <a:ext cx="6903326" cy="1865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75B211E-002F-5543-87AE-59D75D768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0701" y="4766561"/>
            <a:ext cx="6810375" cy="745717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8DC3-365B-C34B-96AF-79D4DC3C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F9F29-FA4F-EF4E-9D49-A1D6F920B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0701" y="4766561"/>
            <a:ext cx="6810375" cy="745717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621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10057-8254-F84C-855B-7A4DF856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D9A72-35F6-9E42-9A72-893F5CFAD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0701" y="4766561"/>
            <a:ext cx="6810375" cy="745717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7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NAV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 flipH="1">
            <a:off x="-1" y="0"/>
            <a:ext cx="9144001" cy="6858000"/>
          </a:xfrm>
          <a:prstGeom prst="rect">
            <a:avLst/>
          </a:prstGeom>
          <a:solidFill>
            <a:srgbClr val="074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714" y="1020273"/>
            <a:ext cx="7063740" cy="188359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ct val="85000"/>
              </a:lnSpc>
              <a:defRPr sz="7200" b="0" i="0" baseline="0">
                <a:solidFill>
                  <a:srgbClr val="10D3DC"/>
                </a:solidFill>
                <a:latin typeface="Cambria" charset="0"/>
                <a:ea typeface="Cambria" charset="0"/>
                <a:cs typeface="Cambri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715" y="2903865"/>
            <a:ext cx="6186114" cy="30194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200" b="0" i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Cambria" charset="0"/>
                <a:ea typeface="Cambria" charset="0"/>
                <a:cs typeface="Cambria" charset="0"/>
              </a:defRPr>
            </a:lvl1pPr>
            <a:lvl2pPr marL="457189" indent="0" algn="ctr">
              <a:buNone/>
              <a:defRPr sz="2200"/>
            </a:lvl2pPr>
            <a:lvl3pPr marL="914377" indent="0" algn="ctr">
              <a:buNone/>
              <a:defRPr sz="22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Freeform 18"/>
          <p:cNvSpPr/>
          <p:nvPr userDrawn="1"/>
        </p:nvSpPr>
        <p:spPr>
          <a:xfrm>
            <a:off x="6947911" y="8211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10" y="6026476"/>
            <a:ext cx="1598924" cy="72839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Freeform 21"/>
          <p:cNvSpPr/>
          <p:nvPr userDrawn="1"/>
        </p:nvSpPr>
        <p:spPr>
          <a:xfrm rot="10800000">
            <a:off x="0" y="8211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rgbClr val="003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EAL">
    <p:bg>
      <p:bgPr>
        <a:solidFill>
          <a:srgbClr val="13B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23EB7E-D243-EA44-8B44-EE6065A06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714" y="1020273"/>
            <a:ext cx="7063740" cy="188359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ct val="85000"/>
              </a:lnSpc>
              <a:defRPr sz="7200" b="0" i="0" baseline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65B068C-293C-6E41-9164-4DDF27879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9715" y="2903865"/>
            <a:ext cx="6186114" cy="30194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200" b="0" i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Cambria" charset="0"/>
                <a:ea typeface="Cambria" charset="0"/>
                <a:cs typeface="Cambria" charset="0"/>
              </a:defRPr>
            </a:lvl1pPr>
            <a:lvl2pPr marL="457189" indent="0" algn="ctr">
              <a:buNone/>
              <a:defRPr sz="2200"/>
            </a:lvl2pPr>
            <a:lvl3pPr marL="914377" indent="0" algn="ctr">
              <a:buNone/>
              <a:defRPr sz="22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ICTURE light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773675F1-F577-5D44-AB39-EF52045C7E9C}"/>
              </a:ext>
            </a:extLst>
          </p:cNvPr>
          <p:cNvSpPr/>
          <p:nvPr userDrawn="1"/>
        </p:nvSpPr>
        <p:spPr>
          <a:xfrm rot="10800000" flipH="1" flipV="1">
            <a:off x="7688498" y="-2"/>
            <a:ext cx="1450144" cy="5987459"/>
          </a:xfrm>
          <a:custGeom>
            <a:avLst/>
            <a:gdLst>
              <a:gd name="connsiteX0" fmla="*/ 999997 w 1016530"/>
              <a:gd name="connsiteY0" fmla="*/ 5463677 h 5463677"/>
              <a:gd name="connsiteX1" fmla="*/ 0 w 1016530"/>
              <a:gd name="connsiteY1" fmla="*/ 5463677 h 5463677"/>
              <a:gd name="connsiteX2" fmla="*/ 16577 w 1016530"/>
              <a:gd name="connsiteY2" fmla="*/ 0 h 5463677"/>
              <a:gd name="connsiteX3" fmla="*/ 1016530 w 1016530"/>
              <a:gd name="connsiteY3" fmla="*/ 14211 h 5463677"/>
              <a:gd name="connsiteX4" fmla="*/ 999997 w 1016530"/>
              <a:gd name="connsiteY4" fmla="*/ 5463677 h 5463677"/>
              <a:gd name="connsiteX0" fmla="*/ 999997 w 1042361"/>
              <a:gd name="connsiteY0" fmla="*/ 5463677 h 5463677"/>
              <a:gd name="connsiteX1" fmla="*/ 0 w 1042361"/>
              <a:gd name="connsiteY1" fmla="*/ 5463677 h 5463677"/>
              <a:gd name="connsiteX2" fmla="*/ 16577 w 1042361"/>
              <a:gd name="connsiteY2" fmla="*/ 0 h 5463677"/>
              <a:gd name="connsiteX3" fmla="*/ 1042361 w 1042361"/>
              <a:gd name="connsiteY3" fmla="*/ 4620 h 5463677"/>
              <a:gd name="connsiteX4" fmla="*/ 999997 w 1042361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743" h="5463677">
                <a:moveTo>
                  <a:pt x="1654379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96743" y="4620"/>
                </a:lnTo>
                <a:lnTo>
                  <a:pt x="1654379" y="5463677"/>
                </a:lnTo>
                <a:close/>
              </a:path>
            </a:pathLst>
          </a:custGeom>
          <a:gradFill flip="none" rotWithShape="1">
            <a:gsLst>
              <a:gs pos="100000">
                <a:srgbClr val="07477D">
                  <a:alpha val="34000"/>
                </a:srgbClr>
              </a:gs>
              <a:gs pos="42000">
                <a:srgbClr val="07477D">
                  <a:alpha val="0"/>
                </a:srgbClr>
              </a:gs>
            </a:gsLst>
            <a:lin ang="720000" scaled="0"/>
            <a:tileRect/>
          </a:gra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F0144EB-9269-8C49-B87E-F0009286C4A5}"/>
              </a:ext>
            </a:extLst>
          </p:cNvPr>
          <p:cNvSpPr/>
          <p:nvPr userDrawn="1"/>
        </p:nvSpPr>
        <p:spPr>
          <a:xfrm>
            <a:off x="6947911" y="20912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3A39B7-0F2F-BF41-8898-A0394831D1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10" y="6026476"/>
            <a:ext cx="1598924" cy="7283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E75E1EC1-3ABB-FD43-954C-EE34EE3763CF}"/>
              </a:ext>
            </a:extLst>
          </p:cNvPr>
          <p:cNvSpPr/>
          <p:nvPr userDrawn="1"/>
        </p:nvSpPr>
        <p:spPr>
          <a:xfrm rot="10800000">
            <a:off x="0" y="8211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rgbClr val="003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15A9DE-4E57-1543-BDAB-E088EE306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715" y="907061"/>
            <a:ext cx="6772718" cy="188359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ct val="85000"/>
              </a:lnSpc>
              <a:defRPr sz="7200" b="0" i="0" baseline="0">
                <a:solidFill>
                  <a:srgbClr val="103D72"/>
                </a:solidFill>
                <a:latin typeface="Cambria" charset="0"/>
                <a:ea typeface="Cambria" charset="0"/>
                <a:cs typeface="Cambri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035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3B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 rot="5400000" flipH="1">
            <a:off x="3069848" y="-2657430"/>
            <a:ext cx="3511074" cy="8805478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 rot="10800000">
            <a:off x="0" y="0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rgbClr val="003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4" y="358150"/>
            <a:ext cx="2302812" cy="104905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15F6820-E140-4341-A903-882A643CA72E}"/>
              </a:ext>
            </a:extLst>
          </p:cNvPr>
          <p:cNvSpPr txBox="1">
            <a:spLocks/>
          </p:cNvSpPr>
          <p:nvPr userDrawn="1"/>
        </p:nvSpPr>
        <p:spPr>
          <a:xfrm>
            <a:off x="1143000" y="2567298"/>
            <a:ext cx="6858000" cy="1772793"/>
          </a:xfrm>
          <a:prstGeom prst="rect">
            <a:avLst/>
          </a:prstGeom>
        </p:spPr>
        <p:txBody>
          <a:bodyPr lIns="0" tIns="0" rIns="0" bIns="0" anchor="b"/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kern="120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ADC8AF2-6082-124C-BF3C-CE59F6400020}"/>
              </a:ext>
            </a:extLst>
          </p:cNvPr>
          <p:cNvSpPr txBox="1">
            <a:spLocks/>
          </p:cNvSpPr>
          <p:nvPr userDrawn="1"/>
        </p:nvSpPr>
        <p:spPr>
          <a:xfrm>
            <a:off x="1143000" y="4422609"/>
            <a:ext cx="6858000" cy="1655763"/>
          </a:xfrm>
          <a:prstGeom prst="rect">
            <a:avLst/>
          </a:prstGeom>
        </p:spPr>
        <p:txBody>
          <a:bodyPr lIns="27432" tIns="0" rIns="0" bIns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600" b="0" i="0" kern="1200">
                <a:solidFill>
                  <a:schemeClr val="accent1">
                    <a:lumMod val="20000"/>
                    <a:lumOff val="80000"/>
                  </a:schemeClr>
                </a:solidFill>
                <a:latin typeface="Cambria" charset="0"/>
                <a:ea typeface="Cambria" charset="0"/>
                <a:cs typeface="Cambria" charset="0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440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0" r:id="rId1"/>
    <p:sldLayoutId id="2147484206" r:id="rId2"/>
    <p:sldLayoutId id="2147484207" r:id="rId3"/>
  </p:sldLayoutIdLst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8000" kern="1200">
          <a:solidFill>
            <a:schemeClr val="tx2"/>
          </a:solidFill>
          <a:latin typeface="Cambria" charset="0"/>
          <a:ea typeface="Cambria" charset="0"/>
          <a:cs typeface="Cambria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/>
        <a:buNone/>
        <a:defRPr sz="3600" b="0" i="0" kern="1200">
          <a:solidFill>
            <a:schemeClr val="accent1">
              <a:lumMod val="20000"/>
              <a:lumOff val="80000"/>
            </a:schemeClr>
          </a:solidFill>
          <a:latin typeface="Cambria" charset="0"/>
          <a:ea typeface="Cambria" charset="0"/>
          <a:cs typeface="Cambria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3B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 userDrawn="1"/>
        </p:nvSpPr>
        <p:spPr>
          <a:xfrm rot="5400000">
            <a:off x="-1648925" y="1639401"/>
            <a:ext cx="6874118" cy="3595317"/>
          </a:xfrm>
          <a:custGeom>
            <a:avLst/>
            <a:gdLst>
              <a:gd name="connsiteX0" fmla="*/ 0 w 6874118"/>
              <a:gd name="connsiteY0" fmla="*/ 3595317 h 3595317"/>
              <a:gd name="connsiteX1" fmla="*/ 0 w 6874118"/>
              <a:gd name="connsiteY1" fmla="*/ 0 h 3595317"/>
              <a:gd name="connsiteX2" fmla="*/ 154322 w 6874118"/>
              <a:gd name="connsiteY2" fmla="*/ 277930 h 3595317"/>
              <a:gd name="connsiteX3" fmla="*/ 6865139 w 6874118"/>
              <a:gd name="connsiteY3" fmla="*/ 3031327 h 3595317"/>
              <a:gd name="connsiteX4" fmla="*/ 6871273 w 6874118"/>
              <a:gd name="connsiteY4" fmla="*/ 3032428 h 3595317"/>
              <a:gd name="connsiteX5" fmla="*/ 6874118 w 6874118"/>
              <a:gd name="connsiteY5" fmla="*/ 3595317 h 3595317"/>
              <a:gd name="connsiteX6" fmla="*/ 0 w 6874118"/>
              <a:gd name="connsiteY6" fmla="*/ 3595317 h 359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4118" h="3595317">
                <a:moveTo>
                  <a:pt x="0" y="3595317"/>
                </a:moveTo>
                <a:lnTo>
                  <a:pt x="0" y="0"/>
                </a:lnTo>
                <a:lnTo>
                  <a:pt x="154322" y="277930"/>
                </a:lnTo>
                <a:cubicBezTo>
                  <a:pt x="1004639" y="1420076"/>
                  <a:pt x="3469635" y="2400559"/>
                  <a:pt x="6865139" y="3031327"/>
                </a:cubicBezTo>
                <a:lnTo>
                  <a:pt x="6871273" y="3032428"/>
                </a:lnTo>
                <a:lnTo>
                  <a:pt x="6874118" y="3595317"/>
                </a:lnTo>
                <a:lnTo>
                  <a:pt x="0" y="35953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49164" y="2332513"/>
            <a:ext cx="6903326" cy="1865126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9164" y="4337339"/>
            <a:ext cx="6903326" cy="942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Freeform 12"/>
          <p:cNvSpPr/>
          <p:nvPr userDrawn="1"/>
        </p:nvSpPr>
        <p:spPr>
          <a:xfrm>
            <a:off x="-9524" y="2"/>
            <a:ext cx="4895849" cy="2039519"/>
          </a:xfrm>
          <a:custGeom>
            <a:avLst/>
            <a:gdLst>
              <a:gd name="connsiteX0" fmla="*/ 0 w 6504497"/>
              <a:gd name="connsiteY0" fmla="*/ 0 h 2032239"/>
              <a:gd name="connsiteX1" fmla="*/ 6504497 w 6504497"/>
              <a:gd name="connsiteY1" fmla="*/ 0 h 2032239"/>
              <a:gd name="connsiteX2" fmla="*/ 6504497 w 6504497"/>
              <a:gd name="connsiteY2" fmla="*/ 6484 h 2032239"/>
              <a:gd name="connsiteX3" fmla="*/ 6476264 w 6504497"/>
              <a:gd name="connsiteY3" fmla="*/ 8249 h 2032239"/>
              <a:gd name="connsiteX4" fmla="*/ 86067 w 6504497"/>
              <a:gd name="connsiteY4" fmla="*/ 1877235 h 2032239"/>
              <a:gd name="connsiteX5" fmla="*/ 0 w 6504497"/>
              <a:gd name="connsiteY5" fmla="*/ 2032239 h 2032239"/>
              <a:gd name="connsiteX6" fmla="*/ 0 w 6504497"/>
              <a:gd name="connsiteY6" fmla="*/ 0 h 2032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4497" h="2032239">
                <a:moveTo>
                  <a:pt x="0" y="0"/>
                </a:moveTo>
                <a:lnTo>
                  <a:pt x="6504497" y="0"/>
                </a:lnTo>
                <a:lnTo>
                  <a:pt x="6504497" y="6484"/>
                </a:lnTo>
                <a:lnTo>
                  <a:pt x="6476264" y="8249"/>
                </a:lnTo>
                <a:cubicBezTo>
                  <a:pt x="3256485" y="247737"/>
                  <a:pt x="760527" y="971301"/>
                  <a:pt x="86067" y="1877235"/>
                </a:cubicBezTo>
                <a:lnTo>
                  <a:pt x="0" y="2032239"/>
                </a:lnTo>
                <a:lnTo>
                  <a:pt x="0" y="0"/>
                </a:lnTo>
                <a:close/>
              </a:path>
            </a:pathLst>
          </a:custGeom>
          <a:solidFill>
            <a:srgbClr val="003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4" y="569666"/>
            <a:ext cx="1193420" cy="17022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483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208" r:id="rId2"/>
    <p:sldLayoutId id="2147484209" r:id="rId3"/>
  </p:sldLayoutIdLst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7200" kern="1200">
          <a:solidFill>
            <a:schemeClr val="accent1">
              <a:lumMod val="20000"/>
              <a:lumOff val="80000"/>
            </a:schemeClr>
          </a:solidFill>
          <a:latin typeface="Cambria" charset="0"/>
          <a:ea typeface="Cambria" charset="0"/>
          <a:cs typeface="Cambria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/>
        <a:buNone/>
        <a:defRPr sz="3600" b="0" i="0" kern="1200">
          <a:solidFill>
            <a:schemeClr val="tx2"/>
          </a:solidFill>
          <a:latin typeface="Cambria" charset="0"/>
          <a:ea typeface="Cambria" charset="0"/>
          <a:cs typeface="Cambria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D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 userDrawn="1"/>
        </p:nvSpPr>
        <p:spPr>
          <a:xfrm rot="10800000" flipH="1" flipV="1">
            <a:off x="7688498" y="-2"/>
            <a:ext cx="1450144" cy="5987459"/>
          </a:xfrm>
          <a:custGeom>
            <a:avLst/>
            <a:gdLst>
              <a:gd name="connsiteX0" fmla="*/ 999997 w 1016530"/>
              <a:gd name="connsiteY0" fmla="*/ 5463677 h 5463677"/>
              <a:gd name="connsiteX1" fmla="*/ 0 w 1016530"/>
              <a:gd name="connsiteY1" fmla="*/ 5463677 h 5463677"/>
              <a:gd name="connsiteX2" fmla="*/ 16577 w 1016530"/>
              <a:gd name="connsiteY2" fmla="*/ 0 h 5463677"/>
              <a:gd name="connsiteX3" fmla="*/ 1016530 w 1016530"/>
              <a:gd name="connsiteY3" fmla="*/ 14211 h 5463677"/>
              <a:gd name="connsiteX4" fmla="*/ 999997 w 1016530"/>
              <a:gd name="connsiteY4" fmla="*/ 5463677 h 5463677"/>
              <a:gd name="connsiteX0" fmla="*/ 999997 w 1042361"/>
              <a:gd name="connsiteY0" fmla="*/ 5463677 h 5463677"/>
              <a:gd name="connsiteX1" fmla="*/ 0 w 1042361"/>
              <a:gd name="connsiteY1" fmla="*/ 5463677 h 5463677"/>
              <a:gd name="connsiteX2" fmla="*/ 16577 w 1042361"/>
              <a:gd name="connsiteY2" fmla="*/ 0 h 5463677"/>
              <a:gd name="connsiteX3" fmla="*/ 1042361 w 1042361"/>
              <a:gd name="connsiteY3" fmla="*/ 4620 h 5463677"/>
              <a:gd name="connsiteX4" fmla="*/ 999997 w 1042361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743" h="5463677">
                <a:moveTo>
                  <a:pt x="1654379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96743" y="4620"/>
                </a:lnTo>
                <a:lnTo>
                  <a:pt x="1654379" y="5463677"/>
                </a:lnTo>
                <a:close/>
              </a:path>
            </a:pathLst>
          </a:custGeom>
          <a:gradFill flip="none" rotWithShape="1">
            <a:gsLst>
              <a:gs pos="100000">
                <a:srgbClr val="07477D">
                  <a:alpha val="34000"/>
                </a:srgbClr>
              </a:gs>
              <a:gs pos="42000">
                <a:srgbClr val="07477D">
                  <a:alpha val="0"/>
                </a:srgbClr>
              </a:gs>
            </a:gsLst>
            <a:lin ang="720000" scaled="0"/>
            <a:tileRect/>
          </a:gra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2" name="Freeform 11"/>
          <p:cNvSpPr/>
          <p:nvPr userDrawn="1"/>
        </p:nvSpPr>
        <p:spPr>
          <a:xfrm>
            <a:off x="6947911" y="20912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10" y="6026476"/>
            <a:ext cx="1598924" cy="728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A540808A-48BE-3B44-B738-0AF67095F7F2}"/>
              </a:ext>
            </a:extLst>
          </p:cNvPr>
          <p:cNvSpPr/>
          <p:nvPr userDrawn="1"/>
        </p:nvSpPr>
        <p:spPr>
          <a:xfrm rot="10800000">
            <a:off x="0" y="8211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rgbClr val="003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6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3" r:id="rId1"/>
    <p:sldLayoutId id="2147484171" r:id="rId2"/>
    <p:sldLayoutId id="2147484203" r:id="rId3"/>
    <p:sldLayoutId id="2147484204" r:id="rId4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 spc="-51" baseline="0">
          <a:solidFill>
            <a:schemeClr val="tx2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b="0" i="0" kern="1200" spc="11" baseline="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b="0" i="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b="0" i="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b="0" i="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b="0" i="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 userDrawn="1"/>
        </p:nvSpPr>
        <p:spPr>
          <a:xfrm rot="10800000" flipH="1" flipV="1">
            <a:off x="7688498" y="-2"/>
            <a:ext cx="1450144" cy="5987459"/>
          </a:xfrm>
          <a:custGeom>
            <a:avLst/>
            <a:gdLst>
              <a:gd name="connsiteX0" fmla="*/ 999997 w 1016530"/>
              <a:gd name="connsiteY0" fmla="*/ 5463677 h 5463677"/>
              <a:gd name="connsiteX1" fmla="*/ 0 w 1016530"/>
              <a:gd name="connsiteY1" fmla="*/ 5463677 h 5463677"/>
              <a:gd name="connsiteX2" fmla="*/ 16577 w 1016530"/>
              <a:gd name="connsiteY2" fmla="*/ 0 h 5463677"/>
              <a:gd name="connsiteX3" fmla="*/ 1016530 w 1016530"/>
              <a:gd name="connsiteY3" fmla="*/ 14211 h 5463677"/>
              <a:gd name="connsiteX4" fmla="*/ 999997 w 1016530"/>
              <a:gd name="connsiteY4" fmla="*/ 5463677 h 5463677"/>
              <a:gd name="connsiteX0" fmla="*/ 999997 w 1042361"/>
              <a:gd name="connsiteY0" fmla="*/ 5463677 h 5463677"/>
              <a:gd name="connsiteX1" fmla="*/ 0 w 1042361"/>
              <a:gd name="connsiteY1" fmla="*/ 5463677 h 5463677"/>
              <a:gd name="connsiteX2" fmla="*/ 16577 w 1042361"/>
              <a:gd name="connsiteY2" fmla="*/ 0 h 5463677"/>
              <a:gd name="connsiteX3" fmla="*/ 1042361 w 1042361"/>
              <a:gd name="connsiteY3" fmla="*/ 4620 h 5463677"/>
              <a:gd name="connsiteX4" fmla="*/ 999997 w 1042361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743" h="5463677">
                <a:moveTo>
                  <a:pt x="1654379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96743" y="4620"/>
                </a:lnTo>
                <a:lnTo>
                  <a:pt x="1654379" y="5463677"/>
                </a:lnTo>
                <a:close/>
              </a:path>
            </a:pathLst>
          </a:custGeom>
          <a:gradFill flip="none" rotWithShape="1">
            <a:gsLst>
              <a:gs pos="100000">
                <a:srgbClr val="07477D">
                  <a:alpha val="34000"/>
                </a:srgbClr>
              </a:gs>
              <a:gs pos="42000">
                <a:srgbClr val="07477D">
                  <a:alpha val="0"/>
                </a:srgbClr>
              </a:gs>
            </a:gsLst>
            <a:lin ang="720000" scaled="0"/>
            <a:tileRect/>
          </a:gra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8" name="Rectangle 7"/>
          <p:cNvSpPr/>
          <p:nvPr userDrawn="1"/>
        </p:nvSpPr>
        <p:spPr>
          <a:xfrm>
            <a:off x="0" y="5485562"/>
            <a:ext cx="9138642" cy="1369974"/>
          </a:xfrm>
          <a:prstGeom prst="rect">
            <a:avLst/>
          </a:prstGeom>
          <a:solidFill>
            <a:srgbClr val="0031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2" name="Freeform 11"/>
          <p:cNvSpPr/>
          <p:nvPr userDrawn="1"/>
        </p:nvSpPr>
        <p:spPr>
          <a:xfrm>
            <a:off x="6947911" y="20912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10" y="6026476"/>
            <a:ext cx="1598924" cy="728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685801" y="6317618"/>
            <a:ext cx="6697793" cy="540383"/>
          </a:xfrm>
          <a:prstGeom prst="rect">
            <a:avLst/>
          </a:prstGeom>
          <a:ln>
            <a:noFill/>
          </a:ln>
          <a:effectLst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/>
              <a:t>U.S. Department of Commerce | National Oceanic and Atmospheric Administration | National Marine Fisheries Service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26124" y="6304130"/>
            <a:ext cx="559676" cy="55387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dirty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t>Page </a:t>
            </a:r>
            <a:fld id="{632D3AEB-7CBE-3049-91AC-335C6B4F5BF6}" type="slidenum">
              <a:rPr lang="en-US" sz="1200" b="1" i="0" smtClean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i="0" dirty="0">
              <a:solidFill>
                <a:srgbClr val="13B9C2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6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4" r:id="rId1"/>
    <p:sldLayoutId id="2147484215" r:id="rId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 spc="-51" baseline="0">
          <a:solidFill>
            <a:schemeClr val="tx2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b="0" i="0" kern="1200" spc="11" baseline="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b="0" i="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b="0" i="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b="0" i="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b="0" i="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 userDrawn="1"/>
        </p:nvSpPr>
        <p:spPr>
          <a:xfrm rot="10800000" flipH="1" flipV="1">
            <a:off x="6505303" y="0"/>
            <a:ext cx="2638697" cy="6870701"/>
          </a:xfrm>
          <a:custGeom>
            <a:avLst/>
            <a:gdLst>
              <a:gd name="connsiteX0" fmla="*/ 999997 w 1016530"/>
              <a:gd name="connsiteY0" fmla="*/ 5463677 h 5463677"/>
              <a:gd name="connsiteX1" fmla="*/ 0 w 1016530"/>
              <a:gd name="connsiteY1" fmla="*/ 5463677 h 5463677"/>
              <a:gd name="connsiteX2" fmla="*/ 16577 w 1016530"/>
              <a:gd name="connsiteY2" fmla="*/ 0 h 5463677"/>
              <a:gd name="connsiteX3" fmla="*/ 1016530 w 1016530"/>
              <a:gd name="connsiteY3" fmla="*/ 14211 h 5463677"/>
              <a:gd name="connsiteX4" fmla="*/ 999997 w 1016530"/>
              <a:gd name="connsiteY4" fmla="*/ 5463677 h 5463677"/>
              <a:gd name="connsiteX0" fmla="*/ 999997 w 1042361"/>
              <a:gd name="connsiteY0" fmla="*/ 5463677 h 5463677"/>
              <a:gd name="connsiteX1" fmla="*/ 0 w 1042361"/>
              <a:gd name="connsiteY1" fmla="*/ 5463677 h 5463677"/>
              <a:gd name="connsiteX2" fmla="*/ 16577 w 1042361"/>
              <a:gd name="connsiteY2" fmla="*/ 0 h 5463677"/>
              <a:gd name="connsiteX3" fmla="*/ 1042361 w 1042361"/>
              <a:gd name="connsiteY3" fmla="*/ 4620 h 5463677"/>
              <a:gd name="connsiteX4" fmla="*/ 999997 w 1042361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743" h="5463677">
                <a:moveTo>
                  <a:pt x="1654379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96743" y="4620"/>
                </a:lnTo>
                <a:lnTo>
                  <a:pt x="1654379" y="5463677"/>
                </a:lnTo>
                <a:close/>
              </a:path>
            </a:pathLst>
          </a:custGeom>
          <a:gradFill flip="none" rotWithShape="1">
            <a:gsLst>
              <a:gs pos="100000">
                <a:srgbClr val="07477D">
                  <a:alpha val="34000"/>
                </a:srgbClr>
              </a:gs>
              <a:gs pos="42000">
                <a:srgbClr val="07477D">
                  <a:alpha val="0"/>
                </a:srgbClr>
              </a:gs>
            </a:gsLst>
            <a:lin ang="960000" scaled="0"/>
            <a:tileRect/>
          </a:gra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Freeform 4"/>
          <p:cNvSpPr/>
          <p:nvPr userDrawn="1"/>
        </p:nvSpPr>
        <p:spPr>
          <a:xfrm>
            <a:off x="6947911" y="8211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10" y="6026476"/>
            <a:ext cx="1598924" cy="7283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reeform 7"/>
          <p:cNvSpPr/>
          <p:nvPr userDrawn="1"/>
        </p:nvSpPr>
        <p:spPr>
          <a:xfrm rot="10800000">
            <a:off x="0" y="8211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8" r:id="rId1"/>
    <p:sldLayoutId id="2147484199" r:id="rId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1" baseline="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391373"/>
            <a:ext cx="9144000" cy="466627"/>
          </a:xfrm>
          <a:prstGeom prst="rect">
            <a:avLst/>
          </a:prstGeom>
          <a:solidFill>
            <a:schemeClr val="bg2">
              <a:lumMod val="9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 userDrawn="1"/>
        </p:nvSpPr>
        <p:spPr>
          <a:xfrm rot="10800000" flipH="1" flipV="1">
            <a:off x="6879771" y="-1"/>
            <a:ext cx="2264229" cy="6311721"/>
          </a:xfrm>
          <a:custGeom>
            <a:avLst/>
            <a:gdLst>
              <a:gd name="connsiteX0" fmla="*/ 999997 w 1016530"/>
              <a:gd name="connsiteY0" fmla="*/ 5463677 h 5463677"/>
              <a:gd name="connsiteX1" fmla="*/ 0 w 1016530"/>
              <a:gd name="connsiteY1" fmla="*/ 5463677 h 5463677"/>
              <a:gd name="connsiteX2" fmla="*/ 16577 w 1016530"/>
              <a:gd name="connsiteY2" fmla="*/ 0 h 5463677"/>
              <a:gd name="connsiteX3" fmla="*/ 1016530 w 1016530"/>
              <a:gd name="connsiteY3" fmla="*/ 14211 h 5463677"/>
              <a:gd name="connsiteX4" fmla="*/ 999997 w 1016530"/>
              <a:gd name="connsiteY4" fmla="*/ 5463677 h 5463677"/>
              <a:gd name="connsiteX0" fmla="*/ 999997 w 1042361"/>
              <a:gd name="connsiteY0" fmla="*/ 5463677 h 5463677"/>
              <a:gd name="connsiteX1" fmla="*/ 0 w 1042361"/>
              <a:gd name="connsiteY1" fmla="*/ 5463677 h 5463677"/>
              <a:gd name="connsiteX2" fmla="*/ 16577 w 1042361"/>
              <a:gd name="connsiteY2" fmla="*/ 0 h 5463677"/>
              <a:gd name="connsiteX3" fmla="*/ 1042361 w 1042361"/>
              <a:gd name="connsiteY3" fmla="*/ 4620 h 5463677"/>
              <a:gd name="connsiteX4" fmla="*/ 999997 w 1042361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743" h="5463677">
                <a:moveTo>
                  <a:pt x="1654379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96743" y="4620"/>
                </a:lnTo>
                <a:lnTo>
                  <a:pt x="1654379" y="5463677"/>
                </a:lnTo>
                <a:close/>
              </a:path>
            </a:pathLst>
          </a:custGeom>
          <a:gradFill flip="none" rotWithShape="1">
            <a:gsLst>
              <a:gs pos="100000">
                <a:srgbClr val="07477D">
                  <a:alpha val="34000"/>
                </a:srgbClr>
              </a:gs>
              <a:gs pos="42000">
                <a:srgbClr val="07477D">
                  <a:alpha val="0"/>
                </a:srgbClr>
              </a:gs>
            </a:gsLst>
            <a:lin ang="720000" scaled="0"/>
            <a:tileRect/>
          </a:gra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6" name="Freeform 5"/>
          <p:cNvSpPr/>
          <p:nvPr userDrawn="1"/>
        </p:nvSpPr>
        <p:spPr>
          <a:xfrm>
            <a:off x="6947911" y="8211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10" y="6026476"/>
            <a:ext cx="1598924" cy="728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626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3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1" baseline="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391373"/>
            <a:ext cx="9144000" cy="466627"/>
          </a:xfrm>
          <a:prstGeom prst="rect">
            <a:avLst/>
          </a:prstGeom>
          <a:solidFill>
            <a:srgbClr val="003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 userDrawn="1"/>
        </p:nvSpPr>
        <p:spPr>
          <a:xfrm rot="10800000" flipH="1" flipV="1">
            <a:off x="6879771" y="-1"/>
            <a:ext cx="2264229" cy="6311721"/>
          </a:xfrm>
          <a:custGeom>
            <a:avLst/>
            <a:gdLst>
              <a:gd name="connsiteX0" fmla="*/ 999997 w 1016530"/>
              <a:gd name="connsiteY0" fmla="*/ 5463677 h 5463677"/>
              <a:gd name="connsiteX1" fmla="*/ 0 w 1016530"/>
              <a:gd name="connsiteY1" fmla="*/ 5463677 h 5463677"/>
              <a:gd name="connsiteX2" fmla="*/ 16577 w 1016530"/>
              <a:gd name="connsiteY2" fmla="*/ 0 h 5463677"/>
              <a:gd name="connsiteX3" fmla="*/ 1016530 w 1016530"/>
              <a:gd name="connsiteY3" fmla="*/ 14211 h 5463677"/>
              <a:gd name="connsiteX4" fmla="*/ 999997 w 1016530"/>
              <a:gd name="connsiteY4" fmla="*/ 5463677 h 5463677"/>
              <a:gd name="connsiteX0" fmla="*/ 999997 w 1042361"/>
              <a:gd name="connsiteY0" fmla="*/ 5463677 h 5463677"/>
              <a:gd name="connsiteX1" fmla="*/ 0 w 1042361"/>
              <a:gd name="connsiteY1" fmla="*/ 5463677 h 5463677"/>
              <a:gd name="connsiteX2" fmla="*/ 16577 w 1042361"/>
              <a:gd name="connsiteY2" fmla="*/ 0 h 5463677"/>
              <a:gd name="connsiteX3" fmla="*/ 1042361 w 1042361"/>
              <a:gd name="connsiteY3" fmla="*/ 4620 h 5463677"/>
              <a:gd name="connsiteX4" fmla="*/ 999997 w 1042361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743" h="5463677">
                <a:moveTo>
                  <a:pt x="1654379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96743" y="4620"/>
                </a:lnTo>
                <a:lnTo>
                  <a:pt x="1654379" y="5463677"/>
                </a:lnTo>
                <a:close/>
              </a:path>
            </a:pathLst>
          </a:custGeom>
          <a:gradFill flip="none" rotWithShape="1">
            <a:gsLst>
              <a:gs pos="100000">
                <a:srgbClr val="07477D">
                  <a:alpha val="34000"/>
                </a:srgbClr>
              </a:gs>
              <a:gs pos="42000">
                <a:srgbClr val="07477D">
                  <a:alpha val="0"/>
                </a:srgbClr>
              </a:gs>
            </a:gsLst>
            <a:lin ang="720000" scaled="0"/>
            <a:tileRect/>
          </a:gra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6" name="Freeform 5"/>
          <p:cNvSpPr/>
          <p:nvPr userDrawn="1"/>
        </p:nvSpPr>
        <p:spPr>
          <a:xfrm>
            <a:off x="6947911" y="8211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10" y="6026476"/>
            <a:ext cx="1598924" cy="728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694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1" baseline="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9879AC4-724E-D545-A486-0932ED5D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164" y="1446117"/>
            <a:ext cx="6903326" cy="2751522"/>
          </a:xfrm>
        </p:spPr>
        <p:txBody>
          <a:bodyPr/>
          <a:lstStyle/>
          <a:p>
            <a:r>
              <a:rPr lang="en-US" dirty="0" smtClean="0"/>
              <a:t>Gulf of Alaska </a:t>
            </a:r>
            <a:r>
              <a:rPr lang="en-US" dirty="0"/>
              <a:t>N</a:t>
            </a:r>
            <a:r>
              <a:rPr lang="en-US" dirty="0" smtClean="0"/>
              <a:t>orthern Rockfish</a:t>
            </a:r>
            <a:endParaRPr lang="en-US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E083673E-AFEC-5C46-87C3-20FC37F5E7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Williams, Pete </a:t>
            </a:r>
            <a:r>
              <a:rPr lang="en-US" dirty="0" err="1" smtClean="0"/>
              <a:t>Hulson</a:t>
            </a:r>
            <a:r>
              <a:rPr lang="en-US" dirty="0" smtClean="0"/>
              <a:t>, Chris </a:t>
            </a:r>
            <a:r>
              <a:rPr lang="en-US" dirty="0" smtClean="0"/>
              <a:t>Lunsford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5554765"/>
            <a:ext cx="552450" cy="77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6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DEFB-A36B-B14C-8F72-2C662EC5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Northern </a:t>
            </a:r>
            <a:r>
              <a:rPr lang="en-US" dirty="0" smtClean="0"/>
              <a:t>rockfish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5554765"/>
            <a:ext cx="552450" cy="7776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113592"/>
              </p:ext>
            </p:extLst>
          </p:nvPr>
        </p:nvGraphicFramePr>
        <p:xfrm>
          <a:off x="1347537" y="853445"/>
          <a:ext cx="667512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139">
                  <a:extLst>
                    <a:ext uri="{9D8B030D-6E8A-4147-A177-3AD203B41FA5}">
                      <a16:colId xmlns:a16="http://schemas.microsoft.com/office/drawing/2014/main" val="1397144165"/>
                    </a:ext>
                  </a:extLst>
                </a:gridCol>
                <a:gridCol w="790021">
                  <a:extLst>
                    <a:ext uri="{9D8B030D-6E8A-4147-A177-3AD203B41FA5}">
                      <a16:colId xmlns:a16="http://schemas.microsoft.com/office/drawing/2014/main" val="2033635025"/>
                    </a:ext>
                  </a:extLst>
                </a:gridCol>
                <a:gridCol w="1090100">
                  <a:extLst>
                    <a:ext uri="{9D8B030D-6E8A-4147-A177-3AD203B41FA5}">
                      <a16:colId xmlns:a16="http://schemas.microsoft.com/office/drawing/2014/main" val="1993055105"/>
                    </a:ext>
                  </a:extLst>
                </a:gridCol>
                <a:gridCol w="934608">
                  <a:extLst>
                    <a:ext uri="{9D8B030D-6E8A-4147-A177-3AD203B41FA5}">
                      <a16:colId xmlns:a16="http://schemas.microsoft.com/office/drawing/2014/main" val="4153699081"/>
                    </a:ext>
                  </a:extLst>
                </a:gridCol>
                <a:gridCol w="1033126">
                  <a:extLst>
                    <a:ext uri="{9D8B030D-6E8A-4147-A177-3AD203B41FA5}">
                      <a16:colId xmlns:a16="http://schemas.microsoft.com/office/drawing/2014/main" val="144870883"/>
                    </a:ext>
                  </a:extLst>
                </a:gridCol>
                <a:gridCol w="1033126">
                  <a:extLst>
                    <a:ext uri="{9D8B030D-6E8A-4147-A177-3AD203B41FA5}">
                      <a16:colId xmlns:a16="http://schemas.microsoft.com/office/drawing/2014/main" val="2545099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Francis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Francis </a:t>
                      </a:r>
                    </a:p>
                    <a:p>
                      <a:pPr algn="ctr"/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Survey </a:t>
                      </a:r>
                      <a:r>
                        <a:rPr lang="en-US" dirty="0" err="1" smtClean="0"/>
                        <a:t>wt</a:t>
                      </a:r>
                      <a:r>
                        <a:rPr lang="en-US" dirty="0" smtClean="0"/>
                        <a:t> =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8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5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33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Likelihoods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352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323.9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342.3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366.8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78542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Survey – 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122.6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125.3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822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Fishery – 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85.6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24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Fishery -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116.0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04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49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4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Survey – age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2123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Fishery – 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951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Fishery -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67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69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DEFB-A36B-B14C-8F72-2C662EC5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Northern rockfish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1" y="930876"/>
            <a:ext cx="74861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Model examinations:</a:t>
            </a:r>
          </a:p>
          <a:p>
            <a:endParaRPr lang="en-US" sz="1800" dirty="0" smtClean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Extended length plus group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Francis reweighting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Explore survey abundance weighting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r>
              <a:rPr lang="en-US" sz="1800" dirty="0" smtClean="0"/>
              <a:t>Previously </a:t>
            </a:r>
            <a:r>
              <a:rPr lang="en-US" sz="1800" dirty="0"/>
              <a:t>accepted model </a:t>
            </a:r>
            <a:r>
              <a:rPr lang="en-US" sz="1800" dirty="0" err="1"/>
              <a:t>Model</a:t>
            </a:r>
            <a:r>
              <a:rPr lang="en-US" sz="1800" dirty="0"/>
              <a:t> 18.2b(2020)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5554765"/>
            <a:ext cx="552450" cy="77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2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DEFB-A36B-B14C-8F72-2C662EC5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Northern rockfish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5554765"/>
            <a:ext cx="552450" cy="777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116" y="693183"/>
            <a:ext cx="6553768" cy="54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4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DEFB-A36B-B14C-8F72-2C662EC5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Northern rockfish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5554765"/>
            <a:ext cx="552450" cy="777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116" y="693183"/>
            <a:ext cx="6553768" cy="54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DEFB-A36B-B14C-8F72-2C662EC5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Northern rockfish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5554765"/>
            <a:ext cx="552450" cy="777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116" y="693183"/>
            <a:ext cx="6553768" cy="54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5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DEFB-A36B-B14C-8F72-2C662EC5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Northern </a:t>
            </a:r>
            <a:r>
              <a:rPr lang="en-US" dirty="0" smtClean="0"/>
              <a:t>rockfish – skip spawning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5554765"/>
            <a:ext cx="552450" cy="777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880" y="866273"/>
            <a:ext cx="7246762" cy="519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4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51A6DF7-E393-4646-8D78-0DF97BAA6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715" y="907061"/>
            <a:ext cx="6772718" cy="941796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59715" y="4809067"/>
            <a:ext cx="454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b</a:t>
            </a:r>
            <a:r>
              <a:rPr lang="en-US" sz="1800" dirty="0" smtClean="0"/>
              <a:t>en.williams@noaa.gov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5554765"/>
            <a:ext cx="552450" cy="77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2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DEFB-A36B-B14C-8F72-2C662EC5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Northern rockfish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1" y="930876"/>
            <a:ext cx="74861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Model examinations:</a:t>
            </a:r>
          </a:p>
          <a:p>
            <a:endParaRPr lang="en-US" sz="1800" dirty="0" smtClean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Extended length plus group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Francis reweighting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Explore survey abundance weighting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r>
              <a:rPr lang="en-US" sz="1800" dirty="0" smtClean="0"/>
              <a:t>Previously </a:t>
            </a:r>
            <a:r>
              <a:rPr lang="en-US" sz="1800" dirty="0"/>
              <a:t>accepted model </a:t>
            </a:r>
            <a:r>
              <a:rPr lang="en-US" sz="1800" dirty="0" err="1"/>
              <a:t>Model</a:t>
            </a:r>
            <a:r>
              <a:rPr lang="en-US" sz="1800" dirty="0"/>
              <a:t> 18.2b(2020)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5554765"/>
            <a:ext cx="552450" cy="77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DEFB-A36B-B14C-8F72-2C662EC5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Northern rockfish – length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95307" y="1004711"/>
            <a:ext cx="89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Survey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6262410" y="1004711"/>
            <a:ext cx="100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Fishery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91" y="1505661"/>
            <a:ext cx="4416645" cy="44166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736" y="1374043"/>
            <a:ext cx="4548263" cy="45482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5554765"/>
            <a:ext cx="552450" cy="77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4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DEFB-A36B-B14C-8F72-2C662EC5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Northern rockfish – length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95307" y="1004711"/>
            <a:ext cx="89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Survey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6262410" y="1004711"/>
            <a:ext cx="100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Fishery</a:t>
            </a:r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5554765"/>
            <a:ext cx="552450" cy="777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158" y="1321887"/>
            <a:ext cx="4732422" cy="47324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1374043"/>
            <a:ext cx="4480560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6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DEFB-A36B-B14C-8F72-2C662EC5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Northern rockfish – length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95307" y="1004711"/>
            <a:ext cx="89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Survey</a:t>
            </a:r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5554765"/>
            <a:ext cx="552450" cy="7776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307" y="792905"/>
            <a:ext cx="4968671" cy="54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5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664" y="693183"/>
            <a:ext cx="4968671" cy="54716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F4DEFB-A36B-B14C-8F72-2C662EC5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Northern rockfish – </a:t>
            </a:r>
            <a:r>
              <a:rPr lang="en-US" sz="3600" dirty="0" smtClean="0"/>
              <a:t>Francis re-weighting</a:t>
            </a:r>
            <a:endParaRPr lang="en-US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5554765"/>
            <a:ext cx="552450" cy="77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4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DEFB-A36B-B14C-8F72-2C662EC5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Northern rockfish – </a:t>
            </a:r>
            <a:r>
              <a:rPr lang="en-US" sz="3600" dirty="0" smtClean="0"/>
              <a:t>Francis re-weighting/length</a:t>
            </a:r>
            <a:endParaRPr lang="en-US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5554765"/>
            <a:ext cx="552450" cy="7776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064" y="845583"/>
            <a:ext cx="4968671" cy="54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0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DEFB-A36B-B14C-8F72-2C662EC5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Northern rockfish – </a:t>
            </a:r>
            <a:r>
              <a:rPr lang="en-US" sz="3600" dirty="0" smtClean="0"/>
              <a:t>Francis re-weighting/length – survey </a:t>
            </a:r>
            <a:r>
              <a:rPr lang="en-US" sz="3600" dirty="0" err="1" smtClean="0"/>
              <a:t>wt</a:t>
            </a:r>
            <a:r>
              <a:rPr lang="en-US" sz="3600" dirty="0" smtClean="0"/>
              <a:t> = 1</a:t>
            </a:r>
            <a:endParaRPr lang="en-US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5554765"/>
            <a:ext cx="552450" cy="7776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429" y="792905"/>
            <a:ext cx="6868443" cy="509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93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DEFB-A36B-B14C-8F72-2C662EC5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Northern rockfish – </a:t>
            </a:r>
            <a:r>
              <a:rPr lang="en-US" sz="3600" dirty="0" smtClean="0"/>
              <a:t>Francis re-weighting/length – survey </a:t>
            </a:r>
            <a:r>
              <a:rPr lang="en-US" sz="3600" dirty="0" err="1" smtClean="0"/>
              <a:t>wt</a:t>
            </a:r>
            <a:r>
              <a:rPr lang="en-US" sz="3600" dirty="0" smtClean="0"/>
              <a:t> = 1</a:t>
            </a:r>
            <a:endParaRPr lang="en-US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5554765"/>
            <a:ext cx="552450" cy="7776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841" y="906561"/>
            <a:ext cx="6904318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1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FISHERIES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SHERIES Presentation-standard" id="{DDCC0162-6B73-484F-AEB4-0175843EF1C3}" vid="{BAB3349F-11AC-3443-A9C0-9280F409D690}"/>
    </a:ext>
  </a:extLst>
</a:theme>
</file>

<file path=ppt/theme/theme2.xml><?xml version="1.0" encoding="utf-8"?>
<a:theme xmlns:a="http://schemas.openxmlformats.org/drawingml/2006/main" name="2_Custom Design">
  <a:themeElements>
    <a:clrScheme name="FISHERIES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SHERIES Presentation-standard" id="{DDCC0162-6B73-484F-AEB4-0175843EF1C3}" vid="{F61AF579-23E3-304A-898B-16B1833406A7}"/>
    </a:ext>
  </a:extLst>
</a:theme>
</file>

<file path=ppt/theme/theme3.xml><?xml version="1.0" encoding="utf-8"?>
<a:theme xmlns:a="http://schemas.openxmlformats.org/drawingml/2006/main" name="View">
  <a:themeElements>
    <a:clrScheme name="FISHERIES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SHERIES Presentation-standard" id="{DDCC0162-6B73-484F-AEB4-0175843EF1C3}" vid="{1ED04FE9-B713-2442-9DA2-198C02833EEE}"/>
    </a:ext>
  </a:extLst>
</a:theme>
</file>

<file path=ppt/theme/theme4.xml><?xml version="1.0" encoding="utf-8"?>
<a:theme xmlns:a="http://schemas.openxmlformats.org/drawingml/2006/main" name="4_View">
  <a:themeElements>
    <a:clrScheme name="FISHERIES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SHERIES Presentation-standard" id="{DDCC0162-6B73-484F-AEB4-0175843EF1C3}" vid="{1ED04FE9-B713-2442-9DA2-198C02833EEE}"/>
    </a:ext>
  </a:extLst>
</a:theme>
</file>

<file path=ppt/theme/theme5.xml><?xml version="1.0" encoding="utf-8"?>
<a:theme xmlns:a="http://schemas.openxmlformats.org/drawingml/2006/main" name="2_View">
  <a:themeElements>
    <a:clrScheme name="FISHERIES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SHERIES Presentation-standard" id="{DDCC0162-6B73-484F-AEB4-0175843EF1C3}" vid="{0FC7E0CC-FB1A-D446-993C-0A713BE81D3D}"/>
    </a:ext>
  </a:extLst>
</a:theme>
</file>

<file path=ppt/theme/theme6.xml><?xml version="1.0" encoding="utf-8"?>
<a:theme xmlns:a="http://schemas.openxmlformats.org/drawingml/2006/main" name="1_View">
  <a:themeElements>
    <a:clrScheme name="FISHERIES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SHERIES Presentation-standard" id="{DDCC0162-6B73-484F-AEB4-0175843EF1C3}" vid="{D45B740B-F349-A943-9969-B5F947478419}"/>
    </a:ext>
  </a:extLst>
</a:theme>
</file>

<file path=ppt/theme/theme7.xml><?xml version="1.0" encoding="utf-8"?>
<a:theme xmlns:a="http://schemas.openxmlformats.org/drawingml/2006/main" name="3_View">
  <a:themeElements>
    <a:clrScheme name="FISHERIES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SHERIES Presentation-standard" id="{DDCC0162-6B73-484F-AEB4-0175843EF1C3}" vid="{40374E6A-E72A-DA4C-9929-26E3C5BFFBF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2351</TotalTime>
  <Words>317</Words>
  <Application>Microsoft Office PowerPoint</Application>
  <PresentationFormat>On-screen Show (4:3)</PresentationFormat>
  <Paragraphs>119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Arial Narrow</vt:lpstr>
      <vt:lpstr>Calibri</vt:lpstr>
      <vt:lpstr>Cambria</vt:lpstr>
      <vt:lpstr>Wingdings 2</vt:lpstr>
      <vt:lpstr>1_Custom Design</vt:lpstr>
      <vt:lpstr>2_Custom Design</vt:lpstr>
      <vt:lpstr>View</vt:lpstr>
      <vt:lpstr>4_View</vt:lpstr>
      <vt:lpstr>2_View</vt:lpstr>
      <vt:lpstr>1_View</vt:lpstr>
      <vt:lpstr>3_View</vt:lpstr>
      <vt:lpstr>Gulf of Alaska Northern Rockfish</vt:lpstr>
      <vt:lpstr>Northern rockfish</vt:lpstr>
      <vt:lpstr>Northern rockfish – length</vt:lpstr>
      <vt:lpstr>Northern rockfish – length</vt:lpstr>
      <vt:lpstr>Northern rockfish – length</vt:lpstr>
      <vt:lpstr>Northern rockfish – Francis re-weighting</vt:lpstr>
      <vt:lpstr>Northern rockfish – Francis re-weighting/length</vt:lpstr>
      <vt:lpstr>Northern rockfish – Francis re-weighting/length – survey wt = 1</vt:lpstr>
      <vt:lpstr>Northern rockfish – Francis re-weighting/length – survey wt = 1</vt:lpstr>
      <vt:lpstr>Northern rockfish</vt:lpstr>
      <vt:lpstr>Northern rockfish</vt:lpstr>
      <vt:lpstr>Northern rockfish</vt:lpstr>
      <vt:lpstr>Northern rockfish</vt:lpstr>
      <vt:lpstr>Northern rockfish</vt:lpstr>
      <vt:lpstr>Northern rockfish – skip spawning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 Head</dc:title>
  <dc:creator>Microsoft Office User</dc:creator>
  <cp:lastModifiedBy>Ben.Williams</cp:lastModifiedBy>
  <cp:revision>49</cp:revision>
  <dcterms:created xsi:type="dcterms:W3CDTF">2019-09-23T21:07:44Z</dcterms:created>
  <dcterms:modified xsi:type="dcterms:W3CDTF">2022-09-17T00:43:20Z</dcterms:modified>
</cp:coreProperties>
</file>