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6" r:id="rId10"/>
    <p:sldId id="263" r:id="rId11"/>
    <p:sldId id="264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7" d="100"/>
          <a:sy n="137" d="100"/>
        </p:scale>
        <p:origin x="78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te-hulson/goa_pop/blob/main/2025/R/models.R" TargetMode="External"/><Relationship Id="rId2" Type="http://schemas.openxmlformats.org/officeDocument/2006/relationships/hyperlink" Target="https://github.com/pete-hulson/goa_pop/tree/main/2025/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ete-hulson/goa_pop/blob/main/2025/R/rtmb_bridge.R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Gulf of Alaska Pacific Ocean Perch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September 2025 - Groundfish Plan Team</a:t>
            </a:r>
            <a:br/>
            <a:br/>
            <a:r>
              <a:t>Ben Williams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Model/Data examinations: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Survey biomass likelihood</a:t>
            </a:r>
          </a:p>
          <a:p>
            <a:pPr lvl="0"/>
            <a:r>
              <a:rPr dirty="0"/>
              <a:t>Fishery selectivity 2nd time block adjustment</a:t>
            </a:r>
          </a:p>
          <a:p>
            <a:pPr lvl="0"/>
            <a:r>
              <a:rPr dirty="0"/>
              <a:t>GAP GOA re-stratification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When you click the </a:t>
            </a:r>
            <a:r>
              <a:rPr b="1"/>
              <a:t>Render</a:t>
            </a:r>
            <a:r>
              <a:t> button a document will be generated that includes:</a:t>
            </a:r>
          </a:p>
          <a:p>
            <a:pPr lvl="0"/>
            <a:r>
              <a:t>Content authored with markdown</a:t>
            </a:r>
          </a:p>
          <a:p>
            <a:pPr lvl="0"/>
            <a:r>
              <a:t>Output from executable code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When you click the </a:t>
            </a:r>
            <a:r>
              <a:rPr b="1"/>
              <a:t>Render</a:t>
            </a:r>
            <a:r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Pacific ocean perch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Change in</a:t>
            </a:r>
            <a:r>
              <a:rPr dirty="0"/>
              <a:t> lead author</a:t>
            </a:r>
          </a:p>
          <a:p>
            <a:pPr lvl="0"/>
            <a:r>
              <a:rPr dirty="0"/>
              <a:t>Framework change</a:t>
            </a:r>
          </a:p>
          <a:p>
            <a:pPr lvl="0"/>
            <a:r>
              <a:rPr dirty="0"/>
              <a:t>Minor model corrections</a:t>
            </a:r>
          </a:p>
          <a:p>
            <a:pPr lvl="0"/>
            <a:r>
              <a:rPr dirty="0"/>
              <a:t>Input data changes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Framework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Bridge model to RTMB</a:t>
            </a:r>
          </a:p>
          <a:p>
            <a:pPr lvl="1"/>
            <a:r>
              <a:rPr dirty="0"/>
              <a:t>Results equivalent to ADMB model</a:t>
            </a:r>
          </a:p>
          <a:p>
            <a:pPr lvl="0"/>
            <a:r>
              <a:rPr dirty="0"/>
              <a:t>Base model (</a:t>
            </a:r>
            <a:r>
              <a:rPr dirty="0">
                <a:hlinkClick r:id="rId2"/>
              </a:rPr>
              <a:t>model 2020.1</a:t>
            </a:r>
            <a:r>
              <a:rPr dirty="0"/>
              <a:t>) using 2023 data inputs.</a:t>
            </a:r>
          </a:p>
          <a:p>
            <a:pPr marL="0" lvl="0" indent="0">
              <a:buNone/>
            </a:pPr>
            <a:r>
              <a:rPr dirty="0"/>
              <a:t>The RTMB assessment model and the associated comparison code are available on GitHub.</a:t>
            </a:r>
          </a:p>
          <a:p>
            <a:pPr lvl="0"/>
            <a:r>
              <a:rPr dirty="0">
                <a:hlinkClick r:id="rId3"/>
              </a:rPr>
              <a:t>RTMB Model Code:</a:t>
            </a:r>
          </a:p>
          <a:p>
            <a:pPr lvl="0"/>
            <a:r>
              <a:rPr dirty="0">
                <a:hlinkClick r:id="rId4"/>
              </a:rPr>
              <a:t>ADMB vs. RTMB Comparison Code: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Framework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Same parameter inputs as the ADMB model, though left unbounded in the RTMB implementation.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Key outputs</a:t>
            </a:r>
          </a:p>
          <a:p>
            <a:pPr lvl="0"/>
            <a:r>
              <a:rPr dirty="0"/>
              <a:t>Total biomass, spawning biomass, etc. are equivalent</a:t>
            </a:r>
          </a:p>
          <a:p>
            <a:pPr lvl="0"/>
            <a:r>
              <a:rPr dirty="0" err="1"/>
              <a:t>nLL</a:t>
            </a:r>
            <a:r>
              <a:rPr dirty="0"/>
              <a:t> values are near identical, differing by a few decimal points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Framework change - parameters</a:t>
            </a:r>
          </a:p>
        </p:txBody>
      </p:sp>
      <p:graphicFrame>
        <p:nvGraphicFramePr>
          <p:cNvPr id="467286880" name="Table 4672868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304433"/>
              </p:ext>
            </p:extLst>
          </p:nvPr>
        </p:nvGraphicFramePr>
        <p:xfrm>
          <a:off x="2436076" y="1005272"/>
          <a:ext cx="4683679" cy="3664082"/>
        </p:xfrm>
        <a:graphic>
          <a:graphicData uri="http://schemas.openxmlformats.org/drawingml/2006/table">
            <a:tbl>
              <a:tblPr/>
              <a:tblGrid>
                <a:gridCol w="191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4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1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2003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Item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ADMB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RTMB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Difference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00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0.0743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0.0743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00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q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1.7361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1.7361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Log mean recruitment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4.4492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4.4492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330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Log mean F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-2.6131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-2.6131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43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2024 Total biomass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649,941.00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649,941.11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0.1070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117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2024 Spawning biomass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227,991.00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227,991.19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0.1945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43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2024 OFL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47,466.30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47,466.28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-0.0154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11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2024 F OFL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0.1192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43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2024 ABC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39,718.90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39,718.89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-0.0104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06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2024 F ABC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0.0990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0.0990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Framework change - nLL</a:t>
            </a:r>
          </a:p>
        </p:txBody>
      </p:sp>
      <p:graphicFrame>
        <p:nvGraphicFramePr>
          <p:cNvPr id="490025655" name="Table 4900256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98468"/>
              </p:ext>
            </p:extLst>
          </p:nvPr>
        </p:nvGraphicFramePr>
        <p:xfrm>
          <a:off x="2635897" y="883870"/>
          <a:ext cx="3492679" cy="4189034"/>
        </p:xfrm>
        <a:graphic>
          <a:graphicData uri="http://schemas.openxmlformats.org/drawingml/2006/table">
            <a:tbl>
              <a:tblPr/>
              <a:tblGrid>
                <a:gridCol w="1210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3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308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Likelihood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ADMB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RTMB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Difference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Catch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0.2181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0.2181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19050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36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Survey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16.4416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16.4416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01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Fish 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25.0028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25.0028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36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Survey age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29.2822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29.2822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54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Fish size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66.2258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66.2259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554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Recruitment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10.6027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10.6027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019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F regularity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6.1405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6.1405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36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SPR penalty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573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M prior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1.8299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1.8299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73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q prior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0.4241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0.4241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8361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Sigma R prior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7.9849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7.9849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0.0000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0" cap="flat" cmpd="sng" algn="ctr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23085">
                <a:tc>
                  <a:txBody>
                    <a:bodyPr/>
                    <a:lstStyle/>
                    <a:p>
                      <a:pPr marL="63500" marR="63500" algn="l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Sub total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164.1526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164.1527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algn="r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sz="1100" b="0" i="0" u="none" cap="none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sym typeface="Arial"/>
                        </a:rPr>
                        <a:t>0.0001</a:t>
                      </a:r>
                    </a:p>
                  </a:txBody>
                  <a:tcPr marL="0" marR="0" marT="63500" marB="63500" anchor="ctr">
                    <a:lnL w="0" cap="flat" cmpd="sng" algn="ctr">
                      <a:noFill/>
                      <a:prstDash val="solid"/>
                    </a:lnL>
                    <a:lnR w="0" cap="flat" cmpd="sng" algn="ctr">
                      <a:noFill/>
                      <a:prstDash val="solid"/>
                    </a:lnR>
                    <a:lnT w="0" cap="flat" cmpd="sng" algn="ctr">
                      <a:noFill/>
                      <a:prstDash val="solid"/>
                    </a:lnT>
                    <a:lnB w="19050" cap="flat" cmpd="sng" algn="ctr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Model corrections - Survey </a:t>
            </a:r>
            <a:r>
              <a:rPr dirty="0" err="1"/>
              <a:t>n</a:t>
            </a:r>
            <a:r>
              <a:rPr lang="en-US" dirty="0" err="1"/>
              <a:t>LL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93607" y="914399"/>
                <a:ext cx="5692313" cy="2216604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1400" dirty="0"/>
                  <a:t>Historically: simplified </a:t>
                </a:r>
                <a:r>
                  <a:rPr lang="en-US" sz="1400" dirty="0" err="1"/>
                  <a:t>nLL</a:t>
                </a:r>
                <a:r>
                  <a:rPr lang="en-US" sz="1400" dirty="0"/>
                  <a:t> 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/>
                        <m:t>nll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f>
                            <m:fPr>
                              <m:ctrlPr>
                                <a:rPr lang="ar-AE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d>
                                        <m:dPr>
                                          <m:ctrlPr>
                                            <a:rPr lang="ar-AE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ar-A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140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14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ar-AE" sz="14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40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d>
                                        <m:dPr>
                                          <m:ctrlPr>
                                            <a:rPr lang="ar-AE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ar-A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ar-AE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ar-AE" sz="1400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ar-AE" sz="14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ar-AE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ar-AE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ar-A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ar-AE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1400">
                                              <a:latin typeface="Cambria Math" panose="02040503050406030204" pitchFamily="18" charset="0"/>
                                            </a:rPr>
                                            <m:t>𝑆𝐸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ar-AE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ar-AE" sz="1400">
                                                      <a:latin typeface="Cambria Math" panose="02040503050406030204" pitchFamily="18" charset="0"/>
                                                    </a:rPr>
                                                    <m:t>𝐼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ar-AE" sz="1400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ar-A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140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14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ar-AE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ar-AE" sz="1400" dirty="0"/>
              </a:p>
              <a:p>
                <a:pPr marL="0" lvl="0" indent="0">
                  <a:buNone/>
                </a:pPr>
                <a:r>
                  <a:rPr lang="en-US" sz="1400" dirty="0"/>
                  <a:t>Updated: full form of the lognormal </a:t>
                </a:r>
                <a:r>
                  <a:rPr lang="en-US" sz="1400" dirty="0" err="1"/>
                  <a:t>nLL</a:t>
                </a:r>
                <a:r>
                  <a:rPr lang="en-US" sz="1400" dirty="0"/>
                  <a:t>, incorporates a bias correction: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/>
                        <m:t>nll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​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ar-AE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40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ar-AE" sz="140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ar-AE" sz="14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ar-AE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ar-AE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ar-A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ar-AE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ar-AE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  <m:d>
                                            <m:dPr>
                                              <m:ctrlPr>
                                                <a:rPr lang="ar-A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ar-AE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sSub>
                                                    <m:sSubPr>
                                                      <m:ctrlPr>
                                                        <a:rPr lang="ar-AE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ar-AE" sz="14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𝐼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ar-AE" sz="14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sub>
                                                  </m:sSub>
                                                </m:num>
                                                <m:den>
                                                  <m:sSubSup>
                                                    <m:sSubSupPr>
                                                      <m:ctrlPr>
                                                        <a:rPr lang="ar-AE" sz="1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ar-AE" sz="14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ar-AE" sz="140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𝐼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ar-AE" sz="14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𝑦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ar-AE" sz="140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𝑏𝑐</m:t>
                                                      </m:r>
                                                    </m:sup>
                                                  </m:sSubSup>
                                                </m:den>
                                              </m:f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ar-AE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ar-AE" sz="140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ar-AE" sz="140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ar-AE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ar-AE" sz="1400" dirty="0"/>
              </a:p>
              <a:p>
                <a:pPr marL="0" lvl="0" indent="0">
                  <a:buNone/>
                </a:pPr>
                <a:r>
                  <a:rPr lang="en-US" sz="140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4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sz="14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ar-AE" sz="1400" dirty="0"/>
                  <a:t> </a:t>
                </a:r>
                <a:r>
                  <a:rPr lang="en-US" sz="1400" dirty="0"/>
                  <a:t>is the standard deviation on the log scale,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140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ar-AE" sz="140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ar-AE" sz="14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ar-AE" sz="1400">
                            <a:latin typeface="Cambria Math" panose="02040503050406030204" pitchFamily="18" charset="0"/>
                          </a:rPr>
                          <m:t>𝑏𝑐</m:t>
                        </m:r>
                      </m:sup>
                    </m:sSubSup>
                  </m:oMath>
                </a14:m>
                <a:r>
                  <a:rPr lang="ar-AE" sz="1400" dirty="0"/>
                  <a:t> </a:t>
                </a:r>
                <a:r>
                  <a:rPr lang="en-US" sz="1400" dirty="0"/>
                  <a:t>is the bias-corrected model prediction.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ar-AE" sz="14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40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ar-AE" sz="140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ar-AE" sz="14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ar-AE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1400"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ar-A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sz="1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ar-AE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140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  <m:sSup>
                                  <m:sSupPr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ar-AE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ar-AE" sz="1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400">
                                                <a:latin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ar-AE" sz="140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ar-AE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Sup>
                                  <m:sSubSupPr>
                                    <m:ctrlPr>
                                      <a:rPr lang="ar-AE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ar-AE" sz="140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ar-AE" sz="140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ar-AE" sz="1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rad>
                    <m:r>
                      <a:rPr lang="ar-AE" sz="1400">
                        <a:latin typeface="Cambria Math" panose="02040503050406030204" pitchFamily="18" charset="0"/>
                      </a:rPr>
                      <m:t> </m:t>
                    </m:r>
                    <m:r>
                      <m:rPr>
                        <m:nor/>
                      </m:rPr>
                      <a:rPr lang="en-US" sz="1400"/>
                      <m:t>and</m:t>
                    </m:r>
                  </m:oMath>
                </a14:m>
                <a:endParaRPr lang="en-US" sz="14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>
                          <a:latin typeface="Cambria Math" panose="02040503050406030204" pitchFamily="18" charset="0"/>
                        </a:rPr>
                        <m:t> </m:t>
                      </m:r>
                      <m:sSubSup>
                        <m:sSubSupPr>
                          <m:ctrlPr>
                            <a:rPr lang="ar-AE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ar-AE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40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𝑏𝑐</m:t>
                          </m:r>
                        </m:sup>
                      </m:sSubSup>
                      <m:r>
                        <a:rPr lang="ar-AE" sz="1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40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e>
                        <m:sub>
                          <m:r>
                            <a:rPr lang="ar-AE" sz="140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ar-AE" sz="140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140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ar-AE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140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ar-AE" sz="140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ar-AE" sz="1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ar-AE" sz="1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3607" y="914399"/>
                <a:ext cx="5692313" cy="2216604"/>
              </a:xfrm>
              <a:blipFill>
                <a:blip r:embed="rId2"/>
                <a:stretch>
                  <a:fillRect l="-321" t="-549" b="-68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Model corrections - Survey </a:t>
            </a:r>
            <a:r>
              <a:rPr dirty="0" err="1"/>
              <a:t>n</a:t>
            </a:r>
            <a:r>
              <a:rPr lang="en-US" dirty="0" err="1"/>
              <a:t>LL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607" y="914399"/>
            <a:ext cx="5692313" cy="221660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/>
              <a:t>Historically: simplified </a:t>
            </a:r>
            <a:r>
              <a:rPr lang="en-US" sz="1400" dirty="0" err="1"/>
              <a:t>nLL</a:t>
            </a:r>
            <a:r>
              <a:rPr lang="en-US" sz="1400" dirty="0"/>
              <a:t> :</a:t>
            </a:r>
          </a:p>
          <a:p>
            <a:pPr marL="0" lv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Results:</a:t>
            </a:r>
            <a:endParaRPr lang="en-US" sz="1400" i="1" dirty="0"/>
          </a:p>
          <a:p>
            <a:pPr marL="0" lvl="0" indent="0">
              <a:buNone/>
            </a:pPr>
            <a:r>
              <a:rPr lang="en-US" sz="1400" dirty="0"/>
              <a:t> - Parameter values are consistent</a:t>
            </a:r>
          </a:p>
          <a:p>
            <a:pPr marL="0" lvl="0" indent="0">
              <a:buNone/>
            </a:pPr>
            <a:r>
              <a:rPr lang="en-US" sz="1400" dirty="0"/>
              <a:t> - ~2 t increase in total and spawning biomass</a:t>
            </a:r>
          </a:p>
          <a:p>
            <a:pPr marL="0" lvl="0" indent="0">
              <a:buNone/>
            </a:pPr>
            <a:r>
              <a:rPr lang="en-US" sz="1400" dirty="0"/>
              <a:t>- Similar OFL/ABC values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586505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Model corrections - </a:t>
            </a:r>
            <a:r>
              <a:rPr lang="en-US" dirty="0"/>
              <a:t>Selectivity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607" y="914399"/>
            <a:ext cx="5692313" cy="221660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1400" dirty="0"/>
              <a:t>Selectivity is modeled using 4 time-blocks</a:t>
            </a:r>
          </a:p>
          <a:p>
            <a:pPr marL="0" lvl="0" indent="0">
              <a:buNone/>
            </a:pPr>
            <a:r>
              <a:rPr lang="en-US" sz="1400" dirty="0"/>
              <a:t> - The 2</a:t>
            </a:r>
            <a:r>
              <a:rPr lang="en-US" sz="1400" baseline="30000" dirty="0"/>
              <a:t>nd</a:t>
            </a:r>
            <a:r>
              <a:rPr lang="en-US" sz="1400" dirty="0"/>
              <a:t> time block was not scaled to a max of 1</a:t>
            </a:r>
          </a:p>
          <a:p>
            <a:pPr marL="0" lvl="0" indent="0">
              <a:buNone/>
            </a:pPr>
            <a:r>
              <a:rPr lang="en-US" sz="1400" dirty="0"/>
              <a:t> - This can lead to an underestimate of </a:t>
            </a:r>
            <a:r>
              <a:rPr lang="en-US" sz="1400" i="1" dirty="0"/>
              <a:t>F</a:t>
            </a:r>
            <a:r>
              <a:rPr lang="en-US" sz="1400" dirty="0"/>
              <a:t> for that time period</a:t>
            </a:r>
          </a:p>
          <a:p>
            <a:pPr marL="0" lvl="0" indent="0">
              <a:buNone/>
            </a:pPr>
            <a:endParaRPr lang="en-US" sz="1400" i="1" dirty="0"/>
          </a:p>
          <a:p>
            <a:pPr marL="0" indent="0">
              <a:buNone/>
            </a:pPr>
            <a:r>
              <a:rPr lang="en-US" sz="1400" b="1" dirty="0"/>
              <a:t>Results:</a:t>
            </a:r>
            <a:endParaRPr lang="en-US" sz="1400" i="1" dirty="0"/>
          </a:p>
          <a:p>
            <a:pPr marL="0" lvl="0" indent="0">
              <a:buNone/>
            </a:pPr>
            <a:r>
              <a:rPr lang="en-US" sz="1400" dirty="0"/>
              <a:t>Negligible changes to model outputs. 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50231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474</Words>
  <Application>Microsoft Office PowerPoint</Application>
  <PresentationFormat>On-screen Show (16:9)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Courier</vt:lpstr>
      <vt:lpstr>Office Theme</vt:lpstr>
      <vt:lpstr>Gulf of Alaska Pacific Ocean Perch</vt:lpstr>
      <vt:lpstr>Pacific ocean perch</vt:lpstr>
      <vt:lpstr>Framework change</vt:lpstr>
      <vt:lpstr>Framework change</vt:lpstr>
      <vt:lpstr>Framework change - parameters</vt:lpstr>
      <vt:lpstr>Framework change - nLL</vt:lpstr>
      <vt:lpstr>Model corrections - Survey nLL</vt:lpstr>
      <vt:lpstr>Model corrections - Survey nLL</vt:lpstr>
      <vt:lpstr>Model corrections - Selectivity</vt:lpstr>
      <vt:lpstr>Model/Data examinations:</vt:lpstr>
      <vt:lpstr>Bullets</vt:lpstr>
      <vt:lpstr>Code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Gulf of Alaska Pacific Ocean Perch</dc:title>
  <dc:creator>Ben Williams</dc:creator>
  <cp:keywords/>
  <cp:lastModifiedBy>Ben.Williams</cp:lastModifiedBy>
  <cp:revision>3</cp:revision>
  <dcterms:created xsi:type="dcterms:W3CDTF">2025-07-08T22:47:56Z</dcterms:created>
  <dcterms:modified xsi:type="dcterms:W3CDTF">2025-08-06T00:26:55Z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September 2025 - Groundfish Plan Team</vt:lpwstr>
  </property>
  <property fmtid="{D5CDD505-2E9C-101B-9397-08002B2CF9AE}" pid="10" name="toc-title">
    <vt:lpwstr>Table of contents</vt:lpwstr>
  </property>
</Properties>
</file>