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62" r:id="rId1"/>
    <p:sldMasterId id="2147484190" r:id="rId2"/>
    <p:sldMasterId id="2147484200" r:id="rId3"/>
    <p:sldMasterId id="2147484179" r:id="rId4"/>
    <p:sldMasterId id="2147484188" r:id="rId5"/>
    <p:sldMasterId id="2147484195" r:id="rId6"/>
  </p:sldMasterIdLst>
  <p:notesMasterIdLst>
    <p:notesMasterId r:id="rId40"/>
  </p:notesMasterIdLst>
  <p:sldIdLst>
    <p:sldId id="260" r:id="rId7"/>
    <p:sldId id="321" r:id="rId8"/>
    <p:sldId id="291" r:id="rId9"/>
    <p:sldId id="296" r:id="rId10"/>
    <p:sldId id="324" r:id="rId11"/>
    <p:sldId id="298" r:id="rId12"/>
    <p:sldId id="322" r:id="rId13"/>
    <p:sldId id="299" r:id="rId14"/>
    <p:sldId id="323" r:id="rId15"/>
    <p:sldId id="325" r:id="rId16"/>
    <p:sldId id="326" r:id="rId17"/>
    <p:sldId id="294" r:id="rId18"/>
    <p:sldId id="300" r:id="rId19"/>
    <p:sldId id="305" r:id="rId20"/>
    <p:sldId id="301" r:id="rId21"/>
    <p:sldId id="327" r:id="rId22"/>
    <p:sldId id="302" r:id="rId23"/>
    <p:sldId id="303" r:id="rId24"/>
    <p:sldId id="304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292" r:id="rId34"/>
    <p:sldId id="328" r:id="rId35"/>
    <p:sldId id="315" r:id="rId36"/>
    <p:sldId id="320" r:id="rId37"/>
    <p:sldId id="329" r:id="rId38"/>
    <p:sldId id="314" r:id="rId39"/>
  </p:sldIdLst>
  <p:sldSz cx="9144000" cy="6858000" type="screen4x3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155"/>
    <a:srgbClr val="10D3DC"/>
    <a:srgbClr val="00467F"/>
    <a:srgbClr val="103D72"/>
    <a:srgbClr val="2A7DE2"/>
    <a:srgbClr val="1A428A"/>
    <a:srgbClr val="C25613"/>
    <a:srgbClr val="BE2F1A"/>
    <a:srgbClr val="AF292E"/>
    <a:srgbClr val="007A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438"/>
    <p:restoredTop sz="97706"/>
  </p:normalViewPr>
  <p:slideViewPr>
    <p:cSldViewPr snapToGrid="0" snapToObjects="1">
      <p:cViewPr varScale="1">
        <p:scale>
          <a:sx n="119" d="100"/>
          <a:sy n="119" d="100"/>
        </p:scale>
        <p:origin x="10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theme" Target="theme/theme1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A%20-%20PH%20Stuff\2021%20Assmints\POP\MACE_GOA_summer_survey_POP_results\current_results\POP_survey_totals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AA%20-%20PH%20Stuff\2021%20Assmints\POP\MACE_GOA_summer_survey_POP_results\current_results\POP_survey_totals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POP_survey_totals!$D$12</c:f>
              <c:strCache>
                <c:ptCount val="1"/>
                <c:pt idx="0">
                  <c:v>Trawl survey</c:v>
                </c:pt>
              </c:strCache>
            </c:strRef>
          </c:tx>
          <c:spPr>
            <a:ln w="28575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POP_survey_totals!$C$13:$C$27</c:f>
              <c:numCache>
                <c:formatCode>General</c:formatCode>
                <c:ptCount val="15"/>
                <c:pt idx="0">
                  <c:v>1990</c:v>
                </c:pt>
                <c:pt idx="1">
                  <c:v>1993</c:v>
                </c:pt>
                <c:pt idx="2">
                  <c:v>1996</c:v>
                </c:pt>
                <c:pt idx="3">
                  <c:v>1999</c:v>
                </c:pt>
                <c:pt idx="4">
                  <c:v>2001</c:v>
                </c:pt>
                <c:pt idx="5">
                  <c:v>2003</c:v>
                </c:pt>
                <c:pt idx="6">
                  <c:v>2005</c:v>
                </c:pt>
                <c:pt idx="7">
                  <c:v>2007</c:v>
                </c:pt>
                <c:pt idx="8">
                  <c:v>2009</c:v>
                </c:pt>
                <c:pt idx="9">
                  <c:v>2011</c:v>
                </c:pt>
                <c:pt idx="10">
                  <c:v>2013</c:v>
                </c:pt>
                <c:pt idx="11">
                  <c:v>2015</c:v>
                </c:pt>
                <c:pt idx="12">
                  <c:v>2017</c:v>
                </c:pt>
                <c:pt idx="13">
                  <c:v>2019</c:v>
                </c:pt>
                <c:pt idx="14">
                  <c:v>2021</c:v>
                </c:pt>
              </c:numCache>
            </c:numRef>
          </c:cat>
          <c:val>
            <c:numRef>
              <c:f>POP_survey_totals!$D$13:$D$27</c:f>
              <c:numCache>
                <c:formatCode>General</c:formatCode>
                <c:ptCount val="15"/>
                <c:pt idx="0">
                  <c:v>157.29499999999999</c:v>
                </c:pt>
                <c:pt idx="1">
                  <c:v>483.62200000000001</c:v>
                </c:pt>
                <c:pt idx="2">
                  <c:v>771.41300000000001</c:v>
                </c:pt>
                <c:pt idx="3">
                  <c:v>727.06399999999996</c:v>
                </c:pt>
                <c:pt idx="4">
                  <c:v>820.06600000000003</c:v>
                </c:pt>
                <c:pt idx="5">
                  <c:v>457.42200000000003</c:v>
                </c:pt>
                <c:pt idx="6">
                  <c:v>764.90099999999995</c:v>
                </c:pt>
                <c:pt idx="7">
                  <c:v>688.18</c:v>
                </c:pt>
                <c:pt idx="8">
                  <c:v>649.44899999999996</c:v>
                </c:pt>
                <c:pt idx="9">
                  <c:v>778.67</c:v>
                </c:pt>
                <c:pt idx="10">
                  <c:v>1298.443</c:v>
                </c:pt>
                <c:pt idx="11">
                  <c:v>1140.4069999999999</c:v>
                </c:pt>
                <c:pt idx="12">
                  <c:v>1570.3589999999999</c:v>
                </c:pt>
                <c:pt idx="13">
                  <c:v>1212.145</c:v>
                </c:pt>
                <c:pt idx="14">
                  <c:v>1478.94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65-499D-83AE-03847FB16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91696623"/>
        <c:axId val="1191708687"/>
      </c:lineChart>
      <c:lineChart>
        <c:grouping val="standard"/>
        <c:varyColors val="0"/>
        <c:ser>
          <c:idx val="1"/>
          <c:order val="1"/>
          <c:tx>
            <c:strRef>
              <c:f>POP_survey_totals!$E$12</c:f>
              <c:strCache>
                <c:ptCount val="1"/>
                <c:pt idx="0">
                  <c:v>Acoustic survey</c:v>
                </c:pt>
              </c:strCache>
            </c:strRef>
          </c:tx>
          <c:spPr>
            <a:ln w="28575" cap="rnd">
              <a:solidFill>
                <a:schemeClr val="accent2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POP_survey_totals!$C$13:$C$27</c:f>
              <c:numCache>
                <c:formatCode>General</c:formatCode>
                <c:ptCount val="15"/>
                <c:pt idx="0">
                  <c:v>1990</c:v>
                </c:pt>
                <c:pt idx="1">
                  <c:v>1993</c:v>
                </c:pt>
                <c:pt idx="2">
                  <c:v>1996</c:v>
                </c:pt>
                <c:pt idx="3">
                  <c:v>1999</c:v>
                </c:pt>
                <c:pt idx="4">
                  <c:v>2001</c:v>
                </c:pt>
                <c:pt idx="5">
                  <c:v>2003</c:v>
                </c:pt>
                <c:pt idx="6">
                  <c:v>2005</c:v>
                </c:pt>
                <c:pt idx="7">
                  <c:v>2007</c:v>
                </c:pt>
                <c:pt idx="8">
                  <c:v>2009</c:v>
                </c:pt>
                <c:pt idx="9">
                  <c:v>2011</c:v>
                </c:pt>
                <c:pt idx="10">
                  <c:v>2013</c:v>
                </c:pt>
                <c:pt idx="11">
                  <c:v>2015</c:v>
                </c:pt>
                <c:pt idx="12">
                  <c:v>2017</c:v>
                </c:pt>
                <c:pt idx="13">
                  <c:v>2019</c:v>
                </c:pt>
                <c:pt idx="14">
                  <c:v>2021</c:v>
                </c:pt>
              </c:numCache>
            </c:numRef>
          </c:cat>
          <c:val>
            <c:numRef>
              <c:f>POP_survey_totals!$E$13:$E$27</c:f>
              <c:numCache>
                <c:formatCode>General</c:formatCode>
                <c:ptCount val="15"/>
                <c:pt idx="10">
                  <c:v>262.88931600000001</c:v>
                </c:pt>
                <c:pt idx="11">
                  <c:v>438.54513289999994</c:v>
                </c:pt>
                <c:pt idx="12">
                  <c:v>172.38815469999997</c:v>
                </c:pt>
                <c:pt idx="13">
                  <c:v>144.04514440000003</c:v>
                </c:pt>
                <c:pt idx="14">
                  <c:v>277.94146910000006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65-499D-83AE-03847FB169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564159"/>
        <c:axId val="1191703279"/>
      </c:lineChart>
      <c:catAx>
        <c:axId val="119169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91708687"/>
        <c:crosses val="autoZero"/>
        <c:auto val="1"/>
        <c:lblAlgn val="ctr"/>
        <c:lblOffset val="100"/>
        <c:noMultiLvlLbl val="0"/>
      </c:catAx>
      <c:valAx>
        <c:axId val="11917086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Trawl </a:t>
                </a:r>
                <a:r>
                  <a:rPr lang="en-US" dirty="0" smtClean="0"/>
                  <a:t>survey (</a:t>
                </a:r>
                <a:r>
                  <a:rPr lang="en-US" dirty="0" err="1" smtClean="0"/>
                  <a:t>kt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91696623"/>
        <c:crosses val="autoZero"/>
        <c:crossBetween val="between"/>
      </c:valAx>
      <c:valAx>
        <c:axId val="1191703279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 dirty="0"/>
                  <a:t>Acoustic </a:t>
                </a:r>
                <a:r>
                  <a:rPr lang="en-US" dirty="0" smtClean="0"/>
                  <a:t>survey (</a:t>
                </a:r>
                <a:r>
                  <a:rPr lang="en-US" dirty="0" err="1" smtClean="0"/>
                  <a:t>kt</a:t>
                </a:r>
                <a:r>
                  <a:rPr lang="en-US" dirty="0" smtClean="0"/>
                  <a:t>)</a:t>
                </a:r>
                <a:endParaRPr lang="en-US" dirty="0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12564159"/>
        <c:crosses val="max"/>
        <c:crossBetween val="between"/>
      </c:valAx>
      <c:catAx>
        <c:axId val="11125641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9170327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POP_survey_totals!$F$38</c:f>
              <c:strCache>
                <c:ptCount val="1"/>
                <c:pt idx="0">
                  <c:v>Trawl survey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POP_survey_totals!$G$37:$AJ$37</c:f>
              <c:numCache>
                <c:formatCode>General</c:formatCode>
                <c:ptCount val="30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</c:numCache>
            </c:numRef>
          </c:cat>
          <c:val>
            <c:numRef>
              <c:f>POP_survey_totals!$G$38:$AJ$38</c:f>
              <c:numCache>
                <c:formatCode>General</c:formatCode>
                <c:ptCount val="30"/>
                <c:pt idx="0">
                  <c:v>3.39494370000728E-4</c:v>
                </c:pt>
                <c:pt idx="1">
                  <c:v>1.34866975850917E-3</c:v>
                </c:pt>
                <c:pt idx="2">
                  <c:v>2.8722625408522098E-3</c:v>
                </c:pt>
                <c:pt idx="3">
                  <c:v>3.4241607132321399E-3</c:v>
                </c:pt>
                <c:pt idx="4">
                  <c:v>5.58533951963889E-3</c:v>
                </c:pt>
                <c:pt idx="5">
                  <c:v>9.9629797605899698E-3</c:v>
                </c:pt>
                <c:pt idx="6">
                  <c:v>1.2368270762703E-2</c:v>
                </c:pt>
                <c:pt idx="7">
                  <c:v>1.2836845519851099E-2</c:v>
                </c:pt>
                <c:pt idx="8">
                  <c:v>1.0712886502946399E-2</c:v>
                </c:pt>
                <c:pt idx="9">
                  <c:v>9.2097116746535906E-3</c:v>
                </c:pt>
                <c:pt idx="10">
                  <c:v>8.1561202120185097E-3</c:v>
                </c:pt>
                <c:pt idx="11">
                  <c:v>6.97835034011768E-3</c:v>
                </c:pt>
                <c:pt idx="12">
                  <c:v>5.4867446945017703E-3</c:v>
                </c:pt>
                <c:pt idx="13">
                  <c:v>4.8087910334952298E-3</c:v>
                </c:pt>
                <c:pt idx="14">
                  <c:v>6.82085410509103E-3</c:v>
                </c:pt>
                <c:pt idx="15">
                  <c:v>1.0506842754991801E-2</c:v>
                </c:pt>
                <c:pt idx="16">
                  <c:v>2.11009712537693E-2</c:v>
                </c:pt>
                <c:pt idx="17">
                  <c:v>3.9581492226888303E-2</c:v>
                </c:pt>
                <c:pt idx="18">
                  <c:v>7.33457419656669E-2</c:v>
                </c:pt>
                <c:pt idx="19">
                  <c:v>0.10125094747123101</c:v>
                </c:pt>
                <c:pt idx="20">
                  <c:v>0.13162900330083799</c:v>
                </c:pt>
                <c:pt idx="21">
                  <c:v>0.116305333446655</c:v>
                </c:pt>
                <c:pt idx="22">
                  <c:v>9.6962118517164506E-2</c:v>
                </c:pt>
                <c:pt idx="23">
                  <c:v>9.8244007038427103E-2</c:v>
                </c:pt>
                <c:pt idx="24">
                  <c:v>8.7985220165621006E-2</c:v>
                </c:pt>
                <c:pt idx="25">
                  <c:v>6.36439097060255E-2</c:v>
                </c:pt>
                <c:pt idx="26">
                  <c:v>3.3228630536046001E-2</c:v>
                </c:pt>
                <c:pt idx="27">
                  <c:v>1.7961399562479899E-2</c:v>
                </c:pt>
                <c:pt idx="28">
                  <c:v>4.5019229570623896E-3</c:v>
                </c:pt>
                <c:pt idx="29">
                  <c:v>2.8409775889320999E-3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78-4273-A160-BB3F2E235660}"/>
            </c:ext>
          </c:extLst>
        </c:ser>
        <c:ser>
          <c:idx val="1"/>
          <c:order val="1"/>
          <c:tx>
            <c:strRef>
              <c:f>POP_survey_totals!$F$39</c:f>
              <c:strCache>
                <c:ptCount val="1"/>
                <c:pt idx="0">
                  <c:v>Acoustic survey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POP_survey_totals!$G$37:$AJ$37</c:f>
              <c:numCache>
                <c:formatCode>General</c:formatCode>
                <c:ptCount val="30"/>
                <c:pt idx="0">
                  <c:v>16</c:v>
                </c:pt>
                <c:pt idx="1">
                  <c:v>17</c:v>
                </c:pt>
                <c:pt idx="2">
                  <c:v>18</c:v>
                </c:pt>
                <c:pt idx="3">
                  <c:v>19</c:v>
                </c:pt>
                <c:pt idx="4">
                  <c:v>20</c:v>
                </c:pt>
                <c:pt idx="5">
                  <c:v>21</c:v>
                </c:pt>
                <c:pt idx="6">
                  <c:v>22</c:v>
                </c:pt>
                <c:pt idx="7">
                  <c:v>23</c:v>
                </c:pt>
                <c:pt idx="8">
                  <c:v>24</c:v>
                </c:pt>
                <c:pt idx="9">
                  <c:v>25</c:v>
                </c:pt>
                <c:pt idx="10">
                  <c:v>26</c:v>
                </c:pt>
                <c:pt idx="11">
                  <c:v>27</c:v>
                </c:pt>
                <c:pt idx="12">
                  <c:v>28</c:v>
                </c:pt>
                <c:pt idx="13">
                  <c:v>29</c:v>
                </c:pt>
                <c:pt idx="14">
                  <c:v>30</c:v>
                </c:pt>
                <c:pt idx="15">
                  <c:v>31</c:v>
                </c:pt>
                <c:pt idx="16">
                  <c:v>32</c:v>
                </c:pt>
                <c:pt idx="17">
                  <c:v>33</c:v>
                </c:pt>
                <c:pt idx="18">
                  <c:v>34</c:v>
                </c:pt>
                <c:pt idx="19">
                  <c:v>35</c:v>
                </c:pt>
                <c:pt idx="20">
                  <c:v>36</c:v>
                </c:pt>
                <c:pt idx="21">
                  <c:v>37</c:v>
                </c:pt>
                <c:pt idx="22">
                  <c:v>38</c:v>
                </c:pt>
                <c:pt idx="23">
                  <c:v>39</c:v>
                </c:pt>
                <c:pt idx="24">
                  <c:v>40</c:v>
                </c:pt>
                <c:pt idx="25">
                  <c:v>41</c:v>
                </c:pt>
                <c:pt idx="26">
                  <c:v>42</c:v>
                </c:pt>
                <c:pt idx="27">
                  <c:v>43</c:v>
                </c:pt>
                <c:pt idx="28">
                  <c:v>44</c:v>
                </c:pt>
                <c:pt idx="29">
                  <c:v>45</c:v>
                </c:pt>
              </c:numCache>
            </c:numRef>
          </c:cat>
          <c:val>
            <c:numRef>
              <c:f>POP_survey_totals!$G$39:$AJ$39</c:f>
              <c:numCache>
                <c:formatCode>General</c:formatCode>
                <c:ptCount val="30"/>
                <c:pt idx="0">
                  <c:v>1.1094923104009418E-5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1.0285665687554383E-5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3.5428428166383334E-3</c:v>
                </c:pt>
                <c:pt idx="14">
                  <c:v>7.9013392519881615E-3</c:v>
                </c:pt>
                <c:pt idx="15">
                  <c:v>1.6365885689502509E-3</c:v>
                </c:pt>
                <c:pt idx="16">
                  <c:v>1.1073754962207614E-2</c:v>
                </c:pt>
                <c:pt idx="17">
                  <c:v>3.2569120478988592E-2</c:v>
                </c:pt>
                <c:pt idx="18">
                  <c:v>6.943708334287936E-2</c:v>
                </c:pt>
                <c:pt idx="19">
                  <c:v>9.5724117392184893E-2</c:v>
                </c:pt>
                <c:pt idx="20">
                  <c:v>0.12218834375000566</c:v>
                </c:pt>
                <c:pt idx="21">
                  <c:v>0.12494475537989359</c:v>
                </c:pt>
                <c:pt idx="22">
                  <c:v>9.1189080863347385E-2</c:v>
                </c:pt>
                <c:pt idx="23">
                  <c:v>0.12783631800558512</c:v>
                </c:pt>
                <c:pt idx="24">
                  <c:v>0.1015082302214473</c:v>
                </c:pt>
                <c:pt idx="25">
                  <c:v>7.879400965815879E-2</c:v>
                </c:pt>
                <c:pt idx="26">
                  <c:v>6.8361300600201319E-2</c:v>
                </c:pt>
                <c:pt idx="27">
                  <c:v>3.1078289560980424E-2</c:v>
                </c:pt>
                <c:pt idx="28">
                  <c:v>2.1235724449290661E-2</c:v>
                </c:pt>
                <c:pt idx="29">
                  <c:v>1.0957720108460833E-2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378-4273-A160-BB3F2E235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76607423"/>
        <c:axId val="1676608255"/>
      </c:barChart>
      <c:catAx>
        <c:axId val="1676607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608255"/>
        <c:crosses val="autoZero"/>
        <c:auto val="1"/>
        <c:lblAlgn val="ctr"/>
        <c:lblOffset val="100"/>
        <c:noMultiLvlLbl val="0"/>
      </c:catAx>
      <c:valAx>
        <c:axId val="1676608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2021 Length composition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76607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0B0F9-ACCA-8C41-B581-4C1D94E3F992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68CC5-9B2F-654B-A985-9D92985445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9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presentation introduces branding goals and outlines proposed changes to the brand standards guide.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66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2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1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02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9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0908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83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06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931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36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presentation introduces branding goals and outlines proposed changes to the brand standards guide.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545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6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2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2394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953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42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40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989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70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572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7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84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3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14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916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 identity has proved to be overly complex to apply, reducing buy-in. The old brand guide did not perform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well in the 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ifficult balancing act between consistency and sameness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15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NMFS Emblem is the key to a stronger brand.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22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71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48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354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76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Overview of the terminology behind the main identifier.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F68CC5-9B2F-654B-A985-9D92985445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60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 flipH="1">
            <a:off x="-1" y="0"/>
            <a:ext cx="9144001" cy="6858000"/>
          </a:xfrm>
          <a:prstGeom prst="rect">
            <a:avLst/>
          </a:prstGeom>
          <a:solidFill>
            <a:srgbClr val="0747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9714" y="1020273"/>
            <a:ext cx="7063740" cy="188359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10D3DC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715" y="2903865"/>
            <a:ext cx="6186114" cy="301948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tx1">
                    <a:lumMod val="7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18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Freeform 21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3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H="1">
            <a:off x="0" y="0"/>
            <a:ext cx="9144000" cy="6858000"/>
          </a:xfrm>
          <a:prstGeom prst="rect">
            <a:avLst/>
          </a:prstGeom>
          <a:solidFill>
            <a:srgbClr val="13B9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630" y="6172200"/>
            <a:ext cx="6858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341C2C6-9230-684E-A0E5-52AF991FA47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259715" y="907061"/>
            <a:ext cx="6772718" cy="188359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ct val="85000"/>
              </a:lnSpc>
              <a:defRPr sz="7200" b="0" i="0" baseline="0">
                <a:solidFill>
                  <a:srgbClr val="003155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259715" y="4800600"/>
            <a:ext cx="6323500" cy="16916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200" b="0" i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 algn="ctr">
              <a:buNone/>
              <a:defRPr sz="2200"/>
            </a:lvl2pPr>
            <a:lvl3pPr marL="914377" indent="0" algn="ctr">
              <a:buNone/>
              <a:defRPr sz="2200"/>
            </a:lvl3pPr>
            <a:lvl4pPr marL="1371566" indent="0" algn="ctr">
              <a:buNone/>
              <a:defRPr sz="2000"/>
            </a:lvl4pPr>
            <a:lvl5pPr marL="1828754" indent="0" algn="ctr">
              <a:buNone/>
              <a:defRPr sz="2000"/>
            </a:lvl5pPr>
            <a:lvl6pPr marL="2285943" indent="0" algn="ctr">
              <a:buNone/>
              <a:defRPr sz="2000"/>
            </a:lvl6pPr>
            <a:lvl7pPr marL="2743131" indent="0" algn="ctr">
              <a:buNone/>
              <a:defRPr sz="2000"/>
            </a:lvl7pPr>
            <a:lvl8pPr marL="3200320" indent="0" algn="ctr">
              <a:buNone/>
              <a:defRPr sz="2000"/>
            </a:lvl8pPr>
            <a:lvl9pPr marL="3657509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4" name="Freeform 13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Freeform 15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4904114"/>
            <a:ext cx="6984125" cy="602405"/>
          </a:xfrm>
        </p:spPr>
        <p:txBody>
          <a:bodyPr lIns="0" tIns="0" rIns="0" bIns="0" anchor="b">
            <a:noAutofit/>
          </a:bodyPr>
          <a:lstStyle>
            <a:lvl1pPr>
              <a:defRPr sz="32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613563"/>
            <a:ext cx="6400799" cy="59701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1800">
                <a:solidFill>
                  <a:schemeClr val="bg1">
                    <a:lumMod val="85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7827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accent1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chemeClr val="tx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chemeClr val="tx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0D3DC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0D3DC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567298"/>
            <a:ext cx="6858000" cy="1772793"/>
          </a:xfrm>
        </p:spPr>
        <p:txBody>
          <a:bodyPr lIns="0" tIns="0" rIns="0" bIns="0"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40088"/>
            <a:ext cx="6858000" cy="165576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143000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rgbClr val="003155"/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322066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00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701" y="2934147"/>
            <a:ext cx="6810375" cy="1772793"/>
          </a:xfrm>
        </p:spPr>
        <p:txBody>
          <a:bodyPr lIns="0" tIns="0" rIns="0" bIns="0"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0701" y="4766561"/>
            <a:ext cx="6810375" cy="7457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36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17907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1152647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chemeClr val="bg1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84063"/>
            <a:ext cx="6984125" cy="602405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4000" b="0" i="0">
                <a:solidFill>
                  <a:srgbClr val="13B9C2"/>
                </a:solidFill>
                <a:latin typeface="Cambria" charset="0"/>
                <a:ea typeface="Cambria" charset="0"/>
                <a:cs typeface="Cambria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6306207" cy="5970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85000"/>
              </a:lnSpc>
              <a:spcBef>
                <a:spcPts val="800"/>
              </a:spcBef>
              <a:buNone/>
              <a:defRPr sz="2800">
                <a:solidFill>
                  <a:schemeClr val="bg1">
                    <a:lumMod val="50000"/>
                  </a:schemeClr>
                </a:solidFill>
                <a:latin typeface="Cambria" charset="0"/>
                <a:ea typeface="Cambria" charset="0"/>
                <a:cs typeface="Cambria" charset="0"/>
              </a:defRPr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>
                <a:solidFill>
                  <a:schemeClr val="bg2">
                    <a:lumMod val="25000"/>
                  </a:schemeClr>
                </a:solidFill>
              </a:rPr>
              <a:t>U.S. Department of Commerce | National Oceanic and Atmospheric Administration | National Marine Fisheries Service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7688498" y="-2"/>
            <a:ext cx="1450144" cy="5987459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8" name="Rectangle 7"/>
          <p:cNvSpPr/>
          <p:nvPr userDrawn="1"/>
        </p:nvSpPr>
        <p:spPr>
          <a:xfrm>
            <a:off x="0" y="5486400"/>
            <a:ext cx="9138642" cy="1369974"/>
          </a:xfrm>
          <a:prstGeom prst="rect">
            <a:avLst/>
          </a:prstGeom>
          <a:solidFill>
            <a:srgbClr val="00315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2"/>
            <a:ext cx="6446520" cy="364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Freeform 11"/>
          <p:cNvSpPr/>
          <p:nvPr userDrawn="1"/>
        </p:nvSpPr>
        <p:spPr>
          <a:xfrm>
            <a:off x="6947911" y="20912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685801" y="6317618"/>
            <a:ext cx="6697793" cy="540383"/>
          </a:xfrm>
          <a:prstGeom prst="rect">
            <a:avLst/>
          </a:prstGeom>
          <a:ln>
            <a:noFill/>
          </a:ln>
          <a:effectLst/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bg1"/>
                </a:solidFill>
                <a:latin typeface="Arial Narrow" charset="0"/>
                <a:ea typeface="Arial Narrow" charset="0"/>
                <a:cs typeface="Arial Narrow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000" dirty="0"/>
              <a:t>U.S. Department of Commerce | National Oceanic and Atmospheric Administration | National Marine Fisheries Service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26124" y="6304130"/>
            <a:ext cx="559676" cy="55387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dirty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t>Page </a:t>
            </a:r>
            <a:fld id="{632D3AEB-7CBE-3049-91AC-335C6B4F5BF6}" type="slidenum">
              <a:rPr lang="en-US" sz="1200" b="1" i="0" smtClean="0">
                <a:solidFill>
                  <a:srgbClr val="13B9C2"/>
                </a:solidFill>
                <a:latin typeface="Arial Narrow" charset="0"/>
                <a:ea typeface="Arial Narrow" charset="0"/>
                <a:cs typeface="Arial Narrow" charset="0"/>
              </a:rPr>
              <a:pPr marL="0" marR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200" b="1" i="0" dirty="0">
              <a:solidFill>
                <a:srgbClr val="13B9C2"/>
              </a:solidFill>
              <a:latin typeface="Arial Narrow" charset="0"/>
              <a:ea typeface="Arial Narrow" charset="0"/>
              <a:cs typeface="Arial Narro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6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63" r:id="rId1"/>
    <p:sldLayoutId id="2147484175" r:id="rId2"/>
    <p:sldLayoutId id="2147484171" r:id="rId3"/>
    <p:sldLayoutId id="2147484182" r:id="rId4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2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b="0" i="0" kern="1200" spc="11" baseline="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b="0" i="0" kern="1200">
          <a:solidFill>
            <a:schemeClr val="tx1">
              <a:lumMod val="85000"/>
              <a:lumOff val="15000"/>
            </a:schemeClr>
          </a:solidFill>
          <a:latin typeface="Cambria" panose="02040503050406030204" pitchFamily="18" charset="0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chemeClr val="bg2">
              <a:lumMod val="90000"/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6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391373"/>
            <a:ext cx="9144000" cy="4666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 userDrawn="1"/>
        </p:nvSpPr>
        <p:spPr>
          <a:xfrm rot="10800000" flipH="1" flipV="1">
            <a:off x="6879771" y="-1"/>
            <a:ext cx="2264229" cy="631172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72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6" name="Freeform 5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694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78155"/>
          </a:xfrm>
          <a:prstGeom prst="rect">
            <a:avLst/>
          </a:prstGeom>
          <a:solidFill>
            <a:srgbClr val="13B9C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57943" y="2712116"/>
            <a:ext cx="7552884" cy="2062103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7943" y="4805753"/>
            <a:ext cx="7552885" cy="94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 userDrawn="1"/>
        </p:nvSpPr>
        <p:spPr>
          <a:xfrm rot="5400000" flipH="1">
            <a:off x="3069848" y="-2657430"/>
            <a:ext cx="3511074" cy="8805478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 userDrawn="1"/>
        </p:nvSpPr>
        <p:spPr>
          <a:xfrm rot="10800000">
            <a:off x="0" y="0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rgbClr val="0046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" y="358150"/>
            <a:ext cx="2302812" cy="10490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440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0" r:id="rId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80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3B9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/>
          <p:nvPr userDrawn="1"/>
        </p:nvSpPr>
        <p:spPr>
          <a:xfrm rot="5400000">
            <a:off x="-1648925" y="1639401"/>
            <a:ext cx="6874118" cy="3595317"/>
          </a:xfrm>
          <a:custGeom>
            <a:avLst/>
            <a:gdLst>
              <a:gd name="connsiteX0" fmla="*/ 0 w 6874118"/>
              <a:gd name="connsiteY0" fmla="*/ 3595317 h 3595317"/>
              <a:gd name="connsiteX1" fmla="*/ 0 w 6874118"/>
              <a:gd name="connsiteY1" fmla="*/ 0 h 3595317"/>
              <a:gd name="connsiteX2" fmla="*/ 154322 w 6874118"/>
              <a:gd name="connsiteY2" fmla="*/ 277930 h 3595317"/>
              <a:gd name="connsiteX3" fmla="*/ 6865139 w 6874118"/>
              <a:gd name="connsiteY3" fmla="*/ 3031327 h 3595317"/>
              <a:gd name="connsiteX4" fmla="*/ 6871273 w 6874118"/>
              <a:gd name="connsiteY4" fmla="*/ 3032428 h 3595317"/>
              <a:gd name="connsiteX5" fmla="*/ 6874118 w 6874118"/>
              <a:gd name="connsiteY5" fmla="*/ 3595317 h 3595317"/>
              <a:gd name="connsiteX6" fmla="*/ 0 w 6874118"/>
              <a:gd name="connsiteY6" fmla="*/ 3595317 h 3595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4118" h="3595317">
                <a:moveTo>
                  <a:pt x="0" y="3595317"/>
                </a:moveTo>
                <a:lnTo>
                  <a:pt x="0" y="0"/>
                </a:lnTo>
                <a:lnTo>
                  <a:pt x="154322" y="277930"/>
                </a:lnTo>
                <a:cubicBezTo>
                  <a:pt x="1004639" y="1420076"/>
                  <a:pt x="3469635" y="2400559"/>
                  <a:pt x="6865139" y="3031327"/>
                </a:cubicBezTo>
                <a:lnTo>
                  <a:pt x="6871273" y="3032428"/>
                </a:lnTo>
                <a:lnTo>
                  <a:pt x="6874118" y="3595317"/>
                </a:lnTo>
                <a:lnTo>
                  <a:pt x="0" y="35953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9164" y="2332513"/>
            <a:ext cx="6903326" cy="1865126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9164" y="4337339"/>
            <a:ext cx="6903326" cy="942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reeform 12"/>
          <p:cNvSpPr/>
          <p:nvPr userDrawn="1"/>
        </p:nvSpPr>
        <p:spPr>
          <a:xfrm>
            <a:off x="-9524" y="2"/>
            <a:ext cx="4895849" cy="2039519"/>
          </a:xfrm>
          <a:custGeom>
            <a:avLst/>
            <a:gdLst>
              <a:gd name="connsiteX0" fmla="*/ 0 w 6504497"/>
              <a:gd name="connsiteY0" fmla="*/ 0 h 2032239"/>
              <a:gd name="connsiteX1" fmla="*/ 6504497 w 6504497"/>
              <a:gd name="connsiteY1" fmla="*/ 0 h 2032239"/>
              <a:gd name="connsiteX2" fmla="*/ 6504497 w 6504497"/>
              <a:gd name="connsiteY2" fmla="*/ 6484 h 2032239"/>
              <a:gd name="connsiteX3" fmla="*/ 6476264 w 6504497"/>
              <a:gd name="connsiteY3" fmla="*/ 8249 h 2032239"/>
              <a:gd name="connsiteX4" fmla="*/ 86067 w 6504497"/>
              <a:gd name="connsiteY4" fmla="*/ 1877235 h 2032239"/>
              <a:gd name="connsiteX5" fmla="*/ 0 w 6504497"/>
              <a:gd name="connsiteY5" fmla="*/ 2032239 h 2032239"/>
              <a:gd name="connsiteX6" fmla="*/ 0 w 6504497"/>
              <a:gd name="connsiteY6" fmla="*/ 0 h 2032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497" h="2032239">
                <a:moveTo>
                  <a:pt x="0" y="0"/>
                </a:moveTo>
                <a:lnTo>
                  <a:pt x="6504497" y="0"/>
                </a:lnTo>
                <a:lnTo>
                  <a:pt x="6504497" y="6484"/>
                </a:lnTo>
                <a:lnTo>
                  <a:pt x="6476264" y="8249"/>
                </a:lnTo>
                <a:cubicBezTo>
                  <a:pt x="3256485" y="247737"/>
                  <a:pt x="760527" y="971301"/>
                  <a:pt x="86067" y="1877235"/>
                </a:cubicBezTo>
                <a:lnTo>
                  <a:pt x="0" y="2032239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4" y="569666"/>
            <a:ext cx="1193420" cy="17022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4838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</p:sldLayoutIdLst>
  <p:txStyles>
    <p:titleStyle>
      <a:lvl1pPr algn="l" defTabSz="914377" rtl="0" eaLnBrk="1" latinLnBrk="0" hangingPunct="1">
        <a:lnSpc>
          <a:spcPct val="80000"/>
        </a:lnSpc>
        <a:spcBef>
          <a:spcPct val="0"/>
        </a:spcBef>
        <a:buNone/>
        <a:defRPr sz="7200" kern="1200">
          <a:solidFill>
            <a:schemeClr val="tx2"/>
          </a:solidFill>
          <a:latin typeface="Cambria" charset="0"/>
          <a:ea typeface="Cambria" charset="0"/>
          <a:cs typeface="Cambria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/>
        <a:buNone/>
        <a:defRPr sz="3600" b="0" i="0" kern="1200">
          <a:solidFill>
            <a:schemeClr val="accent1">
              <a:lumMod val="20000"/>
              <a:lumOff val="80000"/>
            </a:schemeClr>
          </a:solidFill>
          <a:latin typeface="Cambria" charset="0"/>
          <a:ea typeface="Cambria" charset="0"/>
          <a:cs typeface="Cambria" charset="0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4"/>
          <p:cNvSpPr/>
          <p:nvPr userDrawn="1"/>
        </p:nvSpPr>
        <p:spPr>
          <a:xfrm rot="10800000" flipH="1" flipV="1">
            <a:off x="6505303" y="0"/>
            <a:ext cx="2638697" cy="6870701"/>
          </a:xfrm>
          <a:custGeom>
            <a:avLst/>
            <a:gdLst>
              <a:gd name="connsiteX0" fmla="*/ 999997 w 1016530"/>
              <a:gd name="connsiteY0" fmla="*/ 5463677 h 5463677"/>
              <a:gd name="connsiteX1" fmla="*/ 0 w 1016530"/>
              <a:gd name="connsiteY1" fmla="*/ 5463677 h 5463677"/>
              <a:gd name="connsiteX2" fmla="*/ 16577 w 1016530"/>
              <a:gd name="connsiteY2" fmla="*/ 0 h 5463677"/>
              <a:gd name="connsiteX3" fmla="*/ 1016530 w 1016530"/>
              <a:gd name="connsiteY3" fmla="*/ 14211 h 5463677"/>
              <a:gd name="connsiteX4" fmla="*/ 999997 w 1016530"/>
              <a:gd name="connsiteY4" fmla="*/ 5463677 h 5463677"/>
              <a:gd name="connsiteX0" fmla="*/ 999997 w 1042361"/>
              <a:gd name="connsiteY0" fmla="*/ 5463677 h 5463677"/>
              <a:gd name="connsiteX1" fmla="*/ 0 w 1042361"/>
              <a:gd name="connsiteY1" fmla="*/ 5463677 h 5463677"/>
              <a:gd name="connsiteX2" fmla="*/ 16577 w 1042361"/>
              <a:gd name="connsiteY2" fmla="*/ 0 h 5463677"/>
              <a:gd name="connsiteX3" fmla="*/ 1042361 w 1042361"/>
              <a:gd name="connsiteY3" fmla="*/ 4620 h 5463677"/>
              <a:gd name="connsiteX4" fmla="*/ 999997 w 1042361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670959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34903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  <a:gd name="connsiteX0" fmla="*/ 1654379 w 1696743"/>
              <a:gd name="connsiteY0" fmla="*/ 5463677 h 5463677"/>
              <a:gd name="connsiteX1" fmla="*/ 0 w 1696743"/>
              <a:gd name="connsiteY1" fmla="*/ 5454085 h 5463677"/>
              <a:gd name="connsiteX2" fmla="*/ 980930 w 1696743"/>
              <a:gd name="connsiteY2" fmla="*/ 0 h 5463677"/>
              <a:gd name="connsiteX3" fmla="*/ 1696743 w 1696743"/>
              <a:gd name="connsiteY3" fmla="*/ 4620 h 5463677"/>
              <a:gd name="connsiteX4" fmla="*/ 1654379 w 1696743"/>
              <a:gd name="connsiteY4" fmla="*/ 5463677 h 546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96743" h="5463677">
                <a:moveTo>
                  <a:pt x="1654379" y="5463677"/>
                </a:moveTo>
                <a:lnTo>
                  <a:pt x="0" y="5454085"/>
                </a:lnTo>
                <a:lnTo>
                  <a:pt x="980930" y="0"/>
                </a:lnTo>
                <a:lnTo>
                  <a:pt x="1696743" y="4620"/>
                </a:lnTo>
                <a:lnTo>
                  <a:pt x="1654379" y="5463677"/>
                </a:lnTo>
                <a:close/>
              </a:path>
            </a:pathLst>
          </a:custGeom>
          <a:gradFill flip="none" rotWithShape="1">
            <a:gsLst>
              <a:gs pos="100000">
                <a:srgbClr val="07477D">
                  <a:alpha val="34000"/>
                </a:srgbClr>
              </a:gs>
              <a:gs pos="42000">
                <a:srgbClr val="07477D">
                  <a:alpha val="0"/>
                </a:srgbClr>
              </a:gs>
            </a:gsLst>
            <a:lin ang="960000" scaled="0"/>
            <a:tileRect/>
          </a:gradFill>
          <a:ln w="1397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Freeform 4"/>
          <p:cNvSpPr/>
          <p:nvPr userDrawn="1"/>
        </p:nvSpPr>
        <p:spPr>
          <a:xfrm>
            <a:off x="6947911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210" y="6026476"/>
            <a:ext cx="1598924" cy="72839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 7"/>
          <p:cNvSpPr/>
          <p:nvPr userDrawn="1"/>
        </p:nvSpPr>
        <p:spPr>
          <a:xfrm rot="10800000">
            <a:off x="0" y="8211"/>
            <a:ext cx="2196089" cy="6849789"/>
          </a:xfrm>
          <a:custGeom>
            <a:avLst/>
            <a:gdLst>
              <a:gd name="connsiteX0" fmla="*/ 2196089 w 2196089"/>
              <a:gd name="connsiteY0" fmla="*/ 0 h 6849789"/>
              <a:gd name="connsiteX1" fmla="*/ 2196089 w 2196089"/>
              <a:gd name="connsiteY1" fmla="*/ 6849789 h 6849789"/>
              <a:gd name="connsiteX2" fmla="*/ 0 w 2196089"/>
              <a:gd name="connsiteY2" fmla="*/ 6849789 h 6849789"/>
              <a:gd name="connsiteX3" fmla="*/ 169765 w 2196089"/>
              <a:gd name="connsiteY3" fmla="*/ 6755526 h 6849789"/>
              <a:gd name="connsiteX4" fmla="*/ 2161421 w 2196089"/>
              <a:gd name="connsiteY4" fmla="*/ 408410 h 6849789"/>
              <a:gd name="connsiteX5" fmla="*/ 2196089 w 2196089"/>
              <a:gd name="connsiteY5" fmla="*/ 0 h 6849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6089" h="6849789">
                <a:moveTo>
                  <a:pt x="2196089" y="0"/>
                </a:moveTo>
                <a:lnTo>
                  <a:pt x="2196089" y="6849789"/>
                </a:lnTo>
                <a:lnTo>
                  <a:pt x="0" y="6849789"/>
                </a:lnTo>
                <a:lnTo>
                  <a:pt x="169765" y="6755526"/>
                </a:lnTo>
                <a:cubicBezTo>
                  <a:pt x="1099958" y="6063006"/>
                  <a:pt x="1854601" y="3617105"/>
                  <a:pt x="2161421" y="408410"/>
                </a:cubicBezTo>
                <a:lnTo>
                  <a:pt x="2196089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8" r:id="rId1"/>
    <p:sldLayoutId id="2147484199" r:id="rId2"/>
  </p:sldLayoutIdLst>
  <mc:AlternateContent xmlns:mc="http://schemas.openxmlformats.org/markup-compatibility/2006" xmlns:p14="http://schemas.microsoft.com/office/powerpoint/2010/main">
    <mc:Choice Requires="p14">
      <p:transition spd="slow" p14:dur="1500" advClick="0" advTm="5000">
        <p:push dir="u"/>
      </p:transition>
    </mc:Choice>
    <mc:Fallback xmlns="">
      <p:transition spd="slow" advClick="0" advTm="5000">
        <p:push dir="u"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 spc="-51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75" indent="-182875" algn="l" defTabSz="914377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1" baseline="0">
          <a:solidFill>
            <a:schemeClr val="tx1"/>
          </a:solidFill>
          <a:latin typeface="+mn-lt"/>
          <a:ea typeface="+mn-ea"/>
          <a:cs typeface="+mn-cs"/>
        </a:defRPr>
      </a:lvl1pPr>
      <a:lvl2pPr marL="457189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02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15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28" indent="-182875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960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953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945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938" indent="-228594" algn="l" defTabSz="914377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GOA Pacific ocean perch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Pete </a:t>
            </a:r>
            <a:r>
              <a:rPr lang="en-US" dirty="0" err="1" smtClean="0">
                <a:solidFill>
                  <a:schemeClr val="tx2"/>
                </a:solidFill>
              </a:rPr>
              <a:t>Hulson</a:t>
            </a:r>
            <a:r>
              <a:rPr lang="en-US" dirty="0" smtClean="0">
                <a:solidFill>
                  <a:schemeClr val="tx2"/>
                </a:solidFill>
              </a:rPr>
              <a:t>, Ben Williams, Ben </a:t>
            </a:r>
            <a:r>
              <a:rPr lang="en-US" dirty="0" err="1" smtClean="0">
                <a:solidFill>
                  <a:schemeClr val="tx2"/>
                </a:solidFill>
              </a:rPr>
              <a:t>Fissel</a:t>
            </a:r>
            <a:r>
              <a:rPr lang="en-US" dirty="0" smtClean="0">
                <a:solidFill>
                  <a:schemeClr val="tx2"/>
                </a:solidFill>
              </a:rPr>
              <a:t>, Bridget </a:t>
            </a:r>
            <a:r>
              <a:rPr lang="en-US" dirty="0" err="1" smtClean="0">
                <a:solidFill>
                  <a:schemeClr val="tx2"/>
                </a:solidFill>
              </a:rPr>
              <a:t>Ferriss</a:t>
            </a:r>
            <a:r>
              <a:rPr lang="en-US" dirty="0" smtClean="0">
                <a:solidFill>
                  <a:schemeClr val="tx2"/>
                </a:solidFill>
              </a:rPr>
              <a:t>, Madison Hall, Ellen </a:t>
            </a:r>
            <a:r>
              <a:rPr lang="en-US" dirty="0" err="1" smtClean="0">
                <a:solidFill>
                  <a:schemeClr val="tx2"/>
                </a:solidFill>
              </a:rPr>
              <a:t>Yasumiishi</a:t>
            </a:r>
            <a:r>
              <a:rPr lang="en-US" dirty="0" smtClean="0">
                <a:solidFill>
                  <a:schemeClr val="tx2"/>
                </a:solidFill>
              </a:rPr>
              <a:t>, and Darin Jones 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 descr="P7025680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243" y="2822662"/>
            <a:ext cx="2209800" cy="12620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3999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Acoustic catch distribution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Like trawl survey, majority of distribution in CGOA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01" t="39610" r="15497"/>
          <a:stretch/>
        </p:blipFill>
        <p:spPr>
          <a:xfrm>
            <a:off x="867842" y="208546"/>
            <a:ext cx="3442137" cy="4612345"/>
          </a:xfrm>
          <a:prstGeom prst="rect">
            <a:avLst/>
          </a:prstGeom>
        </p:spPr>
      </p:pic>
      <p:pic>
        <p:nvPicPr>
          <p:cNvPr id="7" name="Picture 6" descr="C:\AA - PH Stuff\2021 Assmints\POP\Plot code\Plots\Trawl Survey_POP_17_19_21.jpg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40"/>
          <a:stretch/>
        </p:blipFill>
        <p:spPr bwMode="auto">
          <a:xfrm>
            <a:off x="4309979" y="0"/>
            <a:ext cx="4165600" cy="490411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476087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Acoustic Biomass/Length comps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- Agreement in trend </a:t>
            </a:r>
            <a:r>
              <a:rPr lang="en-US" sz="1600" dirty="0" smtClean="0"/>
              <a:t>since </a:t>
            </a:r>
            <a:r>
              <a:rPr lang="en-US" sz="1600" dirty="0" smtClean="0"/>
              <a:t>2017</a:t>
            </a:r>
          </a:p>
          <a:p>
            <a:r>
              <a:rPr lang="en-US" sz="1600" dirty="0" smtClean="0"/>
              <a:t>- Acoustic survey didn’t see 2016 year class</a:t>
            </a:r>
            <a:endParaRPr lang="en-US" sz="1600" dirty="0"/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5421634"/>
              </p:ext>
            </p:extLst>
          </p:nvPr>
        </p:nvGraphicFramePr>
        <p:xfrm>
          <a:off x="-57067" y="670342"/>
          <a:ext cx="4415172" cy="3943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064087"/>
              </p:ext>
            </p:extLst>
          </p:nvPr>
        </p:nvGraphicFramePr>
        <p:xfrm>
          <a:off x="4358105" y="670342"/>
          <a:ext cx="4495466" cy="3848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87048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27201" y="907061"/>
            <a:ext cx="6731000" cy="15816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B9C2"/>
                </a:solidFill>
              </a:rPr>
              <a:t>Model fits</a:t>
            </a:r>
            <a:endParaRPr lang="en-US" dirty="0">
              <a:solidFill>
                <a:srgbClr val="13B9C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27201" y="2402840"/>
            <a:ext cx="7428991" cy="2720745"/>
          </a:xfrm>
        </p:spPr>
        <p:txBody>
          <a:bodyPr wrap="square">
            <a:spAutoFit/>
          </a:bodyPr>
          <a:lstStyle/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Catch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Trawl survey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Age comp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Length comp</a:t>
            </a:r>
          </a:p>
        </p:txBody>
      </p:sp>
    </p:spTree>
    <p:extLst>
      <p:ext uri="{BB962C8B-B14F-4D97-AF65-F5344CB8AC3E}">
        <p14:creationId xmlns:p14="http://schemas.microsoft.com/office/powerpoint/2010/main" val="121649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push/>
      </p:transition>
    </mc:Choice>
    <mc:Fallback xmlns="">
      <p:transition spd="slow" advClick="0" advTm="5000">
        <p:push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Catch fit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Recent catch increasing over time in general</a:t>
            </a:r>
            <a:endParaRPr lang="en-US" sz="1600" dirty="0"/>
          </a:p>
        </p:txBody>
      </p:sp>
      <p:pic>
        <p:nvPicPr>
          <p:cNvPr id="6" name="Picture 5" descr="C:\AA - PH Stuff\2021 Assmints\POP\Plot code\Plots\9-1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3"/>
          <a:stretch/>
        </p:blipFill>
        <p:spPr bwMode="auto">
          <a:xfrm>
            <a:off x="1673725" y="74863"/>
            <a:ext cx="5164221" cy="49645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06214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Trawl survey biomass fit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Slightly better fit compared to 2020 assessment</a:t>
            </a:r>
            <a:endParaRPr lang="en-US" sz="1600" dirty="0"/>
          </a:p>
        </p:txBody>
      </p:sp>
      <p:pic>
        <p:nvPicPr>
          <p:cNvPr id="7" name="Picture 6" descr="C:\AA - PH Stuff\2021 Assmints\POP\Plot code\Plots\9-4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367" y="232008"/>
            <a:ext cx="6468979" cy="45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4215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Survey age comp fit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- Still not quite fitting the 2016 year class</a:t>
            </a:r>
          </a:p>
          <a:p>
            <a:r>
              <a:rPr lang="en-US" sz="1600" dirty="0" smtClean="0"/>
              <a:t>- Could improve fit to plus age group</a:t>
            </a:r>
            <a:endParaRPr lang="en-US" sz="1600" dirty="0"/>
          </a:p>
        </p:txBody>
      </p:sp>
      <p:pic>
        <p:nvPicPr>
          <p:cNvPr id="9" name="Picture 8" descr="C:\AA - PH Stuff\2021 Assmints\POP\Plot code\Plots\9-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557" y="128337"/>
            <a:ext cx="4447673" cy="4951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7438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Fishery age comp fit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In 2020, age-10s from 2018 (now 12) didn’t show up</a:t>
            </a:r>
            <a:endParaRPr lang="en-US" sz="1600" dirty="0"/>
          </a:p>
        </p:txBody>
      </p:sp>
      <p:pic>
        <p:nvPicPr>
          <p:cNvPr id="6" name="Picture 5" descr="C:\AA - PH Stuff\2021 Assmints\POP\Plot code\Plots\9-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4989" y="235285"/>
            <a:ext cx="4436978" cy="47908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21013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Fishery length comp fit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Nothing particularly unusual</a:t>
            </a:r>
            <a:endParaRPr lang="en-US" sz="1600" dirty="0"/>
          </a:p>
        </p:txBody>
      </p:sp>
      <p:pic>
        <p:nvPicPr>
          <p:cNvPr id="6" name="Picture 5" descr="C:\AA - PH Stuff\2021 Assmints\POP\Plot code\Plots\9-3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789" y="203200"/>
            <a:ext cx="4132179" cy="4823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30082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Overall fit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Minor differences with data fit, larger difference with penalties/priors</a:t>
            </a:r>
            <a:endParaRPr lang="en-US" sz="16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84642"/>
              </p:ext>
            </p:extLst>
          </p:nvPr>
        </p:nvGraphicFramePr>
        <p:xfrm>
          <a:off x="1572125" y="0"/>
          <a:ext cx="6293853" cy="49115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338">
                  <a:extLst>
                    <a:ext uri="{9D8B030D-6E8A-4147-A177-3AD203B41FA5}">
                      <a16:colId xmlns:a16="http://schemas.microsoft.com/office/drawing/2014/main" val="99956951"/>
                    </a:ext>
                  </a:extLst>
                </a:gridCol>
                <a:gridCol w="1909011">
                  <a:extLst>
                    <a:ext uri="{9D8B030D-6E8A-4147-A177-3AD203B41FA5}">
                      <a16:colId xmlns:a16="http://schemas.microsoft.com/office/drawing/2014/main" val="2815076761"/>
                    </a:ext>
                  </a:extLst>
                </a:gridCol>
                <a:gridCol w="1716504">
                  <a:extLst>
                    <a:ext uri="{9D8B030D-6E8A-4147-A177-3AD203B41FA5}">
                      <a16:colId xmlns:a16="http://schemas.microsoft.com/office/drawing/2014/main" val="3408106976"/>
                    </a:ext>
                  </a:extLst>
                </a:gridCol>
              </a:tblGrid>
              <a:tr h="430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Likelihoods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20.1 (2020)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20.1 (2021)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12738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Catch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0.17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0.19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248319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Survey Biomass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15.65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16.28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6946729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Fishery Ages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19.34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20.90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19986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Survey Ages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25.65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0085382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Fishery Sizes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65.06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65.37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027403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Maturity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103.52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103.52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4439820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Data-Likelihood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229.39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232.63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490636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Penalties/Priors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 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118456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Recruitment Devs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10.56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11.05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87575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 Regularity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5.92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5.95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65286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σ</a:t>
                      </a:r>
                      <a:r>
                        <a:rPr lang="en-US" sz="2100" baseline="-25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</a:t>
                      </a: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 prior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7.85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7.80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576942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q prior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0.50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25178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 prior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2.23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kern="12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2.09</a:t>
                      </a: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320307"/>
                  </a:ext>
                </a:extLst>
              </a:tr>
              <a:tr h="2988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Objective Fun Total</a:t>
                      </a:r>
                      <a:endParaRPr lang="en-US" sz="21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256.45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260.06</a:t>
                      </a:r>
                      <a:endParaRPr lang="en-US" sz="21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201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637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27201" y="907061"/>
            <a:ext cx="6731000" cy="15816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B9C2"/>
                </a:solidFill>
              </a:rPr>
              <a:t>Model results</a:t>
            </a:r>
            <a:endParaRPr lang="en-US" dirty="0">
              <a:solidFill>
                <a:srgbClr val="13B9C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27201" y="1926925"/>
            <a:ext cx="7428991" cy="4183709"/>
          </a:xfrm>
        </p:spPr>
        <p:txBody>
          <a:bodyPr wrap="square">
            <a:spAutoFit/>
          </a:bodyPr>
          <a:lstStyle/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Main parameters &amp; uncertainty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Selectivity/maturity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Recruitment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Biomass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Retrospective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Management/projections</a:t>
            </a:r>
          </a:p>
        </p:txBody>
      </p:sp>
    </p:spTree>
    <p:extLst>
      <p:ext uri="{BB962C8B-B14F-4D97-AF65-F5344CB8AC3E}">
        <p14:creationId xmlns:p14="http://schemas.microsoft.com/office/powerpoint/2010/main" val="1232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push/>
      </p:transition>
    </mc:Choice>
    <mc:Fallback xmlns="">
      <p:transition spd="slow" advClick="0" advTm="5000"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265989" y="1583383"/>
            <a:ext cx="6858000" cy="177279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Cambria" panose="02040503050406030204" pitchFamily="18" charset="0"/>
              </a:rPr>
              <a:t>BLUF: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Cambria" panose="02040503050406030204" pitchFamily="18" charset="0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356894" y="3302699"/>
            <a:ext cx="6858000" cy="1655763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No assessment changes for 2021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2"/>
                </a:solidFill>
              </a:rPr>
              <a:t>Continue to work on model developments (outlined at the end)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69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Main parameters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Not much changed from last year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68917"/>
              </p:ext>
            </p:extLst>
          </p:nvPr>
        </p:nvGraphicFramePr>
        <p:xfrm>
          <a:off x="283540" y="1534692"/>
          <a:ext cx="4293809" cy="2072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47855">
                  <a:extLst>
                    <a:ext uri="{9D8B030D-6E8A-4147-A177-3AD203B41FA5}">
                      <a16:colId xmlns:a16="http://schemas.microsoft.com/office/drawing/2014/main" val="3818627110"/>
                    </a:ext>
                  </a:extLst>
                </a:gridCol>
                <a:gridCol w="972977">
                  <a:extLst>
                    <a:ext uri="{9D8B030D-6E8A-4147-A177-3AD203B41FA5}">
                      <a16:colId xmlns:a16="http://schemas.microsoft.com/office/drawing/2014/main" val="1649709509"/>
                    </a:ext>
                  </a:extLst>
                </a:gridCol>
                <a:gridCol w="972977">
                  <a:extLst>
                    <a:ext uri="{9D8B030D-6E8A-4147-A177-3AD203B41FA5}">
                      <a16:colId xmlns:a16="http://schemas.microsoft.com/office/drawing/2014/main" val="3462383748"/>
                    </a:ext>
                  </a:extLst>
                </a:gridCol>
              </a:tblGrid>
              <a:tr h="32997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Parameter </a:t>
                      </a:r>
                      <a:r>
                        <a:rPr lang="en-US" sz="1700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Ests</a:t>
                      </a: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.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20.1 (2020)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20.1 (2021)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162428"/>
                  </a:ext>
                </a:extLst>
              </a:tr>
              <a:tr h="1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Active parameters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164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166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737181"/>
                  </a:ext>
                </a:extLst>
              </a:tr>
              <a:tr h="1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q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1.80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1.82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074269"/>
                  </a:ext>
                </a:extLst>
              </a:tr>
              <a:tr h="1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</a:t>
                      </a:r>
                      <a:endParaRPr lang="en-US" sz="17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0.076</a:t>
                      </a:r>
                      <a:endParaRPr lang="en-US" sz="17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0.075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844865"/>
                  </a:ext>
                </a:extLst>
              </a:tr>
              <a:tr h="1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σ</a:t>
                      </a:r>
                      <a:r>
                        <a:rPr lang="en-US" sz="1700" baseline="-25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r</a:t>
                      </a:r>
                      <a:endParaRPr lang="en-US" sz="17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0.77</a:t>
                      </a:r>
                      <a:endParaRPr lang="en-US" sz="17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0.77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9300149"/>
                  </a:ext>
                </a:extLst>
              </a:tr>
              <a:tr h="1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Mean Recruitment</a:t>
                      </a:r>
                      <a:endParaRPr lang="en-US" sz="17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84.07</a:t>
                      </a:r>
                      <a:endParaRPr lang="en-US" sz="17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84.71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321972"/>
                  </a:ext>
                </a:extLst>
              </a:tr>
              <a:tr h="11425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F</a:t>
                      </a:r>
                      <a:r>
                        <a:rPr lang="en-US" sz="1700" baseline="-2500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40%</a:t>
                      </a:r>
                      <a:endParaRPr lang="en-US" sz="17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0.10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0.10</a:t>
                      </a:r>
                      <a:endParaRPr lang="en-US" sz="17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41828" marR="41828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64163"/>
                  </a:ext>
                </a:extLst>
              </a:tr>
            </a:tbl>
          </a:graphicData>
        </a:graphic>
      </p:graphicFrame>
      <p:pic>
        <p:nvPicPr>
          <p:cNvPr id="7" name="Picture 6" descr="C:\AA - PH Stuff\2021 Assmints\POP\Plot code\Plots\9-15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0" r="50090" b="3142"/>
          <a:stretch/>
        </p:blipFill>
        <p:spPr bwMode="auto">
          <a:xfrm>
            <a:off x="4787232" y="0"/>
            <a:ext cx="2966453" cy="54543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93785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Selectivity/maturity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Continuing to look at adding flexibility to fishery selectivity</a:t>
            </a:r>
            <a:endParaRPr lang="en-US" sz="1600" dirty="0"/>
          </a:p>
        </p:txBody>
      </p:sp>
      <p:pic>
        <p:nvPicPr>
          <p:cNvPr id="7" name="Picture 6" descr="C:\AA - PH Stuff\2021 Assmints\POP\Plot code\Plots\9-10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47" y="462216"/>
            <a:ext cx="7060532" cy="41039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5719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Recruitment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Similar to 2020 assessment estimates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11" y="0"/>
            <a:ext cx="4518526" cy="5015562"/>
          </a:xfrm>
          <a:prstGeom prst="rect">
            <a:avLst/>
          </a:prstGeom>
        </p:spPr>
      </p:pic>
      <p:pic>
        <p:nvPicPr>
          <p:cNvPr id="8" name="Picture 7" descr="C:\AA - PH Stuff\2021 Assmints\POP\Plot code\Plots\9-14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180" y="1165725"/>
            <a:ext cx="4400884" cy="28347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4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Biomass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Recent increase compared to 2020 assessment</a:t>
            </a:r>
            <a:endParaRPr lang="en-US" sz="1600" dirty="0"/>
          </a:p>
        </p:txBody>
      </p:sp>
      <p:pic>
        <p:nvPicPr>
          <p:cNvPr id="6" name="Picture 5" descr="C:\AA - PH Stuff\2021 Assmints\POP\Plot code\Plots\9-9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0"/>
          <a:stretch/>
        </p:blipFill>
        <p:spPr bwMode="auto">
          <a:xfrm>
            <a:off x="1958474" y="128336"/>
            <a:ext cx="4971716" cy="4892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70454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:\AA - PH Stuff\2021 Assmints\POP\Retro\Retro plot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052" y="60024"/>
            <a:ext cx="5346032" cy="50574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Retrospective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Continuing to be a negative pattern (increasing biomass with each year added)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3379538" y="347579"/>
            <a:ext cx="170581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Mohn’s</a:t>
            </a:r>
            <a:r>
              <a:rPr lang="en-US" dirty="0" smtClean="0"/>
              <a:t> rho = -0.16 (-0.15 in 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534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Management path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Still under control rule</a:t>
            </a:r>
            <a:endParaRPr lang="en-US" sz="1600" dirty="0"/>
          </a:p>
        </p:txBody>
      </p:sp>
      <p:pic>
        <p:nvPicPr>
          <p:cNvPr id="7" name="Picture 6" descr="C:\AA - PH Stuff\2021 Assmints\POP\Plot code\Plots\9-1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767" y="0"/>
            <a:ext cx="4725737" cy="5106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310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Projections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Projected decrease in next 10 years</a:t>
            </a:r>
            <a:endParaRPr lang="en-US" sz="1600" dirty="0"/>
          </a:p>
        </p:txBody>
      </p:sp>
      <p:pic>
        <p:nvPicPr>
          <p:cNvPr id="7" name="Picture 6" descr="C:\AA - PH Stuff\2021 Assmints\POP\Plot code\Plots\9-16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79" y="369925"/>
            <a:ext cx="5943600" cy="42443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98410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99925" y="83567"/>
            <a:ext cx="6731000" cy="15816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3B9C2"/>
                </a:solidFill>
              </a:rPr>
              <a:t>Recommendations</a:t>
            </a:r>
            <a:endParaRPr lang="en-US" dirty="0">
              <a:solidFill>
                <a:srgbClr val="13B9C2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64144"/>
              </p:ext>
            </p:extLst>
          </p:nvPr>
        </p:nvGraphicFramePr>
        <p:xfrm>
          <a:off x="663072" y="991878"/>
          <a:ext cx="7860634" cy="490728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887996">
                  <a:extLst>
                    <a:ext uri="{9D8B030D-6E8A-4147-A177-3AD203B41FA5}">
                      <a16:colId xmlns:a16="http://schemas.microsoft.com/office/drawing/2014/main" val="2207748393"/>
                    </a:ext>
                  </a:extLst>
                </a:gridCol>
                <a:gridCol w="1243553">
                  <a:extLst>
                    <a:ext uri="{9D8B030D-6E8A-4147-A177-3AD203B41FA5}">
                      <a16:colId xmlns:a16="http://schemas.microsoft.com/office/drawing/2014/main" val="1735376764"/>
                    </a:ext>
                  </a:extLst>
                </a:gridCol>
                <a:gridCol w="1243553">
                  <a:extLst>
                    <a:ext uri="{9D8B030D-6E8A-4147-A177-3AD203B41FA5}">
                      <a16:colId xmlns:a16="http://schemas.microsoft.com/office/drawing/2014/main" val="3664272303"/>
                    </a:ext>
                  </a:extLst>
                </a:gridCol>
                <a:gridCol w="1243553">
                  <a:extLst>
                    <a:ext uri="{9D8B030D-6E8A-4147-A177-3AD203B41FA5}">
                      <a16:colId xmlns:a16="http://schemas.microsoft.com/office/drawing/2014/main" val="1888708685"/>
                    </a:ext>
                  </a:extLst>
                </a:gridCol>
                <a:gridCol w="1241979">
                  <a:extLst>
                    <a:ext uri="{9D8B030D-6E8A-4147-A177-3AD203B41FA5}">
                      <a16:colId xmlns:a16="http://schemas.microsoft.com/office/drawing/2014/main" val="2418777299"/>
                    </a:ext>
                  </a:extLst>
                </a:gridCol>
              </a:tblGrid>
              <a:tr h="32987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 estimated or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specified last year for: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As estimated or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recommended this year for: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52909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Quantity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2021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2022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  <a:endParaRPr lang="en-US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2023</a:t>
                      </a:r>
                      <a:r>
                        <a:rPr lang="en-US" sz="1400" b="0" baseline="30000" dirty="0" smtClean="0">
                          <a:effectLst/>
                        </a:rPr>
                        <a:t>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7426112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M (natural mortality)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0.076</a:t>
                      </a:r>
                      <a:endParaRPr lang="en-US" sz="1400" b="0" kern="120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0.076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33435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Tier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3a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3a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3a</a:t>
                      </a: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3a</a:t>
                      </a:r>
                    </a:p>
                  </a:txBody>
                  <a:tcPr marL="68580" marR="68580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0784379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Projected total (age 2+ ) biomass (t)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613,522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597,732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650,832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634,907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9516239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Projected Female spawning biomass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207,096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198,179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216,635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210,257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249436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     B</a:t>
                      </a:r>
                      <a:r>
                        <a:rPr lang="en-US" sz="1400" b="0" baseline="-25000">
                          <a:effectLst/>
                        </a:rPr>
                        <a:t>100%</a:t>
                      </a:r>
                      <a:r>
                        <a:rPr lang="en-US" sz="1400" b="0">
                          <a:effectLst/>
                        </a:rPr>
                        <a:t> 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317,035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317,035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331,917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331,917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3897590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     B</a:t>
                      </a:r>
                      <a:r>
                        <a:rPr lang="en-US" sz="1400" b="0" baseline="-25000">
                          <a:effectLst/>
                        </a:rPr>
                        <a:t>40%</a:t>
                      </a:r>
                      <a:r>
                        <a:rPr lang="en-US" sz="1400" b="0">
                          <a:effectLst/>
                        </a:rPr>
                        <a:t> 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126,814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126,814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132,767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132,767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8602911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     B</a:t>
                      </a:r>
                      <a:r>
                        <a:rPr lang="en-US" sz="1400" b="0" baseline="-25000">
                          <a:effectLst/>
                        </a:rPr>
                        <a:t>35%­</a:t>
                      </a:r>
                      <a:r>
                        <a:rPr lang="en-US" sz="1400" b="0">
                          <a:effectLst/>
                        </a:rPr>
                        <a:t> 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110,962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110,962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116,171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116,171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950738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F</a:t>
                      </a:r>
                      <a:r>
                        <a:rPr lang="en-US" sz="1400" b="0" baseline="-25000">
                          <a:effectLst/>
                        </a:rPr>
                        <a:t>OFL</a:t>
                      </a:r>
                      <a:r>
                        <a:rPr lang="en-US" sz="1400" b="0">
                          <a:effectLst/>
                        </a:rPr>
                        <a:t> 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0.120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0.120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397880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maxF</a:t>
                      </a:r>
                      <a:r>
                        <a:rPr lang="en-US" sz="1400" b="0" baseline="-25000">
                          <a:effectLst/>
                        </a:rPr>
                        <a:t>ABC</a:t>
                      </a:r>
                      <a:r>
                        <a:rPr lang="en-US" sz="1400" b="0">
                          <a:effectLst/>
                        </a:rPr>
                        <a:t> 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0.100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7659495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F</a:t>
                      </a:r>
                      <a:r>
                        <a:rPr lang="en-US" sz="1400" b="0" baseline="-25000">
                          <a:effectLst/>
                        </a:rPr>
                        <a:t>ABC</a:t>
                      </a:r>
                      <a:r>
                        <a:rPr lang="en-US" sz="1400" b="0">
                          <a:effectLst/>
                        </a:rPr>
                        <a:t> 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0.100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0.100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3521963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OFL (t)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42,977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41,110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45,580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44,196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70160247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maxABC (t)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36,177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34,602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38,268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37,104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2405469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ABC (t)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36,177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34,602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38,268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37,104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12578295"/>
                  </a:ext>
                </a:extLst>
              </a:tr>
              <a:tr h="102728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</a:rPr>
                        <a:t>Status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As determined last year for: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 determined this year for:</a:t>
                      </a: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85855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2020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2020</a:t>
                      </a:r>
                      <a:endParaRPr lang="en-US" sz="14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</a:rPr>
                        <a:t>2021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20860524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Overfishing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n/a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7220995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Overfished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No</a:t>
                      </a:r>
                      <a:endParaRPr lang="en-US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9144981"/>
                  </a:ext>
                </a:extLst>
              </a:tr>
              <a:tr h="16493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Approaching overfished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n/a</a:t>
                      </a:r>
                      <a:endParaRPr lang="en-US" sz="1400" b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  <a:lumOff val="35000"/>
                            </a:schemeClr>
                          </a:solidFill>
                          <a:effectLst/>
                        </a:rPr>
                        <a:t>No</a:t>
                      </a:r>
                      <a:endParaRPr lang="en-US" sz="1400" b="0" dirty="0">
                        <a:solidFill>
                          <a:schemeClr val="bg1">
                            <a:lumMod val="65000"/>
                            <a:lumOff val="3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No</a:t>
                      </a:r>
                      <a:endParaRPr lang="en-US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7473" marR="67473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042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09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push/>
      </p:transition>
    </mc:Choice>
    <mc:Fallback xmlns="">
      <p:transition spd="slow" advClick="0" advTm="5000">
        <p:push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419FA-6EA6-0C48-98A3-6548D979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Apportionment</a:t>
            </a:r>
            <a:endParaRPr lang="en-US" dirty="0"/>
          </a:p>
        </p:txBody>
      </p:sp>
      <p:pic>
        <p:nvPicPr>
          <p:cNvPr id="9" name="Picture 8" descr="C:\AA - PH Stuff\2021 Assmints\Apportionment\9-18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915" y="967873"/>
            <a:ext cx="4800600" cy="518116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Up Arrow 9"/>
          <p:cNvSpPr/>
          <p:nvPr/>
        </p:nvSpPr>
        <p:spPr>
          <a:xfrm>
            <a:off x="6414166" y="1574513"/>
            <a:ext cx="347579" cy="6630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Up Arrow 10"/>
          <p:cNvSpPr/>
          <p:nvPr/>
        </p:nvSpPr>
        <p:spPr>
          <a:xfrm>
            <a:off x="6419515" y="3006415"/>
            <a:ext cx="347579" cy="6630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0800000">
            <a:off x="6414167" y="4769853"/>
            <a:ext cx="347579" cy="6630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41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419FA-6EA6-0C48-98A3-6548D979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Apportionment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F4BEB-668B-2D48-B354-2CECA474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4955673" cy="597011"/>
          </a:xfrm>
        </p:spPr>
        <p:txBody>
          <a:bodyPr/>
          <a:lstStyle/>
          <a:p>
            <a:r>
              <a:rPr lang="en-US" dirty="0" smtClean="0"/>
              <a:t>↑58% in WGOA, ↑12% in CGOA, ↓17% WYAK, ↓36% in EY/SE</a:t>
            </a: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947513"/>
              </p:ext>
            </p:extLst>
          </p:nvPr>
        </p:nvGraphicFramePr>
        <p:xfrm>
          <a:off x="685802" y="1938058"/>
          <a:ext cx="7452893" cy="10363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276640">
                  <a:extLst>
                    <a:ext uri="{9D8B030D-6E8A-4147-A177-3AD203B41FA5}">
                      <a16:colId xmlns:a16="http://schemas.microsoft.com/office/drawing/2014/main" val="3926502682"/>
                    </a:ext>
                  </a:extLst>
                </a:gridCol>
                <a:gridCol w="1192463">
                  <a:extLst>
                    <a:ext uri="{9D8B030D-6E8A-4147-A177-3AD203B41FA5}">
                      <a16:colId xmlns:a16="http://schemas.microsoft.com/office/drawing/2014/main" val="1855274753"/>
                    </a:ext>
                  </a:extLst>
                </a:gridCol>
                <a:gridCol w="1261979">
                  <a:extLst>
                    <a:ext uri="{9D8B030D-6E8A-4147-A177-3AD203B41FA5}">
                      <a16:colId xmlns:a16="http://schemas.microsoft.com/office/drawing/2014/main" val="643626799"/>
                    </a:ext>
                  </a:extLst>
                </a:gridCol>
                <a:gridCol w="1230576">
                  <a:extLst>
                    <a:ext uri="{9D8B030D-6E8A-4147-A177-3AD203B41FA5}">
                      <a16:colId xmlns:a16="http://schemas.microsoft.com/office/drawing/2014/main" val="2535198428"/>
                    </a:ext>
                  </a:extLst>
                </a:gridCol>
                <a:gridCol w="1491235">
                  <a:extLst>
                    <a:ext uri="{9D8B030D-6E8A-4147-A177-3AD203B41FA5}">
                      <a16:colId xmlns:a16="http://schemas.microsoft.com/office/drawing/2014/main" val="179372515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>
                          <a:effectLst/>
                        </a:rPr>
                        <a:t>Area Apportionment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effectLst/>
                        </a:rPr>
                        <a:t>Western</a:t>
                      </a:r>
                      <a:endParaRPr lang="en-US" sz="17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effectLst/>
                        </a:rPr>
                        <a:t>Central</a:t>
                      </a:r>
                      <a:endParaRPr lang="en-US" sz="17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effectLst/>
                        </a:rPr>
                        <a:t>Eastern</a:t>
                      </a:r>
                      <a:endParaRPr lang="en-US" sz="17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effectLst/>
                        </a:rPr>
                        <a:t>Total</a:t>
                      </a:r>
                      <a:endParaRPr lang="en-US" sz="17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5941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6.8%</a:t>
                      </a:r>
                    </a:p>
                  </a:txBody>
                  <a:tcPr marL="68580" marR="68580" marT="0" marB="0" anchor="ctr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80.5%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12.7%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>
                          <a:effectLst/>
                        </a:rPr>
                        <a:t>100%</a:t>
                      </a:r>
                      <a:endParaRPr lang="en-US" sz="17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5982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 Area ABC (t)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2,602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30,806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4,860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38,268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8597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 Area ABC (t)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2,523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29,869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4,712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37,104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193526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3780391"/>
              </p:ext>
            </p:extLst>
          </p:nvPr>
        </p:nvGraphicFramePr>
        <p:xfrm>
          <a:off x="685801" y="3244374"/>
          <a:ext cx="7452894" cy="109855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64346">
                  <a:extLst>
                    <a:ext uri="{9D8B030D-6E8A-4147-A177-3AD203B41FA5}">
                      <a16:colId xmlns:a16="http://schemas.microsoft.com/office/drawing/2014/main" val="3436300325"/>
                    </a:ext>
                  </a:extLst>
                </a:gridCol>
                <a:gridCol w="1411706">
                  <a:extLst>
                    <a:ext uri="{9D8B030D-6E8A-4147-A177-3AD203B41FA5}">
                      <a16:colId xmlns:a16="http://schemas.microsoft.com/office/drawing/2014/main" val="92127348"/>
                    </a:ext>
                  </a:extLst>
                </a:gridCol>
                <a:gridCol w="2513263">
                  <a:extLst>
                    <a:ext uri="{9D8B030D-6E8A-4147-A177-3AD203B41FA5}">
                      <a16:colId xmlns:a16="http://schemas.microsoft.com/office/drawing/2014/main" val="3426415691"/>
                    </a:ext>
                  </a:extLst>
                </a:gridCol>
                <a:gridCol w="1363579">
                  <a:extLst>
                    <a:ext uri="{9D8B030D-6E8A-4147-A177-3AD203B41FA5}">
                      <a16:colId xmlns:a16="http://schemas.microsoft.com/office/drawing/2014/main" val="446674864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7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W. Yakutat</a:t>
                      </a:r>
                      <a:endParaRPr lang="en-US" sz="17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E. Yakutat/Southeast</a:t>
                      </a:r>
                      <a:endParaRPr lang="en-US" sz="17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7322360"/>
                  </a:ext>
                </a:extLst>
              </a:tr>
              <a:tr h="17653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7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29%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71%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100%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8129133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 Area ABC (t)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1,409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3,451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4,860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7189778"/>
                  </a:ext>
                </a:extLst>
              </a:tr>
              <a:tr h="290195"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 Area ABC (t)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1,366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3,346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4,712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310802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992869"/>
              </p:ext>
            </p:extLst>
          </p:nvPr>
        </p:nvGraphicFramePr>
        <p:xfrm>
          <a:off x="685801" y="4583347"/>
          <a:ext cx="7886700" cy="77724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62676">
                  <a:extLst>
                    <a:ext uri="{9D8B030D-6E8A-4147-A177-3AD203B41FA5}">
                      <a16:colId xmlns:a16="http://schemas.microsoft.com/office/drawing/2014/main" val="4077599325"/>
                    </a:ext>
                  </a:extLst>
                </a:gridCol>
                <a:gridCol w="2083524">
                  <a:extLst>
                    <a:ext uri="{9D8B030D-6E8A-4147-A177-3AD203B41FA5}">
                      <a16:colId xmlns:a16="http://schemas.microsoft.com/office/drawing/2014/main" val="1195882671"/>
                    </a:ext>
                  </a:extLst>
                </a:gridCol>
                <a:gridCol w="2467087">
                  <a:extLst>
                    <a:ext uri="{9D8B030D-6E8A-4147-A177-3AD203B41FA5}">
                      <a16:colId xmlns:a16="http://schemas.microsoft.com/office/drawing/2014/main" val="3889545145"/>
                    </a:ext>
                  </a:extLst>
                </a:gridCol>
                <a:gridCol w="1173413">
                  <a:extLst>
                    <a:ext uri="{9D8B030D-6E8A-4147-A177-3AD203B41FA5}">
                      <a16:colId xmlns:a16="http://schemas.microsoft.com/office/drawing/2014/main" val="417217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7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 smtClean="0">
                          <a:solidFill>
                            <a:schemeClr val="bg1"/>
                          </a:solidFill>
                          <a:effectLst/>
                        </a:rPr>
                        <a:t>W/C/W</a:t>
                      </a: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. Yakutat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>
                          <a:solidFill>
                            <a:schemeClr val="bg1"/>
                          </a:solidFill>
                          <a:effectLst/>
                        </a:rPr>
                        <a:t>E. Yakutat/Southeast</a:t>
                      </a:r>
                      <a:endParaRPr lang="en-US" sz="1700" b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dirty="0">
                          <a:solidFill>
                            <a:schemeClr val="bg1"/>
                          </a:solidFill>
                          <a:effectLst/>
                        </a:rPr>
                        <a:t>Total</a:t>
                      </a:r>
                      <a:endParaRPr lang="en-US" sz="17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91920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 Area OFL (t)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41,470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4,110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45,580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23205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 Area OFL (t)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40,211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3,985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914377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44,196</a:t>
                      </a: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0187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115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419FA-6EA6-0C48-98A3-6548D979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F4BEB-668B-2D48-B354-2CECA474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Input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fits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Model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Recommendations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Apportionment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Risk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65682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419FA-6EA6-0C48-98A3-6548D979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table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F4BEB-668B-2D48-B354-2CECA474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5801" y="1068331"/>
            <a:ext cx="7672136" cy="597011"/>
          </a:xfrm>
        </p:spPr>
        <p:txBody>
          <a:bodyPr/>
          <a:lstStyle/>
          <a:p>
            <a:r>
              <a:rPr lang="en-US" dirty="0" smtClean="0"/>
              <a:t>No changes in risk table since 2020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Assessment-related: consistent retrospective patter could be indicative of misspecification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Pop’n</a:t>
            </a:r>
            <a:r>
              <a:rPr lang="en-US" dirty="0" smtClean="0"/>
              <a:t> dynamics: sudden increase in biomass not reflected in dynamics of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No recommended change to ABC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489"/>
              </p:ext>
            </p:extLst>
          </p:nvPr>
        </p:nvGraphicFramePr>
        <p:xfrm>
          <a:off x="685801" y="1585184"/>
          <a:ext cx="7314428" cy="1996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28607">
                  <a:extLst>
                    <a:ext uri="{9D8B030D-6E8A-4147-A177-3AD203B41FA5}">
                      <a16:colId xmlns:a16="http://schemas.microsoft.com/office/drawing/2014/main" val="913165396"/>
                    </a:ext>
                  </a:extLst>
                </a:gridCol>
                <a:gridCol w="1828607">
                  <a:extLst>
                    <a:ext uri="{9D8B030D-6E8A-4147-A177-3AD203B41FA5}">
                      <a16:colId xmlns:a16="http://schemas.microsoft.com/office/drawing/2014/main" val="1450729416"/>
                    </a:ext>
                  </a:extLst>
                </a:gridCol>
                <a:gridCol w="1828607">
                  <a:extLst>
                    <a:ext uri="{9D8B030D-6E8A-4147-A177-3AD203B41FA5}">
                      <a16:colId xmlns:a16="http://schemas.microsoft.com/office/drawing/2014/main" val="150155712"/>
                    </a:ext>
                  </a:extLst>
                </a:gridCol>
                <a:gridCol w="1828607">
                  <a:extLst>
                    <a:ext uri="{9D8B030D-6E8A-4147-A177-3AD203B41FA5}">
                      <a16:colId xmlns:a16="http://schemas.microsoft.com/office/drawing/2014/main" val="17229094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i="1">
                          <a:effectLst/>
                        </a:rPr>
                        <a:t>Assessment-related considerations</a:t>
                      </a:r>
                      <a:endParaRPr lang="en-US" sz="1800" i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i="1" dirty="0">
                          <a:effectLst/>
                        </a:rPr>
                        <a:t>Population dynamics considerations</a:t>
                      </a:r>
                      <a:endParaRPr lang="en-US" sz="1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Environmental/</a:t>
                      </a:r>
                    </a:p>
                    <a:p>
                      <a:pPr marL="0" marR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ecosystem considerations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i="1" dirty="0">
                          <a:effectLst/>
                        </a:rPr>
                        <a:t>Fishery Performance considerations</a:t>
                      </a:r>
                      <a:endParaRPr lang="en-US" sz="1800" i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511423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Level </a:t>
                      </a:r>
                      <a:r>
                        <a:rPr lang="en-US" sz="1800" dirty="0" smtClean="0">
                          <a:effectLst/>
                        </a:rPr>
                        <a:t>2: No apparent concern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>
                          <a:effectLst/>
                        </a:rPr>
                        <a:t>Level 2: Substantially increased concerns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Level 1: No apparent concern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</a:rPr>
                        <a:t>Level 1: No apparent concern</a:t>
                      </a:r>
                      <a:endParaRPr lang="en-US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8730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92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27201" y="907061"/>
            <a:ext cx="6731000" cy="15816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B9C2"/>
                </a:solidFill>
              </a:rPr>
              <a:t>Looking ahead</a:t>
            </a:r>
            <a:endParaRPr lang="en-US" dirty="0">
              <a:solidFill>
                <a:srgbClr val="13B9C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27202" y="1926925"/>
            <a:ext cx="6833936" cy="4620752"/>
          </a:xfrm>
        </p:spPr>
        <p:txBody>
          <a:bodyPr wrap="square">
            <a:spAutoFit/>
          </a:bodyPr>
          <a:lstStyle/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Continue working on model recommendations from SSC/Plan Team, Internal review team, and CIE (Appendix 9B)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Work with GAP in 2022 to understand differences with VAST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endParaRPr lang="en-US" sz="36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5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push/>
      </p:transition>
    </mc:Choice>
    <mc:Fallback xmlns="">
      <p:transition spd="slow" advClick="0" advTm="5000">
        <p:push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27201" y="907061"/>
            <a:ext cx="6731000" cy="1581697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13B9C2"/>
                </a:solidFill>
              </a:rPr>
              <a:t>Cool current work</a:t>
            </a:r>
            <a:endParaRPr lang="en-US" dirty="0">
              <a:solidFill>
                <a:srgbClr val="13B9C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27202" y="1926925"/>
            <a:ext cx="6636082" cy="4620752"/>
          </a:xfrm>
        </p:spPr>
        <p:txBody>
          <a:bodyPr wrap="square">
            <a:spAutoFit/>
          </a:bodyPr>
          <a:lstStyle/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Science-Industry Rockfish Research Collaboration in Alaska (SIRCCA), Madison Hall (Appendix 9C)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Pilot study in 2021, continue in 2022, gear up for 2023 and 2025</a:t>
            </a:r>
          </a:p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endParaRPr lang="en-US" sz="3600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43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push/>
      </p:transition>
    </mc:Choice>
    <mc:Fallback xmlns="">
      <p:transition spd="slow" advClick="0" advTm="5000">
        <p:push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5419FA-6EA6-0C48-98A3-6548D979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F4BEB-668B-2D48-B354-2CECA474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723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727201" y="907061"/>
            <a:ext cx="6731000" cy="158169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13B9C2"/>
                </a:solidFill>
              </a:rPr>
              <a:t>Input data</a:t>
            </a:r>
            <a:endParaRPr lang="en-US" dirty="0">
              <a:solidFill>
                <a:srgbClr val="13B9C2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727201" y="2402840"/>
            <a:ext cx="6347325" cy="2240100"/>
          </a:xfrm>
        </p:spPr>
        <p:txBody>
          <a:bodyPr wrap="square">
            <a:spAutoFit/>
          </a:bodyPr>
          <a:lstStyle/>
          <a:p>
            <a:pPr marL="571486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New data:</a:t>
            </a:r>
            <a:endParaRPr lang="en-US" sz="36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1028675" lvl="1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2021 survey biomass</a:t>
            </a:r>
          </a:p>
          <a:p>
            <a:pPr marL="1028675" lvl="1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2020 fishery ages</a:t>
            </a:r>
          </a:p>
          <a:p>
            <a:pPr marL="1028675" lvl="1" indent="-571486">
              <a:buClr>
                <a:srgbClr val="13B9C2"/>
              </a:buClr>
              <a:buSzPct val="111000"/>
              <a:buFont typeface="Arial" charset="0"/>
              <a:buChar char="•"/>
            </a:pPr>
            <a:r>
              <a:rPr lang="en-US" sz="3600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updated catch</a:t>
            </a:r>
          </a:p>
        </p:txBody>
      </p:sp>
    </p:spTree>
    <p:extLst>
      <p:ext uri="{BB962C8B-B14F-4D97-AF65-F5344CB8AC3E}">
        <p14:creationId xmlns:p14="http://schemas.microsoft.com/office/powerpoint/2010/main" val="129795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push/>
      </p:transition>
    </mc:Choice>
    <mc:Fallback xmlns="">
      <p:transition spd="slow" advClick="0" advTm="5000"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Catch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Since 2018, catch &lt; TAC</a:t>
            </a: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263" y="0"/>
            <a:ext cx="4668253" cy="51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48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Trawl survey biomass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2021 2</a:t>
            </a:r>
            <a:r>
              <a:rPr lang="en-US" sz="1600" baseline="30000" dirty="0" smtClean="0"/>
              <a:t>nd</a:t>
            </a:r>
            <a:r>
              <a:rPr lang="en-US" sz="1600" dirty="0" smtClean="0"/>
              <a:t> largest in time series (CV=21%)</a:t>
            </a:r>
            <a:endParaRPr lang="en-US" sz="1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84" y="638677"/>
            <a:ext cx="7401958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923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Trawl survey catch distribution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Increase in West and Central, decrease in East</a:t>
            </a:r>
            <a:endParaRPr lang="en-US" sz="1600" dirty="0"/>
          </a:p>
        </p:txBody>
      </p:sp>
      <p:pic>
        <p:nvPicPr>
          <p:cNvPr id="5" name="Picture 4" descr="C:\AA - PH Stuff\2021 Assmints\POP\Plot code\Plots\Trawl Survey_POP_17_19_21.jp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40"/>
          <a:stretch/>
        </p:blipFill>
        <p:spPr bwMode="auto">
          <a:xfrm>
            <a:off x="1384968" y="122989"/>
            <a:ext cx="5676232" cy="490888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233383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Age composition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603862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- Baby of the blob: 2016 year-class showing up in survey, not in fishery yet</a:t>
            </a:r>
          </a:p>
          <a:p>
            <a:r>
              <a:rPr lang="en-US" sz="1600" dirty="0" smtClean="0"/>
              <a:t>- Getting largish plus age group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"/>
          <a:stretch/>
        </p:blipFill>
        <p:spPr>
          <a:xfrm>
            <a:off x="533429" y="38006"/>
            <a:ext cx="3316676" cy="50578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2477" y="96253"/>
            <a:ext cx="3179774" cy="4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8560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Length composition</a:t>
            </a: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5796368"/>
            <a:ext cx="6375399" cy="597011"/>
          </a:xfrm>
        </p:spPr>
        <p:txBody>
          <a:bodyPr>
            <a:noAutofit/>
          </a:bodyPr>
          <a:lstStyle/>
          <a:p>
            <a:r>
              <a:rPr lang="en-US" sz="1600" dirty="0" smtClean="0"/>
              <a:t>- Next time: include most recent survey size comp</a:t>
            </a:r>
          </a:p>
          <a:p>
            <a:r>
              <a:rPr lang="en-US" sz="1600" dirty="0" smtClean="0"/>
              <a:t>- CIE: include fishery size in sensitivity</a:t>
            </a:r>
            <a:endParaRPr lang="en-US" sz="1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961" y="-7444"/>
            <a:ext cx="3160591" cy="49115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273" y="0"/>
            <a:ext cx="3155801" cy="490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64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5000">
        <p15:prstTrans prst="peelOff"/>
      </p:transition>
    </mc:Choice>
    <mc:Fallback xmlns="">
      <p:transition spd="slow" advClick="0" advTm="5000">
        <p:fade/>
      </p:transition>
    </mc:Fallback>
  </mc:AlternateContent>
</p:sld>
</file>

<file path=ppt/theme/theme1.xml><?xml version="1.0" encoding="utf-8"?>
<a:theme xmlns:a="http://schemas.openxmlformats.org/drawingml/2006/main" name="View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9D852230-B0BC-3A4A-9656-5E0283800F3C}" vid="{EE16DF35-0661-7348-9018-E566D617BCFD}"/>
    </a:ext>
  </a:extLst>
</a:theme>
</file>

<file path=ppt/theme/theme2.xml><?xml version="1.0" encoding="utf-8"?>
<a:theme xmlns:a="http://schemas.openxmlformats.org/drawingml/2006/main" name="1_View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9D852230-B0BC-3A4A-9656-5E0283800F3C}" vid="{B95C2609-AB08-FA41-92D7-FD369A9E1AE2}"/>
    </a:ext>
  </a:extLst>
</a:theme>
</file>

<file path=ppt/theme/theme3.xml><?xml version="1.0" encoding="utf-8"?>
<a:theme xmlns:a="http://schemas.openxmlformats.org/drawingml/2006/main" name="3_View">
  <a:themeElements>
    <a:clrScheme name="3-0 Brand">
      <a:dk1>
        <a:srgbClr val="003057"/>
      </a:dk1>
      <a:lt1>
        <a:srgbClr val="FFFFFF"/>
      </a:lt1>
      <a:dk2>
        <a:srgbClr val="007167"/>
      </a:dk2>
      <a:lt2>
        <a:srgbClr val="C6E7FC"/>
      </a:lt2>
      <a:accent1>
        <a:srgbClr val="56950D"/>
      </a:accent1>
      <a:accent2>
        <a:srgbClr val="0099A6"/>
      </a:accent2>
      <a:accent3>
        <a:srgbClr val="BDD900"/>
      </a:accent3>
      <a:accent4>
        <a:srgbClr val="7475CB"/>
      </a:accent4>
      <a:accent5>
        <a:srgbClr val="FC9300"/>
      </a:accent5>
      <a:accent6>
        <a:srgbClr val="CB007B"/>
      </a:accent6>
      <a:hlink>
        <a:srgbClr val="1ECAD3"/>
      </a:hlink>
      <a:folHlink>
        <a:srgbClr val="960048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9D852230-B0BC-3A4A-9656-5E0283800F3C}" vid="{1AF0DBD6-B75A-9D4F-9787-B7C7005EC05D}"/>
    </a:ext>
  </a:extLst>
</a:theme>
</file>

<file path=ppt/theme/theme4.xml><?xml version="1.0" encoding="utf-8"?>
<a:theme xmlns:a="http://schemas.openxmlformats.org/drawingml/2006/main" name="1_Custom Design">
  <a:themeElements>
    <a:clrScheme name="FISHERIES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9D852230-B0BC-3A4A-9656-5E0283800F3C}" vid="{E3E99A23-5352-4C46-8A56-4B8A3C6F63E7}"/>
    </a:ext>
  </a:extLst>
</a:theme>
</file>

<file path=ppt/theme/theme5.xml><?xml version="1.0" encoding="utf-8"?>
<a:theme xmlns:a="http://schemas.openxmlformats.org/drawingml/2006/main" name="2_Custom Design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9D852230-B0BC-3A4A-9656-5E0283800F3C}" vid="{A56C6844-E58A-3445-AFD4-8600A7501EE5}"/>
    </a:ext>
  </a:extLst>
</a:theme>
</file>

<file path=ppt/theme/theme6.xml><?xml version="1.0" encoding="utf-8"?>
<a:theme xmlns:a="http://schemas.openxmlformats.org/drawingml/2006/main" name="2_View">
  <a:themeElements>
    <a:clrScheme name="Fish-3-0">
      <a:dk1>
        <a:srgbClr val="000000"/>
      </a:dk1>
      <a:lt1>
        <a:srgbClr val="FFFFFF"/>
      </a:lt1>
      <a:dk2>
        <a:srgbClr val="00467F"/>
      </a:dk2>
      <a:lt2>
        <a:srgbClr val="D3EAED"/>
      </a:lt2>
      <a:accent1>
        <a:srgbClr val="008998"/>
      </a:accent1>
      <a:accent2>
        <a:srgbClr val="4C9C2E"/>
      </a:accent2>
      <a:accent3>
        <a:srgbClr val="FF8300"/>
      </a:accent3>
      <a:accent4>
        <a:srgbClr val="615BC3"/>
      </a:accent4>
      <a:accent5>
        <a:srgbClr val="0093D0"/>
      </a:accent5>
      <a:accent6>
        <a:srgbClr val="FF4438"/>
      </a:accent6>
      <a:hlink>
        <a:srgbClr val="7F7FFF"/>
      </a:hlink>
      <a:folHlink>
        <a:srgbClr val="1ECAD3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SHERIES Presentation-standard" id="{9D852230-B0BC-3A4A-9656-5E0283800F3C}" vid="{CB08274E-E431-324F-976C-E009503BAA88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FISHERIES Presentation</Template>
  <TotalTime>476</TotalTime>
  <Words>1390</Words>
  <Application>Microsoft Office PowerPoint</Application>
  <PresentationFormat>On-screen Show (4:3)</PresentationFormat>
  <Paragraphs>385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33</vt:i4>
      </vt:variant>
    </vt:vector>
  </HeadingPairs>
  <TitlesOfParts>
    <vt:vector size="46" baseType="lpstr">
      <vt:lpstr>Arial</vt:lpstr>
      <vt:lpstr>Arial Narrow</vt:lpstr>
      <vt:lpstr>Calibri</vt:lpstr>
      <vt:lpstr>Cambria</vt:lpstr>
      <vt:lpstr>Century Schoolbook</vt:lpstr>
      <vt:lpstr>Times New Roman</vt:lpstr>
      <vt:lpstr>Wingdings 2</vt:lpstr>
      <vt:lpstr>View</vt:lpstr>
      <vt:lpstr>1_View</vt:lpstr>
      <vt:lpstr>3_View</vt:lpstr>
      <vt:lpstr>1_Custom Design</vt:lpstr>
      <vt:lpstr>2_Custom Design</vt:lpstr>
      <vt:lpstr>2_View</vt:lpstr>
      <vt:lpstr>GOA Pacific ocean perch</vt:lpstr>
      <vt:lpstr>BLUF:</vt:lpstr>
      <vt:lpstr>Outline:</vt:lpstr>
      <vt:lpstr>Input data</vt:lpstr>
      <vt:lpstr>Catch</vt:lpstr>
      <vt:lpstr>Trawl survey biomass</vt:lpstr>
      <vt:lpstr>Trawl survey catch distribution</vt:lpstr>
      <vt:lpstr>Age composition</vt:lpstr>
      <vt:lpstr>Length composition</vt:lpstr>
      <vt:lpstr>Acoustic catch distribution</vt:lpstr>
      <vt:lpstr>Acoustic Biomass/Length comps</vt:lpstr>
      <vt:lpstr>Model fits</vt:lpstr>
      <vt:lpstr>Catch fit</vt:lpstr>
      <vt:lpstr>Trawl survey biomass fit</vt:lpstr>
      <vt:lpstr>Survey age comp fit</vt:lpstr>
      <vt:lpstr>Fishery age comp fit</vt:lpstr>
      <vt:lpstr>Fishery length comp fit</vt:lpstr>
      <vt:lpstr>Overall fit</vt:lpstr>
      <vt:lpstr>Model results</vt:lpstr>
      <vt:lpstr>Main parameters</vt:lpstr>
      <vt:lpstr>Selectivity/maturity</vt:lpstr>
      <vt:lpstr>Recruitment</vt:lpstr>
      <vt:lpstr>Biomass</vt:lpstr>
      <vt:lpstr>Retrospective</vt:lpstr>
      <vt:lpstr>Management path</vt:lpstr>
      <vt:lpstr>Projections</vt:lpstr>
      <vt:lpstr>Recommendations</vt:lpstr>
      <vt:lpstr>Apportionment</vt:lpstr>
      <vt:lpstr>Apportionment</vt:lpstr>
      <vt:lpstr>Risk table</vt:lpstr>
      <vt:lpstr>Looking ahead</vt:lpstr>
      <vt:lpstr>Cool current work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Head</dc:title>
  <dc:creator>Pete.Hulson</dc:creator>
  <cp:lastModifiedBy>Pete.Hulson</cp:lastModifiedBy>
  <cp:revision>43</cp:revision>
  <dcterms:created xsi:type="dcterms:W3CDTF">2020-11-13T19:39:29Z</dcterms:created>
  <dcterms:modified xsi:type="dcterms:W3CDTF">2021-11-15T17:45:17Z</dcterms:modified>
</cp:coreProperties>
</file>