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70" r:id="rId5"/>
    <p:sldId id="271" r:id="rId6"/>
    <p:sldId id="27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1891-B0F9-48FB-A534-7C5151EBFE6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9A869-BE1E-4202-B8D7-B292CBD02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5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1891-B0F9-48FB-A534-7C5151EBFE6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9A869-BE1E-4202-B8D7-B292CBD02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8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1891-B0F9-48FB-A534-7C5151EBFE6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9A869-BE1E-4202-B8D7-B292CBD02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8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1891-B0F9-48FB-A534-7C5151EBFE6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9A869-BE1E-4202-B8D7-B292CBD02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6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1891-B0F9-48FB-A534-7C5151EBFE6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9A869-BE1E-4202-B8D7-B292CBD02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0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1891-B0F9-48FB-A534-7C5151EBFE6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9A869-BE1E-4202-B8D7-B292CBD02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9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1891-B0F9-48FB-A534-7C5151EBFE6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9A869-BE1E-4202-B8D7-B292CBD02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9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1891-B0F9-48FB-A534-7C5151EBFE6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9A869-BE1E-4202-B8D7-B292CBD02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4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1891-B0F9-48FB-A534-7C5151EBFE6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9A869-BE1E-4202-B8D7-B292CBD02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7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1891-B0F9-48FB-A534-7C5151EBFE6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9A869-BE1E-4202-B8D7-B292CBD02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09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1891-B0F9-48FB-A534-7C5151EBFE6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9A869-BE1E-4202-B8D7-B292CBD02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0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11891-B0F9-48FB-A534-7C5151EBFE6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9A869-BE1E-4202-B8D7-B292CBD02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8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/>
          <a:srcRect r="57737"/>
          <a:stretch/>
        </p:blipFill>
        <p:spPr>
          <a:xfrm>
            <a:off x="3844075" y="0"/>
            <a:ext cx="5299925" cy="68580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117473" y="358273"/>
            <a:ext cx="310148" cy="240632"/>
          </a:xfrm>
          <a:prstGeom prst="ellipse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2"/>
            <a:endCxn id="11" idx="3"/>
          </p:cNvCxnSpPr>
          <p:nvPr/>
        </p:nvCxnSpPr>
        <p:spPr>
          <a:xfrm flipH="1">
            <a:off x="3128211" y="478589"/>
            <a:ext cx="989262" cy="624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5268" y="92417"/>
            <a:ext cx="2972943" cy="7848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Shouldn’t need to change these ones, but double check you’re in the right region and stock</a:t>
            </a:r>
            <a:endParaRPr lang="en-US" sz="1500" dirty="0"/>
          </a:p>
        </p:txBody>
      </p:sp>
      <p:cxnSp>
        <p:nvCxnSpPr>
          <p:cNvPr id="16" name="Straight Arrow Connector 15"/>
          <p:cNvCxnSpPr>
            <a:endCxn id="19" idx="3"/>
          </p:cNvCxnSpPr>
          <p:nvPr/>
        </p:nvCxnSpPr>
        <p:spPr>
          <a:xfrm flipH="1">
            <a:off x="3128210" y="630535"/>
            <a:ext cx="1050760" cy="4447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5267" y="913667"/>
            <a:ext cx="2972943" cy="3231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Change to current year</a:t>
            </a:r>
            <a:endParaRPr lang="en-US" sz="15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176337" y="742579"/>
            <a:ext cx="1002633" cy="87078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5266" y="1277113"/>
            <a:ext cx="2972943" cy="7848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Double check tier level, have only had issue with </a:t>
            </a:r>
            <a:r>
              <a:rPr lang="en-US" sz="1500" dirty="0" err="1" smtClean="0"/>
              <a:t>northerns</a:t>
            </a:r>
            <a:r>
              <a:rPr lang="en-US" sz="1500" dirty="0" smtClean="0"/>
              <a:t> at 3b in past</a:t>
            </a:r>
            <a:endParaRPr lang="en-US" sz="1500" dirty="0"/>
          </a:p>
        </p:txBody>
      </p:sp>
      <p:cxnSp>
        <p:nvCxnSpPr>
          <p:cNvPr id="24" name="Straight Arrow Connector 23"/>
          <p:cNvCxnSpPr>
            <a:endCxn id="26" idx="3"/>
          </p:cNvCxnSpPr>
          <p:nvPr/>
        </p:nvCxnSpPr>
        <p:spPr>
          <a:xfrm flipH="1">
            <a:off x="3128209" y="854623"/>
            <a:ext cx="1050762" cy="14091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5266" y="2102224"/>
            <a:ext cx="2972943" cy="3231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This will always be ‘none’</a:t>
            </a:r>
            <a:endParaRPr lang="en-US" sz="15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128208" y="957178"/>
            <a:ext cx="1050762" cy="200526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5264" y="2468900"/>
            <a:ext cx="2972943" cy="24006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Write in the type of assessment:</a:t>
            </a:r>
          </a:p>
          <a:p>
            <a:pPr marL="285750" indent="-285750">
              <a:buFontTx/>
              <a:buChar char="-"/>
            </a:pPr>
            <a:r>
              <a:rPr lang="en-US" sz="1500" dirty="0" smtClean="0"/>
              <a:t>‘new’ would happen if we change tier levels from 5 to 3</a:t>
            </a:r>
          </a:p>
          <a:p>
            <a:pPr marL="285750" indent="-285750">
              <a:buFontTx/>
              <a:buChar char="-"/>
            </a:pPr>
            <a:r>
              <a:rPr lang="en-US" sz="1500" dirty="0" smtClean="0"/>
              <a:t>‘benchmark’ means substantial changes have been made to assessment</a:t>
            </a:r>
          </a:p>
          <a:p>
            <a:pPr marL="285750" indent="-285750">
              <a:buFontTx/>
              <a:buChar char="-"/>
            </a:pPr>
            <a:r>
              <a:rPr lang="en-US" sz="1500" dirty="0" smtClean="0"/>
              <a:t>‘full’ is normally what we do in ‘on’ year</a:t>
            </a:r>
          </a:p>
          <a:p>
            <a:pPr marL="285750" indent="-285750">
              <a:buFontTx/>
              <a:buChar char="-"/>
            </a:pPr>
            <a:r>
              <a:rPr lang="en-US" sz="1500" dirty="0" smtClean="0"/>
              <a:t>‘partial’ is for exec summary in ‘off’ year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2549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2"/>
          <a:srcRect r="57737"/>
          <a:stretch/>
        </p:blipFill>
        <p:spPr>
          <a:xfrm>
            <a:off x="3844075" y="0"/>
            <a:ext cx="5299925" cy="68580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13" idx="2"/>
            <a:endCxn id="11" idx="3"/>
          </p:cNvCxnSpPr>
          <p:nvPr/>
        </p:nvCxnSpPr>
        <p:spPr>
          <a:xfrm flipH="1" flipV="1">
            <a:off x="3128211" y="946497"/>
            <a:ext cx="965612" cy="16054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5268" y="92417"/>
            <a:ext cx="2972943" cy="17081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These come from the ‘2.5%’ and ‘97.5%’ columns in your MCMC table (9-17 for POP, </a:t>
            </a:r>
            <a:r>
              <a:rPr lang="en-US" sz="1500" dirty="0"/>
              <a:t>10-15 for </a:t>
            </a:r>
            <a:r>
              <a:rPr lang="en-US" sz="1500" dirty="0" err="1"/>
              <a:t>northerns</a:t>
            </a:r>
            <a:r>
              <a:rPr lang="en-US" sz="1500" dirty="0"/>
              <a:t>, </a:t>
            </a:r>
            <a:r>
              <a:rPr lang="en-US" sz="1500" dirty="0" smtClean="0"/>
              <a:t>12-15 for </a:t>
            </a:r>
            <a:r>
              <a:rPr lang="en-US" sz="1500" dirty="0" err="1" smtClean="0"/>
              <a:t>duskys</a:t>
            </a:r>
            <a:r>
              <a:rPr lang="en-US" sz="1500" dirty="0" smtClean="0"/>
              <a:t>, 13-19 for REBS), note: in ‘off’ year use the table values from the previous ‘on’ year assessment</a:t>
            </a:r>
            <a:endParaRPr lang="en-US" sz="1500" dirty="0"/>
          </a:p>
        </p:txBody>
      </p:sp>
      <p:cxnSp>
        <p:nvCxnSpPr>
          <p:cNvPr id="16" name="Straight Arrow Connector 15"/>
          <p:cNvCxnSpPr>
            <a:endCxn id="19" idx="3"/>
          </p:cNvCxnSpPr>
          <p:nvPr/>
        </p:nvCxnSpPr>
        <p:spPr>
          <a:xfrm flipH="1">
            <a:off x="3128208" y="1267577"/>
            <a:ext cx="1048088" cy="86677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5265" y="1857350"/>
            <a:ext cx="2972943" cy="5539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Compute this as directed (7/8 x B40%)</a:t>
            </a:r>
            <a:endParaRPr lang="en-US" sz="1500" dirty="0"/>
          </a:p>
        </p:txBody>
      </p:sp>
      <p:cxnSp>
        <p:nvCxnSpPr>
          <p:cNvPr id="21" name="Straight Arrow Connector 20"/>
          <p:cNvCxnSpPr>
            <a:endCxn id="30" idx="3"/>
          </p:cNvCxnSpPr>
          <p:nvPr/>
        </p:nvCxnSpPr>
        <p:spPr>
          <a:xfrm flipH="1">
            <a:off x="3128208" y="1593516"/>
            <a:ext cx="1048088" cy="223283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5265" y="2460198"/>
            <a:ext cx="2972943" cy="5539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Unless we change to SS or TMB at some point, this won’t change</a:t>
            </a:r>
            <a:endParaRPr lang="en-US" sz="1500" dirty="0"/>
          </a:p>
        </p:txBody>
      </p:sp>
      <p:cxnSp>
        <p:nvCxnSpPr>
          <p:cNvPr id="24" name="Straight Arrow Connector 23"/>
          <p:cNvCxnSpPr>
            <a:endCxn id="26" idx="3"/>
          </p:cNvCxnSpPr>
          <p:nvPr/>
        </p:nvCxnSpPr>
        <p:spPr>
          <a:xfrm flipH="1">
            <a:off x="3128208" y="1486568"/>
            <a:ext cx="1048088" cy="173294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5265" y="3057929"/>
            <a:ext cx="2972943" cy="3231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This will always be ‘NA’</a:t>
            </a:r>
            <a:endParaRPr lang="en-US" sz="1500" dirty="0"/>
          </a:p>
        </p:txBody>
      </p:sp>
      <p:cxnSp>
        <p:nvCxnSpPr>
          <p:cNvPr id="28" name="Straight Arrow Connector 27"/>
          <p:cNvCxnSpPr>
            <a:endCxn id="23" idx="3"/>
          </p:cNvCxnSpPr>
          <p:nvPr/>
        </p:nvCxnSpPr>
        <p:spPr>
          <a:xfrm flipH="1">
            <a:off x="3128208" y="1366074"/>
            <a:ext cx="1048088" cy="137112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5265" y="3433938"/>
            <a:ext cx="2972943" cy="7848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As documented, number of sexes, will be ‘1’ unless we change in future</a:t>
            </a:r>
            <a:endParaRPr lang="en-US" sz="1500" dirty="0"/>
          </a:p>
        </p:txBody>
      </p:sp>
      <p:sp>
        <p:nvSpPr>
          <p:cNvPr id="13" name="Oval 12"/>
          <p:cNvSpPr/>
          <p:nvPr/>
        </p:nvSpPr>
        <p:spPr>
          <a:xfrm>
            <a:off x="4093823" y="998282"/>
            <a:ext cx="491958" cy="217510"/>
          </a:xfrm>
          <a:prstGeom prst="ellipse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55265" y="4271612"/>
            <a:ext cx="2972943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This is the number of fisheries you are modeling, so, for example (REBS is a good case), if they’re caught by trawl and LL gear, but you combine the fishery age/length comp for modeling, this is ‘1’, if you model the gear types separately, this would be ‘2’</a:t>
            </a:r>
            <a:endParaRPr lang="en-US" sz="1500" dirty="0"/>
          </a:p>
        </p:txBody>
      </p:sp>
      <p:cxnSp>
        <p:nvCxnSpPr>
          <p:cNvPr id="35" name="Straight Arrow Connector 34"/>
          <p:cNvCxnSpPr>
            <a:endCxn id="34" idx="3"/>
          </p:cNvCxnSpPr>
          <p:nvPr/>
        </p:nvCxnSpPr>
        <p:spPr>
          <a:xfrm flipH="1">
            <a:off x="3128208" y="1700963"/>
            <a:ext cx="1048088" cy="354014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07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/>
          <a:srcRect r="57737"/>
          <a:stretch/>
        </p:blipFill>
        <p:spPr>
          <a:xfrm>
            <a:off x="3844075" y="0"/>
            <a:ext cx="5299925" cy="68580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11" idx="3"/>
          </p:cNvCxnSpPr>
          <p:nvPr/>
        </p:nvCxnSpPr>
        <p:spPr>
          <a:xfrm flipH="1" flipV="1">
            <a:off x="3128211" y="254000"/>
            <a:ext cx="1048085" cy="152667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5268" y="92417"/>
            <a:ext cx="2972943" cy="3231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Multiplier, won’t change</a:t>
            </a:r>
            <a:endParaRPr lang="en-US" sz="1500" dirty="0"/>
          </a:p>
        </p:txBody>
      </p:sp>
      <p:cxnSp>
        <p:nvCxnSpPr>
          <p:cNvPr id="16" name="Straight Arrow Connector 15"/>
          <p:cNvCxnSpPr>
            <a:endCxn id="19" idx="3"/>
          </p:cNvCxnSpPr>
          <p:nvPr/>
        </p:nvCxnSpPr>
        <p:spPr>
          <a:xfrm flipH="1" flipV="1">
            <a:off x="3128208" y="773557"/>
            <a:ext cx="1048088" cy="111573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5265" y="496558"/>
            <a:ext cx="2972943" cy="5539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‘2’ for POP &amp; </a:t>
            </a:r>
            <a:r>
              <a:rPr lang="en-US" sz="1500" dirty="0" err="1" smtClean="0"/>
              <a:t>northerns</a:t>
            </a:r>
            <a:r>
              <a:rPr lang="en-US" sz="1500" dirty="0" smtClean="0"/>
              <a:t>, ‘4’ for </a:t>
            </a:r>
            <a:r>
              <a:rPr lang="en-US" sz="1500" dirty="0" err="1" smtClean="0"/>
              <a:t>duskys</a:t>
            </a:r>
            <a:r>
              <a:rPr lang="en-US" sz="1500" dirty="0" smtClean="0"/>
              <a:t>, ‘3’ for REBS</a:t>
            </a:r>
            <a:endParaRPr lang="en-US" sz="1500" dirty="0"/>
          </a:p>
        </p:txBody>
      </p:sp>
      <p:cxnSp>
        <p:nvCxnSpPr>
          <p:cNvPr id="21" name="Straight Arrow Connector 20"/>
          <p:cNvCxnSpPr>
            <a:endCxn id="30" idx="3"/>
          </p:cNvCxnSpPr>
          <p:nvPr/>
        </p:nvCxnSpPr>
        <p:spPr>
          <a:xfrm flipH="1">
            <a:off x="3128208" y="2208817"/>
            <a:ext cx="1048088" cy="115192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5265" y="1126593"/>
            <a:ext cx="2972943" cy="12464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What is the youngest age included for estimating biomass, for us it’s recruitment age (for SS recruitment may be 0 but this could be an older age)</a:t>
            </a:r>
            <a:endParaRPr lang="en-US" sz="1500" dirty="0"/>
          </a:p>
        </p:txBody>
      </p:sp>
      <p:cxnSp>
        <p:nvCxnSpPr>
          <p:cNvPr id="24" name="Straight Arrow Connector 23"/>
          <p:cNvCxnSpPr>
            <a:endCxn id="26" idx="3"/>
          </p:cNvCxnSpPr>
          <p:nvPr/>
        </p:nvCxnSpPr>
        <p:spPr>
          <a:xfrm flipH="1">
            <a:off x="3128208" y="2102330"/>
            <a:ext cx="1048088" cy="51066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5265" y="2451414"/>
            <a:ext cx="2972943" cy="3231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‘Single age’ for us</a:t>
            </a:r>
            <a:endParaRPr lang="en-US" sz="1500" dirty="0"/>
          </a:p>
        </p:txBody>
      </p:sp>
      <p:cxnSp>
        <p:nvCxnSpPr>
          <p:cNvPr id="28" name="Straight Arrow Connector 27"/>
          <p:cNvCxnSpPr>
            <a:endCxn id="23" idx="3"/>
          </p:cNvCxnSpPr>
          <p:nvPr/>
        </p:nvCxnSpPr>
        <p:spPr>
          <a:xfrm flipH="1" flipV="1">
            <a:off x="3128208" y="1749841"/>
            <a:ext cx="1048088" cy="23990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5265" y="2852905"/>
            <a:ext cx="2972943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We estimate annual F and F at age thru </a:t>
            </a:r>
            <a:r>
              <a:rPr lang="en-US" sz="1500" dirty="0" err="1" smtClean="0"/>
              <a:t>selex</a:t>
            </a:r>
            <a:r>
              <a:rPr lang="en-US" sz="1500" dirty="0" smtClean="0"/>
              <a:t>, so ‘Age model’ here, herring, for example, would be computed and not estimated</a:t>
            </a:r>
            <a:endParaRPr 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155265" y="3946387"/>
            <a:ext cx="2972943" cy="3231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We just stuck in example here</a:t>
            </a:r>
            <a:endParaRPr lang="en-US" sz="1500" dirty="0"/>
          </a:p>
        </p:txBody>
      </p:sp>
      <p:cxnSp>
        <p:nvCxnSpPr>
          <p:cNvPr id="35" name="Straight Arrow Connector 34"/>
          <p:cNvCxnSpPr>
            <a:endCxn id="34" idx="3"/>
          </p:cNvCxnSpPr>
          <p:nvPr/>
        </p:nvCxnSpPr>
        <p:spPr>
          <a:xfrm flipH="1">
            <a:off x="3128208" y="2300231"/>
            <a:ext cx="1048088" cy="180773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3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/>
          <a:srcRect r="57737"/>
          <a:stretch/>
        </p:blipFill>
        <p:spPr>
          <a:xfrm>
            <a:off x="3844075" y="0"/>
            <a:ext cx="5299925" cy="68580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11" idx="3"/>
          </p:cNvCxnSpPr>
          <p:nvPr/>
        </p:nvCxnSpPr>
        <p:spPr>
          <a:xfrm flipH="1" flipV="1">
            <a:off x="3128208" y="585311"/>
            <a:ext cx="1058778" cy="191836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5265" y="77479"/>
            <a:ext cx="2972943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We’ve always had ‘ALL’ here, but would </a:t>
            </a:r>
            <a:r>
              <a:rPr lang="en-US" sz="1500" dirty="0" err="1" smtClean="0"/>
              <a:t>prolly</a:t>
            </a:r>
            <a:r>
              <a:rPr lang="en-US" sz="1500" dirty="0" smtClean="0"/>
              <a:t> be more appropriate to have ‘TWL’ for POP, </a:t>
            </a:r>
            <a:r>
              <a:rPr lang="en-US" sz="1500" dirty="0" err="1" smtClean="0"/>
              <a:t>northerns</a:t>
            </a:r>
            <a:r>
              <a:rPr lang="en-US" sz="1500" dirty="0" smtClean="0"/>
              <a:t>, and </a:t>
            </a:r>
            <a:r>
              <a:rPr lang="en-US" sz="1500" dirty="0" err="1" smtClean="0"/>
              <a:t>duskys</a:t>
            </a:r>
            <a:r>
              <a:rPr lang="en-US" sz="1500" dirty="0" smtClean="0"/>
              <a:t>, but have ‘ALL’ for REBS</a:t>
            </a:r>
            <a:endParaRPr lang="en-US" sz="1500" dirty="0"/>
          </a:p>
        </p:txBody>
      </p:sp>
      <p:cxnSp>
        <p:nvCxnSpPr>
          <p:cNvPr id="16" name="Straight Arrow Connector 15"/>
          <p:cNvCxnSpPr>
            <a:endCxn id="19" idx="3"/>
          </p:cNvCxnSpPr>
          <p:nvPr/>
        </p:nvCxnSpPr>
        <p:spPr>
          <a:xfrm flipH="1" flipV="1">
            <a:off x="3128208" y="1316605"/>
            <a:ext cx="1058778" cy="141948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5265" y="1155022"/>
            <a:ext cx="2972943" cy="3231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Years in model</a:t>
            </a:r>
            <a:endParaRPr lang="en-US" sz="1500" dirty="0"/>
          </a:p>
        </p:txBody>
      </p:sp>
      <p:cxnSp>
        <p:nvCxnSpPr>
          <p:cNvPr id="21" name="Straight Arrow Connector 20"/>
          <p:cNvCxnSpPr>
            <a:endCxn id="30" idx="3"/>
          </p:cNvCxnSpPr>
          <p:nvPr/>
        </p:nvCxnSpPr>
        <p:spPr>
          <a:xfrm flipH="1" flipV="1">
            <a:off x="3128208" y="3635363"/>
            <a:ext cx="1058778" cy="32869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5265" y="1539885"/>
            <a:ext cx="2972943" cy="3231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Modeled ages (not data ages)</a:t>
            </a:r>
            <a:endParaRPr lang="en-US" sz="1500" dirty="0"/>
          </a:p>
        </p:txBody>
      </p:sp>
      <p:cxnSp>
        <p:nvCxnSpPr>
          <p:cNvPr id="24" name="Straight Arrow Connector 23"/>
          <p:cNvCxnSpPr>
            <a:stCxn id="29" idx="1"/>
            <a:endCxn id="26" idx="3"/>
          </p:cNvCxnSpPr>
          <p:nvPr/>
        </p:nvCxnSpPr>
        <p:spPr>
          <a:xfrm flipH="1" flipV="1">
            <a:off x="3128208" y="2668415"/>
            <a:ext cx="973225" cy="73008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5265" y="1929751"/>
            <a:ext cx="2972943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Recruitment, biomass, &amp; F estimates, easiest place to get this is from .rep file – for POP I have ‘</a:t>
            </a:r>
            <a:r>
              <a:rPr lang="en-US" sz="1500" dirty="0" err="1" smtClean="0"/>
              <a:t>SpBiom</a:t>
            </a:r>
            <a:r>
              <a:rPr lang="en-US" sz="1500" dirty="0" smtClean="0"/>
              <a:t>’, ‘</a:t>
            </a:r>
            <a:r>
              <a:rPr lang="en-US" sz="1500" dirty="0" err="1" smtClean="0"/>
              <a:t>Tot_biom</a:t>
            </a:r>
            <a:r>
              <a:rPr lang="en-US" sz="1500" dirty="0" smtClean="0"/>
              <a:t>’, ‘Recruitment’, and ‘</a:t>
            </a:r>
            <a:r>
              <a:rPr lang="en-US" sz="1500" dirty="0" err="1" smtClean="0"/>
              <a:t>Fully_selected_F</a:t>
            </a:r>
            <a:r>
              <a:rPr lang="en-US" sz="1500" dirty="0" smtClean="0"/>
              <a:t>’ reported out so I can grab these easily</a:t>
            </a:r>
            <a:endParaRPr lang="en-US" sz="1500" dirty="0"/>
          </a:p>
        </p:txBody>
      </p:sp>
      <p:cxnSp>
        <p:nvCxnSpPr>
          <p:cNvPr id="28" name="Straight Arrow Connector 27"/>
          <p:cNvCxnSpPr>
            <a:endCxn id="23" idx="3"/>
          </p:cNvCxnSpPr>
          <p:nvPr/>
        </p:nvCxnSpPr>
        <p:spPr>
          <a:xfrm flipH="1" flipV="1">
            <a:off x="3128208" y="1701468"/>
            <a:ext cx="1058778" cy="123077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5265" y="3473780"/>
            <a:ext cx="2972943" cy="3231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Observed catch</a:t>
            </a:r>
            <a:endParaRPr 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155265" y="3861558"/>
            <a:ext cx="2972943" cy="5539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Maturity estimates, easiest place to grab this is from the proj.dat file</a:t>
            </a:r>
            <a:endParaRPr lang="en-US" sz="1500" dirty="0"/>
          </a:p>
        </p:txBody>
      </p:sp>
      <p:cxnSp>
        <p:nvCxnSpPr>
          <p:cNvPr id="35" name="Straight Arrow Connector 34"/>
          <p:cNvCxnSpPr>
            <a:endCxn id="34" idx="3"/>
          </p:cNvCxnSpPr>
          <p:nvPr/>
        </p:nvCxnSpPr>
        <p:spPr>
          <a:xfrm flipH="1" flipV="1">
            <a:off x="3128208" y="4138557"/>
            <a:ext cx="1058778" cy="6236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eft Bracket 28"/>
          <p:cNvSpPr/>
          <p:nvPr/>
        </p:nvSpPr>
        <p:spPr>
          <a:xfrm>
            <a:off x="4101433" y="2994525"/>
            <a:ext cx="85553" cy="807952"/>
          </a:xfrm>
          <a:prstGeom prst="leftBracket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54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/>
          <a:srcRect r="57737"/>
          <a:stretch/>
        </p:blipFill>
        <p:spPr>
          <a:xfrm>
            <a:off x="3844075" y="0"/>
            <a:ext cx="5299925" cy="68580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11" idx="3"/>
          </p:cNvCxnSpPr>
          <p:nvPr/>
        </p:nvCxnSpPr>
        <p:spPr>
          <a:xfrm flipH="1" flipV="1">
            <a:off x="3128202" y="2136741"/>
            <a:ext cx="1096212" cy="227049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5259" y="1513493"/>
            <a:ext cx="2972943" cy="12464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This one is calculated as:</a:t>
            </a:r>
          </a:p>
          <a:p>
            <a:r>
              <a:rPr lang="en-US" sz="1500" dirty="0" smtClean="0"/>
              <a:t>0.5*w*m/1000</a:t>
            </a:r>
          </a:p>
          <a:p>
            <a:r>
              <a:rPr lang="en-US" sz="1500" dirty="0" smtClean="0"/>
              <a:t>Where w is weight-at-age (in g, from .</a:t>
            </a:r>
            <a:r>
              <a:rPr lang="en-US" sz="1500" dirty="0" err="1" smtClean="0"/>
              <a:t>dat</a:t>
            </a:r>
            <a:r>
              <a:rPr lang="en-US" sz="1500" dirty="0" smtClean="0"/>
              <a:t> file), m is maturity (previous line here)</a:t>
            </a:r>
            <a:endParaRPr lang="en-US" sz="1500" dirty="0"/>
          </a:p>
        </p:txBody>
      </p:sp>
      <p:cxnSp>
        <p:nvCxnSpPr>
          <p:cNvPr id="16" name="Straight Arrow Connector 15"/>
          <p:cNvCxnSpPr>
            <a:endCxn id="34" idx="3"/>
          </p:cNvCxnSpPr>
          <p:nvPr/>
        </p:nvCxnSpPr>
        <p:spPr>
          <a:xfrm flipH="1">
            <a:off x="3128202" y="5450943"/>
            <a:ext cx="1037398" cy="4266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5260" y="2829252"/>
            <a:ext cx="2972943" cy="5539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M across ages, easiest place to get this is in proj.dat file</a:t>
            </a:r>
            <a:endParaRPr lang="en-US" sz="1500" dirty="0"/>
          </a:p>
        </p:txBody>
      </p:sp>
      <p:cxnSp>
        <p:nvCxnSpPr>
          <p:cNvPr id="21" name="Straight Arrow Connector 20"/>
          <p:cNvCxnSpPr>
            <a:endCxn id="26" idx="3"/>
          </p:cNvCxnSpPr>
          <p:nvPr/>
        </p:nvCxnSpPr>
        <p:spPr>
          <a:xfrm flipH="1" flipV="1">
            <a:off x="3128202" y="4605926"/>
            <a:ext cx="1096214" cy="40500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5260" y="3465874"/>
            <a:ext cx="2972943" cy="7848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Numbers at age in final year of model, easiest place to get this is from proj.dat file</a:t>
            </a:r>
            <a:endParaRPr lang="en-US" sz="1500" dirty="0"/>
          </a:p>
        </p:txBody>
      </p:sp>
      <p:cxnSp>
        <p:nvCxnSpPr>
          <p:cNvPr id="24" name="Straight Arrow Connector 23"/>
          <p:cNvCxnSpPr>
            <a:endCxn id="19" idx="3"/>
          </p:cNvCxnSpPr>
          <p:nvPr/>
        </p:nvCxnSpPr>
        <p:spPr>
          <a:xfrm flipH="1" flipV="1">
            <a:off x="3128203" y="3106251"/>
            <a:ext cx="1096214" cy="151226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5259" y="4328927"/>
            <a:ext cx="2972943" cy="5539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This is just w/1000 where w is weight-at-age in g from .</a:t>
            </a:r>
            <a:r>
              <a:rPr lang="en-US" sz="1500" dirty="0" err="1" smtClean="0"/>
              <a:t>dat</a:t>
            </a:r>
            <a:r>
              <a:rPr lang="en-US" sz="1500" dirty="0" smtClean="0"/>
              <a:t> file</a:t>
            </a:r>
            <a:endParaRPr lang="en-US" sz="1500" dirty="0"/>
          </a:p>
        </p:txBody>
      </p:sp>
      <p:cxnSp>
        <p:nvCxnSpPr>
          <p:cNvPr id="28" name="Straight Arrow Connector 27"/>
          <p:cNvCxnSpPr>
            <a:endCxn id="23" idx="3"/>
          </p:cNvCxnSpPr>
          <p:nvPr/>
        </p:nvCxnSpPr>
        <p:spPr>
          <a:xfrm flipH="1" flipV="1">
            <a:off x="3128203" y="3858289"/>
            <a:ext cx="1096214" cy="93342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5259" y="4964766"/>
            <a:ext cx="2972943" cy="5539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Fishery </a:t>
            </a:r>
            <a:r>
              <a:rPr lang="en-US" sz="1500" dirty="0" err="1" smtClean="0"/>
              <a:t>selex</a:t>
            </a:r>
            <a:r>
              <a:rPr lang="en-US" sz="1500" dirty="0" smtClean="0"/>
              <a:t>, if time-dependent then use from most recent year</a:t>
            </a:r>
            <a:endParaRPr 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155259" y="5600605"/>
            <a:ext cx="2972943" cy="5539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Survey index description, won’t need to change this</a:t>
            </a:r>
            <a:endParaRPr lang="en-US" sz="1500" dirty="0"/>
          </a:p>
        </p:txBody>
      </p:sp>
      <p:cxnSp>
        <p:nvCxnSpPr>
          <p:cNvPr id="35" name="Straight Arrow Connector 34"/>
          <p:cNvCxnSpPr>
            <a:endCxn id="30" idx="3"/>
          </p:cNvCxnSpPr>
          <p:nvPr/>
        </p:nvCxnSpPr>
        <p:spPr>
          <a:xfrm flipH="1">
            <a:off x="3128202" y="5220110"/>
            <a:ext cx="1096212" cy="2165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747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/>
          <a:srcRect r="57737"/>
          <a:stretch/>
        </p:blipFill>
        <p:spPr>
          <a:xfrm>
            <a:off x="3844075" y="0"/>
            <a:ext cx="5299925" cy="685800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endCxn id="34" idx="3"/>
          </p:cNvCxnSpPr>
          <p:nvPr/>
        </p:nvCxnSpPr>
        <p:spPr>
          <a:xfrm flipH="1" flipV="1">
            <a:off x="3128202" y="6226472"/>
            <a:ext cx="1060120" cy="6203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6" idx="3"/>
          </p:cNvCxnSpPr>
          <p:nvPr/>
        </p:nvCxnSpPr>
        <p:spPr>
          <a:xfrm flipH="1" flipV="1">
            <a:off x="3128203" y="4262524"/>
            <a:ext cx="1060119" cy="139445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5260" y="3985525"/>
            <a:ext cx="2972943" cy="5539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Survey multiplier, won’t need to change this one</a:t>
            </a:r>
            <a:endParaRPr 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155259" y="4621250"/>
            <a:ext cx="2972943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Year and survey index, for the moment I’m not aware of needing to include some measure of variance</a:t>
            </a:r>
            <a:endParaRPr 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155259" y="5718640"/>
            <a:ext cx="2972943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Additional notes, if you did a benchmark assessment, this is where you’d provide brief description of what was done</a:t>
            </a:r>
            <a:endParaRPr lang="en-US" sz="1500" dirty="0"/>
          </a:p>
        </p:txBody>
      </p:sp>
      <p:cxnSp>
        <p:nvCxnSpPr>
          <p:cNvPr id="35" name="Straight Arrow Connector 34"/>
          <p:cNvCxnSpPr>
            <a:endCxn id="30" idx="3"/>
          </p:cNvCxnSpPr>
          <p:nvPr/>
        </p:nvCxnSpPr>
        <p:spPr>
          <a:xfrm flipH="1" flipV="1">
            <a:off x="3128202" y="5129082"/>
            <a:ext cx="1060120" cy="78510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493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597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NOAA AFSC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Pete.Hulson</dc:creator>
  <cp:lastModifiedBy>Pete.Hulson</cp:lastModifiedBy>
  <cp:revision>9</cp:revision>
  <dcterms:created xsi:type="dcterms:W3CDTF">2020-11-10T18:24:06Z</dcterms:created>
  <dcterms:modified xsi:type="dcterms:W3CDTF">2020-11-10T19:39:15Z</dcterms:modified>
</cp:coreProperties>
</file>