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>
        <p:scale>
          <a:sx n="100" d="100"/>
          <a:sy n="100" d="100"/>
        </p:scale>
        <p:origin x="-2388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C017-F58E-428A-B55F-79EB176F307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0F083-4921-4030-89D4-060B820E3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79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7D0912C-55AA-4B33-B933-EA80F993081A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The Gulf of Alaska bottom trawl survey area extends from the Islands of Four Mountains in the west to Dixon Entrance in the east.</a:t>
            </a:r>
          </a:p>
          <a:p>
            <a:pPr eaLnBrk="1" hangingPunct="1"/>
            <a:r>
              <a:rPr lang="en-US" altLang="en-US" dirty="0" smtClean="0"/>
              <a:t>Depths range from 0 to 1000 meters.</a:t>
            </a:r>
          </a:p>
          <a:p>
            <a:pPr eaLnBrk="1" hangingPunct="1"/>
            <a:r>
              <a:rPr lang="en-US" altLang="en-US" dirty="0" smtClean="0"/>
              <a:t>The total area is about 340,000 km^2 and is divided into 5 large regions;</a:t>
            </a:r>
          </a:p>
          <a:p>
            <a:pPr eaLnBrk="1" hangingPunct="1"/>
            <a:r>
              <a:rPr lang="en-US" altLang="en-US" dirty="0" err="1" smtClean="0"/>
              <a:t>Shumagin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Chirikof</a:t>
            </a:r>
            <a:r>
              <a:rPr lang="en-US" altLang="en-US" dirty="0" smtClean="0"/>
              <a:t>, Kodiak, Yakutat and Southeastern.</a:t>
            </a:r>
          </a:p>
          <a:p>
            <a:pPr eaLnBrk="1" hangingPunct="1"/>
            <a:r>
              <a:rPr lang="en-US" altLang="en-US" dirty="0" smtClean="0"/>
              <a:t>There are 6 depth zones;</a:t>
            </a:r>
          </a:p>
          <a:p>
            <a:pPr eaLnBrk="1" hangingPunct="1"/>
            <a:r>
              <a:rPr lang="en-US" altLang="en-US" dirty="0" smtClean="0"/>
              <a:t>0-100m, 101-200m, 201-300m, 301-500m, 501-700m, 701-1000m</a:t>
            </a:r>
          </a:p>
          <a:p>
            <a:pPr eaLnBrk="1" hangingPunct="1"/>
            <a:r>
              <a:rPr lang="en-US" altLang="en-US" dirty="0" smtClean="0"/>
              <a:t>Crossing the 6 depth zones with the 5 regions, and sub-dividing by some significant geographic features such as banks and gullies, results in 59 strata.</a:t>
            </a:r>
          </a:p>
          <a:p>
            <a:pPr eaLnBrk="1" hangingPunct="1"/>
            <a:r>
              <a:rPr lang="en-US" altLang="en-US" dirty="0" smtClean="0"/>
              <a:t>Biomass is calculated for each of these 59 strata by averaging the catch rates (kg/km^2) of all tows within each strata and multiplying by the strata area.</a:t>
            </a:r>
          </a:p>
          <a:p>
            <a:pPr eaLnBrk="1" hangingPunct="1"/>
            <a:r>
              <a:rPr lang="en-US" altLang="en-US" dirty="0" smtClean="0"/>
              <a:t>Let’s look at the Kodiak area to see the station pattern and how the survey is conducted.</a:t>
            </a:r>
          </a:p>
        </p:txBody>
      </p:sp>
    </p:spTree>
    <p:extLst>
      <p:ext uri="{BB962C8B-B14F-4D97-AF65-F5344CB8AC3E}">
        <p14:creationId xmlns:p14="http://schemas.microsoft.com/office/powerpoint/2010/main" val="425481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5F65-55A9-4F70-B1FF-30EA90009D9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6D6-4314-491E-AF43-59D00B61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33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5F65-55A9-4F70-B1FF-30EA90009D9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6D6-4314-491E-AF43-59D00B61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32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5F65-55A9-4F70-B1FF-30EA90009D9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6D6-4314-491E-AF43-59D00B61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5F65-55A9-4F70-B1FF-30EA90009D9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6D6-4314-491E-AF43-59D00B61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6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5F65-55A9-4F70-B1FF-30EA90009D9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6D6-4314-491E-AF43-59D00B61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04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5F65-55A9-4F70-B1FF-30EA90009D9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6D6-4314-491E-AF43-59D00B61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6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5F65-55A9-4F70-B1FF-30EA90009D9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6D6-4314-491E-AF43-59D00B61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3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5F65-55A9-4F70-B1FF-30EA90009D9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6D6-4314-491E-AF43-59D00B61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2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5F65-55A9-4F70-B1FF-30EA90009D9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6D6-4314-491E-AF43-59D00B61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8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5F65-55A9-4F70-B1FF-30EA90009D9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6D6-4314-491E-AF43-59D00B61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7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5F65-55A9-4F70-B1FF-30EA90009D9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636D6-4314-491E-AF43-59D00B61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85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15F65-55A9-4F70-B1FF-30EA90009D94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636D6-4314-491E-AF43-59D00B617E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5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0"/>
            <a:ext cx="11696671" cy="6858000"/>
          </a:xfrm>
          <a:prstGeom prst="rect">
            <a:avLst/>
          </a:prstGeom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81000" y="184666"/>
            <a:ext cx="30480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/>
              <a:t>338,626 km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area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 smtClean="0"/>
              <a:t>59 </a:t>
            </a:r>
            <a:r>
              <a:rPr lang="en-US" altLang="en-US" sz="2400" dirty="0"/>
              <a:t>strata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en-US" altLang="en-US" sz="2400" dirty="0"/>
              <a:t>80-777 km</a:t>
            </a:r>
            <a:r>
              <a:rPr lang="en-US" altLang="en-US" sz="2400" baseline="30000" dirty="0"/>
              <a:t>2</a:t>
            </a:r>
            <a:endParaRPr lang="en-US" alt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862457" y="184666"/>
            <a:ext cx="1970314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en-US" dirty="0" smtClean="0"/>
              <a:t>Depth zones</a:t>
            </a:r>
          </a:p>
          <a:p>
            <a:r>
              <a:rPr lang="en-US" altLang="en-US" dirty="0" smtClean="0"/>
              <a:t>0-100 m </a:t>
            </a:r>
          </a:p>
          <a:p>
            <a:r>
              <a:rPr lang="en-US" altLang="en-US" dirty="0" smtClean="0"/>
              <a:t>101-200 m </a:t>
            </a:r>
          </a:p>
          <a:p>
            <a:r>
              <a:rPr lang="en-US" altLang="en-US" dirty="0" smtClean="0"/>
              <a:t>201-300 m </a:t>
            </a:r>
          </a:p>
          <a:p>
            <a:r>
              <a:rPr lang="en-US" altLang="en-US" dirty="0" smtClean="0"/>
              <a:t>301-500 m </a:t>
            </a:r>
          </a:p>
          <a:p>
            <a:r>
              <a:rPr lang="en-US" altLang="en-US" dirty="0" smtClean="0"/>
              <a:t>501-700 m </a:t>
            </a:r>
          </a:p>
          <a:p>
            <a:r>
              <a:rPr lang="en-US" altLang="en-US" dirty="0" smtClean="0"/>
              <a:t>701-1000 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99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173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Madison.Hall</dc:creator>
  <cp:lastModifiedBy>Madison.Hall</cp:lastModifiedBy>
  <cp:revision>5</cp:revision>
  <dcterms:created xsi:type="dcterms:W3CDTF">2023-03-03T19:14:48Z</dcterms:created>
  <dcterms:modified xsi:type="dcterms:W3CDTF">2023-03-03T23:04:04Z</dcterms:modified>
</cp:coreProperties>
</file>