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0189" autoAdjust="0"/>
    <p:restoredTop sz="94660"/>
  </p:normalViewPr>
  <p:slideViewPr>
    <p:cSldViewPr snapToGrid="0">
      <p:cViewPr varScale="1">
        <p:scale>
          <a:sx n="42" d="100"/>
          <a:sy n="42" d="100"/>
        </p:scale>
        <p:origin x="68" y="5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2FBB3-354A-43D4-A9C0-58E0D72E9D85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B2AF8-D6C4-415C-BB6A-2FEF695EB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531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2FBB3-354A-43D4-A9C0-58E0D72E9D85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B2AF8-D6C4-415C-BB6A-2FEF695EB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532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2FBB3-354A-43D4-A9C0-58E0D72E9D85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B2AF8-D6C4-415C-BB6A-2FEF695EB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620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2FBB3-354A-43D4-A9C0-58E0D72E9D85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B2AF8-D6C4-415C-BB6A-2FEF695EB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533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2FBB3-354A-43D4-A9C0-58E0D72E9D85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B2AF8-D6C4-415C-BB6A-2FEF695EB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110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2FBB3-354A-43D4-A9C0-58E0D72E9D85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B2AF8-D6C4-415C-BB6A-2FEF695EB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887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2FBB3-354A-43D4-A9C0-58E0D72E9D85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B2AF8-D6C4-415C-BB6A-2FEF695EB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956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2FBB3-354A-43D4-A9C0-58E0D72E9D85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B2AF8-D6C4-415C-BB6A-2FEF695EB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332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2FBB3-354A-43D4-A9C0-58E0D72E9D85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B2AF8-D6C4-415C-BB6A-2FEF695EB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746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2FBB3-354A-43D4-A9C0-58E0D72E9D85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B2AF8-D6C4-415C-BB6A-2FEF695EB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2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2FBB3-354A-43D4-A9C0-58E0D72E9D85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B2AF8-D6C4-415C-BB6A-2FEF695EB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574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A2FBB3-354A-43D4-A9C0-58E0D72E9D85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2B2AF8-D6C4-415C-BB6A-2FEF695EB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011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77151" y="58347"/>
            <a:ext cx="5094978" cy="657126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1613 grid cells have some or of its area </a:t>
            </a:r>
            <a:r>
              <a:rPr lang="en-US" dirty="0" smtClean="0"/>
              <a:t>deemed UT </a:t>
            </a:r>
            <a:endParaRPr lang="en-US" dirty="0"/>
          </a:p>
          <a:p>
            <a:pPr algn="ctr"/>
            <a:r>
              <a:rPr lang="en-US" dirty="0"/>
              <a:t>3115 </a:t>
            </a:r>
            <a:r>
              <a:rPr lang="en-US" dirty="0" smtClean="0"/>
              <a:t>new stations are included in these grid cells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00261" y="5250581"/>
            <a:ext cx="3578993" cy="1472666"/>
          </a:xfrm>
          <a:prstGeom prst="rect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u="sng" dirty="0" smtClean="0"/>
              <a:t>Terms of Reference</a:t>
            </a:r>
          </a:p>
          <a:p>
            <a:r>
              <a:rPr lang="en-US" sz="1200" b="1" dirty="0" smtClean="0"/>
              <a:t>Grid cell</a:t>
            </a:r>
            <a:r>
              <a:rPr lang="en-US" sz="1200" dirty="0" smtClean="0"/>
              <a:t>: 5x5 km resolution cell (WE-NS)</a:t>
            </a:r>
          </a:p>
          <a:p>
            <a:r>
              <a:rPr lang="en-US" sz="1200" b="1" dirty="0" smtClean="0"/>
              <a:t>Station</a:t>
            </a:r>
            <a:r>
              <a:rPr lang="en-US" sz="1200" dirty="0" smtClean="0"/>
              <a:t>: combination of grid cell and stratum</a:t>
            </a:r>
          </a:p>
          <a:p>
            <a:r>
              <a:rPr lang="en-US" sz="1200" b="1" dirty="0" err="1" smtClean="0"/>
              <a:t>Untrawlable</a:t>
            </a:r>
            <a:r>
              <a:rPr lang="en-US" sz="1200" b="1" dirty="0" smtClean="0"/>
              <a:t> (UT)</a:t>
            </a:r>
            <a:r>
              <a:rPr lang="en-US" sz="1200" dirty="0" smtClean="0"/>
              <a:t>: designation due to inability to find a station or rough bottom/bad currents</a:t>
            </a:r>
          </a:p>
          <a:p>
            <a:r>
              <a:rPr lang="en-US" sz="1200" b="1" dirty="0" err="1" smtClean="0"/>
              <a:t>Trawlable</a:t>
            </a:r>
            <a:r>
              <a:rPr lang="en-US" sz="1200" b="1" dirty="0" smtClean="0"/>
              <a:t> (T)</a:t>
            </a:r>
            <a:r>
              <a:rPr lang="en-US" sz="1200" dirty="0" smtClean="0"/>
              <a:t>: known to be </a:t>
            </a:r>
            <a:r>
              <a:rPr lang="en-US" sz="1200" dirty="0" err="1" smtClean="0"/>
              <a:t>trawlable</a:t>
            </a:r>
            <a:r>
              <a:rPr lang="en-US" sz="1200" dirty="0" smtClean="0"/>
              <a:t> or unknown </a:t>
            </a:r>
            <a:r>
              <a:rPr lang="en-US" sz="1200" dirty="0" err="1" smtClean="0"/>
              <a:t>trawlable</a:t>
            </a:r>
            <a:r>
              <a:rPr lang="en-US" sz="1200" dirty="0" smtClean="0"/>
              <a:t> status</a:t>
            </a:r>
            <a:endParaRPr lang="en-US" sz="1200" dirty="0"/>
          </a:p>
        </p:txBody>
      </p:sp>
      <p:sp>
        <p:nvSpPr>
          <p:cNvPr id="6" name="Rectangle 5"/>
          <p:cNvSpPr/>
          <p:nvPr/>
        </p:nvSpPr>
        <p:spPr>
          <a:xfrm>
            <a:off x="402654" y="1642308"/>
            <a:ext cx="2974206" cy="636872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727 cells are deemed fully UT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02654" y="3576096"/>
            <a:ext cx="3041576" cy="636872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Scenario A: 1070 new stations are within these cells </a:t>
            </a:r>
            <a:endParaRPr lang="en-US" b="1" dirty="0"/>
          </a:p>
        </p:txBody>
      </p:sp>
      <p:sp>
        <p:nvSpPr>
          <p:cNvPr id="12" name="Rectangle 11"/>
          <p:cNvSpPr/>
          <p:nvPr/>
        </p:nvSpPr>
        <p:spPr>
          <a:xfrm>
            <a:off x="7956576" y="1232230"/>
            <a:ext cx="3888604" cy="1457027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886 cells are only partially UT because it historically consisted of multiple stations and only a subset of those stations were deemed UT. This potentially affects 2045 new stations.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104436" y="3470708"/>
            <a:ext cx="2615026" cy="1071041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Scenario B: 320 stations have full overlap with the UT area in the cell</a:t>
            </a:r>
            <a:endParaRPr lang="en-US" b="1" dirty="0"/>
          </a:p>
        </p:txBody>
      </p:sp>
      <p:sp>
        <p:nvSpPr>
          <p:cNvPr id="14" name="Rectangle 13"/>
          <p:cNvSpPr/>
          <p:nvPr/>
        </p:nvSpPr>
        <p:spPr>
          <a:xfrm>
            <a:off x="5104436" y="4594359"/>
            <a:ext cx="2615026" cy="1071041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Scenario C: 483 stations have full overlap with the T area in the cell</a:t>
            </a:r>
            <a:endParaRPr lang="en-US" b="1" dirty="0"/>
          </a:p>
        </p:txBody>
      </p:sp>
      <p:sp>
        <p:nvSpPr>
          <p:cNvPr id="17" name="Rectangle 16"/>
          <p:cNvSpPr/>
          <p:nvPr/>
        </p:nvSpPr>
        <p:spPr>
          <a:xfrm>
            <a:off x="8738129" y="4182887"/>
            <a:ext cx="2735185" cy="1240376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Scenario D: 600 stations have partial overlap with the UT area in the cell,    &gt;= 5 km2 of T area</a:t>
            </a:r>
            <a:endParaRPr lang="en-US" b="1" dirty="0"/>
          </a:p>
        </p:txBody>
      </p:sp>
      <p:sp>
        <p:nvSpPr>
          <p:cNvPr id="18" name="Rectangle 17"/>
          <p:cNvSpPr/>
          <p:nvPr/>
        </p:nvSpPr>
        <p:spPr>
          <a:xfrm>
            <a:off x="8738129" y="5423263"/>
            <a:ext cx="2735185" cy="1222432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Scenario E: 642 stations have partial overlap with the UT area in the cell,      &lt; 5 km2 of T area</a:t>
            </a:r>
          </a:p>
        </p:txBody>
      </p:sp>
      <p:sp>
        <p:nvSpPr>
          <p:cNvPr id="23" name="Down Arrow 22"/>
          <p:cNvSpPr/>
          <p:nvPr/>
        </p:nvSpPr>
        <p:spPr>
          <a:xfrm rot="3872484">
            <a:off x="4319204" y="235588"/>
            <a:ext cx="463093" cy="223057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Down Arrow 23"/>
          <p:cNvSpPr/>
          <p:nvPr/>
        </p:nvSpPr>
        <p:spPr>
          <a:xfrm rot="17993785">
            <a:off x="6575377" y="290959"/>
            <a:ext cx="463093" cy="223057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Down Arrow 24"/>
          <p:cNvSpPr/>
          <p:nvPr/>
        </p:nvSpPr>
        <p:spPr>
          <a:xfrm>
            <a:off x="1658210" y="2357698"/>
            <a:ext cx="463093" cy="113988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Down Arrow 25"/>
          <p:cNvSpPr/>
          <p:nvPr/>
        </p:nvSpPr>
        <p:spPr>
          <a:xfrm rot="3110432">
            <a:off x="7008493" y="2318338"/>
            <a:ext cx="463093" cy="128732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Down Arrow 26"/>
          <p:cNvSpPr/>
          <p:nvPr/>
        </p:nvSpPr>
        <p:spPr>
          <a:xfrm>
            <a:off x="9787006" y="2730079"/>
            <a:ext cx="463093" cy="128732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3871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3512</TotalTime>
  <Words>190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NOAA AFSC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Zack.Oyafuso</dc:creator>
  <cp:lastModifiedBy>Zack.Oyafuso</cp:lastModifiedBy>
  <cp:revision>15</cp:revision>
  <dcterms:created xsi:type="dcterms:W3CDTF">2022-11-03T22:24:50Z</dcterms:created>
  <dcterms:modified xsi:type="dcterms:W3CDTF">2023-10-12T15:23:53Z</dcterms:modified>
</cp:coreProperties>
</file>