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8" r:id="rId3"/>
    <p:sldId id="260" r:id="rId4"/>
    <p:sldId id="261" r:id="rId5"/>
    <p:sldId id="262" r:id="rId6"/>
    <p:sldId id="267" r:id="rId7"/>
    <p:sldId id="265" r:id="rId8"/>
    <p:sldId id="272" r:id="rId9"/>
    <p:sldId id="269" r:id="rId10"/>
    <p:sldId id="273" r:id="rId11"/>
    <p:sldId id="266" r:id="rId12"/>
    <p:sldId id="270" r:id="rId13"/>
    <p:sldId id="277" r:id="rId14"/>
    <p:sldId id="278" r:id="rId15"/>
    <p:sldId id="276" r:id="rId16"/>
    <p:sldId id="279" r:id="rId17"/>
    <p:sldId id="280" r:id="rId18"/>
    <p:sldId id="281" r:id="rId19"/>
    <p:sldId id="282" r:id="rId20"/>
    <p:sldId id="283" r:id="rId21"/>
    <p:sldId id="275"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45" autoAdjust="0"/>
    <p:restoredTop sz="94660"/>
  </p:normalViewPr>
  <p:slideViewPr>
    <p:cSldViewPr snapToGrid="0">
      <p:cViewPr varScale="1">
        <p:scale>
          <a:sx n="36" d="100"/>
          <a:sy n="36" d="100"/>
        </p:scale>
        <p:origin x="48" y="688"/>
      </p:cViewPr>
      <p:guideLst/>
    </p:cSldViewPr>
  </p:slideViewPr>
  <p:notesTextViewPr>
    <p:cViewPr>
      <p:scale>
        <a:sx n="1" d="1"/>
        <a:sy n="1" d="1"/>
      </p:scale>
      <p:origin x="0" y="0"/>
    </p:cViewPr>
  </p:notesTextViewPr>
  <p:sorterViewPr>
    <p:cViewPr>
      <p:scale>
        <a:sx n="100" d="100"/>
        <a:sy n="100" d="100"/>
      </p:scale>
      <p:origin x="0" y="-249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B7B6C9-D34E-4B34-8D00-F48A1E67707B}" type="datetimeFigureOut">
              <a:rPr lang="en-US" smtClean="0"/>
              <a:t>3/15/2023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FE0592-5A90-4852-91D4-775F1D11C1C1}" type="slidenum">
              <a:rPr lang="en-US" smtClean="0"/>
              <a:t>‹#›</a:t>
            </a:fld>
            <a:endParaRPr lang="en-US"/>
          </a:p>
        </p:txBody>
      </p:sp>
    </p:spTree>
    <p:extLst>
      <p:ext uri="{BB962C8B-B14F-4D97-AF65-F5344CB8AC3E}">
        <p14:creationId xmlns:p14="http://schemas.microsoft.com/office/powerpoint/2010/main" val="334015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The third component of the STRS design is that last row there and that is how we allocate effort across strata. The historical design uses single-species </a:t>
            </a:r>
            <a:r>
              <a:rPr lang="en-US" sz="1200" kern="1200" dirty="0" err="1" smtClean="0">
                <a:solidFill>
                  <a:schemeClr val="tx1"/>
                </a:solidFill>
                <a:effectLst/>
                <a:latin typeface="+mn-lt"/>
                <a:ea typeface="+mn-ea"/>
                <a:cs typeface="+mn-cs"/>
              </a:rPr>
              <a:t>neyman</a:t>
            </a:r>
            <a:r>
              <a:rPr lang="en-US" sz="1200" kern="1200" dirty="0" smtClean="0">
                <a:solidFill>
                  <a:schemeClr val="tx1"/>
                </a:solidFill>
                <a:effectLst/>
                <a:latin typeface="+mn-lt"/>
                <a:ea typeface="+mn-ea"/>
                <a:cs typeface="+mn-cs"/>
              </a:rPr>
              <a:t> allocations that are blended together to get an optimal allocation, weighting by the ex-vessel value of the species set. </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new design uses this bethel algorithm which focuses on minimizing the expected CV across the species set for a specific total sample size. We see this as an improvement as it is more flexible to precision needs intended for stock assessment, as the index and the associated precision are used in many assessments. </a:t>
            </a:r>
            <a:endParaRPr lang="en-US" sz="10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2E036A0-5E95-4FF6-8A21-46B7B323B56B}" type="slidenum">
              <a:rPr lang="en-US" smtClean="0"/>
              <a:t>2</a:t>
            </a:fld>
            <a:endParaRPr lang="en-US"/>
          </a:p>
        </p:txBody>
      </p:sp>
    </p:spTree>
    <p:extLst>
      <p:ext uri="{BB962C8B-B14F-4D97-AF65-F5344CB8AC3E}">
        <p14:creationId xmlns:p14="http://schemas.microsoft.com/office/powerpoint/2010/main" val="4099112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a:t>
            </a:r>
            <a:r>
              <a:rPr lang="en-US" baseline="0" dirty="0" smtClean="0"/>
              <a:t> simple diagram to help explain one approach we’ve taken to set CV constraints objectively.</a:t>
            </a:r>
            <a:endParaRPr lang="en-US" dirty="0" smtClean="0"/>
          </a:p>
          <a:p>
            <a:endParaRPr lang="en-US" dirty="0" smtClean="0"/>
          </a:p>
          <a:p>
            <a:r>
              <a:rPr lang="en-US" dirty="0" smtClean="0"/>
              <a:t>Consider</a:t>
            </a:r>
            <a:r>
              <a:rPr lang="en-US" baseline="0" dirty="0" smtClean="0"/>
              <a:t> a spectrum of survey designs, </a:t>
            </a:r>
            <a:r>
              <a:rPr lang="en-US" dirty="0" smtClean="0"/>
              <a:t>where those further to the lower</a:t>
            </a:r>
            <a:r>
              <a:rPr lang="en-US" baseline="0" dirty="0" smtClean="0"/>
              <a:t> right </a:t>
            </a:r>
            <a:r>
              <a:rPr lang="en-US" dirty="0" smtClean="0"/>
              <a:t>provide more precise abundance estimates for a given species, but at the cost of higher sampling effort. </a:t>
            </a:r>
          </a:p>
          <a:p>
            <a:endParaRPr lang="en-US" dirty="0" smtClean="0"/>
          </a:p>
          <a:p>
            <a:r>
              <a:rPr lang="en-US" dirty="0" smtClean="0"/>
              <a:t>Obviously, due to differences in distributions among species,</a:t>
            </a:r>
            <a:r>
              <a:rPr lang="en-US" baseline="0" dirty="0" smtClean="0"/>
              <a:t> we cannot expect better precision from a multispecies stratified random survey than from the same design optimized for a single focal species, represented by the </a:t>
            </a:r>
            <a:r>
              <a:rPr lang="en-US" dirty="0" smtClean="0"/>
              <a:t>red point. So this</a:t>
            </a:r>
            <a:r>
              <a:rPr lang="en-US" baseline="0" dirty="0" smtClean="0"/>
              <a:t> represents a useful lower bound to our CV constraints in the multispecies case.</a:t>
            </a:r>
            <a:endParaRPr lang="en-US" dirty="0" smtClean="0"/>
          </a:p>
          <a:p>
            <a:endParaRPr lang="en-US" dirty="0"/>
          </a:p>
          <a:p>
            <a:r>
              <a:rPr lang="en-US" dirty="0" smtClean="0"/>
              <a:t>On the other end of the spectrum,</a:t>
            </a:r>
            <a:r>
              <a:rPr lang="en-US" baseline="0" dirty="0" smtClean="0"/>
              <a:t> we </a:t>
            </a:r>
            <a:r>
              <a:rPr lang="en-US" dirty="0" smtClean="0"/>
              <a:t>should be able to obtain better precision than </a:t>
            </a:r>
            <a:r>
              <a:rPr lang="en-US" dirty="0"/>
              <a:t>what would be expected under </a:t>
            </a:r>
            <a:r>
              <a:rPr lang="en-US" dirty="0" smtClean="0"/>
              <a:t>simple random sampling.</a:t>
            </a:r>
            <a:r>
              <a:rPr lang="en-US" baseline="0" dirty="0" smtClean="0"/>
              <a:t> So, we use the expected CV given simple random sampling as an upper bound, initializing our CV constraints at that value particular to each species, and then incrementally </a:t>
            </a:r>
            <a:r>
              <a:rPr lang="en-US" dirty="0" smtClean="0"/>
              <a:t>reduce </a:t>
            </a:r>
            <a:r>
              <a:rPr lang="en-US" dirty="0"/>
              <a:t>the CV </a:t>
            </a:r>
            <a:r>
              <a:rPr lang="en-US" dirty="0" smtClean="0"/>
              <a:t>constraints across </a:t>
            </a:r>
            <a:r>
              <a:rPr lang="en-US" dirty="0"/>
              <a:t>species and </a:t>
            </a:r>
            <a:r>
              <a:rPr lang="en-US" dirty="0" smtClean="0"/>
              <a:t>repeat </a:t>
            </a:r>
            <a:r>
              <a:rPr lang="en-US" dirty="0"/>
              <a:t>the optimization </a:t>
            </a:r>
            <a:r>
              <a:rPr lang="en-US" dirty="0" smtClean="0"/>
              <a:t>until we can no longer improve</a:t>
            </a:r>
            <a:r>
              <a:rPr lang="en-US" baseline="0" dirty="0" smtClean="0"/>
              <a:t> precision without a sample size that is greater than the total survey effort we have resources for.</a:t>
            </a:r>
            <a:endParaRPr lang="en-US" dirty="0" smtClean="0"/>
          </a:p>
        </p:txBody>
      </p:sp>
      <p:sp>
        <p:nvSpPr>
          <p:cNvPr id="4" name="Slide Number Placeholder 3"/>
          <p:cNvSpPr>
            <a:spLocks noGrp="1"/>
          </p:cNvSpPr>
          <p:nvPr>
            <p:ph type="sldNum" sz="quarter" idx="5"/>
          </p:nvPr>
        </p:nvSpPr>
        <p:spPr/>
        <p:txBody>
          <a:bodyPr/>
          <a:lstStyle/>
          <a:p>
            <a:fld id="{CBE505FA-0019-4FD4-BAF0-345654DED0A0}" type="slidenum">
              <a:rPr lang="en-US" smtClean="0"/>
              <a:t>13</a:t>
            </a:fld>
            <a:endParaRPr lang="en-US"/>
          </a:p>
        </p:txBody>
      </p:sp>
    </p:spTree>
    <p:extLst>
      <p:ext uri="{BB962C8B-B14F-4D97-AF65-F5344CB8AC3E}">
        <p14:creationId xmlns:p14="http://schemas.microsoft.com/office/powerpoint/2010/main" val="2385646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a:t>
            </a:r>
            <a:r>
              <a:rPr lang="en-US" baseline="0" dirty="0" smtClean="0"/>
              <a:t> simple diagram to help explain one approach we’ve taken to set CV constraints objectively.</a:t>
            </a:r>
            <a:endParaRPr lang="en-US" dirty="0" smtClean="0"/>
          </a:p>
          <a:p>
            <a:endParaRPr lang="en-US" dirty="0" smtClean="0"/>
          </a:p>
          <a:p>
            <a:r>
              <a:rPr lang="en-US" dirty="0" smtClean="0"/>
              <a:t>Consider</a:t>
            </a:r>
            <a:r>
              <a:rPr lang="en-US" baseline="0" dirty="0" smtClean="0"/>
              <a:t> a spectrum of survey designs, </a:t>
            </a:r>
            <a:r>
              <a:rPr lang="en-US" dirty="0" smtClean="0"/>
              <a:t>where those further to the lower</a:t>
            </a:r>
            <a:r>
              <a:rPr lang="en-US" baseline="0" dirty="0" smtClean="0"/>
              <a:t> right </a:t>
            </a:r>
            <a:r>
              <a:rPr lang="en-US" dirty="0" smtClean="0"/>
              <a:t>provide more precise abundance estimates for a given species, but at the cost of higher sampling effort. </a:t>
            </a:r>
          </a:p>
          <a:p>
            <a:endParaRPr lang="en-US" dirty="0" smtClean="0"/>
          </a:p>
          <a:p>
            <a:r>
              <a:rPr lang="en-US" dirty="0" smtClean="0"/>
              <a:t>Obviously, due to differences in distributions among species,</a:t>
            </a:r>
            <a:r>
              <a:rPr lang="en-US" baseline="0" dirty="0" smtClean="0"/>
              <a:t> we cannot expect better precision from a multispecies stratified random survey than from the same design optimized for a single focal species, represented by the </a:t>
            </a:r>
            <a:r>
              <a:rPr lang="en-US" dirty="0" smtClean="0"/>
              <a:t>red point. So this</a:t>
            </a:r>
            <a:r>
              <a:rPr lang="en-US" baseline="0" dirty="0" smtClean="0"/>
              <a:t> represents a useful lower bound to our CV constraints in the multispecies case.</a:t>
            </a:r>
            <a:endParaRPr lang="en-US" dirty="0" smtClean="0"/>
          </a:p>
          <a:p>
            <a:endParaRPr lang="en-US" dirty="0"/>
          </a:p>
          <a:p>
            <a:r>
              <a:rPr lang="en-US" dirty="0" smtClean="0"/>
              <a:t>On the other end of the spectrum,</a:t>
            </a:r>
            <a:r>
              <a:rPr lang="en-US" baseline="0" dirty="0" smtClean="0"/>
              <a:t> we </a:t>
            </a:r>
            <a:r>
              <a:rPr lang="en-US" dirty="0" smtClean="0"/>
              <a:t>should be able to obtain better precision than </a:t>
            </a:r>
            <a:r>
              <a:rPr lang="en-US" dirty="0"/>
              <a:t>what would be expected under </a:t>
            </a:r>
            <a:r>
              <a:rPr lang="en-US" dirty="0" smtClean="0"/>
              <a:t>simple random sampling.</a:t>
            </a:r>
            <a:r>
              <a:rPr lang="en-US" baseline="0" dirty="0" smtClean="0"/>
              <a:t> So, we use the expected CV given simple random sampling as an upper bound, initializing our CV constraints at that value particular to each species, and then incrementally </a:t>
            </a:r>
            <a:r>
              <a:rPr lang="en-US" dirty="0" smtClean="0"/>
              <a:t>reduce </a:t>
            </a:r>
            <a:r>
              <a:rPr lang="en-US" dirty="0"/>
              <a:t>the CV </a:t>
            </a:r>
            <a:r>
              <a:rPr lang="en-US" dirty="0" smtClean="0"/>
              <a:t>constraints across </a:t>
            </a:r>
            <a:r>
              <a:rPr lang="en-US" dirty="0"/>
              <a:t>species and </a:t>
            </a:r>
            <a:r>
              <a:rPr lang="en-US" dirty="0" smtClean="0"/>
              <a:t>repeat </a:t>
            </a:r>
            <a:r>
              <a:rPr lang="en-US" dirty="0"/>
              <a:t>the optimization </a:t>
            </a:r>
            <a:r>
              <a:rPr lang="en-US" dirty="0" smtClean="0"/>
              <a:t>until we can no longer improve</a:t>
            </a:r>
            <a:r>
              <a:rPr lang="en-US" baseline="0" dirty="0" smtClean="0"/>
              <a:t> precision without a sample size that is greater than the total survey effort we have resources for.</a:t>
            </a:r>
            <a:endParaRPr lang="en-US" dirty="0" smtClean="0"/>
          </a:p>
        </p:txBody>
      </p:sp>
      <p:sp>
        <p:nvSpPr>
          <p:cNvPr id="4" name="Slide Number Placeholder 3"/>
          <p:cNvSpPr>
            <a:spLocks noGrp="1"/>
          </p:cNvSpPr>
          <p:nvPr>
            <p:ph type="sldNum" sz="quarter" idx="5"/>
          </p:nvPr>
        </p:nvSpPr>
        <p:spPr/>
        <p:txBody>
          <a:bodyPr/>
          <a:lstStyle/>
          <a:p>
            <a:fld id="{CBE505FA-0019-4FD4-BAF0-345654DED0A0}" type="slidenum">
              <a:rPr lang="en-US" smtClean="0"/>
              <a:t>14</a:t>
            </a:fld>
            <a:endParaRPr lang="en-US"/>
          </a:p>
        </p:txBody>
      </p:sp>
    </p:spTree>
    <p:extLst>
      <p:ext uri="{BB962C8B-B14F-4D97-AF65-F5344CB8AC3E}">
        <p14:creationId xmlns:p14="http://schemas.microsoft.com/office/powerpoint/2010/main" val="1479025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a:t>
            </a:r>
            <a:r>
              <a:rPr lang="en-US" baseline="0" dirty="0" smtClean="0"/>
              <a:t> simple diagram to help explain one approach we’ve taken to set CV constraints objectively.</a:t>
            </a:r>
            <a:endParaRPr lang="en-US" dirty="0" smtClean="0"/>
          </a:p>
          <a:p>
            <a:endParaRPr lang="en-US" dirty="0" smtClean="0"/>
          </a:p>
          <a:p>
            <a:r>
              <a:rPr lang="en-US" dirty="0" smtClean="0"/>
              <a:t>Consider</a:t>
            </a:r>
            <a:r>
              <a:rPr lang="en-US" baseline="0" dirty="0" smtClean="0"/>
              <a:t> a spectrum of survey designs, </a:t>
            </a:r>
            <a:r>
              <a:rPr lang="en-US" dirty="0" smtClean="0"/>
              <a:t>where those further to the lower</a:t>
            </a:r>
            <a:r>
              <a:rPr lang="en-US" baseline="0" dirty="0" smtClean="0"/>
              <a:t> right </a:t>
            </a:r>
            <a:r>
              <a:rPr lang="en-US" dirty="0" smtClean="0"/>
              <a:t>provide more precise abundance estimates for a given species, but at the cost of higher sampling effort. </a:t>
            </a:r>
          </a:p>
          <a:p>
            <a:endParaRPr lang="en-US" dirty="0" smtClean="0"/>
          </a:p>
          <a:p>
            <a:r>
              <a:rPr lang="en-US" dirty="0" smtClean="0"/>
              <a:t>Obviously, due to differences in distributions among species,</a:t>
            </a:r>
            <a:r>
              <a:rPr lang="en-US" baseline="0" dirty="0" smtClean="0"/>
              <a:t> we cannot expect better precision from a multispecies stratified random survey than from the same design optimized for a single focal species, represented by the </a:t>
            </a:r>
            <a:r>
              <a:rPr lang="en-US" dirty="0" smtClean="0"/>
              <a:t>red point. So this</a:t>
            </a:r>
            <a:r>
              <a:rPr lang="en-US" baseline="0" dirty="0" smtClean="0"/>
              <a:t> represents a useful lower bound to our CV constraints in the multispecies case.</a:t>
            </a:r>
            <a:endParaRPr lang="en-US" dirty="0" smtClean="0"/>
          </a:p>
          <a:p>
            <a:endParaRPr lang="en-US" dirty="0"/>
          </a:p>
          <a:p>
            <a:r>
              <a:rPr lang="en-US" dirty="0" smtClean="0"/>
              <a:t>On the other end of the spectrum,</a:t>
            </a:r>
            <a:r>
              <a:rPr lang="en-US" baseline="0" dirty="0" smtClean="0"/>
              <a:t> we </a:t>
            </a:r>
            <a:r>
              <a:rPr lang="en-US" dirty="0" smtClean="0"/>
              <a:t>should be able to obtain better precision than </a:t>
            </a:r>
            <a:r>
              <a:rPr lang="en-US" dirty="0"/>
              <a:t>what would be expected under </a:t>
            </a:r>
            <a:r>
              <a:rPr lang="en-US" dirty="0" smtClean="0"/>
              <a:t>simple random sampling.</a:t>
            </a:r>
            <a:r>
              <a:rPr lang="en-US" baseline="0" dirty="0" smtClean="0"/>
              <a:t> So, we use the expected CV given simple random sampling as an upper bound, initializing our CV constraints at that value particular to each species, and then incrementally </a:t>
            </a:r>
            <a:r>
              <a:rPr lang="en-US" dirty="0" smtClean="0"/>
              <a:t>reduce </a:t>
            </a:r>
            <a:r>
              <a:rPr lang="en-US" dirty="0"/>
              <a:t>the CV </a:t>
            </a:r>
            <a:r>
              <a:rPr lang="en-US" dirty="0" smtClean="0"/>
              <a:t>constraints across </a:t>
            </a:r>
            <a:r>
              <a:rPr lang="en-US" dirty="0"/>
              <a:t>species and </a:t>
            </a:r>
            <a:r>
              <a:rPr lang="en-US" dirty="0" smtClean="0"/>
              <a:t>repeat </a:t>
            </a:r>
            <a:r>
              <a:rPr lang="en-US" dirty="0"/>
              <a:t>the optimization </a:t>
            </a:r>
            <a:r>
              <a:rPr lang="en-US" dirty="0" smtClean="0"/>
              <a:t>until we can no longer improve</a:t>
            </a:r>
            <a:r>
              <a:rPr lang="en-US" baseline="0" dirty="0" smtClean="0"/>
              <a:t> precision without a sample size that is greater than the total survey effort we have resources for.</a:t>
            </a:r>
            <a:endParaRPr lang="en-US" dirty="0" smtClean="0"/>
          </a:p>
        </p:txBody>
      </p:sp>
      <p:sp>
        <p:nvSpPr>
          <p:cNvPr id="4" name="Slide Number Placeholder 3"/>
          <p:cNvSpPr>
            <a:spLocks noGrp="1"/>
          </p:cNvSpPr>
          <p:nvPr>
            <p:ph type="sldNum" sz="quarter" idx="5"/>
          </p:nvPr>
        </p:nvSpPr>
        <p:spPr/>
        <p:txBody>
          <a:bodyPr/>
          <a:lstStyle/>
          <a:p>
            <a:fld id="{CBE505FA-0019-4FD4-BAF0-345654DED0A0}" type="slidenum">
              <a:rPr lang="en-US" smtClean="0"/>
              <a:t>15</a:t>
            </a:fld>
            <a:endParaRPr lang="en-US"/>
          </a:p>
        </p:txBody>
      </p:sp>
    </p:spTree>
    <p:extLst>
      <p:ext uri="{BB962C8B-B14F-4D97-AF65-F5344CB8AC3E}">
        <p14:creationId xmlns:p14="http://schemas.microsoft.com/office/powerpoint/2010/main" val="3785086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Here is a summary of those changes. We have two columns: one of survey years 1984 – 2023 and one for 2025 and on, and this brings up two important points. First is that this new stratification will only apply to years 2025-on. We will not be recalculating the time series under this new stratification, nor do we think it is statistically appropriate to do. Second, because we are shifting from one STRS design to another STRS design, given the same assumptions between the two designs, we don’t expect a change in index related to the restratification, this is also highlighted in the tech memo. In other words, the times series is still be continuous with this new ST Random design.</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first change to note is the differences in stratum variables. The historical strata are defined by INPFC management area (which are the filled polygons on the left) and depth, the</a:t>
            </a:r>
            <a:r>
              <a:rPr lang="en-US" sz="1200" kern="1200" baseline="0" dirty="0" smtClean="0">
                <a:solidFill>
                  <a:schemeClr val="tx1"/>
                </a:solidFill>
                <a:effectLst/>
                <a:latin typeface="+mn-lt"/>
                <a:ea typeface="+mn-ea"/>
                <a:cs typeface="+mn-cs"/>
              </a:rPr>
              <a:t> depth bins of </a:t>
            </a:r>
            <a:r>
              <a:rPr lang="en-US" sz="1200" kern="1200" dirty="0" smtClean="0">
                <a:solidFill>
                  <a:schemeClr val="tx1"/>
                </a:solidFill>
                <a:effectLst/>
                <a:latin typeface="+mn-lt"/>
                <a:ea typeface="+mn-ea"/>
                <a:cs typeface="+mn-cs"/>
              </a:rPr>
              <a:t>which are consistent across management areas. These strata are also characterized by their terrain, whether it’s a shelf/gully/or slope.</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Gulf has a lot of strata (59 total, 54 when the survey was cut off @700 m). Many of these strata were drawn ad hoc with limited information on bathymetry and other bottom features. A good handful of these strata are also quite small and hard to get good estimates for. </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new stratification is based on NMFS Statistical Areas in lieu of the INPFC area (the areas 610-650 on the left there). This change was made given our discussions with the GOA Plan Team. There was some confusion when communicating to stock assessment on which management areas are relevant so one of the lines of feedback we are requesting from the council is whether these NMFS areas are the relevant management areas to implement the new stratification going forward. The new stratification also has less strata that the historical design. Decreasing the number of strata from 59 to 30 strata increases our flexibility to obtain good stratum estimates while at sea. </a:t>
            </a:r>
            <a:endParaRPr lang="en-US" sz="10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2E036A0-5E95-4FF6-8A21-46B7B323B56B}" type="slidenum">
              <a:rPr lang="en-US" smtClean="0"/>
              <a:t>22</a:t>
            </a:fld>
            <a:endParaRPr lang="en-US"/>
          </a:p>
        </p:txBody>
      </p:sp>
    </p:spTree>
    <p:extLst>
      <p:ext uri="{BB962C8B-B14F-4D97-AF65-F5344CB8AC3E}">
        <p14:creationId xmlns:p14="http://schemas.microsoft.com/office/powerpoint/2010/main" val="934736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EB4CA1-54DE-4165-997D-A99400ED3CC5}"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4C6007-0E87-47C0-B98B-EC6D74CE783D}" type="slidenum">
              <a:rPr lang="en-US" smtClean="0"/>
              <a:t>‹#›</a:t>
            </a:fld>
            <a:endParaRPr lang="en-US"/>
          </a:p>
        </p:txBody>
      </p:sp>
    </p:spTree>
    <p:extLst>
      <p:ext uri="{BB962C8B-B14F-4D97-AF65-F5344CB8AC3E}">
        <p14:creationId xmlns:p14="http://schemas.microsoft.com/office/powerpoint/2010/main" val="3040022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EB4CA1-54DE-4165-997D-A99400ED3CC5}"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4C6007-0E87-47C0-B98B-EC6D74CE783D}" type="slidenum">
              <a:rPr lang="en-US" smtClean="0"/>
              <a:t>‹#›</a:t>
            </a:fld>
            <a:endParaRPr lang="en-US"/>
          </a:p>
        </p:txBody>
      </p:sp>
    </p:spTree>
    <p:extLst>
      <p:ext uri="{BB962C8B-B14F-4D97-AF65-F5344CB8AC3E}">
        <p14:creationId xmlns:p14="http://schemas.microsoft.com/office/powerpoint/2010/main" val="1549661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EB4CA1-54DE-4165-997D-A99400ED3CC5}"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4C6007-0E87-47C0-B98B-EC6D74CE783D}" type="slidenum">
              <a:rPr lang="en-US" smtClean="0"/>
              <a:t>‹#›</a:t>
            </a:fld>
            <a:endParaRPr lang="en-US"/>
          </a:p>
        </p:txBody>
      </p:sp>
    </p:spTree>
    <p:extLst>
      <p:ext uri="{BB962C8B-B14F-4D97-AF65-F5344CB8AC3E}">
        <p14:creationId xmlns:p14="http://schemas.microsoft.com/office/powerpoint/2010/main" val="1851766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EB4CA1-54DE-4165-997D-A99400ED3CC5}"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4C6007-0E87-47C0-B98B-EC6D74CE783D}" type="slidenum">
              <a:rPr lang="en-US" smtClean="0"/>
              <a:t>‹#›</a:t>
            </a:fld>
            <a:endParaRPr lang="en-US"/>
          </a:p>
        </p:txBody>
      </p:sp>
    </p:spTree>
    <p:extLst>
      <p:ext uri="{BB962C8B-B14F-4D97-AF65-F5344CB8AC3E}">
        <p14:creationId xmlns:p14="http://schemas.microsoft.com/office/powerpoint/2010/main" val="3531664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2EB4CA1-54DE-4165-997D-A99400ED3CC5}"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4C6007-0E87-47C0-B98B-EC6D74CE783D}" type="slidenum">
              <a:rPr lang="en-US" smtClean="0"/>
              <a:t>‹#›</a:t>
            </a:fld>
            <a:endParaRPr lang="en-US"/>
          </a:p>
        </p:txBody>
      </p:sp>
    </p:spTree>
    <p:extLst>
      <p:ext uri="{BB962C8B-B14F-4D97-AF65-F5344CB8AC3E}">
        <p14:creationId xmlns:p14="http://schemas.microsoft.com/office/powerpoint/2010/main" val="2144303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EB4CA1-54DE-4165-997D-A99400ED3CC5}" type="datetimeFigureOut">
              <a:rPr lang="en-US" smtClean="0"/>
              <a:t>3/15/2023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4C6007-0E87-47C0-B98B-EC6D74CE783D}" type="slidenum">
              <a:rPr lang="en-US" smtClean="0"/>
              <a:t>‹#›</a:t>
            </a:fld>
            <a:endParaRPr lang="en-US"/>
          </a:p>
        </p:txBody>
      </p:sp>
    </p:spTree>
    <p:extLst>
      <p:ext uri="{BB962C8B-B14F-4D97-AF65-F5344CB8AC3E}">
        <p14:creationId xmlns:p14="http://schemas.microsoft.com/office/powerpoint/2010/main" val="1198124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EB4CA1-54DE-4165-997D-A99400ED3CC5}" type="datetimeFigureOut">
              <a:rPr lang="en-US" smtClean="0"/>
              <a:t>3/15/2023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4C6007-0E87-47C0-B98B-EC6D74CE783D}" type="slidenum">
              <a:rPr lang="en-US" smtClean="0"/>
              <a:t>‹#›</a:t>
            </a:fld>
            <a:endParaRPr lang="en-US"/>
          </a:p>
        </p:txBody>
      </p:sp>
    </p:spTree>
    <p:extLst>
      <p:ext uri="{BB962C8B-B14F-4D97-AF65-F5344CB8AC3E}">
        <p14:creationId xmlns:p14="http://schemas.microsoft.com/office/powerpoint/2010/main" val="1871502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EB4CA1-54DE-4165-997D-A99400ED3CC5}" type="datetimeFigureOut">
              <a:rPr lang="en-US" smtClean="0"/>
              <a:t>3/15/2023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4C6007-0E87-47C0-B98B-EC6D74CE783D}" type="slidenum">
              <a:rPr lang="en-US" smtClean="0"/>
              <a:t>‹#›</a:t>
            </a:fld>
            <a:endParaRPr lang="en-US"/>
          </a:p>
        </p:txBody>
      </p:sp>
    </p:spTree>
    <p:extLst>
      <p:ext uri="{BB962C8B-B14F-4D97-AF65-F5344CB8AC3E}">
        <p14:creationId xmlns:p14="http://schemas.microsoft.com/office/powerpoint/2010/main" val="1609427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EB4CA1-54DE-4165-997D-A99400ED3CC5}" type="datetimeFigureOut">
              <a:rPr lang="en-US" smtClean="0"/>
              <a:t>3/15/2023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4C6007-0E87-47C0-B98B-EC6D74CE783D}" type="slidenum">
              <a:rPr lang="en-US" smtClean="0"/>
              <a:t>‹#›</a:t>
            </a:fld>
            <a:endParaRPr lang="en-US"/>
          </a:p>
        </p:txBody>
      </p:sp>
    </p:spTree>
    <p:extLst>
      <p:ext uri="{BB962C8B-B14F-4D97-AF65-F5344CB8AC3E}">
        <p14:creationId xmlns:p14="http://schemas.microsoft.com/office/powerpoint/2010/main" val="905379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2EB4CA1-54DE-4165-997D-A99400ED3CC5}" type="datetimeFigureOut">
              <a:rPr lang="en-US" smtClean="0"/>
              <a:t>3/15/2023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4C6007-0E87-47C0-B98B-EC6D74CE783D}" type="slidenum">
              <a:rPr lang="en-US" smtClean="0"/>
              <a:t>‹#›</a:t>
            </a:fld>
            <a:endParaRPr lang="en-US"/>
          </a:p>
        </p:txBody>
      </p:sp>
    </p:spTree>
    <p:extLst>
      <p:ext uri="{BB962C8B-B14F-4D97-AF65-F5344CB8AC3E}">
        <p14:creationId xmlns:p14="http://schemas.microsoft.com/office/powerpoint/2010/main" val="2398552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2EB4CA1-54DE-4165-997D-A99400ED3CC5}" type="datetimeFigureOut">
              <a:rPr lang="en-US" smtClean="0"/>
              <a:t>3/15/2023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4C6007-0E87-47C0-B98B-EC6D74CE783D}" type="slidenum">
              <a:rPr lang="en-US" smtClean="0"/>
              <a:t>‹#›</a:t>
            </a:fld>
            <a:endParaRPr lang="en-US"/>
          </a:p>
        </p:txBody>
      </p:sp>
    </p:spTree>
    <p:extLst>
      <p:ext uri="{BB962C8B-B14F-4D97-AF65-F5344CB8AC3E}">
        <p14:creationId xmlns:p14="http://schemas.microsoft.com/office/powerpoint/2010/main" val="2382473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EB4CA1-54DE-4165-997D-A99400ED3CC5}" type="datetimeFigureOut">
              <a:rPr lang="en-US" smtClean="0"/>
              <a:t>3/15/2023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4C6007-0E87-47C0-B98B-EC6D74CE783D}" type="slidenum">
              <a:rPr lang="en-US" smtClean="0"/>
              <a:t>‹#›</a:t>
            </a:fld>
            <a:endParaRPr lang="en-US"/>
          </a:p>
        </p:txBody>
      </p:sp>
    </p:spTree>
    <p:extLst>
      <p:ext uri="{BB962C8B-B14F-4D97-AF65-F5344CB8AC3E}">
        <p14:creationId xmlns:p14="http://schemas.microsoft.com/office/powerpoint/2010/main" val="86319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afsc-gap-products/StationAllocationAIGOA"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8857364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How do we adjust effort?</a:t>
            </a:r>
            <a:endParaRPr lang="en-US" dirty="0"/>
          </a:p>
        </p:txBody>
      </p:sp>
      <p:sp>
        <p:nvSpPr>
          <p:cNvPr id="4" name="Content Placeholder 3"/>
          <p:cNvSpPr>
            <a:spLocks noGrp="1"/>
          </p:cNvSpPr>
          <p:nvPr>
            <p:ph sz="half" idx="1"/>
          </p:nvPr>
        </p:nvSpPr>
        <p:spPr/>
        <p:txBody>
          <a:bodyPr>
            <a:normAutofit lnSpcReduction="10000"/>
          </a:bodyPr>
          <a:lstStyle/>
          <a:p>
            <a:r>
              <a:rPr lang="en-US" dirty="0" smtClean="0"/>
              <a:t>Changes in survey effort do happen (before or during survey)</a:t>
            </a:r>
          </a:p>
          <a:p>
            <a:pPr lvl="1"/>
            <a:r>
              <a:rPr lang="en-US" dirty="0" smtClean="0"/>
              <a:t>AI 2022: in season station dropping</a:t>
            </a:r>
          </a:p>
          <a:p>
            <a:pPr lvl="1"/>
            <a:r>
              <a:rPr lang="en-US" dirty="0"/>
              <a:t>GOA 2023: 30 potential bonus stations</a:t>
            </a:r>
          </a:p>
          <a:p>
            <a:pPr marL="457200" lvl="1" indent="0">
              <a:buNone/>
            </a:pPr>
            <a:endParaRPr lang="en-US" dirty="0" smtClean="0"/>
          </a:p>
          <a:p>
            <a:r>
              <a:rPr lang="en-US" dirty="0" smtClean="0"/>
              <a:t>Same principles of sampling theory can be applied to effort adjustments</a:t>
            </a:r>
          </a:p>
          <a:p>
            <a:pPr lvl="1"/>
            <a:r>
              <a:rPr lang="en-US" dirty="0" smtClean="0"/>
              <a:t>Useful in prioritizing stations or strata to adjust effort</a:t>
            </a:r>
          </a:p>
          <a:p>
            <a:endParaRPr lang="en-US" dirty="0"/>
          </a:p>
        </p:txBody>
      </p:sp>
      <p:graphicFrame>
        <p:nvGraphicFramePr>
          <p:cNvPr id="8" name="Content Placeholder 7"/>
          <p:cNvGraphicFramePr>
            <a:graphicFrameLocks noGrp="1"/>
          </p:cNvGraphicFramePr>
          <p:nvPr>
            <p:ph sz="half" idx="2"/>
          </p:nvPr>
        </p:nvGraphicFramePr>
        <p:xfrm>
          <a:off x="6814686" y="1459631"/>
          <a:ext cx="4433235" cy="5003800"/>
        </p:xfrm>
        <a:graphic>
          <a:graphicData uri="http://schemas.openxmlformats.org/drawingml/2006/table">
            <a:tbl>
              <a:tblPr>
                <a:tableStyleId>{5C22544A-7EE6-4342-B048-85BDC9FD1C3A}</a:tableStyleId>
              </a:tblPr>
              <a:tblGrid>
                <a:gridCol w="1172814">
                  <a:extLst>
                    <a:ext uri="{9D8B030D-6E8A-4147-A177-3AD203B41FA5}">
                      <a16:colId xmlns:a16="http://schemas.microsoft.com/office/drawing/2014/main" val="3044494168"/>
                    </a:ext>
                  </a:extLst>
                </a:gridCol>
                <a:gridCol w="375300">
                  <a:extLst>
                    <a:ext uri="{9D8B030D-6E8A-4147-A177-3AD203B41FA5}">
                      <a16:colId xmlns:a16="http://schemas.microsoft.com/office/drawing/2014/main" val="304667333"/>
                    </a:ext>
                  </a:extLst>
                </a:gridCol>
                <a:gridCol w="1125901">
                  <a:extLst>
                    <a:ext uri="{9D8B030D-6E8A-4147-A177-3AD203B41FA5}">
                      <a16:colId xmlns:a16="http://schemas.microsoft.com/office/drawing/2014/main" val="3904971492"/>
                    </a:ext>
                  </a:extLst>
                </a:gridCol>
                <a:gridCol w="1262718">
                  <a:extLst>
                    <a:ext uri="{9D8B030D-6E8A-4147-A177-3AD203B41FA5}">
                      <a16:colId xmlns:a16="http://schemas.microsoft.com/office/drawing/2014/main" val="1686677353"/>
                    </a:ext>
                  </a:extLst>
                </a:gridCol>
                <a:gridCol w="496502">
                  <a:extLst>
                    <a:ext uri="{9D8B030D-6E8A-4147-A177-3AD203B41FA5}">
                      <a16:colId xmlns:a16="http://schemas.microsoft.com/office/drawing/2014/main" val="216488440"/>
                    </a:ext>
                  </a:extLst>
                </a:gridCol>
              </a:tblGrid>
              <a:tr h="184150">
                <a:tc>
                  <a:txBody>
                    <a:bodyPr/>
                    <a:lstStyle/>
                    <a:p>
                      <a:pPr algn="ctr" fontAlgn="b"/>
                      <a:r>
                        <a:rPr lang="en-US" sz="1600" u="sng" strike="noStrike" dirty="0" err="1">
                          <a:effectLst/>
                        </a:rPr>
                        <a:t>Shumagin</a:t>
                      </a:r>
                      <a:endParaRPr lang="en-US" sz="1600" b="0" i="0" u="sng"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sng" strike="noStrike" dirty="0">
                          <a:effectLst/>
                        </a:rPr>
                        <a:t>8</a:t>
                      </a:r>
                      <a:endParaRPr lang="en-US" sz="1600" b="0" i="0" u="sng" strike="noStrike" dirty="0">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600" b="0" i="0" u="sng"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sng" strike="noStrike" dirty="0">
                          <a:effectLst/>
                        </a:rPr>
                        <a:t>Yakutat</a:t>
                      </a:r>
                      <a:endParaRPr lang="en-US" sz="1600" b="0" i="0" u="sng"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sng" strike="noStrike" dirty="0">
                          <a:effectLst/>
                        </a:rPr>
                        <a:t>4</a:t>
                      </a:r>
                      <a:endParaRPr lang="en-US" sz="1600" b="0" i="0" u="sng"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68235486"/>
                  </a:ext>
                </a:extLst>
              </a:tr>
              <a:tr h="184150">
                <a:tc>
                  <a:txBody>
                    <a:bodyPr/>
                    <a:lstStyle/>
                    <a:p>
                      <a:pPr algn="ctr" fontAlgn="b"/>
                      <a:r>
                        <a:rPr lang="en-US" sz="1600" u="none" strike="noStrike">
                          <a:effectLst/>
                        </a:rPr>
                        <a:t>101-200</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a:effectLst/>
                        </a:rPr>
                        <a:t>2</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a:effectLst/>
                        </a:rPr>
                        <a:t>101-200</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55410229"/>
                  </a:ext>
                </a:extLst>
              </a:tr>
              <a:tr h="184150">
                <a:tc>
                  <a:txBody>
                    <a:bodyPr/>
                    <a:lstStyle/>
                    <a:p>
                      <a:pPr algn="ctr" fontAlgn="b"/>
                      <a:r>
                        <a:rPr lang="en-US" sz="1600" u="none" strike="noStrike">
                          <a:effectLst/>
                        </a:rPr>
                        <a:t>1-100</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a:effectLst/>
                        </a:rPr>
                        <a:t>5</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a:effectLst/>
                        </a:rPr>
                        <a:t>1-100</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28860859"/>
                  </a:ext>
                </a:extLst>
              </a:tr>
              <a:tr h="184150">
                <a:tc>
                  <a:txBody>
                    <a:bodyPr/>
                    <a:lstStyle/>
                    <a:p>
                      <a:pPr algn="ctr" fontAlgn="b"/>
                      <a:r>
                        <a:rPr lang="en-US" sz="1600" u="none" strike="noStrike">
                          <a:effectLst/>
                        </a:rPr>
                        <a:t>201-300</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a:effectLst/>
                        </a:rPr>
                        <a:t>201-300</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80903818"/>
                  </a:ext>
                </a:extLst>
              </a:tr>
              <a:tr h="184150">
                <a:tc>
                  <a:txBody>
                    <a:bodyPr/>
                    <a:lstStyle/>
                    <a:p>
                      <a:pPr algn="ctr" fontAlgn="b"/>
                      <a:r>
                        <a:rPr lang="en-US" sz="1600" u="none" strike="noStrike">
                          <a:effectLst/>
                        </a:rPr>
                        <a:t>301-500</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a:effectLst/>
                        </a:rPr>
                        <a:t>301-500</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29633871"/>
                  </a:ext>
                </a:extLst>
              </a:tr>
              <a:tr h="184150">
                <a:tc>
                  <a:txBody>
                    <a:bodyPr/>
                    <a:lstStyle/>
                    <a:p>
                      <a:pPr algn="ctr" fontAlgn="b"/>
                      <a:r>
                        <a:rPr lang="en-US" sz="1600" u="none" strike="noStrike">
                          <a:effectLst/>
                        </a:rPr>
                        <a:t>501-700</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a:effectLst/>
                        </a:rPr>
                        <a:t>501-700</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135240"/>
                  </a:ext>
                </a:extLst>
              </a:tr>
              <a:tr h="184150">
                <a:tc>
                  <a:txBody>
                    <a:bodyPr/>
                    <a:lstStyle/>
                    <a:p>
                      <a:pPr algn="ctr" fontAlgn="b"/>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09805896"/>
                  </a:ext>
                </a:extLst>
              </a:tr>
              <a:tr h="184150">
                <a:tc>
                  <a:txBody>
                    <a:bodyPr/>
                    <a:lstStyle/>
                    <a:p>
                      <a:pPr algn="ctr" fontAlgn="b"/>
                      <a:r>
                        <a:rPr lang="en-US" sz="1600" u="sng" strike="noStrike" dirty="0" err="1">
                          <a:effectLst/>
                        </a:rPr>
                        <a:t>Chirikof</a:t>
                      </a:r>
                      <a:endParaRPr lang="en-US" sz="1600" b="0" i="0" u="sng"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sng" strike="noStrike" dirty="0">
                          <a:effectLst/>
                        </a:rPr>
                        <a:t>6</a:t>
                      </a:r>
                      <a:endParaRPr lang="en-US" sz="1600" b="0" i="0" u="sng" strike="noStrike" dirty="0">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600" b="0" i="0" u="sng"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sng" strike="noStrike" dirty="0">
                          <a:effectLst/>
                        </a:rPr>
                        <a:t>Southeast</a:t>
                      </a:r>
                      <a:endParaRPr lang="en-US" sz="1600" b="0" i="0" u="sng"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sng" strike="noStrike" dirty="0">
                          <a:effectLst/>
                        </a:rPr>
                        <a:t>2</a:t>
                      </a:r>
                      <a:endParaRPr lang="en-US" sz="1600" b="0" i="0" u="sng"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68361881"/>
                  </a:ext>
                </a:extLst>
              </a:tr>
              <a:tr h="184150">
                <a:tc>
                  <a:txBody>
                    <a:bodyPr/>
                    <a:lstStyle/>
                    <a:p>
                      <a:pPr algn="ctr" fontAlgn="b"/>
                      <a:r>
                        <a:rPr lang="en-US" sz="1600" u="none" strike="noStrike">
                          <a:effectLst/>
                        </a:rPr>
                        <a:t>101-200</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a:effectLst/>
                        </a:rPr>
                        <a:t>101-200</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68647922"/>
                  </a:ext>
                </a:extLst>
              </a:tr>
              <a:tr h="184150">
                <a:tc>
                  <a:txBody>
                    <a:bodyPr/>
                    <a:lstStyle/>
                    <a:p>
                      <a:pPr algn="ctr" fontAlgn="b"/>
                      <a:r>
                        <a:rPr lang="en-US" sz="1600" u="none" strike="noStrike">
                          <a:effectLst/>
                        </a:rPr>
                        <a:t>1-100</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a:effectLst/>
                        </a:rPr>
                        <a:t>1-100</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7167900"/>
                  </a:ext>
                </a:extLst>
              </a:tr>
              <a:tr h="184150">
                <a:tc>
                  <a:txBody>
                    <a:bodyPr/>
                    <a:lstStyle/>
                    <a:p>
                      <a:pPr algn="ctr" fontAlgn="b"/>
                      <a:r>
                        <a:rPr lang="en-US" sz="1600" u="none" strike="noStrike">
                          <a:effectLst/>
                        </a:rPr>
                        <a:t>201-300</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a:effectLst/>
                        </a:rPr>
                        <a:t>201-300</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862675805"/>
                  </a:ext>
                </a:extLst>
              </a:tr>
              <a:tr h="184150">
                <a:tc>
                  <a:txBody>
                    <a:bodyPr/>
                    <a:lstStyle/>
                    <a:p>
                      <a:pPr algn="ctr" fontAlgn="b"/>
                      <a:r>
                        <a:rPr lang="en-US" sz="1600" u="none" strike="noStrike">
                          <a:effectLst/>
                        </a:rPr>
                        <a:t>301-500</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a:effectLst/>
                        </a:rPr>
                        <a:t>301-500</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0533115"/>
                  </a:ext>
                </a:extLst>
              </a:tr>
              <a:tr h="184150">
                <a:tc>
                  <a:txBody>
                    <a:bodyPr/>
                    <a:lstStyle/>
                    <a:p>
                      <a:pPr algn="ctr" fontAlgn="b"/>
                      <a:r>
                        <a:rPr lang="en-US" sz="1600" u="none" strike="noStrike">
                          <a:effectLst/>
                        </a:rPr>
                        <a:t>501-700</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a:effectLst/>
                        </a:rPr>
                        <a:t>501-700</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291287361"/>
                  </a:ext>
                </a:extLst>
              </a:tr>
              <a:tr h="184150">
                <a:tc>
                  <a:txBody>
                    <a:bodyPr/>
                    <a:lstStyle/>
                    <a:p>
                      <a:pPr algn="ctr" fontAlgn="b"/>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853708958"/>
                  </a:ext>
                </a:extLst>
              </a:tr>
              <a:tr h="184150">
                <a:tc>
                  <a:txBody>
                    <a:bodyPr/>
                    <a:lstStyle/>
                    <a:p>
                      <a:pPr algn="ctr" fontAlgn="b"/>
                      <a:r>
                        <a:rPr lang="en-US" sz="1600" u="sng" strike="noStrike" dirty="0">
                          <a:effectLst/>
                        </a:rPr>
                        <a:t>Kodiak</a:t>
                      </a:r>
                      <a:endParaRPr lang="en-US" sz="1600" b="0" i="0" u="sng"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sng" strike="noStrike" dirty="0">
                          <a:effectLst/>
                        </a:rPr>
                        <a:t>10</a:t>
                      </a:r>
                      <a:endParaRPr lang="en-US" sz="1600" b="0" i="0" u="sng" strike="noStrike" dirty="0">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600" b="0" i="0" u="sng"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b="1" u="sng" strike="noStrike" dirty="0">
                          <a:effectLst/>
                        </a:rPr>
                        <a:t>Grand Total</a:t>
                      </a:r>
                      <a:endParaRPr lang="en-US" sz="1600" b="1" i="0" u="sng"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b="1" u="sng" strike="noStrike" dirty="0">
                          <a:effectLst/>
                        </a:rPr>
                        <a:t>30</a:t>
                      </a:r>
                      <a:endParaRPr lang="en-US" sz="1600" b="1" i="0" u="sng"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858507417"/>
                  </a:ext>
                </a:extLst>
              </a:tr>
              <a:tr h="184150">
                <a:tc>
                  <a:txBody>
                    <a:bodyPr/>
                    <a:lstStyle/>
                    <a:p>
                      <a:pPr algn="ctr" fontAlgn="b"/>
                      <a:r>
                        <a:rPr lang="en-US" sz="1600" u="none" strike="noStrike">
                          <a:effectLst/>
                        </a:rPr>
                        <a:t>101-200</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a:effectLst/>
                        </a:rPr>
                        <a:t>6</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209696770"/>
                  </a:ext>
                </a:extLst>
              </a:tr>
              <a:tr h="184150">
                <a:tc>
                  <a:txBody>
                    <a:bodyPr/>
                    <a:lstStyle/>
                    <a:p>
                      <a:pPr algn="ctr" fontAlgn="b"/>
                      <a:r>
                        <a:rPr lang="en-US" sz="1600" u="none" strike="noStrike">
                          <a:effectLst/>
                        </a:rPr>
                        <a:t>1-100</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36453917"/>
                  </a:ext>
                </a:extLst>
              </a:tr>
              <a:tr h="184150">
                <a:tc>
                  <a:txBody>
                    <a:bodyPr/>
                    <a:lstStyle/>
                    <a:p>
                      <a:pPr algn="ctr" fontAlgn="b"/>
                      <a:r>
                        <a:rPr lang="en-US" sz="1600" u="none" strike="noStrike">
                          <a:effectLst/>
                        </a:rPr>
                        <a:t>201-300</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80562534"/>
                  </a:ext>
                </a:extLst>
              </a:tr>
              <a:tr h="184150">
                <a:tc>
                  <a:txBody>
                    <a:bodyPr/>
                    <a:lstStyle/>
                    <a:p>
                      <a:pPr algn="ctr" fontAlgn="b"/>
                      <a:r>
                        <a:rPr lang="en-US" sz="1600" u="none" strike="noStrike">
                          <a:effectLst/>
                        </a:rPr>
                        <a:t>301-500</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36505890"/>
                  </a:ext>
                </a:extLst>
              </a:tr>
              <a:tr h="184150">
                <a:tc>
                  <a:txBody>
                    <a:bodyPr/>
                    <a:lstStyle/>
                    <a:p>
                      <a:pPr algn="ctr" fontAlgn="b"/>
                      <a:r>
                        <a:rPr lang="en-US" sz="1600" u="none" strike="noStrike">
                          <a:effectLst/>
                        </a:rPr>
                        <a:t>501-700</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054857162"/>
                  </a:ext>
                </a:extLst>
              </a:tr>
            </a:tbl>
          </a:graphicData>
        </a:graphic>
      </p:graphicFrame>
      <p:sp>
        <p:nvSpPr>
          <p:cNvPr id="5" name="Rectangle 4"/>
          <p:cNvSpPr/>
          <p:nvPr/>
        </p:nvSpPr>
        <p:spPr>
          <a:xfrm>
            <a:off x="8582481" y="5263102"/>
            <a:ext cx="2771319" cy="1200329"/>
          </a:xfrm>
          <a:prstGeom prst="rect">
            <a:avLst/>
          </a:prstGeom>
        </p:spPr>
        <p:txBody>
          <a:bodyPr wrap="square">
            <a:spAutoFit/>
          </a:bodyPr>
          <a:lstStyle/>
          <a:p>
            <a:r>
              <a:rPr lang="en-US" dirty="0"/>
              <a:t>G:\GOA\GOA 2023\Station Allocation\Extra </a:t>
            </a:r>
            <a:r>
              <a:rPr lang="en-US" dirty="0" smtClean="0"/>
              <a:t>files\GOA2023_bonus_station_summary.xlsx</a:t>
            </a:r>
            <a:endParaRPr lang="en-US" dirty="0"/>
          </a:p>
        </p:txBody>
      </p:sp>
    </p:spTree>
    <p:extLst>
      <p:ext uri="{BB962C8B-B14F-4D97-AF65-F5344CB8AC3E}">
        <p14:creationId xmlns:p14="http://schemas.microsoft.com/office/powerpoint/2010/main" val="2703955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Multispecies </a:t>
            </a:r>
            <a:r>
              <a:rPr lang="en-US" dirty="0" err="1" smtClean="0"/>
              <a:t>Neyman</a:t>
            </a:r>
            <a:r>
              <a:rPr lang="en-US" dirty="0" smtClean="0"/>
              <a:t> Allocation Overview</a:t>
            </a:r>
            <a:endParaRPr lang="en-US" dirty="0"/>
          </a:p>
        </p:txBody>
      </p:sp>
      <p:sp>
        <p:nvSpPr>
          <p:cNvPr id="5" name="Text Placeholder 4"/>
          <p:cNvSpPr>
            <a:spLocks noGrp="1"/>
          </p:cNvSpPr>
          <p:nvPr>
            <p:ph type="body" idx="1"/>
          </p:nvPr>
        </p:nvSpPr>
        <p:spPr/>
        <p:txBody>
          <a:bodyPr/>
          <a:lstStyle/>
          <a:p>
            <a:r>
              <a:rPr lang="en-US" dirty="0" smtClean="0"/>
              <a:t>Advantages</a:t>
            </a:r>
            <a:endParaRPr lang="en-US" dirty="0"/>
          </a:p>
        </p:txBody>
      </p:sp>
      <p:sp>
        <p:nvSpPr>
          <p:cNvPr id="6" name="Content Placeholder 5"/>
          <p:cNvSpPr>
            <a:spLocks noGrp="1"/>
          </p:cNvSpPr>
          <p:nvPr>
            <p:ph sz="half" idx="2"/>
          </p:nvPr>
        </p:nvSpPr>
        <p:spPr/>
        <p:txBody>
          <a:bodyPr>
            <a:normAutofit lnSpcReduction="10000"/>
          </a:bodyPr>
          <a:lstStyle/>
          <a:p>
            <a:r>
              <a:rPr lang="en-US" dirty="0" err="1" smtClean="0"/>
              <a:t>Neyman</a:t>
            </a:r>
            <a:r>
              <a:rPr lang="en-US" dirty="0" smtClean="0"/>
              <a:t> allocation is easy to implement</a:t>
            </a:r>
          </a:p>
          <a:p>
            <a:r>
              <a:rPr lang="en-US" dirty="0" smtClean="0"/>
              <a:t>Objective of minimizing variance is directly related to our purposes</a:t>
            </a:r>
          </a:p>
          <a:p>
            <a:r>
              <a:rPr lang="en-US" dirty="0" smtClean="0"/>
              <a:t>Design is influenced by species we “care about”</a:t>
            </a:r>
          </a:p>
          <a:p>
            <a:r>
              <a:rPr lang="en-US" dirty="0" smtClean="0"/>
              <a:t>Allocation is informed by previous surveys</a:t>
            </a:r>
            <a:endParaRPr lang="en-US" dirty="0"/>
          </a:p>
        </p:txBody>
      </p:sp>
      <p:sp>
        <p:nvSpPr>
          <p:cNvPr id="7" name="Text Placeholder 6"/>
          <p:cNvSpPr>
            <a:spLocks noGrp="1"/>
          </p:cNvSpPr>
          <p:nvPr>
            <p:ph type="body" sz="quarter" idx="3"/>
          </p:nvPr>
        </p:nvSpPr>
        <p:spPr/>
        <p:txBody>
          <a:bodyPr/>
          <a:lstStyle/>
          <a:p>
            <a:r>
              <a:rPr lang="en-US" dirty="0" smtClean="0"/>
              <a:t>Challenges</a:t>
            </a:r>
            <a:endParaRPr lang="en-US" dirty="0"/>
          </a:p>
        </p:txBody>
      </p:sp>
      <p:sp>
        <p:nvSpPr>
          <p:cNvPr id="8" name="Content Placeholder 7"/>
          <p:cNvSpPr>
            <a:spLocks noGrp="1"/>
          </p:cNvSpPr>
          <p:nvPr>
            <p:ph sz="quarter" idx="4"/>
          </p:nvPr>
        </p:nvSpPr>
        <p:spPr/>
        <p:txBody>
          <a:bodyPr>
            <a:normAutofit fontScale="85000" lnSpcReduction="20000"/>
          </a:bodyPr>
          <a:lstStyle/>
          <a:p>
            <a:r>
              <a:rPr lang="en-US" dirty="0" smtClean="0"/>
              <a:t>Unclear how the blending of allocations affect species variance, hard to evaluate species tradeoffs</a:t>
            </a:r>
          </a:p>
          <a:p>
            <a:r>
              <a:rPr lang="en-US" dirty="0" smtClean="0"/>
              <a:t>Further emphasis on species is hard to do without playing around the species weights</a:t>
            </a:r>
          </a:p>
          <a:p>
            <a:r>
              <a:rPr lang="en-US" dirty="0" smtClean="0"/>
              <a:t>Low-value species (e.g., ATF, POP) can have a large influence because of their biomass</a:t>
            </a:r>
          </a:p>
          <a:p>
            <a:pPr lvl="1"/>
            <a:r>
              <a:rPr lang="en-US" dirty="0" smtClean="0"/>
              <a:t>We filter out really high-value species (halibut and sablefish) because they have too high of a weight in the allocation</a:t>
            </a:r>
            <a:endParaRPr lang="en-US" dirty="0"/>
          </a:p>
        </p:txBody>
      </p:sp>
    </p:spTree>
    <p:extLst>
      <p:ext uri="{BB962C8B-B14F-4D97-AF65-F5344CB8AC3E}">
        <p14:creationId xmlns:p14="http://schemas.microsoft.com/office/powerpoint/2010/main" val="8187266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Restratification of the GOA STRS Design</a:t>
            </a:r>
            <a:endParaRPr lang="en-US" dirty="0"/>
          </a:p>
        </p:txBody>
      </p:sp>
      <p:sp>
        <p:nvSpPr>
          <p:cNvPr id="2" name="Content Placeholder 1"/>
          <p:cNvSpPr>
            <a:spLocks noGrp="1"/>
          </p:cNvSpPr>
          <p:nvPr>
            <p:ph idx="1"/>
          </p:nvPr>
        </p:nvSpPr>
        <p:spPr/>
        <p:txBody>
          <a:bodyPr>
            <a:normAutofit lnSpcReduction="10000"/>
          </a:bodyPr>
          <a:lstStyle/>
          <a:p>
            <a:r>
              <a:rPr lang="en-US" dirty="0" err="1"/>
              <a:t>Restratified</a:t>
            </a:r>
            <a:r>
              <a:rPr lang="en-US" dirty="0"/>
              <a:t> GOA STRS design (2025 -) : multispecies Bethel algorithm</a:t>
            </a:r>
          </a:p>
          <a:p>
            <a:pPr lvl="1"/>
            <a:r>
              <a:rPr lang="en-US" dirty="0"/>
              <a:t>Objective: </a:t>
            </a:r>
            <a:r>
              <a:rPr lang="en-US" dirty="0" smtClean="0"/>
              <a:t>optimal allocation of stations across strata that minimizes </a:t>
            </a:r>
            <a:r>
              <a:rPr lang="en-US" dirty="0"/>
              <a:t>total effort </a:t>
            </a:r>
            <a:r>
              <a:rPr lang="en-US" dirty="0" smtClean="0"/>
              <a:t>that </a:t>
            </a:r>
            <a:r>
              <a:rPr lang="en-US" dirty="0"/>
              <a:t>meet species-specific precision targets </a:t>
            </a:r>
          </a:p>
          <a:p>
            <a:pPr lvl="1"/>
            <a:r>
              <a:rPr lang="en-US" dirty="0"/>
              <a:t>i.e., for a given level of </a:t>
            </a:r>
            <a:r>
              <a:rPr lang="en-US" dirty="0" smtClean="0"/>
              <a:t>precision across the species set, </a:t>
            </a:r>
            <a:r>
              <a:rPr lang="en-US" dirty="0"/>
              <a:t>what is the minimal sample size </a:t>
            </a:r>
            <a:r>
              <a:rPr lang="en-US" dirty="0" smtClean="0"/>
              <a:t>required?</a:t>
            </a:r>
          </a:p>
          <a:p>
            <a:pPr lvl="1"/>
            <a:endParaRPr lang="en-US" dirty="0"/>
          </a:p>
          <a:p>
            <a:pPr lvl="1"/>
            <a:r>
              <a:rPr lang="en-US" dirty="0" smtClean="0"/>
              <a:t>Don’t we want the allocation that provides the best precision given the total sample size like the </a:t>
            </a:r>
            <a:r>
              <a:rPr lang="en-US" dirty="0" err="1" smtClean="0"/>
              <a:t>Neyman</a:t>
            </a:r>
            <a:r>
              <a:rPr lang="en-US" dirty="0" smtClean="0"/>
              <a:t> allocation?</a:t>
            </a:r>
          </a:p>
          <a:p>
            <a:pPr lvl="2"/>
            <a:r>
              <a:rPr lang="en-US" dirty="0" smtClean="0"/>
              <a:t>With many non-overlapping species, no one optimal allocation scheme will be optimal to all species in the species set,</a:t>
            </a:r>
          </a:p>
          <a:p>
            <a:pPr lvl="1"/>
            <a:r>
              <a:rPr lang="en-US" dirty="0" smtClean="0"/>
              <a:t>We have to carefully “tune” these precision constraints to provide the best design across species</a:t>
            </a:r>
            <a:endParaRPr lang="en-US" dirty="0"/>
          </a:p>
          <a:p>
            <a:pPr lvl="2"/>
            <a:endParaRPr lang="en-US" dirty="0" smtClean="0"/>
          </a:p>
          <a:p>
            <a:pPr lvl="1"/>
            <a:endParaRPr lang="en-US" dirty="0"/>
          </a:p>
        </p:txBody>
      </p:sp>
    </p:spTree>
    <p:extLst>
      <p:ext uri="{BB962C8B-B14F-4D97-AF65-F5344CB8AC3E}">
        <p14:creationId xmlns:p14="http://schemas.microsoft.com/office/powerpoint/2010/main" val="9753100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962DBBD2-4667-4682-954E-962C24971BA1}"/>
              </a:ext>
            </a:extLst>
          </p:cNvPr>
          <p:cNvCxnSpPr>
            <a:cxnSpLocks/>
          </p:cNvCxnSpPr>
          <p:nvPr/>
        </p:nvCxnSpPr>
        <p:spPr>
          <a:xfrm>
            <a:off x="1228344" y="2575560"/>
            <a:ext cx="7848600" cy="217932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181EA83-BED6-40E7-9C40-A79EDDDC04A9}"/>
              </a:ext>
            </a:extLst>
          </p:cNvPr>
          <p:cNvSpPr txBox="1"/>
          <p:nvPr/>
        </p:nvSpPr>
        <p:spPr>
          <a:xfrm>
            <a:off x="8808773" y="4491009"/>
            <a:ext cx="3014356" cy="523220"/>
          </a:xfrm>
          <a:prstGeom prst="rect">
            <a:avLst/>
          </a:prstGeom>
          <a:noFill/>
        </p:spPr>
        <p:txBody>
          <a:bodyPr wrap="square" rtlCol="0">
            <a:spAutoFit/>
          </a:bodyPr>
          <a:lstStyle/>
          <a:p>
            <a:pPr algn="ctr"/>
            <a:r>
              <a:rPr lang="en-US" sz="2800" b="1" dirty="0" smtClean="0"/>
              <a:t>Precision (CV)</a:t>
            </a:r>
            <a:endParaRPr lang="en-US" sz="2800" b="1" dirty="0"/>
          </a:p>
        </p:txBody>
      </p:sp>
      <p:sp>
        <p:nvSpPr>
          <p:cNvPr id="22" name="Google Shape;208;gcf7b1a7050_0_21"/>
          <p:cNvSpPr txBox="1">
            <a:spLocks/>
          </p:cNvSpPr>
          <p:nvPr/>
        </p:nvSpPr>
        <p:spPr>
          <a:xfrm>
            <a:off x="839788" y="365125"/>
            <a:ext cx="10515600" cy="1325563"/>
          </a:xfrm>
          <a:prstGeom prst="rect">
            <a:avLst/>
          </a:prstGeom>
        </p:spPr>
        <p:txBody>
          <a:bodyPr spcFirstLastPara="1" vert="horz" wrap="square" lIns="91425" tIns="45700" rIns="91425" bIns="4570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dirty="0" smtClean="0"/>
              <a:t>Bounding and tuning CV constraints</a:t>
            </a:r>
            <a:endParaRPr lang="en-US" dirty="0"/>
          </a:p>
        </p:txBody>
      </p:sp>
    </p:spTree>
    <p:extLst>
      <p:ext uri="{BB962C8B-B14F-4D97-AF65-F5344CB8AC3E}">
        <p14:creationId xmlns:p14="http://schemas.microsoft.com/office/powerpoint/2010/main" val="5640524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962DBBD2-4667-4682-954E-962C24971BA1}"/>
              </a:ext>
            </a:extLst>
          </p:cNvPr>
          <p:cNvCxnSpPr>
            <a:cxnSpLocks/>
          </p:cNvCxnSpPr>
          <p:nvPr/>
        </p:nvCxnSpPr>
        <p:spPr>
          <a:xfrm>
            <a:off x="1228344" y="2575560"/>
            <a:ext cx="7848600" cy="217932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BAE6E56-F987-45A5-A80B-96C2CA99B93A}"/>
              </a:ext>
            </a:extLst>
          </p:cNvPr>
          <p:cNvSpPr/>
          <p:nvPr/>
        </p:nvSpPr>
        <p:spPr>
          <a:xfrm>
            <a:off x="1837944" y="2484120"/>
            <a:ext cx="701040" cy="7010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0000"/>
              </a:solidFill>
            </a:endParaRPr>
          </a:p>
        </p:txBody>
      </p:sp>
      <p:sp>
        <p:nvSpPr>
          <p:cNvPr id="10" name="Oval 9">
            <a:extLst>
              <a:ext uri="{FF2B5EF4-FFF2-40B4-BE49-F238E27FC236}">
                <a16:creationId xmlns:a16="http://schemas.microsoft.com/office/drawing/2014/main" id="{6596C34A-569B-4407-A698-971194AA60EF}"/>
              </a:ext>
            </a:extLst>
          </p:cNvPr>
          <p:cNvSpPr/>
          <p:nvPr/>
        </p:nvSpPr>
        <p:spPr>
          <a:xfrm>
            <a:off x="7042404" y="3964388"/>
            <a:ext cx="701040" cy="7010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0000"/>
              </a:solidFill>
            </a:endParaRPr>
          </a:p>
        </p:txBody>
      </p:sp>
      <p:sp>
        <p:nvSpPr>
          <p:cNvPr id="11" name="TextBox 10">
            <a:extLst>
              <a:ext uri="{FF2B5EF4-FFF2-40B4-BE49-F238E27FC236}">
                <a16:creationId xmlns:a16="http://schemas.microsoft.com/office/drawing/2014/main" id="{3BD31406-873A-448C-A01F-8400970694D2}"/>
              </a:ext>
            </a:extLst>
          </p:cNvPr>
          <p:cNvSpPr txBox="1"/>
          <p:nvPr/>
        </p:nvSpPr>
        <p:spPr>
          <a:xfrm>
            <a:off x="291084" y="1354187"/>
            <a:ext cx="3794760" cy="954107"/>
          </a:xfrm>
          <a:prstGeom prst="rect">
            <a:avLst/>
          </a:prstGeom>
          <a:noFill/>
        </p:spPr>
        <p:txBody>
          <a:bodyPr wrap="square" rtlCol="0">
            <a:spAutoFit/>
          </a:bodyPr>
          <a:lstStyle/>
          <a:p>
            <a:pPr algn="ctr"/>
            <a:r>
              <a:rPr lang="en-US" sz="2800" b="1" dirty="0"/>
              <a:t>Simple Random </a:t>
            </a:r>
            <a:r>
              <a:rPr lang="en-US" sz="2800" b="1" dirty="0" smtClean="0"/>
              <a:t>Sampling</a:t>
            </a:r>
            <a:endParaRPr lang="en-US" sz="2800" b="1" dirty="0"/>
          </a:p>
        </p:txBody>
      </p:sp>
      <p:sp>
        <p:nvSpPr>
          <p:cNvPr id="15" name="TextBox 14">
            <a:extLst>
              <a:ext uri="{FF2B5EF4-FFF2-40B4-BE49-F238E27FC236}">
                <a16:creationId xmlns:a16="http://schemas.microsoft.com/office/drawing/2014/main" id="{8C0756C6-FBA8-48F2-8ED6-4FFED58113C8}"/>
              </a:ext>
            </a:extLst>
          </p:cNvPr>
          <p:cNvSpPr txBox="1"/>
          <p:nvPr/>
        </p:nvSpPr>
        <p:spPr>
          <a:xfrm>
            <a:off x="5734812" y="3341031"/>
            <a:ext cx="3794760" cy="523220"/>
          </a:xfrm>
          <a:prstGeom prst="rect">
            <a:avLst/>
          </a:prstGeom>
          <a:noFill/>
        </p:spPr>
        <p:txBody>
          <a:bodyPr wrap="square" rtlCol="0">
            <a:spAutoFit/>
          </a:bodyPr>
          <a:lstStyle/>
          <a:p>
            <a:pPr algn="ctr"/>
            <a:r>
              <a:rPr lang="en-US" sz="2800" b="1" dirty="0">
                <a:solidFill>
                  <a:srgbClr val="FF0000"/>
                </a:solidFill>
              </a:rPr>
              <a:t>Single-Species STRS</a:t>
            </a:r>
          </a:p>
        </p:txBody>
      </p:sp>
      <p:sp>
        <p:nvSpPr>
          <p:cNvPr id="22" name="Google Shape;208;gcf7b1a7050_0_21"/>
          <p:cNvSpPr txBox="1">
            <a:spLocks/>
          </p:cNvSpPr>
          <p:nvPr/>
        </p:nvSpPr>
        <p:spPr>
          <a:xfrm>
            <a:off x="839788" y="365125"/>
            <a:ext cx="10515600" cy="1325563"/>
          </a:xfrm>
          <a:prstGeom prst="rect">
            <a:avLst/>
          </a:prstGeom>
        </p:spPr>
        <p:txBody>
          <a:bodyPr spcFirstLastPara="1" vert="horz" wrap="square" lIns="91425" tIns="45700" rIns="91425" bIns="4570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dirty="0" smtClean="0"/>
              <a:t>Bounding and tuning CV constraints</a:t>
            </a:r>
            <a:endParaRPr lang="en-US" dirty="0"/>
          </a:p>
        </p:txBody>
      </p:sp>
      <p:sp>
        <p:nvSpPr>
          <p:cNvPr id="14" name="TextBox 13">
            <a:extLst>
              <a:ext uri="{FF2B5EF4-FFF2-40B4-BE49-F238E27FC236}">
                <a16:creationId xmlns:a16="http://schemas.microsoft.com/office/drawing/2014/main" id="{E181EA83-BED6-40E7-9C40-A79EDDDC04A9}"/>
              </a:ext>
            </a:extLst>
          </p:cNvPr>
          <p:cNvSpPr txBox="1"/>
          <p:nvPr/>
        </p:nvSpPr>
        <p:spPr>
          <a:xfrm>
            <a:off x="8808773" y="4491009"/>
            <a:ext cx="3014356" cy="523220"/>
          </a:xfrm>
          <a:prstGeom prst="rect">
            <a:avLst/>
          </a:prstGeom>
          <a:noFill/>
        </p:spPr>
        <p:txBody>
          <a:bodyPr wrap="square" rtlCol="0">
            <a:spAutoFit/>
          </a:bodyPr>
          <a:lstStyle/>
          <a:p>
            <a:pPr algn="ctr"/>
            <a:r>
              <a:rPr lang="en-US" sz="2800" b="1" dirty="0" smtClean="0"/>
              <a:t>Precision (CV)</a:t>
            </a:r>
            <a:endParaRPr lang="en-US" sz="2800" b="1" dirty="0"/>
          </a:p>
        </p:txBody>
      </p:sp>
    </p:spTree>
    <p:extLst>
      <p:ext uri="{BB962C8B-B14F-4D97-AF65-F5344CB8AC3E}">
        <p14:creationId xmlns:p14="http://schemas.microsoft.com/office/powerpoint/2010/main" val="29121157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962DBBD2-4667-4682-954E-962C24971BA1}"/>
              </a:ext>
            </a:extLst>
          </p:cNvPr>
          <p:cNvCxnSpPr>
            <a:cxnSpLocks/>
          </p:cNvCxnSpPr>
          <p:nvPr/>
        </p:nvCxnSpPr>
        <p:spPr>
          <a:xfrm>
            <a:off x="1228344" y="2575560"/>
            <a:ext cx="7848600" cy="217932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181EA83-BED6-40E7-9C40-A79EDDDC04A9}"/>
              </a:ext>
            </a:extLst>
          </p:cNvPr>
          <p:cNvSpPr txBox="1"/>
          <p:nvPr/>
        </p:nvSpPr>
        <p:spPr>
          <a:xfrm>
            <a:off x="8856899" y="4202251"/>
            <a:ext cx="3014356" cy="1384995"/>
          </a:xfrm>
          <a:prstGeom prst="rect">
            <a:avLst/>
          </a:prstGeom>
          <a:noFill/>
        </p:spPr>
        <p:txBody>
          <a:bodyPr wrap="square" rtlCol="0">
            <a:spAutoFit/>
          </a:bodyPr>
          <a:lstStyle/>
          <a:p>
            <a:pPr algn="ctr"/>
            <a:r>
              <a:rPr lang="en-US" sz="2800" b="1" dirty="0"/>
              <a:t>More </a:t>
            </a:r>
            <a:r>
              <a:rPr lang="en-US" sz="2800" b="1" dirty="0" smtClean="0"/>
              <a:t>Precise (Lower CV), </a:t>
            </a:r>
            <a:endParaRPr lang="en-US" sz="2800" b="1" dirty="0"/>
          </a:p>
          <a:p>
            <a:pPr algn="ctr"/>
            <a:r>
              <a:rPr lang="en-US" sz="2800" b="1" dirty="0"/>
              <a:t>Higher Total Effort</a:t>
            </a:r>
          </a:p>
        </p:txBody>
      </p:sp>
      <p:sp>
        <p:nvSpPr>
          <p:cNvPr id="9" name="Oval 8">
            <a:extLst>
              <a:ext uri="{FF2B5EF4-FFF2-40B4-BE49-F238E27FC236}">
                <a16:creationId xmlns:a16="http://schemas.microsoft.com/office/drawing/2014/main" id="{0BAE6E56-F987-45A5-A80B-96C2CA99B93A}"/>
              </a:ext>
            </a:extLst>
          </p:cNvPr>
          <p:cNvSpPr/>
          <p:nvPr/>
        </p:nvSpPr>
        <p:spPr>
          <a:xfrm>
            <a:off x="1837944" y="2484120"/>
            <a:ext cx="701040" cy="7010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0000"/>
              </a:solidFill>
            </a:endParaRPr>
          </a:p>
        </p:txBody>
      </p:sp>
      <p:sp>
        <p:nvSpPr>
          <p:cNvPr id="10" name="Oval 9">
            <a:extLst>
              <a:ext uri="{FF2B5EF4-FFF2-40B4-BE49-F238E27FC236}">
                <a16:creationId xmlns:a16="http://schemas.microsoft.com/office/drawing/2014/main" id="{6596C34A-569B-4407-A698-971194AA60EF}"/>
              </a:ext>
            </a:extLst>
          </p:cNvPr>
          <p:cNvSpPr/>
          <p:nvPr/>
        </p:nvSpPr>
        <p:spPr>
          <a:xfrm>
            <a:off x="7042404" y="3964388"/>
            <a:ext cx="701040" cy="7010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0000"/>
              </a:solidFill>
            </a:endParaRPr>
          </a:p>
        </p:txBody>
      </p:sp>
      <p:sp>
        <p:nvSpPr>
          <p:cNvPr id="11" name="TextBox 10">
            <a:extLst>
              <a:ext uri="{FF2B5EF4-FFF2-40B4-BE49-F238E27FC236}">
                <a16:creationId xmlns:a16="http://schemas.microsoft.com/office/drawing/2014/main" id="{3BD31406-873A-448C-A01F-8400970694D2}"/>
              </a:ext>
            </a:extLst>
          </p:cNvPr>
          <p:cNvSpPr txBox="1"/>
          <p:nvPr/>
        </p:nvSpPr>
        <p:spPr>
          <a:xfrm>
            <a:off x="291084" y="1354187"/>
            <a:ext cx="3794760" cy="954107"/>
          </a:xfrm>
          <a:prstGeom prst="rect">
            <a:avLst/>
          </a:prstGeom>
          <a:noFill/>
        </p:spPr>
        <p:txBody>
          <a:bodyPr wrap="square" rtlCol="0">
            <a:spAutoFit/>
          </a:bodyPr>
          <a:lstStyle/>
          <a:p>
            <a:pPr algn="ctr"/>
            <a:r>
              <a:rPr lang="en-US" sz="2800" b="1" dirty="0"/>
              <a:t>Simple Random </a:t>
            </a:r>
            <a:r>
              <a:rPr lang="en-US" sz="2800" b="1" dirty="0" smtClean="0"/>
              <a:t>Sampling</a:t>
            </a:r>
            <a:endParaRPr lang="en-US" sz="2800" b="1" dirty="0"/>
          </a:p>
        </p:txBody>
      </p:sp>
      <p:sp>
        <p:nvSpPr>
          <p:cNvPr id="12" name="Oval 11">
            <a:extLst>
              <a:ext uri="{FF2B5EF4-FFF2-40B4-BE49-F238E27FC236}">
                <a16:creationId xmlns:a16="http://schemas.microsoft.com/office/drawing/2014/main" id="{3AD65AAB-0217-4A49-9B8C-81771887502B}"/>
              </a:ext>
            </a:extLst>
          </p:cNvPr>
          <p:cNvSpPr/>
          <p:nvPr/>
        </p:nvSpPr>
        <p:spPr>
          <a:xfrm>
            <a:off x="3384804" y="2933700"/>
            <a:ext cx="701040" cy="70104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0000"/>
              </a:solidFill>
            </a:endParaRPr>
          </a:p>
        </p:txBody>
      </p:sp>
      <p:sp>
        <p:nvSpPr>
          <p:cNvPr id="15" name="TextBox 14">
            <a:extLst>
              <a:ext uri="{FF2B5EF4-FFF2-40B4-BE49-F238E27FC236}">
                <a16:creationId xmlns:a16="http://schemas.microsoft.com/office/drawing/2014/main" id="{8C0756C6-FBA8-48F2-8ED6-4FFED58113C8}"/>
              </a:ext>
            </a:extLst>
          </p:cNvPr>
          <p:cNvSpPr txBox="1"/>
          <p:nvPr/>
        </p:nvSpPr>
        <p:spPr>
          <a:xfrm>
            <a:off x="5734812" y="3341031"/>
            <a:ext cx="3794760" cy="523220"/>
          </a:xfrm>
          <a:prstGeom prst="rect">
            <a:avLst/>
          </a:prstGeom>
          <a:noFill/>
        </p:spPr>
        <p:txBody>
          <a:bodyPr wrap="square" rtlCol="0">
            <a:spAutoFit/>
          </a:bodyPr>
          <a:lstStyle/>
          <a:p>
            <a:pPr algn="ctr"/>
            <a:r>
              <a:rPr lang="en-US" sz="2800" b="1" dirty="0">
                <a:solidFill>
                  <a:srgbClr val="FF0000"/>
                </a:solidFill>
              </a:rPr>
              <a:t>Single-Species STRS</a:t>
            </a:r>
          </a:p>
        </p:txBody>
      </p:sp>
      <p:sp>
        <p:nvSpPr>
          <p:cNvPr id="16" name="Oval 15">
            <a:extLst>
              <a:ext uri="{FF2B5EF4-FFF2-40B4-BE49-F238E27FC236}">
                <a16:creationId xmlns:a16="http://schemas.microsoft.com/office/drawing/2014/main" id="{B517AFD8-37AF-49E2-9163-7454D655AA06}"/>
              </a:ext>
            </a:extLst>
          </p:cNvPr>
          <p:cNvSpPr/>
          <p:nvPr/>
        </p:nvSpPr>
        <p:spPr>
          <a:xfrm>
            <a:off x="5358384" y="3501211"/>
            <a:ext cx="701040" cy="70104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0000"/>
              </a:solidFill>
            </a:endParaRPr>
          </a:p>
        </p:txBody>
      </p:sp>
      <p:sp>
        <p:nvSpPr>
          <p:cNvPr id="17" name="Right Brace 16">
            <a:extLst>
              <a:ext uri="{FF2B5EF4-FFF2-40B4-BE49-F238E27FC236}">
                <a16:creationId xmlns:a16="http://schemas.microsoft.com/office/drawing/2014/main" id="{5B95ADDE-ECC3-4765-B027-4BBB5F6B2427}"/>
              </a:ext>
            </a:extLst>
          </p:cNvPr>
          <p:cNvSpPr/>
          <p:nvPr/>
        </p:nvSpPr>
        <p:spPr>
          <a:xfrm rot="6434437">
            <a:off x="4278643" y="2795683"/>
            <a:ext cx="527929" cy="2706144"/>
          </a:xfrm>
          <a:prstGeom prst="rightBrace">
            <a:avLst>
              <a:gd name="adj1" fmla="val 0"/>
              <a:gd name="adj2" fmla="val 50000"/>
            </a:avLst>
          </a:prstGeom>
          <a:noFill/>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18" name="Oval 17">
            <a:extLst>
              <a:ext uri="{FF2B5EF4-FFF2-40B4-BE49-F238E27FC236}">
                <a16:creationId xmlns:a16="http://schemas.microsoft.com/office/drawing/2014/main" id="{1714C55A-9C5C-4845-AE5C-C7E1459B5A92}"/>
              </a:ext>
            </a:extLst>
          </p:cNvPr>
          <p:cNvSpPr/>
          <p:nvPr/>
        </p:nvSpPr>
        <p:spPr>
          <a:xfrm>
            <a:off x="4360164" y="3230880"/>
            <a:ext cx="701040" cy="70104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0000"/>
              </a:solidFill>
            </a:endParaRPr>
          </a:p>
        </p:txBody>
      </p:sp>
      <p:sp>
        <p:nvSpPr>
          <p:cNvPr id="19" name="TextBox 18">
            <a:extLst>
              <a:ext uri="{FF2B5EF4-FFF2-40B4-BE49-F238E27FC236}">
                <a16:creationId xmlns:a16="http://schemas.microsoft.com/office/drawing/2014/main" id="{31F48782-880C-490A-8D93-CEFBB6D82441}"/>
              </a:ext>
            </a:extLst>
          </p:cNvPr>
          <p:cNvSpPr txBox="1"/>
          <p:nvPr/>
        </p:nvSpPr>
        <p:spPr>
          <a:xfrm rot="982852">
            <a:off x="2548488" y="4467950"/>
            <a:ext cx="3794760" cy="523220"/>
          </a:xfrm>
          <a:prstGeom prst="rect">
            <a:avLst/>
          </a:prstGeom>
          <a:noFill/>
        </p:spPr>
        <p:txBody>
          <a:bodyPr wrap="square" rtlCol="0">
            <a:spAutoFit/>
          </a:bodyPr>
          <a:lstStyle/>
          <a:p>
            <a:pPr algn="ctr"/>
            <a:r>
              <a:rPr lang="en-US" sz="2800" b="1" dirty="0"/>
              <a:t>Multispecies STRS</a:t>
            </a:r>
          </a:p>
        </p:txBody>
      </p:sp>
      <p:sp>
        <p:nvSpPr>
          <p:cNvPr id="22" name="Google Shape;208;gcf7b1a7050_0_21"/>
          <p:cNvSpPr txBox="1">
            <a:spLocks/>
          </p:cNvSpPr>
          <p:nvPr/>
        </p:nvSpPr>
        <p:spPr>
          <a:xfrm>
            <a:off x="839788" y="365125"/>
            <a:ext cx="10515600" cy="1325563"/>
          </a:xfrm>
          <a:prstGeom prst="rect">
            <a:avLst/>
          </a:prstGeom>
        </p:spPr>
        <p:txBody>
          <a:bodyPr spcFirstLastPara="1" vert="horz" wrap="square" lIns="91425" tIns="45700" rIns="91425" bIns="4570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dirty="0" smtClean="0"/>
              <a:t>Bounding and tuning CV constraints</a:t>
            </a:r>
            <a:endParaRPr lang="en-US" dirty="0"/>
          </a:p>
        </p:txBody>
      </p:sp>
    </p:spTree>
    <p:extLst>
      <p:ext uri="{BB962C8B-B14F-4D97-AF65-F5344CB8AC3E}">
        <p14:creationId xmlns:p14="http://schemas.microsoft.com/office/powerpoint/2010/main" val="30639430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09995" y="685794"/>
            <a:ext cx="4572009" cy="5486411"/>
          </a:xfrm>
          <a:prstGeom prst="rect">
            <a:avLst/>
          </a:prstGeom>
        </p:spPr>
      </p:pic>
    </p:spTree>
    <p:extLst>
      <p:ext uri="{BB962C8B-B14F-4D97-AF65-F5344CB8AC3E}">
        <p14:creationId xmlns:p14="http://schemas.microsoft.com/office/powerpoint/2010/main" val="29247805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09995" y="685794"/>
            <a:ext cx="4572009" cy="5486411"/>
          </a:xfrm>
          <a:prstGeom prst="rect">
            <a:avLst/>
          </a:prstGeom>
        </p:spPr>
      </p:pic>
    </p:spTree>
    <p:extLst>
      <p:ext uri="{BB962C8B-B14F-4D97-AF65-F5344CB8AC3E}">
        <p14:creationId xmlns:p14="http://schemas.microsoft.com/office/powerpoint/2010/main" val="11199556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09995" y="685794"/>
            <a:ext cx="4572009" cy="5486411"/>
          </a:xfrm>
          <a:prstGeom prst="rect">
            <a:avLst/>
          </a:prstGeom>
        </p:spPr>
      </p:pic>
    </p:spTree>
    <p:extLst>
      <p:ext uri="{BB962C8B-B14F-4D97-AF65-F5344CB8AC3E}">
        <p14:creationId xmlns:p14="http://schemas.microsoft.com/office/powerpoint/2010/main" val="2004606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09995" y="685794"/>
            <a:ext cx="4572009" cy="5486411"/>
          </a:xfrm>
          <a:prstGeom prst="rect">
            <a:avLst/>
          </a:prstGeom>
        </p:spPr>
      </p:pic>
    </p:spTree>
    <p:extLst>
      <p:ext uri="{BB962C8B-B14F-4D97-AF65-F5344CB8AC3E}">
        <p14:creationId xmlns:p14="http://schemas.microsoft.com/office/powerpoint/2010/main" val="29214080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198285447"/>
              </p:ext>
            </p:extLst>
          </p:nvPr>
        </p:nvGraphicFramePr>
        <p:xfrm>
          <a:off x="1470824" y="1701882"/>
          <a:ext cx="9288594" cy="4822984"/>
        </p:xfrm>
        <a:graphic>
          <a:graphicData uri="http://schemas.openxmlformats.org/drawingml/2006/table">
            <a:tbl>
              <a:tblPr/>
              <a:tblGrid>
                <a:gridCol w="1367910">
                  <a:extLst>
                    <a:ext uri="{9D8B030D-6E8A-4147-A177-3AD203B41FA5}">
                      <a16:colId xmlns:a16="http://schemas.microsoft.com/office/drawing/2014/main" val="1338476264"/>
                    </a:ext>
                  </a:extLst>
                </a:gridCol>
                <a:gridCol w="3931255">
                  <a:extLst>
                    <a:ext uri="{9D8B030D-6E8A-4147-A177-3AD203B41FA5}">
                      <a16:colId xmlns:a16="http://schemas.microsoft.com/office/drawing/2014/main" val="2535064444"/>
                    </a:ext>
                  </a:extLst>
                </a:gridCol>
                <a:gridCol w="3989429">
                  <a:extLst>
                    <a:ext uri="{9D8B030D-6E8A-4147-A177-3AD203B41FA5}">
                      <a16:colId xmlns:a16="http://schemas.microsoft.com/office/drawing/2014/main" val="2945667668"/>
                    </a:ext>
                  </a:extLst>
                </a:gridCol>
              </a:tblGrid>
              <a:tr h="1063495">
                <a:tc>
                  <a:txBody>
                    <a:bodyPr/>
                    <a:lstStyle/>
                    <a:p>
                      <a:pPr fontAlgn="t"/>
                      <a:r>
                        <a:rPr lang="en-US" sz="2800" dirty="0">
                          <a:effectLst/>
                        </a:rPr>
                        <a:t/>
                      </a:r>
                      <a:br>
                        <a:rPr lang="en-US" sz="2800" dirty="0">
                          <a:effectLst/>
                        </a:rPr>
                      </a:br>
                      <a:endParaRPr lang="en-US" sz="2800" dirty="0">
                        <a:effectLst/>
                      </a:endParaRPr>
                    </a:p>
                  </a:txBody>
                  <a:tcPr marL="99953" marR="99953" marT="99953" marB="99953">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US" sz="3200" b="1" i="0" u="none" strike="noStrike" dirty="0">
                          <a:solidFill>
                            <a:srgbClr val="000000"/>
                          </a:solidFill>
                          <a:effectLst/>
                          <a:latin typeface="Times New Roman" panose="02020603050405020304" pitchFamily="18" charset="0"/>
                        </a:rPr>
                        <a:t>Historical Strata (1984-2023)</a:t>
                      </a:r>
                      <a:endParaRPr lang="en-US" sz="4800" dirty="0">
                        <a:effectLst/>
                      </a:endParaRPr>
                    </a:p>
                  </a:txBody>
                  <a:tcPr marL="99953" marR="99953" marT="99953" marB="99953">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US" sz="3200" b="1" i="0" u="none" strike="noStrike" dirty="0">
                          <a:solidFill>
                            <a:srgbClr val="000000"/>
                          </a:solidFill>
                          <a:effectLst/>
                          <a:latin typeface="Times New Roman" panose="02020603050405020304" pitchFamily="18" charset="0"/>
                        </a:rPr>
                        <a:t>2025 Restratification (2025-on)</a:t>
                      </a:r>
                      <a:endParaRPr lang="en-US" sz="4800" dirty="0">
                        <a:effectLst/>
                      </a:endParaRPr>
                    </a:p>
                  </a:txBody>
                  <a:tcPr marL="99953" marR="99953" marT="99953" marB="99953">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2340185"/>
                  </a:ext>
                </a:extLst>
              </a:tr>
              <a:tr h="1231416">
                <a:tc>
                  <a:txBody>
                    <a:bodyPr/>
                    <a:lstStyle/>
                    <a:p>
                      <a:pPr rtl="0" fontAlgn="t">
                        <a:spcBef>
                          <a:spcPts val="1200"/>
                        </a:spcBef>
                        <a:spcAft>
                          <a:spcPts val="0"/>
                        </a:spcAft>
                      </a:pPr>
                      <a:r>
                        <a:rPr lang="en-US" sz="2000" b="1" i="0" u="none" strike="noStrike" dirty="0">
                          <a:solidFill>
                            <a:schemeClr val="bg1">
                              <a:lumMod val="50000"/>
                            </a:schemeClr>
                          </a:solidFill>
                          <a:effectLst/>
                          <a:latin typeface="Times New Roman" panose="02020603050405020304" pitchFamily="18" charset="0"/>
                        </a:rPr>
                        <a:t>Stratum variables</a:t>
                      </a:r>
                      <a:endParaRPr lang="en-US" sz="3600" dirty="0">
                        <a:solidFill>
                          <a:schemeClr val="bg1">
                            <a:lumMod val="50000"/>
                          </a:schemeClr>
                        </a:solidFill>
                        <a:effectLst/>
                      </a:endParaRPr>
                    </a:p>
                  </a:txBody>
                  <a:tcPr marL="99953" marR="99953" marT="99953" marB="99953" anchor="ctr">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tcPr>
                </a:tc>
                <a:tc>
                  <a:txBody>
                    <a:bodyPr/>
                    <a:lstStyle/>
                    <a:p>
                      <a:pPr rtl="0" fontAlgn="t">
                        <a:spcBef>
                          <a:spcPts val="1200"/>
                        </a:spcBef>
                        <a:spcAft>
                          <a:spcPts val="0"/>
                        </a:spcAft>
                      </a:pPr>
                      <a:r>
                        <a:rPr lang="en-US" sz="2000" b="0" i="0" u="none" strike="noStrike" dirty="0">
                          <a:solidFill>
                            <a:schemeClr val="bg1">
                              <a:lumMod val="50000"/>
                            </a:schemeClr>
                          </a:solidFill>
                          <a:effectLst/>
                          <a:latin typeface="Times New Roman" panose="02020603050405020304" pitchFamily="18" charset="0"/>
                        </a:rPr>
                        <a:t>INPFC areas (Figure 1); Depth bins (e.g., </a:t>
                      </a:r>
                      <a:r>
                        <a:rPr lang="en-US" sz="2000" b="0" i="0" u="none" strike="noStrike" dirty="0" smtClean="0">
                          <a:solidFill>
                            <a:schemeClr val="bg1">
                              <a:lumMod val="50000"/>
                            </a:schemeClr>
                          </a:solidFill>
                          <a:effectLst/>
                          <a:latin typeface="Times New Roman" panose="02020603050405020304" pitchFamily="18" charset="0"/>
                        </a:rPr>
                        <a:t>1-100 m, 101-200 m); </a:t>
                      </a:r>
                      <a:r>
                        <a:rPr lang="en-US" sz="2000" b="0" i="0" u="none" strike="noStrike" dirty="0">
                          <a:solidFill>
                            <a:schemeClr val="bg1">
                              <a:lumMod val="50000"/>
                            </a:schemeClr>
                          </a:solidFill>
                          <a:effectLst/>
                          <a:latin typeface="Times New Roman" panose="02020603050405020304" pitchFamily="18" charset="0"/>
                        </a:rPr>
                        <a:t>terrain (shelf/gully/slope)</a:t>
                      </a:r>
                      <a:endParaRPr lang="en-US" sz="3600" dirty="0">
                        <a:solidFill>
                          <a:schemeClr val="bg1">
                            <a:lumMod val="50000"/>
                          </a:schemeClr>
                        </a:solidFill>
                        <a:effectLst/>
                      </a:endParaRPr>
                    </a:p>
                  </a:txBody>
                  <a:tcPr marL="99953" marR="99953" marT="99953" marB="99953">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tcPr>
                </a:tc>
                <a:tc>
                  <a:txBody>
                    <a:bodyPr/>
                    <a:lstStyle/>
                    <a:p>
                      <a:pPr rtl="0" fontAlgn="t">
                        <a:spcBef>
                          <a:spcPts val="1200"/>
                        </a:spcBef>
                        <a:spcAft>
                          <a:spcPts val="0"/>
                        </a:spcAft>
                      </a:pPr>
                      <a:r>
                        <a:rPr lang="en-US" sz="2000" b="0" i="0" u="none" strike="noStrike" dirty="0">
                          <a:solidFill>
                            <a:schemeClr val="bg1">
                              <a:lumMod val="50000"/>
                            </a:schemeClr>
                          </a:solidFill>
                          <a:effectLst/>
                          <a:latin typeface="Times New Roman" panose="02020603050405020304" pitchFamily="18" charset="0"/>
                        </a:rPr>
                        <a:t>NMFS areas (Figure 2); Depth</a:t>
                      </a:r>
                      <a:endParaRPr lang="en-US" sz="3600" dirty="0">
                        <a:solidFill>
                          <a:schemeClr val="bg1">
                            <a:lumMod val="50000"/>
                          </a:schemeClr>
                        </a:solidFill>
                        <a:effectLst/>
                      </a:endParaRPr>
                    </a:p>
                    <a:p>
                      <a:pPr rtl="0" fontAlgn="t">
                        <a:spcBef>
                          <a:spcPts val="1200"/>
                        </a:spcBef>
                        <a:spcAft>
                          <a:spcPts val="0"/>
                        </a:spcAft>
                      </a:pPr>
                      <a:r>
                        <a:rPr lang="en-US" sz="2000" b="0" i="0" u="none" strike="noStrike" dirty="0">
                          <a:solidFill>
                            <a:schemeClr val="bg1">
                              <a:lumMod val="50000"/>
                            </a:schemeClr>
                          </a:solidFill>
                          <a:effectLst/>
                          <a:latin typeface="Times New Roman" panose="02020603050405020304" pitchFamily="18" charset="0"/>
                        </a:rPr>
                        <a:t>Depth bins are allowed to differ among NMFS areas.</a:t>
                      </a:r>
                      <a:endParaRPr lang="en-US" sz="3600" dirty="0">
                        <a:solidFill>
                          <a:schemeClr val="bg1">
                            <a:lumMod val="50000"/>
                          </a:schemeClr>
                        </a:solidFill>
                        <a:effectLst/>
                      </a:endParaRPr>
                    </a:p>
                  </a:txBody>
                  <a:tcPr marL="99953" marR="99953" marT="99953" marB="99953">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1054817"/>
                  </a:ext>
                </a:extLst>
              </a:tr>
              <a:tr h="727655">
                <a:tc>
                  <a:txBody>
                    <a:bodyPr/>
                    <a:lstStyle/>
                    <a:p>
                      <a:pPr rtl="0" fontAlgn="t">
                        <a:spcBef>
                          <a:spcPts val="1200"/>
                        </a:spcBef>
                        <a:spcAft>
                          <a:spcPts val="0"/>
                        </a:spcAft>
                      </a:pPr>
                      <a:r>
                        <a:rPr lang="en-US" sz="2000" b="1" i="0" u="none" strike="noStrike" dirty="0">
                          <a:solidFill>
                            <a:schemeClr val="bg1">
                              <a:lumMod val="50000"/>
                            </a:schemeClr>
                          </a:solidFill>
                          <a:effectLst/>
                          <a:latin typeface="Times New Roman" panose="02020603050405020304" pitchFamily="18" charset="0"/>
                        </a:rPr>
                        <a:t>Total strata</a:t>
                      </a:r>
                      <a:endParaRPr lang="en-US" sz="3600" dirty="0">
                        <a:solidFill>
                          <a:schemeClr val="bg1">
                            <a:lumMod val="50000"/>
                          </a:schemeClr>
                        </a:solidFill>
                        <a:effectLst/>
                      </a:endParaRPr>
                    </a:p>
                  </a:txBody>
                  <a:tcPr marL="99953" marR="99953" marT="99953" marB="99953" anchor="ctr">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tcPr>
                </a:tc>
                <a:tc>
                  <a:txBody>
                    <a:bodyPr/>
                    <a:lstStyle/>
                    <a:p>
                      <a:pPr rtl="0" fontAlgn="t">
                        <a:spcBef>
                          <a:spcPts val="1200"/>
                        </a:spcBef>
                        <a:spcAft>
                          <a:spcPts val="0"/>
                        </a:spcAft>
                      </a:pPr>
                      <a:r>
                        <a:rPr lang="en-US" sz="2000" b="0" i="0" u="none" strike="noStrike" dirty="0">
                          <a:solidFill>
                            <a:schemeClr val="bg1">
                              <a:lumMod val="50000"/>
                            </a:schemeClr>
                          </a:solidFill>
                          <a:effectLst/>
                          <a:latin typeface="Times New Roman" panose="02020603050405020304" pitchFamily="18" charset="0"/>
                        </a:rPr>
                        <a:t>59 strata (54 strata when survey only extends to 700 m)</a:t>
                      </a:r>
                      <a:endParaRPr lang="en-US" sz="3600" dirty="0">
                        <a:solidFill>
                          <a:schemeClr val="bg1">
                            <a:lumMod val="50000"/>
                          </a:schemeClr>
                        </a:solidFill>
                        <a:effectLst/>
                      </a:endParaRPr>
                    </a:p>
                  </a:txBody>
                  <a:tcPr marL="99953" marR="99953" marT="99953" marB="99953">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tcPr>
                </a:tc>
                <a:tc>
                  <a:txBody>
                    <a:bodyPr/>
                    <a:lstStyle/>
                    <a:p>
                      <a:pPr rtl="0" fontAlgn="t">
                        <a:spcBef>
                          <a:spcPts val="1200"/>
                        </a:spcBef>
                        <a:spcAft>
                          <a:spcPts val="0"/>
                        </a:spcAft>
                      </a:pPr>
                      <a:r>
                        <a:rPr lang="en-US" sz="2000" b="0" i="0" u="none" strike="noStrike" dirty="0">
                          <a:solidFill>
                            <a:schemeClr val="bg1">
                              <a:lumMod val="50000"/>
                            </a:schemeClr>
                          </a:solidFill>
                          <a:effectLst/>
                          <a:latin typeface="Times New Roman" panose="02020603050405020304" pitchFamily="18" charset="0"/>
                        </a:rPr>
                        <a:t>30 strata (25 strata when survey only extends to 700 m)</a:t>
                      </a:r>
                      <a:endParaRPr lang="en-US" sz="3600" dirty="0">
                        <a:solidFill>
                          <a:schemeClr val="bg1">
                            <a:lumMod val="50000"/>
                          </a:schemeClr>
                        </a:solidFill>
                        <a:effectLst/>
                      </a:endParaRPr>
                    </a:p>
                  </a:txBody>
                  <a:tcPr marL="99953" marR="99953" marT="99953" marB="99953">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2807647"/>
                  </a:ext>
                </a:extLst>
              </a:tr>
              <a:tr h="1495291">
                <a:tc>
                  <a:txBody>
                    <a:bodyPr/>
                    <a:lstStyle/>
                    <a:p>
                      <a:pPr rtl="0" fontAlgn="t">
                        <a:spcBef>
                          <a:spcPts val="1200"/>
                        </a:spcBef>
                        <a:spcAft>
                          <a:spcPts val="0"/>
                        </a:spcAft>
                      </a:pPr>
                      <a:r>
                        <a:rPr lang="en-US" sz="2000" b="1" i="0" u="none" strike="noStrike" dirty="0">
                          <a:solidFill>
                            <a:srgbClr val="000000"/>
                          </a:solidFill>
                          <a:effectLst/>
                          <a:latin typeface="Times New Roman" panose="02020603050405020304" pitchFamily="18" charset="0"/>
                        </a:rPr>
                        <a:t>Allocation criteria</a:t>
                      </a:r>
                      <a:endParaRPr lang="en-US" sz="3600" dirty="0">
                        <a:effectLst/>
                      </a:endParaRPr>
                    </a:p>
                  </a:txBody>
                  <a:tcPr marL="99953" marR="99953" marT="99953" marB="99953" anchor="ctr">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tcPr>
                </a:tc>
                <a:tc>
                  <a:txBody>
                    <a:bodyPr/>
                    <a:lstStyle/>
                    <a:p>
                      <a:pPr rtl="0" fontAlgn="t">
                        <a:spcBef>
                          <a:spcPts val="1200"/>
                        </a:spcBef>
                        <a:spcAft>
                          <a:spcPts val="0"/>
                        </a:spcAft>
                      </a:pPr>
                      <a:r>
                        <a:rPr lang="en-US" sz="2000" b="0" i="0" u="none" strike="noStrike" dirty="0" err="1">
                          <a:solidFill>
                            <a:srgbClr val="000000"/>
                          </a:solidFill>
                          <a:effectLst/>
                          <a:latin typeface="Times New Roman" panose="02020603050405020304" pitchFamily="18" charset="0"/>
                        </a:rPr>
                        <a:t>Neyman</a:t>
                      </a:r>
                      <a:r>
                        <a:rPr lang="en-US" sz="2000" b="0" i="0" u="none" strike="noStrike" dirty="0">
                          <a:solidFill>
                            <a:srgbClr val="000000"/>
                          </a:solidFill>
                          <a:effectLst/>
                          <a:latin typeface="Times New Roman" panose="02020603050405020304" pitchFamily="18" charset="0"/>
                        </a:rPr>
                        <a:t> allocation: stratum area, stratum variance, tow cost</a:t>
                      </a:r>
                      <a:endParaRPr lang="en-US" sz="3600" dirty="0">
                        <a:effectLst/>
                      </a:endParaRPr>
                    </a:p>
                    <a:p>
                      <a:pPr rtl="0" fontAlgn="t">
                        <a:spcBef>
                          <a:spcPts val="1200"/>
                        </a:spcBef>
                        <a:spcAft>
                          <a:spcPts val="0"/>
                        </a:spcAft>
                      </a:pPr>
                      <a:r>
                        <a:rPr lang="en-US" sz="2000" b="0" i="0" u="none" strike="noStrike" dirty="0">
                          <a:solidFill>
                            <a:srgbClr val="000000"/>
                          </a:solidFill>
                          <a:effectLst/>
                          <a:latin typeface="Times New Roman" panose="02020603050405020304" pitchFamily="18" charset="0"/>
                        </a:rPr>
                        <a:t>Species weighting: biomass and ex-vessel value</a:t>
                      </a:r>
                      <a:endParaRPr lang="en-US" sz="3600" dirty="0">
                        <a:effectLst/>
                      </a:endParaRPr>
                    </a:p>
                  </a:txBody>
                  <a:tcPr marL="99953" marR="99953" marT="99953" marB="99953">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tcPr>
                </a:tc>
                <a:tc>
                  <a:txBody>
                    <a:bodyPr/>
                    <a:lstStyle/>
                    <a:p>
                      <a:pPr rtl="0" fontAlgn="t">
                        <a:spcBef>
                          <a:spcPts val="1200"/>
                        </a:spcBef>
                        <a:spcAft>
                          <a:spcPts val="0"/>
                        </a:spcAft>
                      </a:pPr>
                      <a:r>
                        <a:rPr lang="en-US" sz="2000" b="0" i="0" u="none" strike="noStrike" dirty="0">
                          <a:solidFill>
                            <a:srgbClr val="000000"/>
                          </a:solidFill>
                          <a:effectLst/>
                          <a:latin typeface="Times New Roman" panose="02020603050405020304" pitchFamily="18" charset="0"/>
                        </a:rPr>
                        <a:t>Bethel algorithm: stratum area, stratum variance</a:t>
                      </a:r>
                      <a:endParaRPr lang="en-US" sz="3600" dirty="0">
                        <a:effectLst/>
                      </a:endParaRPr>
                    </a:p>
                    <a:p>
                      <a:pPr rtl="0" fontAlgn="t">
                        <a:spcBef>
                          <a:spcPts val="1200"/>
                        </a:spcBef>
                        <a:spcAft>
                          <a:spcPts val="0"/>
                        </a:spcAft>
                      </a:pPr>
                      <a:r>
                        <a:rPr lang="en-US" sz="2000" b="0" i="0" u="none" strike="noStrike" dirty="0">
                          <a:solidFill>
                            <a:srgbClr val="000000"/>
                          </a:solidFill>
                          <a:effectLst/>
                          <a:latin typeface="Times New Roman" panose="02020603050405020304" pitchFamily="18" charset="0"/>
                        </a:rPr>
                        <a:t>Minimizes CV across species set for a given total sample size</a:t>
                      </a:r>
                      <a:endParaRPr lang="en-US" sz="3600" dirty="0">
                        <a:effectLst/>
                      </a:endParaRPr>
                    </a:p>
                  </a:txBody>
                  <a:tcPr marL="99953" marR="99953" marT="99953" marB="99953">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7167409"/>
                  </a:ext>
                </a:extLst>
              </a:tr>
            </a:tbl>
          </a:graphicData>
        </a:graphic>
      </p:graphicFrame>
      <p:sp>
        <p:nvSpPr>
          <p:cNvPr id="9" name="Title 8"/>
          <p:cNvSpPr>
            <a:spLocks noGrp="1"/>
          </p:cNvSpPr>
          <p:nvPr>
            <p:ph type="title"/>
          </p:nvPr>
        </p:nvSpPr>
        <p:spPr/>
        <p:txBody>
          <a:bodyPr/>
          <a:lstStyle/>
          <a:p>
            <a:r>
              <a:rPr lang="en-US" dirty="0" smtClean="0"/>
              <a:t>Summary of Restratification</a:t>
            </a:r>
            <a:endParaRPr lang="en-US" dirty="0"/>
          </a:p>
        </p:txBody>
      </p:sp>
      <p:sp>
        <p:nvSpPr>
          <p:cNvPr id="8" name="Slide Number Placeholder 7"/>
          <p:cNvSpPr>
            <a:spLocks noGrp="1"/>
          </p:cNvSpPr>
          <p:nvPr>
            <p:ph type="sldNum" sz="quarter" idx="12"/>
          </p:nvPr>
        </p:nvSpPr>
        <p:spPr/>
        <p:txBody>
          <a:bodyPr/>
          <a:lstStyle/>
          <a:p>
            <a:fld id="{A71D2467-8980-42E3-9CD4-9B0C0B203F3D}" type="slidenum">
              <a:rPr lang="en-US" smtClean="0"/>
              <a:t>2</a:t>
            </a:fld>
            <a:endParaRPr lang="en-US"/>
          </a:p>
        </p:txBody>
      </p:sp>
    </p:spTree>
    <p:extLst>
      <p:ext uri="{BB962C8B-B14F-4D97-AF65-F5344CB8AC3E}">
        <p14:creationId xmlns:p14="http://schemas.microsoft.com/office/powerpoint/2010/main" val="37835672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StationAllocationAIGOA</a:t>
            </a:r>
            <a:r>
              <a:rPr lang="en-US" dirty="0" smtClean="0"/>
              <a:t> R Package</a:t>
            </a:r>
            <a:endParaRPr lang="en-US" dirty="0"/>
          </a:p>
        </p:txBody>
      </p:sp>
      <p:sp>
        <p:nvSpPr>
          <p:cNvPr id="7" name="Content Placeholder 6"/>
          <p:cNvSpPr>
            <a:spLocks noGrp="1"/>
          </p:cNvSpPr>
          <p:nvPr>
            <p:ph idx="1"/>
          </p:nvPr>
        </p:nvSpPr>
        <p:spPr/>
        <p:txBody>
          <a:bodyPr/>
          <a:lstStyle/>
          <a:p>
            <a:r>
              <a:rPr lang="en-US" dirty="0" err="1" smtClean="0"/>
              <a:t>Github</a:t>
            </a:r>
            <a:r>
              <a:rPr lang="en-US" dirty="0" smtClean="0"/>
              <a:t> repository in our </a:t>
            </a:r>
            <a:r>
              <a:rPr lang="en-US" dirty="0" err="1" smtClean="0"/>
              <a:t>afsc</a:t>
            </a:r>
            <a:r>
              <a:rPr lang="en-US" dirty="0" smtClean="0"/>
              <a:t> gap products org repo</a:t>
            </a:r>
          </a:p>
          <a:p>
            <a:pPr marL="0" indent="0">
              <a:buNone/>
            </a:pPr>
            <a:r>
              <a:rPr lang="en-US" dirty="0">
                <a:hlinkClick r:id="rId2"/>
              </a:rPr>
              <a:t>https://</a:t>
            </a:r>
            <a:r>
              <a:rPr lang="en-US" dirty="0" smtClean="0">
                <a:hlinkClick r:id="rId2"/>
              </a:rPr>
              <a:t>github.com/afsc-gap-products/StationAllocationAIGOA</a:t>
            </a:r>
            <a:endParaRPr lang="en-US" dirty="0"/>
          </a:p>
          <a:p>
            <a:pPr marL="0" indent="0">
              <a:buNone/>
            </a:pPr>
            <a:endParaRPr lang="en-US" dirty="0" smtClean="0"/>
          </a:p>
          <a:p>
            <a:r>
              <a:rPr lang="en-US" dirty="0" smtClean="0"/>
              <a:t>Holds function to conduct the AI allocation (under MS </a:t>
            </a:r>
            <a:r>
              <a:rPr lang="en-US" dirty="0" err="1" smtClean="0"/>
              <a:t>Neyman</a:t>
            </a:r>
            <a:r>
              <a:rPr lang="en-US" dirty="0" smtClean="0"/>
              <a:t> allocation) and the GOA allocation (under new restratification and Bethel algorithm)</a:t>
            </a:r>
          </a:p>
          <a:p>
            <a:endParaRPr lang="en-US" dirty="0"/>
          </a:p>
          <a:p>
            <a:r>
              <a:rPr lang="en-US" dirty="0" smtClean="0"/>
              <a:t>Nearly finished for the GOA allocation, needs more user testing in </a:t>
            </a:r>
            <a:r>
              <a:rPr lang="en-US" smtClean="0"/>
              <a:t>the future.</a:t>
            </a:r>
            <a:endParaRPr lang="en-US" dirty="0"/>
          </a:p>
        </p:txBody>
      </p:sp>
    </p:spTree>
    <p:extLst>
      <p:ext uri="{BB962C8B-B14F-4D97-AF65-F5344CB8AC3E}">
        <p14:creationId xmlns:p14="http://schemas.microsoft.com/office/powerpoint/2010/main" val="818914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Extra Slides</a:t>
            </a:r>
            <a:endParaRPr lang="en-US" dirty="0"/>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0924738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Summary of Restratification</a:t>
            </a:r>
            <a:endParaRPr lang="en-US" dirty="0"/>
          </a:p>
        </p:txBody>
      </p:sp>
      <p:pic>
        <p:nvPicPr>
          <p:cNvPr id="8" name="Picture 2" descr="https://lh5.googleusercontent.com/hiPu4UXtltqbPLwZd5lVyQ4DiknureOvtX3SMHSHk3OPtYHJcyEkx4UyosVrrSTRTGf436Oeyiqm0nhz9wiF4fd5i3W5Le5clkBkJN40NZSo51MlPXZyOLkYz1G7pPAKjEyUHl4rMd9AjZ0AjvJTUU0"/>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62214" y="1987095"/>
            <a:ext cx="5033786" cy="302543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a:spLocks noChangeArrowheads="1"/>
          </p:cNvSpPr>
          <p:nvPr/>
        </p:nvSpPr>
        <p:spPr bwMode="auto">
          <a:xfrm>
            <a:off x="1665027" y="4504697"/>
            <a:ext cx="405338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20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INPFC areas (colors) with NMFS areas superimposed</a:t>
            </a:r>
            <a:r>
              <a:rPr kumimoji="0" lang="en-US" altLang="en-US" sz="1100" b="0" i="1" u="none" strike="noStrike" cap="none" normalizeH="0" baseline="0" dirty="0" smtClean="0">
                <a:ln>
                  <a:noFill/>
                </a:ln>
                <a:solidFill>
                  <a:schemeClr val="tx1"/>
                </a:solidFill>
                <a:effectLst/>
              </a:rPr>
              <a:t> </a:t>
            </a:r>
            <a:endParaRPr kumimoji="0" lang="en-US" altLang="en-US" sz="439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nvPr>
        </p:nvGraphicFramePr>
        <p:xfrm>
          <a:off x="6274730" y="1351843"/>
          <a:ext cx="5635577" cy="5009722"/>
        </p:xfrm>
        <a:graphic>
          <a:graphicData uri="http://schemas.openxmlformats.org/drawingml/2006/table">
            <a:tbl>
              <a:tblPr/>
              <a:tblGrid>
                <a:gridCol w="1277833">
                  <a:extLst>
                    <a:ext uri="{9D8B030D-6E8A-4147-A177-3AD203B41FA5}">
                      <a16:colId xmlns:a16="http://schemas.microsoft.com/office/drawing/2014/main" val="4150959997"/>
                    </a:ext>
                  </a:extLst>
                </a:gridCol>
                <a:gridCol w="1937277">
                  <a:extLst>
                    <a:ext uri="{9D8B030D-6E8A-4147-A177-3AD203B41FA5}">
                      <a16:colId xmlns:a16="http://schemas.microsoft.com/office/drawing/2014/main" val="76572949"/>
                    </a:ext>
                  </a:extLst>
                </a:gridCol>
                <a:gridCol w="2420467">
                  <a:extLst>
                    <a:ext uri="{9D8B030D-6E8A-4147-A177-3AD203B41FA5}">
                      <a16:colId xmlns:a16="http://schemas.microsoft.com/office/drawing/2014/main" val="55435821"/>
                    </a:ext>
                  </a:extLst>
                </a:gridCol>
              </a:tblGrid>
              <a:tr h="1132425">
                <a:tc>
                  <a:txBody>
                    <a:bodyPr/>
                    <a:lstStyle/>
                    <a:p>
                      <a:pPr fontAlgn="t"/>
                      <a:r>
                        <a:rPr lang="en-US" dirty="0">
                          <a:effectLst/>
                        </a:rPr>
                        <a:t/>
                      </a:r>
                      <a:br>
                        <a:rPr lang="en-US" dirty="0">
                          <a:effectLst/>
                        </a:rPr>
                      </a:br>
                      <a:endParaRPr lang="en-US" dirty="0">
                        <a:effectLst/>
                      </a:endParaRPr>
                    </a:p>
                  </a:txBody>
                  <a:tcPr marL="63500" marR="63500" marT="63500" marB="63500">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US" sz="2000" b="1" i="0" u="none" strike="noStrike" dirty="0">
                          <a:solidFill>
                            <a:srgbClr val="000000"/>
                          </a:solidFill>
                          <a:effectLst/>
                          <a:latin typeface="Times New Roman" panose="02020603050405020304" pitchFamily="18" charset="0"/>
                        </a:rPr>
                        <a:t>Historical Strata </a:t>
                      </a:r>
                      <a:r>
                        <a:rPr lang="en-US" sz="2000" b="1" i="0" u="none" strike="noStrike" dirty="0" smtClean="0">
                          <a:solidFill>
                            <a:srgbClr val="000000"/>
                          </a:solidFill>
                          <a:effectLst/>
                          <a:latin typeface="Times New Roman" panose="02020603050405020304" pitchFamily="18" charset="0"/>
                        </a:rPr>
                        <a:t>     (</a:t>
                      </a:r>
                      <a:r>
                        <a:rPr lang="en-US" sz="2000" b="1" i="0" u="none" strike="noStrike" dirty="0">
                          <a:solidFill>
                            <a:srgbClr val="000000"/>
                          </a:solidFill>
                          <a:effectLst/>
                          <a:latin typeface="Times New Roman" panose="02020603050405020304" pitchFamily="18" charset="0"/>
                        </a:rPr>
                        <a:t>1984-2023)</a:t>
                      </a:r>
                      <a:endParaRPr lang="en-US" sz="2000" dirty="0">
                        <a:effectLst/>
                      </a:endParaRPr>
                    </a:p>
                  </a:txBody>
                  <a:tcPr marL="63500" marR="63500" marT="63500" marB="63500">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US" sz="2000" b="1" i="0" u="none" strike="noStrike" dirty="0">
                          <a:solidFill>
                            <a:srgbClr val="000000"/>
                          </a:solidFill>
                          <a:effectLst/>
                          <a:latin typeface="Times New Roman" panose="02020603050405020304" pitchFamily="18" charset="0"/>
                        </a:rPr>
                        <a:t>2025 Restratification (2025-on)</a:t>
                      </a:r>
                      <a:endParaRPr lang="en-US" sz="2000" dirty="0">
                        <a:effectLst/>
                      </a:endParaRPr>
                    </a:p>
                  </a:txBody>
                  <a:tcPr marL="63500" marR="63500" marT="63500" marB="63500">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4877107"/>
                  </a:ext>
                </a:extLst>
              </a:tr>
              <a:tr h="2458191">
                <a:tc>
                  <a:txBody>
                    <a:bodyPr/>
                    <a:lstStyle/>
                    <a:p>
                      <a:pPr rtl="0" fontAlgn="t">
                        <a:spcBef>
                          <a:spcPts val="1200"/>
                        </a:spcBef>
                        <a:spcAft>
                          <a:spcPts val="0"/>
                        </a:spcAft>
                      </a:pPr>
                      <a:r>
                        <a:rPr lang="en-US" sz="2000" b="1" i="0" u="none" strike="noStrike" dirty="0">
                          <a:solidFill>
                            <a:srgbClr val="000000"/>
                          </a:solidFill>
                          <a:effectLst/>
                          <a:latin typeface="Times New Roman" panose="02020603050405020304" pitchFamily="18" charset="0"/>
                        </a:rPr>
                        <a:t>Stratum variables</a:t>
                      </a:r>
                      <a:endParaRPr lang="en-US" sz="2000" dirty="0">
                        <a:effectLst/>
                      </a:endParaRPr>
                    </a:p>
                  </a:txBody>
                  <a:tcPr marL="63500" marR="63500" marT="63500" marB="63500" anchor="ctr">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tcPr>
                </a:tc>
                <a:tc>
                  <a:txBody>
                    <a:bodyPr/>
                    <a:lstStyle/>
                    <a:p>
                      <a:pPr rtl="0" fontAlgn="t">
                        <a:spcBef>
                          <a:spcPts val="1200"/>
                        </a:spcBef>
                        <a:spcAft>
                          <a:spcPts val="0"/>
                        </a:spcAft>
                      </a:pPr>
                      <a:r>
                        <a:rPr lang="en-US" sz="2000" b="0" i="0" u="none" strike="noStrike" dirty="0">
                          <a:solidFill>
                            <a:srgbClr val="000000"/>
                          </a:solidFill>
                          <a:effectLst/>
                          <a:latin typeface="Times New Roman" panose="02020603050405020304" pitchFamily="18" charset="0"/>
                        </a:rPr>
                        <a:t>INPFC areas </a:t>
                      </a:r>
                      <a:endParaRPr lang="en-US" sz="2000" b="0" i="0" u="none" strike="noStrike" dirty="0" smtClean="0">
                        <a:solidFill>
                          <a:srgbClr val="000000"/>
                        </a:solidFill>
                        <a:effectLst/>
                        <a:latin typeface="Times New Roman" panose="02020603050405020304" pitchFamily="18" charset="0"/>
                      </a:endParaRPr>
                    </a:p>
                    <a:p>
                      <a:pPr rtl="0" fontAlgn="t">
                        <a:spcBef>
                          <a:spcPts val="1200"/>
                        </a:spcBef>
                        <a:spcAft>
                          <a:spcPts val="0"/>
                        </a:spcAft>
                      </a:pPr>
                      <a:r>
                        <a:rPr lang="en-US" sz="2000" b="0" i="0" u="none" strike="noStrike" dirty="0" smtClean="0">
                          <a:solidFill>
                            <a:srgbClr val="000000"/>
                          </a:solidFill>
                          <a:effectLst/>
                          <a:latin typeface="Times New Roman" panose="02020603050405020304" pitchFamily="18" charset="0"/>
                        </a:rPr>
                        <a:t>Depth</a:t>
                      </a:r>
                    </a:p>
                    <a:p>
                      <a:pPr rtl="0" fontAlgn="t">
                        <a:spcBef>
                          <a:spcPts val="1200"/>
                        </a:spcBef>
                        <a:spcAft>
                          <a:spcPts val="0"/>
                        </a:spcAft>
                      </a:pPr>
                      <a:r>
                        <a:rPr lang="en-US" sz="2000" b="0" i="0" u="none" strike="noStrike" dirty="0" smtClean="0">
                          <a:solidFill>
                            <a:srgbClr val="000000"/>
                          </a:solidFill>
                          <a:effectLst/>
                          <a:latin typeface="Times New Roman" panose="02020603050405020304" pitchFamily="18" charset="0"/>
                        </a:rPr>
                        <a:t>Terrain </a:t>
                      </a:r>
                      <a:r>
                        <a:rPr lang="en-US" sz="2000" b="0" i="0" u="none" strike="noStrike" dirty="0">
                          <a:solidFill>
                            <a:srgbClr val="000000"/>
                          </a:solidFill>
                          <a:effectLst/>
                          <a:latin typeface="Times New Roman" panose="02020603050405020304" pitchFamily="18" charset="0"/>
                        </a:rPr>
                        <a:t>(</a:t>
                      </a:r>
                      <a:r>
                        <a:rPr lang="en-US" sz="2000" b="0" i="0" u="none" strike="noStrike" dirty="0" smtClean="0">
                          <a:solidFill>
                            <a:srgbClr val="000000"/>
                          </a:solidFill>
                          <a:effectLst/>
                          <a:latin typeface="Times New Roman" panose="02020603050405020304" pitchFamily="18" charset="0"/>
                        </a:rPr>
                        <a:t>shelf,</a:t>
                      </a:r>
                      <a:r>
                        <a:rPr lang="en-US" sz="2000" b="0" i="0" u="none" strike="noStrike" baseline="0" dirty="0" smtClean="0">
                          <a:solidFill>
                            <a:srgbClr val="000000"/>
                          </a:solidFill>
                          <a:effectLst/>
                          <a:latin typeface="Times New Roman" panose="02020603050405020304" pitchFamily="18" charset="0"/>
                        </a:rPr>
                        <a:t> </a:t>
                      </a:r>
                      <a:r>
                        <a:rPr lang="en-US" sz="2000" b="0" i="0" u="none" strike="noStrike" dirty="0" smtClean="0">
                          <a:solidFill>
                            <a:srgbClr val="000000"/>
                          </a:solidFill>
                          <a:effectLst/>
                          <a:latin typeface="Times New Roman" panose="02020603050405020304" pitchFamily="18" charset="0"/>
                        </a:rPr>
                        <a:t>gully,</a:t>
                      </a:r>
                      <a:r>
                        <a:rPr lang="en-US" sz="2000" b="0" i="0" u="none" strike="noStrike" baseline="0" dirty="0" smtClean="0">
                          <a:solidFill>
                            <a:srgbClr val="000000"/>
                          </a:solidFill>
                          <a:effectLst/>
                          <a:latin typeface="Times New Roman" panose="02020603050405020304" pitchFamily="18" charset="0"/>
                        </a:rPr>
                        <a:t> </a:t>
                      </a:r>
                      <a:r>
                        <a:rPr lang="en-US" sz="2000" b="0" i="0" u="none" strike="noStrike" dirty="0" smtClean="0">
                          <a:solidFill>
                            <a:srgbClr val="000000"/>
                          </a:solidFill>
                          <a:effectLst/>
                          <a:latin typeface="Times New Roman" panose="02020603050405020304" pitchFamily="18" charset="0"/>
                        </a:rPr>
                        <a:t>slope</a:t>
                      </a:r>
                      <a:r>
                        <a:rPr lang="en-US" sz="2000" b="0" i="0" u="none" strike="noStrike" dirty="0">
                          <a:solidFill>
                            <a:srgbClr val="000000"/>
                          </a:solidFill>
                          <a:effectLst/>
                          <a:latin typeface="Times New Roman" panose="02020603050405020304" pitchFamily="18" charset="0"/>
                        </a:rPr>
                        <a:t>)</a:t>
                      </a:r>
                      <a:endParaRPr lang="en-US" sz="2000" dirty="0">
                        <a:effectLst/>
                      </a:endParaRPr>
                    </a:p>
                  </a:txBody>
                  <a:tcPr marL="63500" marR="63500" marT="63500" marB="63500">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tcPr>
                </a:tc>
                <a:tc>
                  <a:txBody>
                    <a:bodyPr/>
                    <a:lstStyle/>
                    <a:p>
                      <a:pPr rtl="0" fontAlgn="t">
                        <a:spcBef>
                          <a:spcPts val="1200"/>
                        </a:spcBef>
                        <a:spcAft>
                          <a:spcPts val="0"/>
                        </a:spcAft>
                      </a:pPr>
                      <a:r>
                        <a:rPr lang="en-US" sz="2000" b="0" i="0" u="none" strike="noStrike" dirty="0">
                          <a:solidFill>
                            <a:srgbClr val="000000"/>
                          </a:solidFill>
                          <a:effectLst/>
                          <a:latin typeface="Times New Roman" panose="02020603050405020304" pitchFamily="18" charset="0"/>
                        </a:rPr>
                        <a:t>NMFS </a:t>
                      </a:r>
                      <a:r>
                        <a:rPr lang="en-US" sz="2000" b="0" i="0" u="none" strike="noStrike" dirty="0" smtClean="0">
                          <a:solidFill>
                            <a:srgbClr val="000000"/>
                          </a:solidFill>
                          <a:effectLst/>
                          <a:latin typeface="Times New Roman" panose="02020603050405020304" pitchFamily="18" charset="0"/>
                        </a:rPr>
                        <a:t>Statistical Areas</a:t>
                      </a:r>
                    </a:p>
                    <a:p>
                      <a:pPr rtl="0" fontAlgn="t">
                        <a:spcBef>
                          <a:spcPts val="1200"/>
                        </a:spcBef>
                        <a:spcAft>
                          <a:spcPts val="0"/>
                        </a:spcAft>
                      </a:pPr>
                      <a:r>
                        <a:rPr lang="en-US" sz="2000" b="0" i="0" u="none" strike="noStrike" dirty="0" smtClean="0">
                          <a:solidFill>
                            <a:srgbClr val="000000"/>
                          </a:solidFill>
                          <a:effectLst/>
                          <a:latin typeface="Times New Roman" panose="02020603050405020304" pitchFamily="18" charset="0"/>
                        </a:rPr>
                        <a:t>Depth</a:t>
                      </a:r>
                      <a:endParaRPr lang="en-US" sz="2000" dirty="0">
                        <a:effectLst/>
                      </a:endParaRPr>
                    </a:p>
                    <a:p>
                      <a:pPr rtl="0" fontAlgn="t">
                        <a:spcBef>
                          <a:spcPts val="1200"/>
                        </a:spcBef>
                        <a:spcAft>
                          <a:spcPts val="0"/>
                        </a:spcAft>
                      </a:pPr>
                      <a:r>
                        <a:rPr lang="en-US" sz="2000" b="0" i="0" u="none" strike="noStrike" dirty="0" smtClean="0">
                          <a:solidFill>
                            <a:srgbClr val="000000"/>
                          </a:solidFill>
                          <a:effectLst/>
                          <a:latin typeface="Times New Roman" panose="02020603050405020304" pitchFamily="18" charset="0"/>
                        </a:rPr>
                        <a:t>*Depth </a:t>
                      </a:r>
                      <a:r>
                        <a:rPr lang="en-US" sz="2000" b="0" i="0" u="none" strike="noStrike" dirty="0">
                          <a:solidFill>
                            <a:srgbClr val="000000"/>
                          </a:solidFill>
                          <a:effectLst/>
                          <a:latin typeface="Times New Roman" panose="02020603050405020304" pitchFamily="18" charset="0"/>
                        </a:rPr>
                        <a:t>bins are allowed to differ among NMFS areas.</a:t>
                      </a:r>
                      <a:endParaRPr lang="en-US" sz="2000" dirty="0">
                        <a:effectLst/>
                      </a:endParaRPr>
                    </a:p>
                  </a:txBody>
                  <a:tcPr marL="63500" marR="63500" marT="63500" marB="63500">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0171928"/>
                  </a:ext>
                </a:extLst>
              </a:tr>
              <a:tr h="1062555">
                <a:tc>
                  <a:txBody>
                    <a:bodyPr/>
                    <a:lstStyle/>
                    <a:p>
                      <a:pPr rtl="0" fontAlgn="t">
                        <a:spcBef>
                          <a:spcPts val="1200"/>
                        </a:spcBef>
                        <a:spcAft>
                          <a:spcPts val="0"/>
                        </a:spcAft>
                      </a:pPr>
                      <a:r>
                        <a:rPr lang="en-US" sz="2000" b="1" i="0" u="none" strike="noStrike" dirty="0">
                          <a:solidFill>
                            <a:srgbClr val="000000"/>
                          </a:solidFill>
                          <a:effectLst/>
                          <a:latin typeface="Times New Roman" panose="02020603050405020304" pitchFamily="18" charset="0"/>
                        </a:rPr>
                        <a:t>Total strata</a:t>
                      </a:r>
                      <a:endParaRPr lang="en-US" sz="3600" dirty="0">
                        <a:effectLst/>
                      </a:endParaRPr>
                    </a:p>
                  </a:txBody>
                  <a:tcPr marL="99953" marR="99953" marT="99953" marB="99953" anchor="ctr">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tcPr>
                </a:tc>
                <a:tc>
                  <a:txBody>
                    <a:bodyPr/>
                    <a:lstStyle/>
                    <a:p>
                      <a:pPr rtl="0" fontAlgn="t">
                        <a:spcBef>
                          <a:spcPts val="1200"/>
                        </a:spcBef>
                        <a:spcAft>
                          <a:spcPts val="0"/>
                        </a:spcAft>
                      </a:pPr>
                      <a:r>
                        <a:rPr lang="en-US" sz="2000" b="0" i="0" u="none" strike="noStrike" dirty="0">
                          <a:solidFill>
                            <a:srgbClr val="000000"/>
                          </a:solidFill>
                          <a:effectLst/>
                          <a:latin typeface="Times New Roman" panose="02020603050405020304" pitchFamily="18" charset="0"/>
                        </a:rPr>
                        <a:t>59 strata (54 strata when survey </a:t>
                      </a:r>
                      <a:r>
                        <a:rPr lang="en-US" sz="2000" b="0" i="0" u="none" strike="noStrike" dirty="0" smtClean="0">
                          <a:solidFill>
                            <a:srgbClr val="000000"/>
                          </a:solidFill>
                          <a:effectLst/>
                          <a:latin typeface="Times New Roman" panose="02020603050405020304" pitchFamily="18" charset="0"/>
                        </a:rPr>
                        <a:t>extends </a:t>
                      </a:r>
                      <a:r>
                        <a:rPr lang="en-US" sz="2000" b="0" i="0" u="none" strike="noStrike" dirty="0">
                          <a:solidFill>
                            <a:srgbClr val="000000"/>
                          </a:solidFill>
                          <a:effectLst/>
                          <a:latin typeface="Times New Roman" panose="02020603050405020304" pitchFamily="18" charset="0"/>
                        </a:rPr>
                        <a:t>to 700 m)</a:t>
                      </a:r>
                      <a:endParaRPr lang="en-US" sz="3600" dirty="0">
                        <a:effectLst/>
                      </a:endParaRPr>
                    </a:p>
                  </a:txBody>
                  <a:tcPr marL="99953" marR="99953" marT="99953" marB="99953">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tcPr>
                </a:tc>
                <a:tc>
                  <a:txBody>
                    <a:bodyPr/>
                    <a:lstStyle/>
                    <a:p>
                      <a:pPr rtl="0" fontAlgn="t">
                        <a:spcBef>
                          <a:spcPts val="1200"/>
                        </a:spcBef>
                        <a:spcAft>
                          <a:spcPts val="0"/>
                        </a:spcAft>
                      </a:pPr>
                      <a:r>
                        <a:rPr lang="en-US" sz="2000" b="0" i="0" u="none" strike="noStrike" dirty="0">
                          <a:solidFill>
                            <a:srgbClr val="000000"/>
                          </a:solidFill>
                          <a:effectLst/>
                          <a:latin typeface="Times New Roman" panose="02020603050405020304" pitchFamily="18" charset="0"/>
                        </a:rPr>
                        <a:t>30 strata (25 strata when survey </a:t>
                      </a:r>
                      <a:r>
                        <a:rPr lang="en-US" sz="2000" b="0" i="0" u="none" strike="noStrike" dirty="0" smtClean="0">
                          <a:solidFill>
                            <a:srgbClr val="000000"/>
                          </a:solidFill>
                          <a:effectLst/>
                          <a:latin typeface="Times New Roman" panose="02020603050405020304" pitchFamily="18" charset="0"/>
                        </a:rPr>
                        <a:t>extends </a:t>
                      </a:r>
                      <a:r>
                        <a:rPr lang="en-US" sz="2000" b="0" i="0" u="none" strike="noStrike" dirty="0">
                          <a:solidFill>
                            <a:srgbClr val="000000"/>
                          </a:solidFill>
                          <a:effectLst/>
                          <a:latin typeface="Times New Roman" panose="02020603050405020304" pitchFamily="18" charset="0"/>
                        </a:rPr>
                        <a:t>to 700 m)</a:t>
                      </a:r>
                      <a:endParaRPr lang="en-US" sz="3600" dirty="0">
                        <a:effectLst/>
                      </a:endParaRPr>
                    </a:p>
                  </a:txBody>
                  <a:tcPr marL="99953" marR="99953" marT="99953" marB="99953">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2614169"/>
                  </a:ext>
                </a:extLst>
              </a:tr>
            </a:tbl>
          </a:graphicData>
        </a:graphic>
      </p:graphicFrame>
      <p:sp>
        <p:nvSpPr>
          <p:cNvPr id="9" name="Slide Number Placeholder 8"/>
          <p:cNvSpPr>
            <a:spLocks noGrp="1"/>
          </p:cNvSpPr>
          <p:nvPr>
            <p:ph type="sldNum" sz="quarter" idx="12"/>
          </p:nvPr>
        </p:nvSpPr>
        <p:spPr/>
        <p:txBody>
          <a:bodyPr/>
          <a:lstStyle/>
          <a:p>
            <a:fld id="{A71D2467-8980-42E3-9CD4-9B0C0B203F3D}" type="slidenum">
              <a:rPr lang="en-US" smtClean="0"/>
              <a:t>22</a:t>
            </a:fld>
            <a:endParaRPr lang="en-US"/>
          </a:p>
        </p:txBody>
      </p:sp>
    </p:spTree>
    <p:extLst>
      <p:ext uri="{BB962C8B-B14F-4D97-AF65-F5344CB8AC3E}">
        <p14:creationId xmlns:p14="http://schemas.microsoft.com/office/powerpoint/2010/main" val="14572961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is the objective?</a:t>
            </a:r>
            <a:r>
              <a:rPr lang="en-US" dirty="0"/>
              <a:t/>
            </a:r>
            <a:br>
              <a:rPr lang="en-US" dirty="0"/>
            </a:br>
            <a:r>
              <a:rPr lang="en-US" dirty="0" smtClean="0"/>
              <a:t>Minimize variance of the mean/total estimate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endParaRPr lang="en-US" dirty="0" smtClean="0"/>
              </a:p>
              <a:p>
                <a:r>
                  <a:rPr lang="en-US" b="1" dirty="0" smtClean="0"/>
                  <a:t>Knowns</a:t>
                </a:r>
              </a:p>
              <a:p>
                <a:pPr lvl="1"/>
                <a:r>
                  <a:rPr lang="en-US" dirty="0" smtClean="0"/>
                  <a:t>Total sample size </a:t>
                </a:r>
                <a14:m>
                  <m:oMath xmlns:m="http://schemas.openxmlformats.org/officeDocument/2006/math">
                    <m:r>
                      <a:rPr lang="en-US" b="0" i="1" dirty="0" smtClean="0">
                        <a:latin typeface="Cambria Math" panose="02040503050406030204" pitchFamily="18" charset="0"/>
                      </a:rPr>
                      <m:t>𝑁</m:t>
                    </m:r>
                  </m:oMath>
                </a14:m>
                <a:endParaRPr lang="en-US" dirty="0" smtClean="0"/>
              </a:p>
              <a:p>
                <a:pPr lvl="1"/>
                <a:r>
                  <a:rPr lang="en-US" dirty="0" smtClean="0"/>
                  <a:t>Stratum 1, 2, …, L</a:t>
                </a:r>
              </a:p>
              <a:p>
                <a:pPr lvl="1"/>
                <a:r>
                  <a:rPr lang="en-US" dirty="0" smtClean="0"/>
                  <a:t>Size of the stratum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𝑁</m:t>
                        </m:r>
                      </m:e>
                      <m:sub>
                        <m:r>
                          <a:rPr lang="en-US" i="1" dirty="0">
                            <a:latin typeface="Cambria Math" panose="02040503050406030204" pitchFamily="18" charset="0"/>
                          </a:rPr>
                          <m:t>1</m:t>
                        </m:r>
                      </m:sub>
                    </m:sSub>
                    <m:r>
                      <a:rPr lang="en-US" i="1" dirty="0">
                        <a:latin typeface="Cambria Math" panose="02040503050406030204" pitchFamily="18" charset="0"/>
                      </a:rPr>
                      <m:t>, </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𝑁</m:t>
                        </m:r>
                      </m:e>
                      <m:sub>
                        <m:r>
                          <a:rPr lang="en-US" i="1" dirty="0">
                            <a:latin typeface="Cambria Math" panose="02040503050406030204" pitchFamily="18" charset="0"/>
                          </a:rPr>
                          <m:t>2</m:t>
                        </m:r>
                      </m:sub>
                    </m:sSub>
                    <m:r>
                      <a:rPr lang="en-US" i="1" dirty="0">
                        <a:latin typeface="Cambria Math" panose="02040503050406030204" pitchFamily="18" charset="0"/>
                      </a:rPr>
                      <m:t>, …, </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𝑁</m:t>
                        </m:r>
                      </m:e>
                      <m:sub>
                        <m:r>
                          <a:rPr lang="en-US" i="1" dirty="0">
                            <a:latin typeface="Cambria Math" panose="02040503050406030204" pitchFamily="18" charset="0"/>
                          </a:rPr>
                          <m:t>𝐿</m:t>
                        </m:r>
                      </m:sub>
                    </m:sSub>
                  </m:oMath>
                </a14:m>
                <a:endParaRPr lang="en-US" dirty="0" smtClean="0"/>
              </a:p>
              <a:p>
                <a:pPr lvl="1"/>
                <a:r>
                  <a:rPr lang="en-US" dirty="0" smtClean="0"/>
                  <a:t>Sample stratum variance</a:t>
                </a:r>
              </a:p>
              <a:p>
                <a:pPr marL="457200" lvl="1" indent="0">
                  <a:buNone/>
                </a:pPr>
                <a:endParaRPr lang="en-US" dirty="0" smtClean="0"/>
              </a:p>
              <a:p>
                <a:r>
                  <a:rPr lang="en-US" b="1" dirty="0" smtClean="0"/>
                  <a:t>Variables</a:t>
                </a:r>
              </a:p>
              <a:p>
                <a:pPr lvl="1"/>
                <a:r>
                  <a:rPr lang="en-US" dirty="0" smtClean="0"/>
                  <a:t>Stratum effort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𝑛</m:t>
                        </m:r>
                      </m:e>
                      <m:sub>
                        <m:r>
                          <a:rPr lang="en-US" i="1" dirty="0">
                            <a:latin typeface="Cambria Math" panose="02040503050406030204" pitchFamily="18" charset="0"/>
                          </a:rPr>
                          <m:t>1</m:t>
                        </m:r>
                      </m:sub>
                    </m:sSub>
                    <m:r>
                      <a:rPr lang="en-US" i="1" dirty="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𝑛</m:t>
                        </m:r>
                      </m:e>
                      <m:sub>
                        <m:r>
                          <a:rPr lang="en-US" i="1" dirty="0">
                            <a:latin typeface="Cambria Math" panose="02040503050406030204" pitchFamily="18" charset="0"/>
                          </a:rPr>
                          <m:t>2</m:t>
                        </m:r>
                      </m:sub>
                    </m:sSub>
                    <m:r>
                      <a:rPr lang="en-US" i="1" dirty="0">
                        <a:latin typeface="Cambria Math" panose="02040503050406030204" pitchFamily="18" charset="0"/>
                      </a:rPr>
                      <m:t>, …, </m:t>
                    </m:r>
                    <m:sSub>
                      <m:sSubPr>
                        <m:ctrlPr>
                          <a:rPr lang="en-US" i="1" dirty="0">
                            <a:latin typeface="Cambria Math" panose="02040503050406030204" pitchFamily="18" charset="0"/>
                          </a:rPr>
                        </m:ctrlPr>
                      </m:sSubPr>
                      <m:e>
                        <m:r>
                          <a:rPr lang="en-US" i="1" dirty="0" err="1">
                            <a:latin typeface="Cambria Math" panose="02040503050406030204" pitchFamily="18" charset="0"/>
                          </a:rPr>
                          <m:t>𝑛</m:t>
                        </m:r>
                      </m:e>
                      <m:sub>
                        <m:r>
                          <a:rPr lang="en-US" i="1" dirty="0">
                            <a:latin typeface="Cambria Math" panose="02040503050406030204" pitchFamily="18" charset="0"/>
                          </a:rPr>
                          <m:t>𝐿</m:t>
                        </m:r>
                      </m:sub>
                    </m:sSub>
                  </m:oMath>
                </a14:m>
                <a:endParaRPr lang="en-US" dirty="0" smtClean="0"/>
              </a:p>
              <a:p>
                <a:pPr marL="457200" lvl="1" indent="0">
                  <a:buNone/>
                </a:pPr>
                <a:endParaRPr lang="en-US" dirty="0" smtClean="0"/>
              </a:p>
              <a:p>
                <a:r>
                  <a:rPr lang="en-US" b="1" dirty="0" smtClean="0"/>
                  <a:t>Constraints</a:t>
                </a:r>
              </a:p>
              <a:p>
                <a:pPr lvl="1"/>
                <a:r>
                  <a:rPr lang="en-US" dirty="0" smtClean="0"/>
                  <a:t>Sum of stratum effort = </a:t>
                </a:r>
                <a14:m>
                  <m:oMath xmlns:m="http://schemas.openxmlformats.org/officeDocument/2006/math">
                    <m:r>
                      <a:rPr lang="en-US" i="1" dirty="0">
                        <a:latin typeface="Cambria Math" panose="02040503050406030204" pitchFamily="18" charset="0"/>
                      </a:rPr>
                      <m:t>𝑁</m:t>
                    </m:r>
                  </m:oMath>
                </a14:m>
                <a:endParaRPr lang="en-US" dirty="0"/>
              </a:p>
              <a:p>
                <a:pPr lvl="1"/>
                <a:endParaRPr lang="en-US" dirty="0" smtClean="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28"/>
                </a:stretch>
              </a:blipFill>
            </p:spPr>
            <p:txBody>
              <a:bodyPr/>
              <a:lstStyle/>
              <a:p>
                <a:r>
                  <a:rPr lang="en-US">
                    <a:noFill/>
                  </a:rPr>
                  <a:t> </a:t>
                </a:r>
              </a:p>
            </p:txBody>
          </p:sp>
        </mc:Fallback>
      </mc:AlternateContent>
    </p:spTree>
    <p:extLst>
      <p:ext uri="{BB962C8B-B14F-4D97-AF65-F5344CB8AC3E}">
        <p14:creationId xmlns:p14="http://schemas.microsoft.com/office/powerpoint/2010/main" val="11193250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is the objective?</a:t>
            </a:r>
            <a:r>
              <a:rPr lang="en-US" dirty="0"/>
              <a:t/>
            </a:r>
            <a:br>
              <a:rPr lang="en-US" dirty="0"/>
            </a:br>
            <a:r>
              <a:rPr lang="en-US" dirty="0" smtClean="0"/>
              <a:t>Minimize variance of the mean/total estimate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smtClean="0"/>
                  <a:t>How do we do this? Some calculus…</a:t>
                </a:r>
              </a:p>
              <a:p>
                <a:pPr marL="0" indent="0">
                  <a:buNone/>
                </a:pPr>
                <a:endParaRPr lang="en-US" dirty="0"/>
              </a:p>
              <a:p>
                <a:r>
                  <a:rPr lang="en-US" dirty="0" smtClean="0"/>
                  <a:t>If you have a function (i.e., variance) and you want to optimize (i.e., minimize) it’s value …</a:t>
                </a:r>
              </a:p>
              <a:p>
                <a:r>
                  <a:rPr lang="en-US" dirty="0" smtClean="0"/>
                  <a:t>Take the derivative, set to zero, and solve for the variable</a:t>
                </a:r>
              </a:p>
              <a:p>
                <a:endParaRPr lang="en-US" dirty="0"/>
              </a:p>
              <a:p>
                <a:r>
                  <a:rPr lang="en-US" dirty="0" smtClean="0"/>
                  <a:t>But! We have many variables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𝑛</m:t>
                        </m:r>
                      </m:e>
                      <m:sub>
                        <m:r>
                          <a:rPr lang="en-US" b="0" i="1" dirty="0" smtClean="0">
                            <a:latin typeface="Cambria Math" panose="02040503050406030204" pitchFamily="18" charset="0"/>
                          </a:rPr>
                          <m:t>1</m:t>
                        </m:r>
                      </m:sub>
                    </m:sSub>
                    <m:r>
                      <a:rPr lang="en-US"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𝑛</m:t>
                        </m:r>
                      </m:e>
                      <m:sub>
                        <m:r>
                          <a:rPr lang="en-US" b="0" i="1" dirty="0" smtClean="0">
                            <a:latin typeface="Cambria Math" panose="02040503050406030204" pitchFamily="18" charset="0"/>
                          </a:rPr>
                          <m:t>2</m:t>
                        </m:r>
                      </m:sub>
                    </m:sSub>
                    <m:r>
                      <a:rPr lang="en-US" i="1" dirty="0" smtClean="0">
                        <a:latin typeface="Cambria Math" panose="02040503050406030204" pitchFamily="18" charset="0"/>
                      </a:rPr>
                      <m:t>, …, </m:t>
                    </m:r>
                    <m:sSub>
                      <m:sSubPr>
                        <m:ctrlPr>
                          <a:rPr lang="en-US" b="0" i="1" dirty="0" smtClean="0">
                            <a:latin typeface="Cambria Math" panose="02040503050406030204" pitchFamily="18" charset="0"/>
                          </a:rPr>
                        </m:ctrlPr>
                      </m:sSubPr>
                      <m:e>
                        <m:r>
                          <a:rPr lang="en-US" i="1" dirty="0" err="1" smtClean="0">
                            <a:latin typeface="Cambria Math" panose="02040503050406030204" pitchFamily="18" charset="0"/>
                          </a:rPr>
                          <m:t>𝑛</m:t>
                        </m:r>
                      </m:e>
                      <m:sub>
                        <m:r>
                          <a:rPr lang="en-US" b="0" i="1" dirty="0" smtClean="0">
                            <a:latin typeface="Cambria Math" panose="02040503050406030204" pitchFamily="18" charset="0"/>
                          </a:rPr>
                          <m:t>𝐿</m:t>
                        </m:r>
                      </m:sub>
                    </m:sSub>
                  </m:oMath>
                </a14:m>
                <a:r>
                  <a:rPr lang="en-US" dirty="0" smtClean="0"/>
                  <a:t>) </a:t>
                </a:r>
              </a:p>
              <a:p>
                <a:r>
                  <a:rPr lang="en-US" dirty="0" smtClean="0"/>
                  <a:t>However, we can use a LaGrange multiplier to solve the equation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0746163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20000"/>
              </a:bodyPr>
              <a:lstStyle/>
              <a:p>
                <a:pPr marL="457200" lvl="1" indent="0" algn="ctr">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minimize</m:t>
                          </m:r>
                        </m:fName>
                        <m:e>
                          <m:r>
                            <a:rPr lang="en-US" b="0" i="1" smtClean="0">
                              <a:latin typeface="Cambria Math" panose="02040503050406030204" pitchFamily="18" charset="0"/>
                            </a:rPr>
                            <m:t>𝑣𝑎𝑟</m:t>
                          </m:r>
                          <m:d>
                            <m:dPr>
                              <m:ctrlPr>
                                <a:rPr lang="en-US" b="0" i="1" smtClean="0">
                                  <a:latin typeface="Cambria Math" panose="02040503050406030204" pitchFamily="18" charset="0"/>
                                </a:rPr>
                              </m:ctrlPr>
                            </m:dPr>
                            <m:e>
                              <m:r>
                                <a:rPr lang="en-US" b="0" i="1" smtClean="0">
                                  <a:latin typeface="Cambria Math" panose="02040503050406030204" pitchFamily="18" charset="0"/>
                                </a:rPr>
                                <m:t>𝑇</m:t>
                              </m:r>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h</m:t>
                              </m:r>
                              <m:r>
                                <a:rPr lang="en-US" b="0" i="1" smtClean="0">
                                  <a:latin typeface="Cambria Math" panose="02040503050406030204" pitchFamily="18" charset="0"/>
                                </a:rPr>
                                <m:t>=1</m:t>
                              </m:r>
                            </m:sub>
                            <m:sup>
                              <m:r>
                                <a:rPr lang="en-US" b="0" i="1" smtClean="0">
                                  <a:latin typeface="Cambria Math" panose="02040503050406030204" pitchFamily="18" charset="0"/>
                                </a:rPr>
                                <m:t>𝐿</m:t>
                              </m:r>
                            </m:sup>
                            <m:e>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i="1">
                                          <a:latin typeface="Cambria Math" panose="02040503050406030204" pitchFamily="18" charset="0"/>
                                        </a:rPr>
                                        <m:t>𝑁</m:t>
                                      </m:r>
                                    </m:e>
                                    <m:sub>
                                      <m:r>
                                        <a:rPr lang="en-US" i="1">
                                          <a:latin typeface="Cambria Math" panose="02040503050406030204" pitchFamily="18" charset="0"/>
                                        </a:rPr>
                                        <m:t>h</m:t>
                                      </m:r>
                                    </m:sub>
                                    <m:sup>
                                      <m:r>
                                        <a:rPr lang="en-US" b="0" i="1" smtClean="0">
                                          <a:latin typeface="Cambria Math" panose="02040503050406030204" pitchFamily="18" charset="0"/>
                                        </a:rPr>
                                        <m:t>2</m:t>
                                      </m:r>
                                    </m:sup>
                                  </m:sSubSup>
                                  <m:sSubSup>
                                    <m:sSubSupPr>
                                      <m:ctrlPr>
                                        <a:rPr lang="en-US" i="1">
                                          <a:latin typeface="Cambria Math" panose="02040503050406030204" pitchFamily="18" charset="0"/>
                                        </a:rPr>
                                      </m:ctrlPr>
                                    </m:sSubSupPr>
                                    <m:e>
                                      <m:r>
                                        <a:rPr lang="en-US" i="1">
                                          <a:latin typeface="Cambria Math" panose="02040503050406030204" pitchFamily="18" charset="0"/>
                                        </a:rPr>
                                        <m:t>𝑠</m:t>
                                      </m:r>
                                    </m:e>
                                    <m:sub>
                                      <m:r>
                                        <a:rPr lang="en-US" i="1">
                                          <a:latin typeface="Cambria Math" panose="02040503050406030204" pitchFamily="18" charset="0"/>
                                        </a:rPr>
                                        <m:t>h</m:t>
                                      </m:r>
                                    </m:sub>
                                    <m:sup>
                                      <m:r>
                                        <a:rPr lang="en-US" i="1">
                                          <a:latin typeface="Cambria Math" panose="02040503050406030204" pitchFamily="18" charset="0"/>
                                        </a:rPr>
                                        <m:t>2</m:t>
                                      </m:r>
                                    </m:sup>
                                  </m:sSubSup>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h</m:t>
                                      </m:r>
                                    </m:sub>
                                  </m:sSub>
                                </m:den>
                              </m:f>
                              <m:r>
                                <a:rPr lang="en-US" b="0" i="1" smtClean="0">
                                  <a:latin typeface="Cambria Math" panose="02040503050406030204" pitchFamily="18" charset="0"/>
                                </a:rPr>
                                <m:t> (1 − </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h</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h</m:t>
                                      </m:r>
                                    </m:sub>
                                  </m:sSub>
                                </m:den>
                              </m:f>
                              <m:r>
                                <a:rPr lang="en-US" b="0" i="1" smtClean="0">
                                  <a:latin typeface="Cambria Math" panose="02040503050406030204" pitchFamily="18" charset="0"/>
                                </a:rPr>
                                <m:t>)</m:t>
                              </m:r>
                            </m:e>
                          </m:nary>
                        </m:e>
                      </m:func>
                    </m:oMath>
                  </m:oMathPara>
                </a14:m>
                <a:endParaRPr lang="en-US" dirty="0" smtClean="0"/>
              </a:p>
              <a:p>
                <a:pPr marL="457200" lvl="1" indent="0" algn="ctr">
                  <a:buNone/>
                </a:pPr>
                <a:endParaRPr lang="en-US" dirty="0" smtClean="0"/>
              </a:p>
              <a:p>
                <a:pPr marL="457200" lvl="1"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𝑠𝑢𝑏𝑗𝑒𝑐𝑡</m:t>
                      </m:r>
                      <m:r>
                        <a:rPr lang="en-US" b="0" i="1" smtClean="0">
                          <a:latin typeface="Cambria Math" panose="02040503050406030204" pitchFamily="18" charset="0"/>
                        </a:rPr>
                        <m:t> </m:t>
                      </m:r>
                      <m:r>
                        <a:rPr lang="en-US" b="0" i="1" smtClean="0">
                          <a:latin typeface="Cambria Math" panose="02040503050406030204" pitchFamily="18" charset="0"/>
                        </a:rPr>
                        <m:t>𝑡𝑜</m:t>
                      </m:r>
                    </m:oMath>
                  </m:oMathPara>
                </a14:m>
                <a:endParaRPr lang="en-US" dirty="0" smtClean="0"/>
              </a:p>
              <a:p>
                <a:pPr marL="457200" lvl="1" indent="0" algn="ctr">
                  <a:buNone/>
                </a:pPr>
                <a:endParaRPr lang="en-US" dirty="0" smtClean="0"/>
              </a:p>
              <a:p>
                <a:pPr marL="457200" lvl="1" indent="0" algn="ctr">
                  <a:buNone/>
                </a:pPr>
                <a14:m>
                  <m:oMathPara xmlns:m="http://schemas.openxmlformats.org/officeDocument/2006/math">
                    <m:oMathParaPr>
                      <m:jc m:val="centerGroup"/>
                    </m:oMathParaPr>
                    <m:oMath xmlns:m="http://schemas.openxmlformats.org/officeDocument/2006/math">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h</m:t>
                          </m:r>
                          <m:r>
                            <a:rPr lang="en-US" b="0" i="1" smtClean="0">
                              <a:latin typeface="Cambria Math" panose="02040503050406030204" pitchFamily="18" charset="0"/>
                            </a:rPr>
                            <m:t>=1</m:t>
                          </m:r>
                        </m:sub>
                        <m:sup>
                          <m:r>
                            <a:rPr lang="en-US" b="0" i="1" smtClean="0">
                              <a:latin typeface="Cambria Math" panose="02040503050406030204" pitchFamily="18" charset="0"/>
                            </a:rPr>
                            <m:t>𝐿</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h</m:t>
                              </m:r>
                            </m:sub>
                          </m:sSub>
                        </m:e>
                      </m:nary>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rPr>
                        <m:t>𝑒𝑞𝑢𝑎𝑙</m:t>
                      </m:r>
                      <m:r>
                        <a:rPr lang="en-US" b="0" i="1" smtClean="0">
                          <a:latin typeface="Cambria Math" panose="02040503050406030204" pitchFamily="18" charset="0"/>
                        </a:rPr>
                        <m:t> </m:t>
                      </m:r>
                      <m:r>
                        <a:rPr lang="en-US" b="0" i="1" smtClean="0">
                          <a:latin typeface="Cambria Math" panose="02040503050406030204" pitchFamily="18" charset="0"/>
                        </a:rPr>
                        <m:t>𝑠𝑡𝑟𝑎𝑡𝑢𝑚</m:t>
                      </m:r>
                      <m:r>
                        <a:rPr lang="en-US" b="0" i="1" smtClean="0">
                          <a:latin typeface="Cambria Math" panose="02040503050406030204" pitchFamily="18" charset="0"/>
                        </a:rPr>
                        <m:t> </m:t>
                      </m:r>
                      <m:r>
                        <a:rPr lang="en-US" b="0" i="1" smtClean="0">
                          <a:latin typeface="Cambria Math" panose="02040503050406030204" pitchFamily="18" charset="0"/>
                        </a:rPr>
                        <m:t>𝑐𝑜𝑠𝑡</m:t>
                      </m:r>
                      <m:r>
                        <a:rPr lang="en-US" b="0" i="1" smtClean="0">
                          <a:latin typeface="Cambria Math" panose="02040503050406030204" pitchFamily="18" charset="0"/>
                        </a:rPr>
                        <m:t>)</m:t>
                      </m:r>
                    </m:oMath>
                  </m:oMathPara>
                </a14:m>
                <a:endParaRPr lang="en-US" dirty="0" smtClean="0"/>
              </a:p>
              <a:p>
                <a:pPr marL="457200" lvl="1" indent="0" algn="ctr">
                  <a:buNone/>
                </a:pPr>
                <a:endParaRPr lang="en-US" dirty="0" smtClean="0"/>
              </a:p>
              <a:p>
                <a:pPr marL="457200" lvl="1" indent="0" algn="ctr">
                  <a:buNone/>
                </a:pPr>
                <a:r>
                  <a:rPr lang="en-US" b="1" dirty="0" smtClean="0"/>
                  <a:t>(LaGrange nonsense…)</a:t>
                </a:r>
              </a:p>
              <a:p>
                <a:pPr marL="457200" lvl="1" indent="0" algn="ctr">
                  <a:buNone/>
                </a:pPr>
                <a:endParaRPr lang="en-US" dirty="0" smtClean="0"/>
              </a:p>
              <a:p>
                <a:pPr marL="457200" lvl="1" indent="0" algn="ctr">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h</m:t>
                          </m:r>
                        </m:sub>
                      </m:sSub>
                      <m:r>
                        <a:rPr lang="en-US" b="0" i="1" smtClean="0">
                          <a:latin typeface="Cambria Math" panose="02040503050406030204" pitchFamily="18" charset="0"/>
                        </a:rPr>
                        <m:t>=</m:t>
                      </m:r>
                      <m:r>
                        <a:rPr lang="en-US" b="0" i="1" smtClean="0">
                          <a:latin typeface="Cambria Math" panose="02040503050406030204" pitchFamily="18" charset="0"/>
                        </a:rPr>
                        <m:t>𝑛</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h</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h</m:t>
                              </m:r>
                            </m:sub>
                          </m:sSub>
                        </m:num>
                        <m:den>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h</m:t>
                              </m:r>
                              <m:r>
                                <a:rPr lang="en-US" b="0" i="1" smtClean="0">
                                  <a:latin typeface="Cambria Math" panose="02040503050406030204" pitchFamily="18" charset="0"/>
                                </a:rPr>
                                <m:t>=1</m:t>
                              </m:r>
                            </m:sub>
                            <m:sup>
                              <m:r>
                                <a:rPr lang="en-US" b="0" i="1" smtClean="0">
                                  <a:latin typeface="Cambria Math" panose="02040503050406030204" pitchFamily="18" charset="0"/>
                                </a:rPr>
                                <m:t>𝐿</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h</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h</m:t>
                                  </m:r>
                                </m:sub>
                              </m:sSub>
                            </m:e>
                          </m:nary>
                        </m:den>
                      </m:f>
                    </m:oMath>
                  </m:oMathPara>
                </a14:m>
                <a:endParaRPr lang="en-US" dirty="0" smtClean="0"/>
              </a:p>
              <a:p>
                <a:pPr marL="457200" lvl="1" indent="0" algn="ctr">
                  <a:buNone/>
                </a:pPr>
                <a:endParaRPr lang="en-US" dirty="0"/>
              </a:p>
              <a:p>
                <a:pPr marL="457200" lvl="1" indent="0" algn="ctr">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
        <p:nvSpPr>
          <p:cNvPr id="4" name="Title 1"/>
          <p:cNvSpPr>
            <a:spLocks noGrp="1"/>
          </p:cNvSpPr>
          <p:nvPr>
            <p:ph type="title"/>
          </p:nvPr>
        </p:nvSpPr>
        <p:spPr>
          <a:xfrm>
            <a:off x="838200" y="365125"/>
            <a:ext cx="10515600" cy="1325563"/>
          </a:xfrm>
        </p:spPr>
        <p:txBody>
          <a:bodyPr/>
          <a:lstStyle/>
          <a:p>
            <a:pPr algn="ctr"/>
            <a:r>
              <a:rPr lang="en-US" dirty="0" smtClean="0"/>
              <a:t>What is the objective?</a:t>
            </a:r>
            <a:r>
              <a:rPr lang="en-US" dirty="0"/>
              <a:t/>
            </a:r>
            <a:br>
              <a:rPr lang="en-US" dirty="0"/>
            </a:br>
            <a:r>
              <a:rPr lang="en-US" dirty="0" smtClean="0"/>
              <a:t>Minimize Variance of the Total</a:t>
            </a:r>
            <a:endParaRPr lang="en-US" dirty="0"/>
          </a:p>
        </p:txBody>
      </p:sp>
      <p:sp>
        <p:nvSpPr>
          <p:cNvPr id="5" name="TextBox 4"/>
          <p:cNvSpPr txBox="1"/>
          <p:nvPr/>
        </p:nvSpPr>
        <p:spPr>
          <a:xfrm>
            <a:off x="7546206" y="5399773"/>
            <a:ext cx="2849078" cy="461665"/>
          </a:xfrm>
          <a:prstGeom prst="rect">
            <a:avLst/>
          </a:prstGeom>
          <a:noFill/>
        </p:spPr>
        <p:txBody>
          <a:bodyPr wrap="square" rtlCol="0">
            <a:spAutoFit/>
          </a:bodyPr>
          <a:lstStyle/>
          <a:p>
            <a:r>
              <a:rPr lang="en-US" sz="2400" b="1" dirty="0" smtClean="0"/>
              <a:t>(</a:t>
            </a:r>
            <a:r>
              <a:rPr lang="en-US" sz="2400" b="1" dirty="0" err="1" smtClean="0"/>
              <a:t>Neyman</a:t>
            </a:r>
            <a:r>
              <a:rPr lang="en-US" sz="2400" b="1" dirty="0" smtClean="0"/>
              <a:t> Allocation)</a:t>
            </a:r>
            <a:endParaRPr lang="en-US" sz="2400" b="1" dirty="0"/>
          </a:p>
        </p:txBody>
      </p:sp>
    </p:spTree>
    <p:extLst>
      <p:ext uri="{BB962C8B-B14F-4D97-AF65-F5344CB8AC3E}">
        <p14:creationId xmlns:p14="http://schemas.microsoft.com/office/powerpoint/2010/main" val="5107465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smtClean="0"/>
              <a:t>How to extend to multispecies STRS design?</a:t>
            </a:r>
          </a:p>
        </p:txBody>
      </p:sp>
      <p:sp>
        <p:nvSpPr>
          <p:cNvPr id="3" name="Content Placeholder 2"/>
          <p:cNvSpPr>
            <a:spLocks noGrp="1"/>
          </p:cNvSpPr>
          <p:nvPr>
            <p:ph sz="half" idx="1"/>
          </p:nvPr>
        </p:nvSpPr>
        <p:spPr/>
        <p:txBody>
          <a:bodyPr>
            <a:normAutofit fontScale="92500" lnSpcReduction="20000"/>
          </a:bodyPr>
          <a:lstStyle/>
          <a:p>
            <a:r>
              <a:rPr lang="en-US" dirty="0" err="1" smtClean="0"/>
              <a:t>Neyman</a:t>
            </a:r>
            <a:r>
              <a:rPr lang="en-US" dirty="0" smtClean="0"/>
              <a:t> allocation is a single-species optimization</a:t>
            </a:r>
          </a:p>
          <a:p>
            <a:endParaRPr lang="en-US" dirty="0" smtClean="0"/>
          </a:p>
          <a:p>
            <a:r>
              <a:rPr lang="en-US" dirty="0" smtClean="0"/>
              <a:t>Because there is variation in species distributions across species set, no one survey design will fully minimize variance for all species at one time</a:t>
            </a:r>
          </a:p>
          <a:p>
            <a:pPr marL="0" indent="0">
              <a:buNone/>
            </a:pPr>
            <a:endParaRPr lang="en-US" dirty="0" smtClean="0"/>
          </a:p>
          <a:p>
            <a:r>
              <a:rPr lang="en-US" dirty="0" smtClean="0"/>
              <a:t>There are tradeoffs of any multispecies survey design (good for some species, not great for others..)</a:t>
            </a:r>
          </a:p>
          <a:p>
            <a:endParaRPr lang="en-US" dirty="0" smtClean="0"/>
          </a:p>
          <a:p>
            <a:endParaRPr lang="en-US" dirty="0" smtClean="0"/>
          </a:p>
        </p:txBody>
      </p:sp>
      <p:sp>
        <p:nvSpPr>
          <p:cNvPr id="4" name="Content Placeholder 3"/>
          <p:cNvSpPr>
            <a:spLocks noGrp="1"/>
          </p:cNvSpPr>
          <p:nvPr>
            <p:ph sz="half" idx="2"/>
          </p:nvPr>
        </p:nvSpPr>
        <p:spPr/>
        <p:txBody>
          <a:bodyPr>
            <a:normAutofit fontScale="92500" lnSpcReduction="20000"/>
          </a:bodyPr>
          <a:lstStyle/>
          <a:p>
            <a:r>
              <a:rPr lang="en-US" dirty="0" smtClean="0"/>
              <a:t>Which species to include?</a:t>
            </a:r>
          </a:p>
          <a:p>
            <a:pPr lvl="1"/>
            <a:r>
              <a:rPr lang="en-US" dirty="0" smtClean="0"/>
              <a:t>All major </a:t>
            </a:r>
            <a:r>
              <a:rPr lang="en-US" dirty="0" err="1" smtClean="0"/>
              <a:t>groundfish</a:t>
            </a:r>
            <a:r>
              <a:rPr lang="en-US" dirty="0" smtClean="0"/>
              <a:t> commercially caught, contained within the GOA FMP</a:t>
            </a:r>
          </a:p>
          <a:p>
            <a:pPr marL="457200" lvl="1" indent="0">
              <a:buNone/>
            </a:pPr>
            <a:endParaRPr lang="en-US" dirty="0" smtClean="0"/>
          </a:p>
          <a:p>
            <a:r>
              <a:rPr lang="en-US" dirty="0" smtClean="0"/>
              <a:t>Which species to prioritize? </a:t>
            </a:r>
          </a:p>
          <a:p>
            <a:pPr lvl="1"/>
            <a:r>
              <a:rPr lang="en-US" dirty="0" smtClean="0"/>
              <a:t>Species with higher economic value (combination of ex-vessel price and biomass)</a:t>
            </a:r>
          </a:p>
          <a:p>
            <a:endParaRPr lang="en-US" dirty="0"/>
          </a:p>
        </p:txBody>
      </p:sp>
    </p:spTree>
    <p:extLst>
      <p:ext uri="{BB962C8B-B14F-4D97-AF65-F5344CB8AC3E}">
        <p14:creationId xmlns:p14="http://schemas.microsoft.com/office/powerpoint/2010/main" val="16223459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to extend to multispecies STRS design?</a:t>
            </a:r>
            <a:endParaRPr lang="en-US" dirty="0"/>
          </a:p>
        </p:txBody>
      </p:sp>
      <p:sp>
        <p:nvSpPr>
          <p:cNvPr id="5" name="Content Placeholder 4"/>
          <p:cNvSpPr>
            <a:spLocks noGrp="1"/>
          </p:cNvSpPr>
          <p:nvPr>
            <p:ph sz="half" idx="1"/>
          </p:nvPr>
        </p:nvSpPr>
        <p:spPr/>
        <p:txBody>
          <a:bodyPr>
            <a:normAutofit lnSpcReduction="10000"/>
          </a:bodyPr>
          <a:lstStyle/>
          <a:p>
            <a:pPr marL="514350" indent="-514350">
              <a:buAutoNum type="arabicParenR"/>
            </a:pPr>
            <a:r>
              <a:rPr lang="en-US" dirty="0" smtClean="0"/>
              <a:t>Pull ex-vessel prices and biomass of species set</a:t>
            </a:r>
          </a:p>
          <a:p>
            <a:pPr marL="514350" indent="-514350">
              <a:buAutoNum type="arabicParenR"/>
            </a:pPr>
            <a:endParaRPr lang="en-US" dirty="0" smtClean="0"/>
          </a:p>
          <a:p>
            <a:pPr marL="514350" indent="-514350">
              <a:buFont typeface="Arial" panose="020B0604020202020204" pitchFamily="34" charset="0"/>
              <a:buAutoNum type="arabicParenR"/>
            </a:pPr>
            <a:r>
              <a:rPr lang="en-US" dirty="0" smtClean="0"/>
              <a:t>Conduct </a:t>
            </a:r>
            <a:r>
              <a:rPr lang="en-US" dirty="0" err="1" smtClean="0"/>
              <a:t>Neyman</a:t>
            </a:r>
            <a:r>
              <a:rPr lang="en-US" dirty="0" smtClean="0"/>
              <a:t> allocation for each species in each year (going back to 1996?)</a:t>
            </a:r>
          </a:p>
          <a:p>
            <a:pPr marL="514350" indent="-514350">
              <a:buAutoNum type="arabicParenR"/>
            </a:pPr>
            <a:endParaRPr lang="en-US" dirty="0" smtClean="0"/>
          </a:p>
          <a:p>
            <a:pPr marL="514350" indent="-514350">
              <a:buAutoNum type="arabicParenR"/>
            </a:pPr>
            <a:r>
              <a:rPr lang="en-US" dirty="0" smtClean="0"/>
              <a:t>Stratum effort: weighted average across species’ specific </a:t>
            </a:r>
            <a:r>
              <a:rPr lang="en-US" dirty="0" err="1" smtClean="0"/>
              <a:t>Neyman</a:t>
            </a:r>
            <a:r>
              <a:rPr lang="en-US" dirty="0" smtClean="0"/>
              <a:t> allocations</a:t>
            </a:r>
            <a:endParaRPr lang="en-US" dirty="0"/>
          </a:p>
        </p:txBody>
      </p:sp>
      <p:graphicFrame>
        <p:nvGraphicFramePr>
          <p:cNvPr id="7" name="Content Placeholder 6"/>
          <p:cNvGraphicFramePr>
            <a:graphicFrameLocks noGrp="1"/>
          </p:cNvGraphicFramePr>
          <p:nvPr>
            <p:ph sz="half" idx="2"/>
          </p:nvPr>
        </p:nvGraphicFramePr>
        <p:xfrm>
          <a:off x="6172201" y="1825625"/>
          <a:ext cx="5181599" cy="4676580"/>
        </p:xfrm>
        <a:graphic>
          <a:graphicData uri="http://schemas.openxmlformats.org/drawingml/2006/table">
            <a:tbl>
              <a:tblPr>
                <a:tableStyleId>{5C22544A-7EE6-4342-B048-85BDC9FD1C3A}</a:tableStyleId>
              </a:tblPr>
              <a:tblGrid>
                <a:gridCol w="714703">
                  <a:extLst>
                    <a:ext uri="{9D8B030D-6E8A-4147-A177-3AD203B41FA5}">
                      <a16:colId xmlns:a16="http://schemas.microsoft.com/office/drawing/2014/main" val="2679841807"/>
                    </a:ext>
                  </a:extLst>
                </a:gridCol>
                <a:gridCol w="1637862">
                  <a:extLst>
                    <a:ext uri="{9D8B030D-6E8A-4147-A177-3AD203B41FA5}">
                      <a16:colId xmlns:a16="http://schemas.microsoft.com/office/drawing/2014/main" val="832711943"/>
                    </a:ext>
                  </a:extLst>
                </a:gridCol>
                <a:gridCol w="1235841">
                  <a:extLst>
                    <a:ext uri="{9D8B030D-6E8A-4147-A177-3AD203B41FA5}">
                      <a16:colId xmlns:a16="http://schemas.microsoft.com/office/drawing/2014/main" val="4286494522"/>
                    </a:ext>
                  </a:extLst>
                </a:gridCol>
                <a:gridCol w="1072055">
                  <a:extLst>
                    <a:ext uri="{9D8B030D-6E8A-4147-A177-3AD203B41FA5}">
                      <a16:colId xmlns:a16="http://schemas.microsoft.com/office/drawing/2014/main" val="2370164570"/>
                    </a:ext>
                  </a:extLst>
                </a:gridCol>
                <a:gridCol w="521138">
                  <a:extLst>
                    <a:ext uri="{9D8B030D-6E8A-4147-A177-3AD203B41FA5}">
                      <a16:colId xmlns:a16="http://schemas.microsoft.com/office/drawing/2014/main" val="2300500713"/>
                    </a:ext>
                  </a:extLst>
                </a:gridCol>
              </a:tblGrid>
              <a:tr h="215900">
                <a:tc>
                  <a:txBody>
                    <a:bodyPr/>
                    <a:lstStyle/>
                    <a:p>
                      <a:pPr algn="ctr" fontAlgn="b"/>
                      <a:r>
                        <a:rPr lang="en-US" sz="1300" u="none" strike="noStrike">
                          <a:effectLst/>
                        </a:rPr>
                        <a:t>year</a:t>
                      </a:r>
                      <a:endParaRPr lang="en-US" sz="1300" b="0" i="0" u="none" strike="noStrike">
                        <a:solidFill>
                          <a:srgbClr val="000000"/>
                        </a:solidFill>
                        <a:effectLst/>
                        <a:latin typeface="Calibri" panose="020F0502020204030204" pitchFamily="34" charset="0"/>
                      </a:endParaRPr>
                    </a:p>
                  </a:txBody>
                  <a:tcPr marL="7445" marR="7445" marT="7445" marB="0" anchor="b"/>
                </a:tc>
                <a:tc>
                  <a:txBody>
                    <a:bodyPr/>
                    <a:lstStyle/>
                    <a:p>
                      <a:pPr algn="ctr" fontAlgn="b"/>
                      <a:r>
                        <a:rPr lang="en-US" sz="1300" u="none" strike="noStrike" dirty="0">
                          <a:effectLst/>
                        </a:rPr>
                        <a:t>species </a:t>
                      </a:r>
                      <a:endParaRPr lang="en-US" sz="1300" b="0" i="0" u="none" strike="noStrike" dirty="0">
                        <a:solidFill>
                          <a:srgbClr val="000000"/>
                        </a:solidFill>
                        <a:effectLst/>
                        <a:latin typeface="Calibri" panose="020F0502020204030204" pitchFamily="34" charset="0"/>
                      </a:endParaRPr>
                    </a:p>
                  </a:txBody>
                  <a:tcPr marL="7445" marR="7445" marT="7445" marB="0" anchor="b"/>
                </a:tc>
                <a:tc>
                  <a:txBody>
                    <a:bodyPr/>
                    <a:lstStyle/>
                    <a:p>
                      <a:pPr algn="ctr" fontAlgn="b"/>
                      <a:r>
                        <a:rPr lang="en-US" sz="1300" u="none" strike="noStrike">
                          <a:effectLst/>
                        </a:rPr>
                        <a:t>biomass (mt)</a:t>
                      </a:r>
                      <a:endParaRPr lang="en-US" sz="1300" b="0" i="0" u="none" strike="noStrike">
                        <a:solidFill>
                          <a:srgbClr val="000000"/>
                        </a:solidFill>
                        <a:effectLst/>
                        <a:latin typeface="Calibri" panose="020F0502020204030204" pitchFamily="34" charset="0"/>
                      </a:endParaRPr>
                    </a:p>
                  </a:txBody>
                  <a:tcPr marL="7445" marR="7445" marT="7445" marB="0" anchor="b"/>
                </a:tc>
                <a:tc>
                  <a:txBody>
                    <a:bodyPr/>
                    <a:lstStyle/>
                    <a:p>
                      <a:pPr algn="ctr" fontAlgn="b"/>
                      <a:r>
                        <a:rPr lang="en-US" sz="1300" u="none" strike="noStrike">
                          <a:effectLst/>
                        </a:rPr>
                        <a:t>ex-vessel price</a:t>
                      </a:r>
                      <a:endParaRPr lang="en-US" sz="1300" b="0" i="0" u="none" strike="noStrike">
                        <a:solidFill>
                          <a:srgbClr val="000000"/>
                        </a:solidFill>
                        <a:effectLst/>
                        <a:latin typeface="Calibri" panose="020F0502020204030204" pitchFamily="34" charset="0"/>
                      </a:endParaRPr>
                    </a:p>
                  </a:txBody>
                  <a:tcPr marL="7445" marR="7445" marT="7445" marB="0" anchor="b"/>
                </a:tc>
                <a:tc>
                  <a:txBody>
                    <a:bodyPr/>
                    <a:lstStyle/>
                    <a:p>
                      <a:pPr algn="ctr" fontAlgn="b"/>
                      <a:r>
                        <a:rPr lang="en-US" sz="1300" u="none" strike="noStrike" dirty="0">
                          <a:solidFill>
                            <a:schemeClr val="tx1"/>
                          </a:solidFill>
                          <a:effectLst/>
                        </a:rPr>
                        <a:t>weight</a:t>
                      </a:r>
                      <a:endParaRPr lang="en-US" sz="1300" b="0" i="0" u="none" strike="noStrike" dirty="0">
                        <a:solidFill>
                          <a:schemeClr val="tx1"/>
                        </a:solidFill>
                        <a:effectLst/>
                        <a:latin typeface="Calibri" panose="020F0502020204030204" pitchFamily="34" charset="0"/>
                      </a:endParaRPr>
                    </a:p>
                  </a:txBody>
                  <a:tcPr marL="7445" marR="7445" marT="7445" marB="0" anchor="b"/>
                </a:tc>
                <a:extLst>
                  <a:ext uri="{0D108BD9-81ED-4DB2-BD59-A6C34878D82A}">
                    <a16:rowId xmlns:a16="http://schemas.microsoft.com/office/drawing/2014/main" val="970179714"/>
                  </a:ext>
                </a:extLst>
              </a:tr>
              <a:tr h="215900">
                <a:tc>
                  <a:txBody>
                    <a:bodyPr/>
                    <a:lstStyle/>
                    <a:p>
                      <a:pPr algn="ctr" fontAlgn="b"/>
                      <a:r>
                        <a:rPr lang="en-US" sz="1300" u="none" strike="noStrike">
                          <a:effectLst/>
                        </a:rPr>
                        <a:t>2021</a:t>
                      </a:r>
                      <a:endParaRPr lang="en-US" sz="1300" b="0" i="0" u="none" strike="noStrike">
                        <a:solidFill>
                          <a:srgbClr val="000000"/>
                        </a:solidFill>
                        <a:effectLst/>
                        <a:latin typeface="Calibri" panose="020F0502020204030204" pitchFamily="34" charset="0"/>
                      </a:endParaRPr>
                    </a:p>
                  </a:txBody>
                  <a:tcPr marL="7445" marR="7445" marT="7445" marB="0" anchor="b"/>
                </a:tc>
                <a:tc>
                  <a:txBody>
                    <a:bodyPr/>
                    <a:lstStyle/>
                    <a:p>
                      <a:pPr algn="ctr" fontAlgn="b"/>
                      <a:r>
                        <a:rPr lang="en-US" sz="1300" u="none" strike="noStrike">
                          <a:effectLst/>
                        </a:rPr>
                        <a:t>Pacific ocean perch</a:t>
                      </a:r>
                      <a:endParaRPr lang="en-US" sz="1300" b="0" i="0" u="none" strike="noStrike">
                        <a:solidFill>
                          <a:srgbClr val="000000"/>
                        </a:solidFill>
                        <a:effectLst/>
                        <a:latin typeface="Calibri" panose="020F0502020204030204" pitchFamily="34" charset="0"/>
                      </a:endParaRPr>
                    </a:p>
                  </a:txBody>
                  <a:tcPr marL="7445" marR="7445" marT="7445" marB="0" anchor="b"/>
                </a:tc>
                <a:tc>
                  <a:txBody>
                    <a:bodyPr/>
                    <a:lstStyle/>
                    <a:p>
                      <a:pPr algn="ctr" fontAlgn="b"/>
                      <a:r>
                        <a:rPr lang="en-US" sz="1300" u="none" strike="noStrike">
                          <a:effectLst/>
                        </a:rPr>
                        <a:t>1478939.5</a:t>
                      </a:r>
                      <a:endParaRPr lang="en-US" sz="1300" b="0" i="0" u="none" strike="noStrike">
                        <a:solidFill>
                          <a:srgbClr val="000000"/>
                        </a:solidFill>
                        <a:effectLst/>
                        <a:latin typeface="Calibri" panose="020F0502020204030204" pitchFamily="34" charset="0"/>
                      </a:endParaRPr>
                    </a:p>
                  </a:txBody>
                  <a:tcPr marL="7445" marR="7445" marT="7445" marB="0" anchor="b"/>
                </a:tc>
                <a:tc>
                  <a:txBody>
                    <a:bodyPr/>
                    <a:lstStyle/>
                    <a:p>
                      <a:pPr algn="ctr" fontAlgn="b"/>
                      <a:r>
                        <a:rPr lang="en-US" sz="1300" u="none" strike="noStrike">
                          <a:effectLst/>
                        </a:rPr>
                        <a:t>286.338</a:t>
                      </a:r>
                      <a:endParaRPr lang="en-US" sz="1300" b="0" i="0" u="none" strike="noStrike">
                        <a:solidFill>
                          <a:srgbClr val="000000"/>
                        </a:solidFill>
                        <a:effectLst/>
                        <a:latin typeface="Calibri" panose="020F0502020204030204" pitchFamily="34" charset="0"/>
                      </a:endParaRPr>
                    </a:p>
                  </a:txBody>
                  <a:tcPr marL="7445" marR="7445" marT="7445" marB="0" anchor="b"/>
                </a:tc>
                <a:tc>
                  <a:txBody>
                    <a:bodyPr/>
                    <a:lstStyle/>
                    <a:p>
                      <a:pPr algn="ctr" fontAlgn="b"/>
                      <a:r>
                        <a:rPr lang="en-US" sz="1300" u="none" strike="noStrike" dirty="0">
                          <a:solidFill>
                            <a:schemeClr val="tx1"/>
                          </a:solidFill>
                          <a:effectLst/>
                        </a:rPr>
                        <a:t>0.27</a:t>
                      </a:r>
                      <a:endParaRPr lang="en-US" sz="1300" b="0" i="0" u="none" strike="noStrike" dirty="0">
                        <a:solidFill>
                          <a:schemeClr val="tx1"/>
                        </a:solidFill>
                        <a:effectLst/>
                        <a:latin typeface="Calibri" panose="020F0502020204030204" pitchFamily="34" charset="0"/>
                      </a:endParaRPr>
                    </a:p>
                  </a:txBody>
                  <a:tcPr marL="7445" marR="7445" marT="7445" marB="0" anchor="b"/>
                </a:tc>
                <a:extLst>
                  <a:ext uri="{0D108BD9-81ED-4DB2-BD59-A6C34878D82A}">
                    <a16:rowId xmlns:a16="http://schemas.microsoft.com/office/drawing/2014/main" val="2216975375"/>
                  </a:ext>
                </a:extLst>
              </a:tr>
              <a:tr h="215900">
                <a:tc>
                  <a:txBody>
                    <a:bodyPr/>
                    <a:lstStyle/>
                    <a:p>
                      <a:pPr algn="ctr"/>
                      <a:endParaRPr lang="en-US" dirty="0"/>
                    </a:p>
                  </a:txBody>
                  <a:tcPr marL="7445" marR="7445" marT="7445" marB="0" anchor="b"/>
                </a:tc>
                <a:tc>
                  <a:txBody>
                    <a:bodyPr/>
                    <a:lstStyle/>
                    <a:p>
                      <a:pPr algn="ctr" fontAlgn="b"/>
                      <a:r>
                        <a:rPr lang="en-US" sz="1300" u="none" strike="noStrike">
                          <a:effectLst/>
                        </a:rPr>
                        <a:t>walleye pollock</a:t>
                      </a:r>
                      <a:endParaRPr lang="en-US" sz="1300" b="0" i="0" u="none" strike="noStrike">
                        <a:solidFill>
                          <a:srgbClr val="000000"/>
                        </a:solidFill>
                        <a:effectLst/>
                        <a:latin typeface="Calibri" panose="020F0502020204030204" pitchFamily="34" charset="0"/>
                      </a:endParaRPr>
                    </a:p>
                  </a:txBody>
                  <a:tcPr marL="7445" marR="7445" marT="7445" marB="0" anchor="b"/>
                </a:tc>
                <a:tc>
                  <a:txBody>
                    <a:bodyPr/>
                    <a:lstStyle/>
                    <a:p>
                      <a:pPr algn="ctr" fontAlgn="b"/>
                      <a:r>
                        <a:rPr lang="en-US" sz="1300" u="none" strike="noStrike">
                          <a:effectLst/>
                        </a:rPr>
                        <a:t>528841.3</a:t>
                      </a:r>
                      <a:endParaRPr lang="en-US" sz="1300" b="0" i="0" u="none" strike="noStrike">
                        <a:solidFill>
                          <a:srgbClr val="000000"/>
                        </a:solidFill>
                        <a:effectLst/>
                        <a:latin typeface="Calibri" panose="020F0502020204030204" pitchFamily="34" charset="0"/>
                      </a:endParaRPr>
                    </a:p>
                  </a:txBody>
                  <a:tcPr marL="7445" marR="7445" marT="7445" marB="0" anchor="b"/>
                </a:tc>
                <a:tc>
                  <a:txBody>
                    <a:bodyPr/>
                    <a:lstStyle/>
                    <a:p>
                      <a:pPr algn="ctr" fontAlgn="b"/>
                      <a:r>
                        <a:rPr lang="en-US" sz="1300" u="none" strike="noStrike">
                          <a:effectLst/>
                        </a:rPr>
                        <a:t>374.442</a:t>
                      </a:r>
                      <a:endParaRPr lang="en-US" sz="1300" b="0" i="0" u="none" strike="noStrike">
                        <a:solidFill>
                          <a:srgbClr val="000000"/>
                        </a:solidFill>
                        <a:effectLst/>
                        <a:latin typeface="Calibri" panose="020F0502020204030204" pitchFamily="34" charset="0"/>
                      </a:endParaRPr>
                    </a:p>
                  </a:txBody>
                  <a:tcPr marL="7445" marR="7445" marT="7445" marB="0" anchor="b"/>
                </a:tc>
                <a:tc>
                  <a:txBody>
                    <a:bodyPr/>
                    <a:lstStyle/>
                    <a:p>
                      <a:pPr algn="ctr" fontAlgn="b"/>
                      <a:r>
                        <a:rPr lang="en-US" sz="1300" u="none" strike="noStrike" dirty="0">
                          <a:solidFill>
                            <a:schemeClr val="tx1"/>
                          </a:solidFill>
                          <a:effectLst/>
                        </a:rPr>
                        <a:t>0.13</a:t>
                      </a:r>
                      <a:endParaRPr lang="en-US" sz="1300" b="0" i="0" u="none" strike="noStrike" dirty="0">
                        <a:solidFill>
                          <a:schemeClr val="tx1"/>
                        </a:solidFill>
                        <a:effectLst/>
                        <a:latin typeface="Calibri" panose="020F0502020204030204" pitchFamily="34" charset="0"/>
                      </a:endParaRPr>
                    </a:p>
                  </a:txBody>
                  <a:tcPr marL="7445" marR="7445" marT="7445" marB="0" anchor="b"/>
                </a:tc>
                <a:extLst>
                  <a:ext uri="{0D108BD9-81ED-4DB2-BD59-A6C34878D82A}">
                    <a16:rowId xmlns:a16="http://schemas.microsoft.com/office/drawing/2014/main" val="4122708744"/>
                  </a:ext>
                </a:extLst>
              </a:tr>
              <a:tr h="215900">
                <a:tc>
                  <a:txBody>
                    <a:bodyPr/>
                    <a:lstStyle/>
                    <a:p>
                      <a:pPr algn="ctr"/>
                      <a:endParaRPr lang="en-US" dirty="0"/>
                    </a:p>
                  </a:txBody>
                  <a:tcPr marL="7445" marR="7445" marT="7445" marB="0" anchor="b"/>
                </a:tc>
                <a:tc>
                  <a:txBody>
                    <a:bodyPr/>
                    <a:lstStyle/>
                    <a:p>
                      <a:pPr algn="ctr" fontAlgn="b"/>
                      <a:r>
                        <a:rPr lang="en-US" sz="1300" u="none" strike="noStrike">
                          <a:effectLst/>
                        </a:rPr>
                        <a:t>shortspine thornyhead</a:t>
                      </a:r>
                      <a:endParaRPr lang="en-US" sz="1300" b="0" i="0" u="none" strike="noStrike">
                        <a:solidFill>
                          <a:srgbClr val="000000"/>
                        </a:solidFill>
                        <a:effectLst/>
                        <a:latin typeface="Calibri" panose="020F0502020204030204" pitchFamily="34" charset="0"/>
                      </a:endParaRPr>
                    </a:p>
                  </a:txBody>
                  <a:tcPr marL="7445" marR="7445" marT="7445" marB="0" anchor="b"/>
                </a:tc>
                <a:tc>
                  <a:txBody>
                    <a:bodyPr/>
                    <a:lstStyle/>
                    <a:p>
                      <a:pPr algn="ctr" fontAlgn="b"/>
                      <a:r>
                        <a:rPr lang="en-US" sz="1300" u="none" strike="noStrike">
                          <a:effectLst/>
                        </a:rPr>
                        <a:t>68224.2</a:t>
                      </a:r>
                      <a:endParaRPr lang="en-US" sz="1300" b="0" i="0" u="none" strike="noStrike">
                        <a:solidFill>
                          <a:srgbClr val="000000"/>
                        </a:solidFill>
                        <a:effectLst/>
                        <a:latin typeface="Calibri" panose="020F0502020204030204" pitchFamily="34" charset="0"/>
                      </a:endParaRPr>
                    </a:p>
                  </a:txBody>
                  <a:tcPr marL="7445" marR="7445" marT="7445" marB="0" anchor="b"/>
                </a:tc>
                <a:tc>
                  <a:txBody>
                    <a:bodyPr/>
                    <a:lstStyle/>
                    <a:p>
                      <a:pPr algn="ctr" fontAlgn="b"/>
                      <a:r>
                        <a:rPr lang="en-US" sz="1300" u="none" strike="noStrike">
                          <a:effectLst/>
                        </a:rPr>
                        <a:t>1960.314</a:t>
                      </a:r>
                      <a:endParaRPr lang="en-US" sz="1300" b="0" i="0" u="none" strike="noStrike">
                        <a:solidFill>
                          <a:srgbClr val="000000"/>
                        </a:solidFill>
                        <a:effectLst/>
                        <a:latin typeface="Calibri" panose="020F0502020204030204" pitchFamily="34" charset="0"/>
                      </a:endParaRPr>
                    </a:p>
                  </a:txBody>
                  <a:tcPr marL="7445" marR="7445" marT="7445" marB="0" anchor="b"/>
                </a:tc>
                <a:tc>
                  <a:txBody>
                    <a:bodyPr/>
                    <a:lstStyle/>
                    <a:p>
                      <a:pPr algn="ctr" fontAlgn="b"/>
                      <a:r>
                        <a:rPr lang="en-US" sz="1300" u="none" strike="noStrike" dirty="0">
                          <a:solidFill>
                            <a:schemeClr val="tx1"/>
                          </a:solidFill>
                          <a:effectLst/>
                        </a:rPr>
                        <a:t>0.08</a:t>
                      </a:r>
                      <a:endParaRPr lang="en-US" sz="1300" b="0" i="0" u="none" strike="noStrike" dirty="0">
                        <a:solidFill>
                          <a:schemeClr val="tx1"/>
                        </a:solidFill>
                        <a:effectLst/>
                        <a:latin typeface="Calibri" panose="020F0502020204030204" pitchFamily="34" charset="0"/>
                      </a:endParaRPr>
                    </a:p>
                  </a:txBody>
                  <a:tcPr marL="7445" marR="7445" marT="7445" marB="0" anchor="b"/>
                </a:tc>
                <a:extLst>
                  <a:ext uri="{0D108BD9-81ED-4DB2-BD59-A6C34878D82A}">
                    <a16:rowId xmlns:a16="http://schemas.microsoft.com/office/drawing/2014/main" val="2549707577"/>
                  </a:ext>
                </a:extLst>
              </a:tr>
              <a:tr h="215900">
                <a:tc>
                  <a:txBody>
                    <a:bodyPr/>
                    <a:lstStyle/>
                    <a:p>
                      <a:pPr algn="ctr"/>
                      <a:endParaRPr lang="en-US"/>
                    </a:p>
                  </a:txBody>
                  <a:tcPr marL="7445" marR="7445" marT="7445" marB="0" anchor="b"/>
                </a:tc>
                <a:tc>
                  <a:txBody>
                    <a:bodyPr/>
                    <a:lstStyle/>
                    <a:p>
                      <a:pPr algn="ctr" fontAlgn="b"/>
                      <a:r>
                        <a:rPr lang="en-US" sz="1300" u="none" strike="noStrike">
                          <a:effectLst/>
                        </a:rPr>
                        <a:t>arrowtooth flounder</a:t>
                      </a:r>
                      <a:endParaRPr lang="en-US" sz="1300" b="0" i="0" u="none" strike="noStrike">
                        <a:solidFill>
                          <a:srgbClr val="000000"/>
                        </a:solidFill>
                        <a:effectLst/>
                        <a:latin typeface="Calibri" panose="020F0502020204030204" pitchFamily="34" charset="0"/>
                      </a:endParaRPr>
                    </a:p>
                  </a:txBody>
                  <a:tcPr marL="7445" marR="7445" marT="7445" marB="0" anchor="b"/>
                </a:tc>
                <a:tc>
                  <a:txBody>
                    <a:bodyPr/>
                    <a:lstStyle/>
                    <a:p>
                      <a:pPr algn="ctr" fontAlgn="b"/>
                      <a:r>
                        <a:rPr lang="en-US" sz="1300" u="none" strike="noStrike">
                          <a:effectLst/>
                        </a:rPr>
                        <a:t>1132191.7</a:t>
                      </a:r>
                      <a:endParaRPr lang="en-US" sz="1300" b="0" i="0" u="none" strike="noStrike">
                        <a:solidFill>
                          <a:srgbClr val="000000"/>
                        </a:solidFill>
                        <a:effectLst/>
                        <a:latin typeface="Calibri" panose="020F0502020204030204" pitchFamily="34" charset="0"/>
                      </a:endParaRPr>
                    </a:p>
                  </a:txBody>
                  <a:tcPr marL="7445" marR="7445" marT="7445" marB="0" anchor="b"/>
                </a:tc>
                <a:tc>
                  <a:txBody>
                    <a:bodyPr/>
                    <a:lstStyle/>
                    <a:p>
                      <a:pPr algn="ctr" fontAlgn="b"/>
                      <a:r>
                        <a:rPr lang="en-US" sz="1300" u="none" strike="noStrike">
                          <a:effectLst/>
                        </a:rPr>
                        <a:t>110.13</a:t>
                      </a:r>
                      <a:endParaRPr lang="en-US" sz="1300" b="0" i="0" u="none" strike="noStrike">
                        <a:solidFill>
                          <a:srgbClr val="000000"/>
                        </a:solidFill>
                        <a:effectLst/>
                        <a:latin typeface="Calibri" panose="020F0502020204030204" pitchFamily="34" charset="0"/>
                      </a:endParaRPr>
                    </a:p>
                  </a:txBody>
                  <a:tcPr marL="7445" marR="7445" marT="7445" marB="0" anchor="b"/>
                </a:tc>
                <a:tc>
                  <a:txBody>
                    <a:bodyPr/>
                    <a:lstStyle/>
                    <a:p>
                      <a:pPr algn="ctr" fontAlgn="b"/>
                      <a:r>
                        <a:rPr lang="en-US" sz="1300" u="none" strike="noStrike" dirty="0">
                          <a:solidFill>
                            <a:schemeClr val="tx1"/>
                          </a:solidFill>
                          <a:effectLst/>
                        </a:rPr>
                        <a:t>0.08</a:t>
                      </a:r>
                      <a:endParaRPr lang="en-US" sz="1300" b="0" i="0" u="none" strike="noStrike" dirty="0">
                        <a:solidFill>
                          <a:schemeClr val="tx1"/>
                        </a:solidFill>
                        <a:effectLst/>
                        <a:latin typeface="Calibri" panose="020F0502020204030204" pitchFamily="34" charset="0"/>
                      </a:endParaRPr>
                    </a:p>
                  </a:txBody>
                  <a:tcPr marL="7445" marR="7445" marT="7445" marB="0" anchor="b"/>
                </a:tc>
                <a:extLst>
                  <a:ext uri="{0D108BD9-81ED-4DB2-BD59-A6C34878D82A}">
                    <a16:rowId xmlns:a16="http://schemas.microsoft.com/office/drawing/2014/main" val="4225677514"/>
                  </a:ext>
                </a:extLst>
              </a:tr>
              <a:tr h="215900">
                <a:tc>
                  <a:txBody>
                    <a:bodyPr/>
                    <a:lstStyle/>
                    <a:p>
                      <a:pPr algn="ctr"/>
                      <a:endParaRPr lang="en-US" dirty="0"/>
                    </a:p>
                  </a:txBody>
                  <a:tcPr marL="7445" marR="7445" marT="7445" marB="0" anchor="b"/>
                </a:tc>
                <a:tc>
                  <a:txBody>
                    <a:bodyPr/>
                    <a:lstStyle/>
                    <a:p>
                      <a:pPr algn="ctr" fontAlgn="b"/>
                      <a:r>
                        <a:rPr lang="en-US" sz="1300" u="none" strike="noStrike">
                          <a:effectLst/>
                        </a:rPr>
                        <a:t>Pacific cod</a:t>
                      </a:r>
                      <a:endParaRPr lang="en-US" sz="1300" b="0" i="0" u="none" strike="noStrike">
                        <a:solidFill>
                          <a:srgbClr val="000000"/>
                        </a:solidFill>
                        <a:effectLst/>
                        <a:latin typeface="Calibri" panose="020F0502020204030204" pitchFamily="34" charset="0"/>
                      </a:endParaRPr>
                    </a:p>
                  </a:txBody>
                  <a:tcPr marL="7445" marR="7445" marT="7445" marB="0" anchor="b"/>
                </a:tc>
                <a:tc>
                  <a:txBody>
                    <a:bodyPr/>
                    <a:lstStyle/>
                    <a:p>
                      <a:pPr algn="ctr" fontAlgn="b"/>
                      <a:r>
                        <a:rPr lang="en-US" sz="1300" u="none" strike="noStrike">
                          <a:effectLst/>
                        </a:rPr>
                        <a:t>174414.1</a:t>
                      </a:r>
                      <a:endParaRPr lang="en-US" sz="1300" b="0" i="0" u="none" strike="noStrike">
                        <a:solidFill>
                          <a:srgbClr val="000000"/>
                        </a:solidFill>
                        <a:effectLst/>
                        <a:latin typeface="Calibri" panose="020F0502020204030204" pitchFamily="34" charset="0"/>
                      </a:endParaRPr>
                    </a:p>
                  </a:txBody>
                  <a:tcPr marL="7445" marR="7445" marT="7445" marB="0" anchor="b"/>
                </a:tc>
                <a:tc>
                  <a:txBody>
                    <a:bodyPr/>
                    <a:lstStyle/>
                    <a:p>
                      <a:pPr algn="ctr" fontAlgn="b"/>
                      <a:r>
                        <a:rPr lang="en-US" sz="1300" u="none" strike="noStrike">
                          <a:effectLst/>
                        </a:rPr>
                        <a:t>638.754</a:t>
                      </a:r>
                      <a:endParaRPr lang="en-US" sz="1300" b="0" i="0" u="none" strike="noStrike">
                        <a:solidFill>
                          <a:srgbClr val="000000"/>
                        </a:solidFill>
                        <a:effectLst/>
                        <a:latin typeface="Calibri" panose="020F0502020204030204" pitchFamily="34" charset="0"/>
                      </a:endParaRPr>
                    </a:p>
                  </a:txBody>
                  <a:tcPr marL="7445" marR="7445" marT="7445" marB="0" anchor="b"/>
                </a:tc>
                <a:tc>
                  <a:txBody>
                    <a:bodyPr/>
                    <a:lstStyle/>
                    <a:p>
                      <a:pPr algn="ctr" fontAlgn="b"/>
                      <a:r>
                        <a:rPr lang="en-US" sz="1300" u="none" strike="noStrike" dirty="0">
                          <a:solidFill>
                            <a:schemeClr val="tx1"/>
                          </a:solidFill>
                          <a:effectLst/>
                        </a:rPr>
                        <a:t>0.07</a:t>
                      </a:r>
                      <a:endParaRPr lang="en-US" sz="1300" b="0" i="0" u="none" strike="noStrike" dirty="0">
                        <a:solidFill>
                          <a:schemeClr val="tx1"/>
                        </a:solidFill>
                        <a:effectLst/>
                        <a:latin typeface="Calibri" panose="020F0502020204030204" pitchFamily="34" charset="0"/>
                      </a:endParaRPr>
                    </a:p>
                  </a:txBody>
                  <a:tcPr marL="7445" marR="7445" marT="7445" marB="0" anchor="b"/>
                </a:tc>
                <a:extLst>
                  <a:ext uri="{0D108BD9-81ED-4DB2-BD59-A6C34878D82A}">
                    <a16:rowId xmlns:a16="http://schemas.microsoft.com/office/drawing/2014/main" val="3974155334"/>
                  </a:ext>
                </a:extLst>
              </a:tr>
              <a:tr h="215900">
                <a:tc>
                  <a:txBody>
                    <a:bodyPr/>
                    <a:lstStyle/>
                    <a:p>
                      <a:pPr algn="ctr" fontAlgn="b"/>
                      <a:endParaRPr lang="en-US" sz="1300" b="0" i="0" u="none" strike="noStrike">
                        <a:solidFill>
                          <a:srgbClr val="000000"/>
                        </a:solidFill>
                        <a:effectLst/>
                        <a:latin typeface="Calibri" panose="020F0502020204030204" pitchFamily="34" charset="0"/>
                      </a:endParaRPr>
                    </a:p>
                  </a:txBody>
                  <a:tcPr marL="7445" marR="7445" marT="7445" marB="0" anchor="b"/>
                </a:tc>
                <a:tc>
                  <a:txBody>
                    <a:bodyPr/>
                    <a:lstStyle/>
                    <a:p>
                      <a:pPr algn="ctr" fontAlgn="b"/>
                      <a:endParaRPr lang="en-US" sz="1300" b="0" i="0" u="none" strike="noStrike">
                        <a:solidFill>
                          <a:srgbClr val="000000"/>
                        </a:solidFill>
                        <a:effectLst/>
                        <a:latin typeface="Calibri" panose="020F0502020204030204" pitchFamily="34" charset="0"/>
                      </a:endParaRPr>
                    </a:p>
                  </a:txBody>
                  <a:tcPr marL="7445" marR="7445" marT="7445" marB="0" anchor="b"/>
                </a:tc>
                <a:tc>
                  <a:txBody>
                    <a:bodyPr/>
                    <a:lstStyle/>
                    <a:p>
                      <a:pPr algn="ctr" fontAlgn="b"/>
                      <a:endParaRPr lang="en-US" sz="1300" b="0" i="0" u="none" strike="noStrike">
                        <a:solidFill>
                          <a:srgbClr val="000000"/>
                        </a:solidFill>
                        <a:effectLst/>
                        <a:latin typeface="Calibri" panose="020F0502020204030204" pitchFamily="34" charset="0"/>
                      </a:endParaRPr>
                    </a:p>
                  </a:txBody>
                  <a:tcPr marL="7445" marR="7445" marT="7445" marB="0" anchor="b"/>
                </a:tc>
                <a:tc>
                  <a:txBody>
                    <a:bodyPr/>
                    <a:lstStyle/>
                    <a:p>
                      <a:pPr algn="ctr" fontAlgn="b"/>
                      <a:endParaRPr lang="en-US" sz="1300" b="0" i="0" u="none" strike="noStrike">
                        <a:solidFill>
                          <a:srgbClr val="000000"/>
                        </a:solidFill>
                        <a:effectLst/>
                        <a:latin typeface="Calibri" panose="020F0502020204030204" pitchFamily="34" charset="0"/>
                      </a:endParaRPr>
                    </a:p>
                  </a:txBody>
                  <a:tcPr marL="7445" marR="7445" marT="7445" marB="0" anchor="b"/>
                </a:tc>
                <a:tc>
                  <a:txBody>
                    <a:bodyPr/>
                    <a:lstStyle/>
                    <a:p>
                      <a:pPr algn="ctr" fontAlgn="b"/>
                      <a:endParaRPr lang="en-US" sz="1300" b="0" i="0" u="none" strike="noStrike">
                        <a:solidFill>
                          <a:schemeClr val="tx1"/>
                        </a:solidFill>
                        <a:effectLst/>
                        <a:latin typeface="Calibri" panose="020F0502020204030204" pitchFamily="34" charset="0"/>
                      </a:endParaRPr>
                    </a:p>
                  </a:txBody>
                  <a:tcPr marL="7445" marR="7445" marT="7445" marB="0" anchor="b"/>
                </a:tc>
                <a:extLst>
                  <a:ext uri="{0D108BD9-81ED-4DB2-BD59-A6C34878D82A}">
                    <a16:rowId xmlns:a16="http://schemas.microsoft.com/office/drawing/2014/main" val="965864117"/>
                  </a:ext>
                </a:extLst>
              </a:tr>
              <a:tr h="215900">
                <a:tc>
                  <a:txBody>
                    <a:bodyPr/>
                    <a:lstStyle/>
                    <a:p>
                      <a:pPr algn="ctr" fontAlgn="b"/>
                      <a:r>
                        <a:rPr lang="en-US" sz="1300" u="none" strike="noStrike">
                          <a:effectLst/>
                        </a:rPr>
                        <a:t>2009</a:t>
                      </a:r>
                      <a:endParaRPr lang="en-US" sz="1300" b="0" i="0" u="none" strike="noStrike">
                        <a:solidFill>
                          <a:srgbClr val="000000"/>
                        </a:solidFill>
                        <a:effectLst/>
                        <a:latin typeface="Calibri" panose="020F0502020204030204" pitchFamily="34" charset="0"/>
                      </a:endParaRPr>
                    </a:p>
                  </a:txBody>
                  <a:tcPr marL="7445" marR="7445" marT="7445" marB="0" anchor="b"/>
                </a:tc>
                <a:tc>
                  <a:txBody>
                    <a:bodyPr/>
                    <a:lstStyle/>
                    <a:p>
                      <a:pPr algn="ctr" fontAlgn="b"/>
                      <a:r>
                        <a:rPr lang="en-US" sz="1300" u="none" strike="noStrike">
                          <a:effectLst/>
                        </a:rPr>
                        <a:t>Pacific cod</a:t>
                      </a:r>
                      <a:endParaRPr lang="en-US" sz="1300" b="0" i="0" u="none" strike="noStrike">
                        <a:solidFill>
                          <a:srgbClr val="000000"/>
                        </a:solidFill>
                        <a:effectLst/>
                        <a:latin typeface="Calibri" panose="020F0502020204030204" pitchFamily="34" charset="0"/>
                      </a:endParaRPr>
                    </a:p>
                  </a:txBody>
                  <a:tcPr marL="7445" marR="7445" marT="7445" marB="0" anchor="b"/>
                </a:tc>
                <a:tc>
                  <a:txBody>
                    <a:bodyPr/>
                    <a:lstStyle/>
                    <a:p>
                      <a:pPr algn="ctr" fontAlgn="b"/>
                      <a:r>
                        <a:rPr lang="en-US" sz="1300" u="none" strike="noStrike">
                          <a:effectLst/>
                        </a:rPr>
                        <a:t>752650.9</a:t>
                      </a:r>
                      <a:endParaRPr lang="en-US" sz="1300" b="0" i="0" u="none" strike="noStrike">
                        <a:solidFill>
                          <a:srgbClr val="000000"/>
                        </a:solidFill>
                        <a:effectLst/>
                        <a:latin typeface="Calibri" panose="020F0502020204030204" pitchFamily="34" charset="0"/>
                      </a:endParaRPr>
                    </a:p>
                  </a:txBody>
                  <a:tcPr marL="7445" marR="7445" marT="7445" marB="0" anchor="b"/>
                </a:tc>
                <a:tc>
                  <a:txBody>
                    <a:bodyPr/>
                    <a:lstStyle/>
                    <a:p>
                      <a:pPr algn="ctr" fontAlgn="b"/>
                      <a:r>
                        <a:rPr lang="en-US" sz="1300" u="none" strike="noStrike">
                          <a:effectLst/>
                        </a:rPr>
                        <a:t>638.754</a:t>
                      </a:r>
                      <a:endParaRPr lang="en-US" sz="1300" b="0" i="0" u="none" strike="noStrike">
                        <a:solidFill>
                          <a:srgbClr val="000000"/>
                        </a:solidFill>
                        <a:effectLst/>
                        <a:latin typeface="Calibri" panose="020F0502020204030204" pitchFamily="34" charset="0"/>
                      </a:endParaRPr>
                    </a:p>
                  </a:txBody>
                  <a:tcPr marL="7445" marR="7445" marT="7445" marB="0" anchor="b"/>
                </a:tc>
                <a:tc>
                  <a:txBody>
                    <a:bodyPr/>
                    <a:lstStyle/>
                    <a:p>
                      <a:pPr algn="ctr" fontAlgn="b"/>
                      <a:r>
                        <a:rPr lang="en-US" sz="1300" u="none" strike="noStrike">
                          <a:solidFill>
                            <a:schemeClr val="tx1"/>
                          </a:solidFill>
                          <a:effectLst/>
                        </a:rPr>
                        <a:t>0.26</a:t>
                      </a:r>
                      <a:endParaRPr lang="en-US" sz="1300" b="0" i="0" u="none" strike="noStrike">
                        <a:solidFill>
                          <a:schemeClr val="tx1"/>
                        </a:solidFill>
                        <a:effectLst/>
                        <a:latin typeface="Calibri" panose="020F0502020204030204" pitchFamily="34" charset="0"/>
                      </a:endParaRPr>
                    </a:p>
                  </a:txBody>
                  <a:tcPr marL="7445" marR="7445" marT="7445" marB="0" anchor="b"/>
                </a:tc>
                <a:extLst>
                  <a:ext uri="{0D108BD9-81ED-4DB2-BD59-A6C34878D82A}">
                    <a16:rowId xmlns:a16="http://schemas.microsoft.com/office/drawing/2014/main" val="3653076994"/>
                  </a:ext>
                </a:extLst>
              </a:tr>
              <a:tr h="128510">
                <a:tc>
                  <a:txBody>
                    <a:bodyPr/>
                    <a:lstStyle/>
                    <a:p>
                      <a:pPr algn="ctr"/>
                      <a:endParaRPr lang="en-US" dirty="0"/>
                    </a:p>
                  </a:txBody>
                  <a:tcPr marL="7445" marR="7445" marT="7445" marB="0" anchor="b"/>
                </a:tc>
                <a:tc>
                  <a:txBody>
                    <a:bodyPr/>
                    <a:lstStyle/>
                    <a:p>
                      <a:pPr algn="ctr" fontAlgn="b"/>
                      <a:r>
                        <a:rPr lang="en-US" sz="1300" u="none" strike="noStrike">
                          <a:effectLst/>
                        </a:rPr>
                        <a:t>walleye pollock</a:t>
                      </a:r>
                      <a:endParaRPr lang="en-US" sz="1300" b="0" i="0" u="none" strike="noStrike">
                        <a:solidFill>
                          <a:srgbClr val="000000"/>
                        </a:solidFill>
                        <a:effectLst/>
                        <a:latin typeface="Calibri" panose="020F0502020204030204" pitchFamily="34" charset="0"/>
                      </a:endParaRPr>
                    </a:p>
                  </a:txBody>
                  <a:tcPr marL="7445" marR="7445" marT="7445" marB="0" anchor="b"/>
                </a:tc>
                <a:tc>
                  <a:txBody>
                    <a:bodyPr/>
                    <a:lstStyle/>
                    <a:p>
                      <a:pPr algn="ctr" fontAlgn="b"/>
                      <a:r>
                        <a:rPr lang="en-US" sz="1300" u="none" strike="noStrike">
                          <a:effectLst/>
                        </a:rPr>
                        <a:t>703631.3</a:t>
                      </a:r>
                      <a:endParaRPr lang="en-US" sz="1300" b="0" i="0" u="none" strike="noStrike">
                        <a:solidFill>
                          <a:srgbClr val="000000"/>
                        </a:solidFill>
                        <a:effectLst/>
                        <a:latin typeface="Calibri" panose="020F0502020204030204" pitchFamily="34" charset="0"/>
                      </a:endParaRPr>
                    </a:p>
                  </a:txBody>
                  <a:tcPr marL="7445" marR="7445" marT="7445" marB="0" anchor="b"/>
                </a:tc>
                <a:tc>
                  <a:txBody>
                    <a:bodyPr/>
                    <a:lstStyle/>
                    <a:p>
                      <a:pPr algn="ctr" fontAlgn="b"/>
                      <a:r>
                        <a:rPr lang="en-US" sz="1300" u="none" strike="noStrike">
                          <a:effectLst/>
                        </a:rPr>
                        <a:t>374.442</a:t>
                      </a:r>
                      <a:endParaRPr lang="en-US" sz="1300" b="0" i="0" u="none" strike="noStrike">
                        <a:solidFill>
                          <a:srgbClr val="000000"/>
                        </a:solidFill>
                        <a:effectLst/>
                        <a:latin typeface="Calibri" panose="020F0502020204030204" pitchFamily="34" charset="0"/>
                      </a:endParaRPr>
                    </a:p>
                  </a:txBody>
                  <a:tcPr marL="7445" marR="7445" marT="7445" marB="0" anchor="b"/>
                </a:tc>
                <a:tc>
                  <a:txBody>
                    <a:bodyPr/>
                    <a:lstStyle/>
                    <a:p>
                      <a:pPr algn="ctr" fontAlgn="b"/>
                      <a:r>
                        <a:rPr lang="en-US" sz="1300" u="none" strike="noStrike" dirty="0">
                          <a:solidFill>
                            <a:schemeClr val="tx1"/>
                          </a:solidFill>
                          <a:effectLst/>
                        </a:rPr>
                        <a:t>0.14</a:t>
                      </a:r>
                      <a:endParaRPr lang="en-US" sz="1300" b="0" i="0" u="none" strike="noStrike" dirty="0">
                        <a:solidFill>
                          <a:schemeClr val="tx1"/>
                        </a:solidFill>
                        <a:effectLst/>
                        <a:latin typeface="Calibri" panose="020F0502020204030204" pitchFamily="34" charset="0"/>
                      </a:endParaRPr>
                    </a:p>
                  </a:txBody>
                  <a:tcPr marL="7445" marR="7445" marT="7445" marB="0" anchor="b"/>
                </a:tc>
                <a:extLst>
                  <a:ext uri="{0D108BD9-81ED-4DB2-BD59-A6C34878D82A}">
                    <a16:rowId xmlns:a16="http://schemas.microsoft.com/office/drawing/2014/main" val="3997243093"/>
                  </a:ext>
                </a:extLst>
              </a:tr>
              <a:tr h="215900">
                <a:tc>
                  <a:txBody>
                    <a:bodyPr/>
                    <a:lstStyle/>
                    <a:p>
                      <a:pPr algn="ctr"/>
                      <a:endParaRPr lang="en-US"/>
                    </a:p>
                  </a:txBody>
                  <a:tcPr marL="7445" marR="7445" marT="7445" marB="0" anchor="b"/>
                </a:tc>
                <a:tc>
                  <a:txBody>
                    <a:bodyPr/>
                    <a:lstStyle/>
                    <a:p>
                      <a:pPr algn="ctr" fontAlgn="b"/>
                      <a:r>
                        <a:rPr lang="en-US" sz="1300" u="none" strike="noStrike">
                          <a:effectLst/>
                        </a:rPr>
                        <a:t>arrowtooth flounder</a:t>
                      </a:r>
                      <a:endParaRPr lang="en-US" sz="1300" b="0" i="0" u="none" strike="noStrike">
                        <a:solidFill>
                          <a:srgbClr val="000000"/>
                        </a:solidFill>
                        <a:effectLst/>
                        <a:latin typeface="Calibri" panose="020F0502020204030204" pitchFamily="34" charset="0"/>
                      </a:endParaRPr>
                    </a:p>
                  </a:txBody>
                  <a:tcPr marL="7445" marR="7445" marT="7445" marB="0" anchor="b"/>
                </a:tc>
                <a:tc>
                  <a:txBody>
                    <a:bodyPr/>
                    <a:lstStyle/>
                    <a:p>
                      <a:pPr algn="ctr" fontAlgn="b"/>
                      <a:r>
                        <a:rPr lang="en-US" sz="1300" u="none" strike="noStrike">
                          <a:effectLst/>
                        </a:rPr>
                        <a:t>1772029.3</a:t>
                      </a:r>
                      <a:endParaRPr lang="en-US" sz="1300" b="0" i="0" u="none" strike="noStrike">
                        <a:solidFill>
                          <a:srgbClr val="000000"/>
                        </a:solidFill>
                        <a:effectLst/>
                        <a:latin typeface="Calibri" panose="020F0502020204030204" pitchFamily="34" charset="0"/>
                      </a:endParaRPr>
                    </a:p>
                  </a:txBody>
                  <a:tcPr marL="7445" marR="7445" marT="7445" marB="0" anchor="b"/>
                </a:tc>
                <a:tc>
                  <a:txBody>
                    <a:bodyPr/>
                    <a:lstStyle/>
                    <a:p>
                      <a:pPr algn="ctr" fontAlgn="b"/>
                      <a:r>
                        <a:rPr lang="en-US" sz="1300" u="none" strike="noStrike">
                          <a:effectLst/>
                        </a:rPr>
                        <a:t>110.13</a:t>
                      </a:r>
                      <a:endParaRPr lang="en-US" sz="1300" b="0" i="0" u="none" strike="noStrike">
                        <a:solidFill>
                          <a:srgbClr val="000000"/>
                        </a:solidFill>
                        <a:effectLst/>
                        <a:latin typeface="Calibri" panose="020F0502020204030204" pitchFamily="34" charset="0"/>
                      </a:endParaRPr>
                    </a:p>
                  </a:txBody>
                  <a:tcPr marL="7445" marR="7445" marT="7445" marB="0" anchor="b"/>
                </a:tc>
                <a:tc>
                  <a:txBody>
                    <a:bodyPr/>
                    <a:lstStyle/>
                    <a:p>
                      <a:pPr algn="ctr" fontAlgn="b"/>
                      <a:r>
                        <a:rPr lang="en-US" sz="1300" u="none" strike="noStrike" dirty="0">
                          <a:solidFill>
                            <a:schemeClr val="tx1"/>
                          </a:solidFill>
                          <a:effectLst/>
                        </a:rPr>
                        <a:t>0.10</a:t>
                      </a:r>
                      <a:endParaRPr lang="en-US" sz="1300" b="0" i="0" u="none" strike="noStrike" dirty="0">
                        <a:solidFill>
                          <a:schemeClr val="tx1"/>
                        </a:solidFill>
                        <a:effectLst/>
                        <a:latin typeface="Calibri" panose="020F0502020204030204" pitchFamily="34" charset="0"/>
                      </a:endParaRPr>
                    </a:p>
                  </a:txBody>
                  <a:tcPr marL="7445" marR="7445" marT="7445" marB="0" anchor="b"/>
                </a:tc>
                <a:extLst>
                  <a:ext uri="{0D108BD9-81ED-4DB2-BD59-A6C34878D82A}">
                    <a16:rowId xmlns:a16="http://schemas.microsoft.com/office/drawing/2014/main" val="3653224237"/>
                  </a:ext>
                </a:extLst>
              </a:tr>
              <a:tr h="215900">
                <a:tc>
                  <a:txBody>
                    <a:bodyPr/>
                    <a:lstStyle/>
                    <a:p>
                      <a:pPr algn="ctr"/>
                      <a:endParaRPr lang="en-US"/>
                    </a:p>
                  </a:txBody>
                  <a:tcPr marL="7445" marR="7445" marT="7445" marB="0" anchor="b"/>
                </a:tc>
                <a:tc>
                  <a:txBody>
                    <a:bodyPr/>
                    <a:lstStyle/>
                    <a:p>
                      <a:pPr algn="ctr" fontAlgn="b"/>
                      <a:r>
                        <a:rPr lang="en-US" sz="1300" u="none" strike="noStrike">
                          <a:effectLst/>
                        </a:rPr>
                        <a:t>Pacific ocean perch</a:t>
                      </a:r>
                      <a:endParaRPr lang="en-US" sz="1300" b="0" i="0" u="none" strike="noStrike">
                        <a:solidFill>
                          <a:srgbClr val="000000"/>
                        </a:solidFill>
                        <a:effectLst/>
                        <a:latin typeface="Calibri" panose="020F0502020204030204" pitchFamily="34" charset="0"/>
                      </a:endParaRPr>
                    </a:p>
                  </a:txBody>
                  <a:tcPr marL="7445" marR="7445" marT="7445" marB="0" anchor="b"/>
                </a:tc>
                <a:tc>
                  <a:txBody>
                    <a:bodyPr/>
                    <a:lstStyle/>
                    <a:p>
                      <a:pPr algn="ctr" fontAlgn="b"/>
                      <a:r>
                        <a:rPr lang="en-US" sz="1300" u="none" strike="noStrike">
                          <a:effectLst/>
                        </a:rPr>
                        <a:t>649448.8</a:t>
                      </a:r>
                      <a:endParaRPr lang="en-US" sz="1300" b="0" i="0" u="none" strike="noStrike">
                        <a:solidFill>
                          <a:srgbClr val="000000"/>
                        </a:solidFill>
                        <a:effectLst/>
                        <a:latin typeface="Calibri" panose="020F0502020204030204" pitchFamily="34" charset="0"/>
                      </a:endParaRPr>
                    </a:p>
                  </a:txBody>
                  <a:tcPr marL="7445" marR="7445" marT="7445" marB="0" anchor="b"/>
                </a:tc>
                <a:tc>
                  <a:txBody>
                    <a:bodyPr/>
                    <a:lstStyle/>
                    <a:p>
                      <a:pPr algn="ctr" fontAlgn="b"/>
                      <a:r>
                        <a:rPr lang="en-US" sz="1300" u="none" strike="noStrike">
                          <a:effectLst/>
                        </a:rPr>
                        <a:t>286.338</a:t>
                      </a:r>
                      <a:endParaRPr lang="en-US" sz="1300" b="0" i="0" u="none" strike="noStrike">
                        <a:solidFill>
                          <a:srgbClr val="000000"/>
                        </a:solidFill>
                        <a:effectLst/>
                        <a:latin typeface="Calibri" panose="020F0502020204030204" pitchFamily="34" charset="0"/>
                      </a:endParaRPr>
                    </a:p>
                  </a:txBody>
                  <a:tcPr marL="7445" marR="7445" marT="7445" marB="0" anchor="b"/>
                </a:tc>
                <a:tc>
                  <a:txBody>
                    <a:bodyPr/>
                    <a:lstStyle/>
                    <a:p>
                      <a:pPr algn="ctr" fontAlgn="b"/>
                      <a:r>
                        <a:rPr lang="en-US" sz="1300" u="none" strike="noStrike" dirty="0">
                          <a:solidFill>
                            <a:schemeClr val="tx1"/>
                          </a:solidFill>
                          <a:effectLst/>
                        </a:rPr>
                        <a:t>0.10</a:t>
                      </a:r>
                      <a:endParaRPr lang="en-US" sz="1300" b="0" i="0" u="none" strike="noStrike" dirty="0">
                        <a:solidFill>
                          <a:schemeClr val="tx1"/>
                        </a:solidFill>
                        <a:effectLst/>
                        <a:latin typeface="Calibri" panose="020F0502020204030204" pitchFamily="34" charset="0"/>
                      </a:endParaRPr>
                    </a:p>
                  </a:txBody>
                  <a:tcPr marL="7445" marR="7445" marT="7445" marB="0" anchor="b"/>
                </a:tc>
                <a:extLst>
                  <a:ext uri="{0D108BD9-81ED-4DB2-BD59-A6C34878D82A}">
                    <a16:rowId xmlns:a16="http://schemas.microsoft.com/office/drawing/2014/main" val="189331430"/>
                  </a:ext>
                </a:extLst>
              </a:tr>
              <a:tr h="215900">
                <a:tc>
                  <a:txBody>
                    <a:bodyPr/>
                    <a:lstStyle/>
                    <a:p>
                      <a:pPr algn="ctr"/>
                      <a:endParaRPr lang="en-US" dirty="0"/>
                    </a:p>
                  </a:txBody>
                  <a:tcPr marL="7445" marR="7445" marT="7445" marB="0" anchor="b"/>
                </a:tc>
                <a:tc>
                  <a:txBody>
                    <a:bodyPr/>
                    <a:lstStyle/>
                    <a:p>
                      <a:pPr algn="ctr" fontAlgn="b"/>
                      <a:r>
                        <a:rPr lang="en-US" sz="1300" u="none" strike="noStrike">
                          <a:effectLst/>
                        </a:rPr>
                        <a:t>shortspine thornyhead</a:t>
                      </a:r>
                      <a:endParaRPr lang="en-US" sz="1300" b="0" i="0" u="none" strike="noStrike">
                        <a:solidFill>
                          <a:srgbClr val="000000"/>
                        </a:solidFill>
                        <a:effectLst/>
                        <a:latin typeface="Calibri" panose="020F0502020204030204" pitchFamily="34" charset="0"/>
                      </a:endParaRPr>
                    </a:p>
                  </a:txBody>
                  <a:tcPr marL="7445" marR="7445" marT="7445" marB="0" anchor="b"/>
                </a:tc>
                <a:tc>
                  <a:txBody>
                    <a:bodyPr/>
                    <a:lstStyle/>
                    <a:p>
                      <a:pPr algn="ctr" fontAlgn="b"/>
                      <a:r>
                        <a:rPr lang="en-US" sz="1300" u="none" strike="noStrike">
                          <a:effectLst/>
                        </a:rPr>
                        <a:t>78795.4</a:t>
                      </a:r>
                      <a:endParaRPr lang="en-US" sz="1300" b="0" i="0" u="none" strike="noStrike">
                        <a:solidFill>
                          <a:srgbClr val="000000"/>
                        </a:solidFill>
                        <a:effectLst/>
                        <a:latin typeface="Calibri" panose="020F0502020204030204" pitchFamily="34" charset="0"/>
                      </a:endParaRPr>
                    </a:p>
                  </a:txBody>
                  <a:tcPr marL="7445" marR="7445" marT="7445" marB="0" anchor="b"/>
                </a:tc>
                <a:tc>
                  <a:txBody>
                    <a:bodyPr/>
                    <a:lstStyle/>
                    <a:p>
                      <a:pPr algn="ctr" fontAlgn="b"/>
                      <a:r>
                        <a:rPr lang="en-US" sz="1300" u="none" strike="noStrike">
                          <a:effectLst/>
                        </a:rPr>
                        <a:t>1960.314</a:t>
                      </a:r>
                      <a:endParaRPr lang="en-US" sz="1300" b="0" i="0" u="none" strike="noStrike">
                        <a:solidFill>
                          <a:srgbClr val="000000"/>
                        </a:solidFill>
                        <a:effectLst/>
                        <a:latin typeface="Calibri" panose="020F0502020204030204" pitchFamily="34" charset="0"/>
                      </a:endParaRPr>
                    </a:p>
                  </a:txBody>
                  <a:tcPr marL="7445" marR="7445" marT="7445" marB="0" anchor="b"/>
                </a:tc>
                <a:tc>
                  <a:txBody>
                    <a:bodyPr/>
                    <a:lstStyle/>
                    <a:p>
                      <a:pPr algn="ctr" fontAlgn="b"/>
                      <a:r>
                        <a:rPr lang="en-US" sz="1300" u="none" strike="noStrike" dirty="0">
                          <a:solidFill>
                            <a:schemeClr val="tx1"/>
                          </a:solidFill>
                          <a:effectLst/>
                        </a:rPr>
                        <a:t>0.08</a:t>
                      </a:r>
                      <a:endParaRPr lang="en-US" sz="1300" b="0" i="0" u="none" strike="noStrike" dirty="0">
                        <a:solidFill>
                          <a:schemeClr val="tx1"/>
                        </a:solidFill>
                        <a:effectLst/>
                        <a:latin typeface="Calibri" panose="020F0502020204030204" pitchFamily="34" charset="0"/>
                      </a:endParaRPr>
                    </a:p>
                  </a:txBody>
                  <a:tcPr marL="7445" marR="7445" marT="7445" marB="0" anchor="b"/>
                </a:tc>
                <a:extLst>
                  <a:ext uri="{0D108BD9-81ED-4DB2-BD59-A6C34878D82A}">
                    <a16:rowId xmlns:a16="http://schemas.microsoft.com/office/drawing/2014/main" val="3816238855"/>
                  </a:ext>
                </a:extLst>
              </a:tr>
              <a:tr h="215900">
                <a:tc>
                  <a:txBody>
                    <a:bodyPr/>
                    <a:lstStyle/>
                    <a:p>
                      <a:pPr algn="ctr" fontAlgn="b"/>
                      <a:endParaRPr lang="en-US" sz="1300" b="0" i="0" u="none" strike="noStrike">
                        <a:solidFill>
                          <a:srgbClr val="000000"/>
                        </a:solidFill>
                        <a:effectLst/>
                        <a:latin typeface="Calibri" panose="020F0502020204030204" pitchFamily="34" charset="0"/>
                      </a:endParaRPr>
                    </a:p>
                  </a:txBody>
                  <a:tcPr marL="7445" marR="7445" marT="7445" marB="0" anchor="b"/>
                </a:tc>
                <a:tc>
                  <a:txBody>
                    <a:bodyPr/>
                    <a:lstStyle/>
                    <a:p>
                      <a:pPr algn="ctr" fontAlgn="b"/>
                      <a:endParaRPr lang="en-US" sz="1300" b="0" i="0" u="none" strike="noStrike">
                        <a:solidFill>
                          <a:srgbClr val="000000"/>
                        </a:solidFill>
                        <a:effectLst/>
                        <a:latin typeface="Calibri" panose="020F0502020204030204" pitchFamily="34" charset="0"/>
                      </a:endParaRPr>
                    </a:p>
                  </a:txBody>
                  <a:tcPr marL="7445" marR="7445" marT="7445" marB="0" anchor="b"/>
                </a:tc>
                <a:tc>
                  <a:txBody>
                    <a:bodyPr/>
                    <a:lstStyle/>
                    <a:p>
                      <a:pPr algn="ctr" fontAlgn="b"/>
                      <a:endParaRPr lang="en-US" sz="1300" b="0" i="0" u="none" strike="noStrike">
                        <a:solidFill>
                          <a:srgbClr val="000000"/>
                        </a:solidFill>
                        <a:effectLst/>
                        <a:latin typeface="Calibri" panose="020F0502020204030204" pitchFamily="34" charset="0"/>
                      </a:endParaRPr>
                    </a:p>
                  </a:txBody>
                  <a:tcPr marL="7445" marR="7445" marT="7445" marB="0" anchor="b"/>
                </a:tc>
                <a:tc>
                  <a:txBody>
                    <a:bodyPr/>
                    <a:lstStyle/>
                    <a:p>
                      <a:pPr algn="ctr" fontAlgn="b"/>
                      <a:endParaRPr lang="en-US" sz="1300" b="0" i="0" u="none" strike="noStrike">
                        <a:solidFill>
                          <a:srgbClr val="000000"/>
                        </a:solidFill>
                        <a:effectLst/>
                        <a:latin typeface="Calibri" panose="020F0502020204030204" pitchFamily="34" charset="0"/>
                      </a:endParaRPr>
                    </a:p>
                  </a:txBody>
                  <a:tcPr marL="7445" marR="7445" marT="7445" marB="0" anchor="b"/>
                </a:tc>
                <a:tc>
                  <a:txBody>
                    <a:bodyPr/>
                    <a:lstStyle/>
                    <a:p>
                      <a:pPr algn="ctr" fontAlgn="b"/>
                      <a:endParaRPr lang="en-US" sz="1300" b="0" i="0" u="none" strike="noStrike" dirty="0">
                        <a:solidFill>
                          <a:schemeClr val="tx1"/>
                        </a:solidFill>
                        <a:effectLst/>
                        <a:latin typeface="Calibri" panose="020F0502020204030204" pitchFamily="34" charset="0"/>
                      </a:endParaRPr>
                    </a:p>
                  </a:txBody>
                  <a:tcPr marL="7445" marR="7445" marT="7445" marB="0" anchor="b"/>
                </a:tc>
                <a:extLst>
                  <a:ext uri="{0D108BD9-81ED-4DB2-BD59-A6C34878D82A}">
                    <a16:rowId xmlns:a16="http://schemas.microsoft.com/office/drawing/2014/main" val="3795375885"/>
                  </a:ext>
                </a:extLst>
              </a:tr>
              <a:tr h="215900">
                <a:tc>
                  <a:txBody>
                    <a:bodyPr/>
                    <a:lstStyle/>
                    <a:p>
                      <a:pPr algn="ctr" fontAlgn="b"/>
                      <a:r>
                        <a:rPr lang="en-US" sz="1300" u="none" strike="noStrike" dirty="0">
                          <a:effectLst/>
                        </a:rPr>
                        <a:t>1999</a:t>
                      </a:r>
                      <a:endParaRPr lang="en-US" sz="1300" b="0" i="0" u="none" strike="noStrike" dirty="0">
                        <a:solidFill>
                          <a:srgbClr val="000000"/>
                        </a:solidFill>
                        <a:effectLst/>
                        <a:latin typeface="Calibri" panose="020F0502020204030204" pitchFamily="34" charset="0"/>
                      </a:endParaRPr>
                    </a:p>
                  </a:txBody>
                  <a:tcPr marL="7445" marR="7445" marT="7445" marB="0" anchor="b"/>
                </a:tc>
                <a:tc>
                  <a:txBody>
                    <a:bodyPr/>
                    <a:lstStyle/>
                    <a:p>
                      <a:pPr algn="ctr" fontAlgn="b"/>
                      <a:r>
                        <a:rPr lang="en-US" sz="1300" u="none" strike="noStrike">
                          <a:effectLst/>
                        </a:rPr>
                        <a:t>walleye pollock</a:t>
                      </a:r>
                      <a:endParaRPr lang="en-US" sz="1300" b="0" i="0" u="none" strike="noStrike">
                        <a:solidFill>
                          <a:srgbClr val="000000"/>
                        </a:solidFill>
                        <a:effectLst/>
                        <a:latin typeface="Calibri" panose="020F0502020204030204" pitchFamily="34" charset="0"/>
                      </a:endParaRPr>
                    </a:p>
                  </a:txBody>
                  <a:tcPr marL="7445" marR="7445" marT="7445" marB="0" anchor="b"/>
                </a:tc>
                <a:tc>
                  <a:txBody>
                    <a:bodyPr/>
                    <a:lstStyle/>
                    <a:p>
                      <a:pPr algn="ctr" fontAlgn="b"/>
                      <a:r>
                        <a:rPr lang="en-US" sz="1300" u="none" strike="noStrike">
                          <a:effectLst/>
                        </a:rPr>
                        <a:t>633804.9</a:t>
                      </a:r>
                      <a:endParaRPr lang="en-US" sz="1300" b="0" i="0" u="none" strike="noStrike">
                        <a:solidFill>
                          <a:srgbClr val="000000"/>
                        </a:solidFill>
                        <a:effectLst/>
                        <a:latin typeface="Calibri" panose="020F0502020204030204" pitchFamily="34" charset="0"/>
                      </a:endParaRPr>
                    </a:p>
                  </a:txBody>
                  <a:tcPr marL="7445" marR="7445" marT="7445" marB="0" anchor="b"/>
                </a:tc>
                <a:tc>
                  <a:txBody>
                    <a:bodyPr/>
                    <a:lstStyle/>
                    <a:p>
                      <a:pPr algn="ctr" fontAlgn="b"/>
                      <a:r>
                        <a:rPr lang="en-US" sz="1300" u="none" strike="noStrike">
                          <a:effectLst/>
                        </a:rPr>
                        <a:t>374.442</a:t>
                      </a:r>
                      <a:endParaRPr lang="en-US" sz="1300" b="0" i="0" u="none" strike="noStrike">
                        <a:solidFill>
                          <a:srgbClr val="000000"/>
                        </a:solidFill>
                        <a:effectLst/>
                        <a:latin typeface="Calibri" panose="020F0502020204030204" pitchFamily="34" charset="0"/>
                      </a:endParaRPr>
                    </a:p>
                  </a:txBody>
                  <a:tcPr marL="7445" marR="7445" marT="7445" marB="0" anchor="b"/>
                </a:tc>
                <a:tc>
                  <a:txBody>
                    <a:bodyPr/>
                    <a:lstStyle/>
                    <a:p>
                      <a:pPr algn="ctr" fontAlgn="b"/>
                      <a:r>
                        <a:rPr lang="en-US" sz="1300" u="none" strike="noStrike" dirty="0">
                          <a:solidFill>
                            <a:schemeClr val="tx1"/>
                          </a:solidFill>
                          <a:effectLst/>
                        </a:rPr>
                        <a:t>0.16</a:t>
                      </a:r>
                      <a:endParaRPr lang="en-US" sz="1300" b="0" i="0" u="none" strike="noStrike" dirty="0">
                        <a:solidFill>
                          <a:schemeClr val="tx1"/>
                        </a:solidFill>
                        <a:effectLst/>
                        <a:latin typeface="Calibri" panose="020F0502020204030204" pitchFamily="34" charset="0"/>
                      </a:endParaRPr>
                    </a:p>
                  </a:txBody>
                  <a:tcPr marL="7445" marR="7445" marT="7445" marB="0" anchor="b"/>
                </a:tc>
                <a:extLst>
                  <a:ext uri="{0D108BD9-81ED-4DB2-BD59-A6C34878D82A}">
                    <a16:rowId xmlns:a16="http://schemas.microsoft.com/office/drawing/2014/main" val="2561960300"/>
                  </a:ext>
                </a:extLst>
              </a:tr>
              <a:tr h="128943">
                <a:tc>
                  <a:txBody>
                    <a:bodyPr/>
                    <a:lstStyle/>
                    <a:p>
                      <a:pPr algn="ctr"/>
                      <a:endParaRPr lang="en-US" dirty="0"/>
                    </a:p>
                  </a:txBody>
                  <a:tcPr marL="7445" marR="7445" marT="7445" marB="0" anchor="b"/>
                </a:tc>
                <a:tc>
                  <a:txBody>
                    <a:bodyPr/>
                    <a:lstStyle/>
                    <a:p>
                      <a:pPr algn="ctr" fontAlgn="b"/>
                      <a:r>
                        <a:rPr lang="en-US" sz="1300" u="none" strike="noStrike">
                          <a:effectLst/>
                        </a:rPr>
                        <a:t>Pacific ocean perch</a:t>
                      </a:r>
                      <a:endParaRPr lang="en-US" sz="1300" b="0" i="0" u="none" strike="noStrike">
                        <a:solidFill>
                          <a:srgbClr val="000000"/>
                        </a:solidFill>
                        <a:effectLst/>
                        <a:latin typeface="Calibri" panose="020F0502020204030204" pitchFamily="34" charset="0"/>
                      </a:endParaRPr>
                    </a:p>
                  </a:txBody>
                  <a:tcPr marL="7445" marR="7445" marT="7445" marB="0" anchor="b"/>
                </a:tc>
                <a:tc>
                  <a:txBody>
                    <a:bodyPr/>
                    <a:lstStyle/>
                    <a:p>
                      <a:pPr algn="ctr" fontAlgn="b"/>
                      <a:r>
                        <a:rPr lang="en-US" sz="1300" u="none" strike="noStrike">
                          <a:effectLst/>
                        </a:rPr>
                        <a:t>727063.5</a:t>
                      </a:r>
                      <a:endParaRPr lang="en-US" sz="1300" b="0" i="0" u="none" strike="noStrike">
                        <a:solidFill>
                          <a:srgbClr val="000000"/>
                        </a:solidFill>
                        <a:effectLst/>
                        <a:latin typeface="Calibri" panose="020F0502020204030204" pitchFamily="34" charset="0"/>
                      </a:endParaRPr>
                    </a:p>
                  </a:txBody>
                  <a:tcPr marL="7445" marR="7445" marT="7445" marB="0" anchor="b"/>
                </a:tc>
                <a:tc>
                  <a:txBody>
                    <a:bodyPr/>
                    <a:lstStyle/>
                    <a:p>
                      <a:pPr algn="ctr" fontAlgn="b"/>
                      <a:r>
                        <a:rPr lang="en-US" sz="1300" u="none" strike="noStrike">
                          <a:effectLst/>
                        </a:rPr>
                        <a:t>286.338</a:t>
                      </a:r>
                      <a:endParaRPr lang="en-US" sz="1300" b="0" i="0" u="none" strike="noStrike">
                        <a:solidFill>
                          <a:srgbClr val="000000"/>
                        </a:solidFill>
                        <a:effectLst/>
                        <a:latin typeface="Calibri" panose="020F0502020204030204" pitchFamily="34" charset="0"/>
                      </a:endParaRPr>
                    </a:p>
                  </a:txBody>
                  <a:tcPr marL="7445" marR="7445" marT="7445" marB="0" anchor="b"/>
                </a:tc>
                <a:tc>
                  <a:txBody>
                    <a:bodyPr/>
                    <a:lstStyle/>
                    <a:p>
                      <a:pPr algn="ctr" fontAlgn="b"/>
                      <a:r>
                        <a:rPr lang="en-US" sz="1300" u="none" strike="noStrike" dirty="0">
                          <a:solidFill>
                            <a:schemeClr val="tx1"/>
                          </a:solidFill>
                          <a:effectLst/>
                        </a:rPr>
                        <a:t>0.14</a:t>
                      </a:r>
                      <a:endParaRPr lang="en-US" sz="1300" b="0" i="0" u="none" strike="noStrike" dirty="0">
                        <a:solidFill>
                          <a:schemeClr val="tx1"/>
                        </a:solidFill>
                        <a:effectLst/>
                        <a:latin typeface="Calibri" panose="020F0502020204030204" pitchFamily="34" charset="0"/>
                      </a:endParaRPr>
                    </a:p>
                  </a:txBody>
                  <a:tcPr marL="7445" marR="7445" marT="7445" marB="0" anchor="b"/>
                </a:tc>
                <a:extLst>
                  <a:ext uri="{0D108BD9-81ED-4DB2-BD59-A6C34878D82A}">
                    <a16:rowId xmlns:a16="http://schemas.microsoft.com/office/drawing/2014/main" val="2348119165"/>
                  </a:ext>
                </a:extLst>
              </a:tr>
              <a:tr h="215900">
                <a:tc>
                  <a:txBody>
                    <a:bodyPr/>
                    <a:lstStyle/>
                    <a:p>
                      <a:pPr algn="ctr"/>
                      <a:endParaRPr lang="en-US"/>
                    </a:p>
                  </a:txBody>
                  <a:tcPr marL="7445" marR="7445" marT="7445" marB="0" anchor="b"/>
                </a:tc>
                <a:tc>
                  <a:txBody>
                    <a:bodyPr/>
                    <a:lstStyle/>
                    <a:p>
                      <a:pPr algn="ctr" fontAlgn="b"/>
                      <a:r>
                        <a:rPr lang="en-US" sz="1300" u="none" strike="noStrike">
                          <a:effectLst/>
                        </a:rPr>
                        <a:t>Pacific cod</a:t>
                      </a:r>
                      <a:endParaRPr lang="en-US" sz="1300" b="0" i="0" u="none" strike="noStrike">
                        <a:solidFill>
                          <a:srgbClr val="000000"/>
                        </a:solidFill>
                        <a:effectLst/>
                        <a:latin typeface="Calibri" panose="020F0502020204030204" pitchFamily="34" charset="0"/>
                      </a:endParaRPr>
                    </a:p>
                  </a:txBody>
                  <a:tcPr marL="7445" marR="7445" marT="7445" marB="0" anchor="b"/>
                </a:tc>
                <a:tc>
                  <a:txBody>
                    <a:bodyPr/>
                    <a:lstStyle/>
                    <a:p>
                      <a:pPr algn="ctr" fontAlgn="b"/>
                      <a:r>
                        <a:rPr lang="en-US" sz="1300" u="none" strike="noStrike">
                          <a:effectLst/>
                        </a:rPr>
                        <a:t>306412.9</a:t>
                      </a:r>
                      <a:endParaRPr lang="en-US" sz="1300" b="0" i="0" u="none" strike="noStrike">
                        <a:solidFill>
                          <a:srgbClr val="000000"/>
                        </a:solidFill>
                        <a:effectLst/>
                        <a:latin typeface="Calibri" panose="020F0502020204030204" pitchFamily="34" charset="0"/>
                      </a:endParaRPr>
                    </a:p>
                  </a:txBody>
                  <a:tcPr marL="7445" marR="7445" marT="7445" marB="0" anchor="b"/>
                </a:tc>
                <a:tc>
                  <a:txBody>
                    <a:bodyPr/>
                    <a:lstStyle/>
                    <a:p>
                      <a:pPr algn="ctr" fontAlgn="b"/>
                      <a:r>
                        <a:rPr lang="en-US" sz="1300" u="none" strike="noStrike">
                          <a:effectLst/>
                        </a:rPr>
                        <a:t>638.754</a:t>
                      </a:r>
                      <a:endParaRPr lang="en-US" sz="1300" b="0" i="0" u="none" strike="noStrike">
                        <a:solidFill>
                          <a:srgbClr val="000000"/>
                        </a:solidFill>
                        <a:effectLst/>
                        <a:latin typeface="Calibri" panose="020F0502020204030204" pitchFamily="34" charset="0"/>
                      </a:endParaRPr>
                    </a:p>
                  </a:txBody>
                  <a:tcPr marL="7445" marR="7445" marT="7445" marB="0" anchor="b"/>
                </a:tc>
                <a:tc>
                  <a:txBody>
                    <a:bodyPr/>
                    <a:lstStyle/>
                    <a:p>
                      <a:pPr algn="ctr" fontAlgn="b"/>
                      <a:r>
                        <a:rPr lang="en-US" sz="1300" u="none" strike="noStrike" dirty="0">
                          <a:solidFill>
                            <a:schemeClr val="tx1"/>
                          </a:solidFill>
                          <a:effectLst/>
                        </a:rPr>
                        <a:t>0.14</a:t>
                      </a:r>
                      <a:endParaRPr lang="en-US" sz="1300" b="0" i="0" u="none" strike="noStrike" dirty="0">
                        <a:solidFill>
                          <a:schemeClr val="tx1"/>
                        </a:solidFill>
                        <a:effectLst/>
                        <a:latin typeface="Calibri" panose="020F0502020204030204" pitchFamily="34" charset="0"/>
                      </a:endParaRPr>
                    </a:p>
                  </a:txBody>
                  <a:tcPr marL="7445" marR="7445" marT="7445" marB="0" anchor="b"/>
                </a:tc>
                <a:extLst>
                  <a:ext uri="{0D108BD9-81ED-4DB2-BD59-A6C34878D82A}">
                    <a16:rowId xmlns:a16="http://schemas.microsoft.com/office/drawing/2014/main" val="112958956"/>
                  </a:ext>
                </a:extLst>
              </a:tr>
              <a:tr h="215900">
                <a:tc>
                  <a:txBody>
                    <a:bodyPr/>
                    <a:lstStyle/>
                    <a:p>
                      <a:pPr algn="ctr"/>
                      <a:endParaRPr lang="en-US"/>
                    </a:p>
                  </a:txBody>
                  <a:tcPr marL="7445" marR="7445" marT="7445" marB="0" anchor="b"/>
                </a:tc>
                <a:tc>
                  <a:txBody>
                    <a:bodyPr/>
                    <a:lstStyle/>
                    <a:p>
                      <a:pPr algn="ctr" fontAlgn="b"/>
                      <a:r>
                        <a:rPr lang="en-US" sz="1300" u="none" strike="noStrike">
                          <a:effectLst/>
                        </a:rPr>
                        <a:t>shortspine thornyhead</a:t>
                      </a:r>
                      <a:endParaRPr lang="en-US" sz="1300" b="0" i="0" u="none" strike="noStrike">
                        <a:solidFill>
                          <a:srgbClr val="000000"/>
                        </a:solidFill>
                        <a:effectLst/>
                        <a:latin typeface="Calibri" panose="020F0502020204030204" pitchFamily="34" charset="0"/>
                      </a:endParaRPr>
                    </a:p>
                  </a:txBody>
                  <a:tcPr marL="7445" marR="7445" marT="7445" marB="0" anchor="b"/>
                </a:tc>
                <a:tc>
                  <a:txBody>
                    <a:bodyPr/>
                    <a:lstStyle/>
                    <a:p>
                      <a:pPr algn="ctr" fontAlgn="b"/>
                      <a:r>
                        <a:rPr lang="en-US" sz="1300" u="none" strike="noStrike">
                          <a:effectLst/>
                        </a:rPr>
                        <a:t>77335.6</a:t>
                      </a:r>
                      <a:endParaRPr lang="en-US" sz="1300" b="0" i="0" u="none" strike="noStrike">
                        <a:solidFill>
                          <a:srgbClr val="000000"/>
                        </a:solidFill>
                        <a:effectLst/>
                        <a:latin typeface="Calibri" panose="020F0502020204030204" pitchFamily="34" charset="0"/>
                      </a:endParaRPr>
                    </a:p>
                  </a:txBody>
                  <a:tcPr marL="7445" marR="7445" marT="7445" marB="0" anchor="b"/>
                </a:tc>
                <a:tc>
                  <a:txBody>
                    <a:bodyPr/>
                    <a:lstStyle/>
                    <a:p>
                      <a:pPr algn="ctr" fontAlgn="b"/>
                      <a:r>
                        <a:rPr lang="en-US" sz="1300" u="none" strike="noStrike">
                          <a:effectLst/>
                        </a:rPr>
                        <a:t>1960.314</a:t>
                      </a:r>
                      <a:endParaRPr lang="en-US" sz="1300" b="0" i="0" u="none" strike="noStrike">
                        <a:solidFill>
                          <a:srgbClr val="000000"/>
                        </a:solidFill>
                        <a:effectLst/>
                        <a:latin typeface="Calibri" panose="020F0502020204030204" pitchFamily="34" charset="0"/>
                      </a:endParaRPr>
                    </a:p>
                  </a:txBody>
                  <a:tcPr marL="7445" marR="7445" marT="7445" marB="0" anchor="b"/>
                </a:tc>
                <a:tc>
                  <a:txBody>
                    <a:bodyPr/>
                    <a:lstStyle/>
                    <a:p>
                      <a:pPr algn="ctr" fontAlgn="b"/>
                      <a:r>
                        <a:rPr lang="en-US" sz="1300" u="none" strike="noStrike" dirty="0">
                          <a:solidFill>
                            <a:schemeClr val="tx1"/>
                          </a:solidFill>
                          <a:effectLst/>
                        </a:rPr>
                        <a:t>0.10</a:t>
                      </a:r>
                      <a:endParaRPr lang="en-US" sz="1300" b="0" i="0" u="none" strike="noStrike" dirty="0">
                        <a:solidFill>
                          <a:schemeClr val="tx1"/>
                        </a:solidFill>
                        <a:effectLst/>
                        <a:latin typeface="Calibri" panose="020F0502020204030204" pitchFamily="34" charset="0"/>
                      </a:endParaRPr>
                    </a:p>
                  </a:txBody>
                  <a:tcPr marL="7445" marR="7445" marT="7445" marB="0" anchor="b"/>
                </a:tc>
                <a:extLst>
                  <a:ext uri="{0D108BD9-81ED-4DB2-BD59-A6C34878D82A}">
                    <a16:rowId xmlns:a16="http://schemas.microsoft.com/office/drawing/2014/main" val="2634193802"/>
                  </a:ext>
                </a:extLst>
              </a:tr>
              <a:tr h="215900">
                <a:tc>
                  <a:txBody>
                    <a:bodyPr/>
                    <a:lstStyle/>
                    <a:p>
                      <a:pPr algn="ctr"/>
                      <a:endParaRPr lang="en-US" dirty="0"/>
                    </a:p>
                  </a:txBody>
                  <a:tcPr marL="7445" marR="7445" marT="7445" marB="0" anchor="b"/>
                </a:tc>
                <a:tc>
                  <a:txBody>
                    <a:bodyPr/>
                    <a:lstStyle/>
                    <a:p>
                      <a:pPr algn="ctr" fontAlgn="b"/>
                      <a:r>
                        <a:rPr lang="en-US" sz="1300" u="none" strike="noStrike" dirty="0" err="1">
                          <a:effectLst/>
                        </a:rPr>
                        <a:t>arrowtooth</a:t>
                      </a:r>
                      <a:r>
                        <a:rPr lang="en-US" sz="1300" u="none" strike="noStrike" dirty="0">
                          <a:effectLst/>
                        </a:rPr>
                        <a:t> flounder</a:t>
                      </a:r>
                      <a:endParaRPr lang="en-US" sz="1300" b="0" i="0" u="none" strike="noStrike" dirty="0">
                        <a:solidFill>
                          <a:srgbClr val="000000"/>
                        </a:solidFill>
                        <a:effectLst/>
                        <a:latin typeface="Calibri" panose="020F0502020204030204" pitchFamily="34" charset="0"/>
                      </a:endParaRPr>
                    </a:p>
                  </a:txBody>
                  <a:tcPr marL="7445" marR="7445" marT="7445" marB="0" anchor="b"/>
                </a:tc>
                <a:tc>
                  <a:txBody>
                    <a:bodyPr/>
                    <a:lstStyle/>
                    <a:p>
                      <a:pPr algn="ctr" fontAlgn="b"/>
                      <a:r>
                        <a:rPr lang="en-US" sz="1300" u="none" strike="noStrike">
                          <a:effectLst/>
                        </a:rPr>
                        <a:t>1262151.2</a:t>
                      </a:r>
                      <a:endParaRPr lang="en-US" sz="1300" b="0" i="0" u="none" strike="noStrike">
                        <a:solidFill>
                          <a:srgbClr val="000000"/>
                        </a:solidFill>
                        <a:effectLst/>
                        <a:latin typeface="Calibri" panose="020F0502020204030204" pitchFamily="34" charset="0"/>
                      </a:endParaRPr>
                    </a:p>
                  </a:txBody>
                  <a:tcPr marL="7445" marR="7445" marT="7445" marB="0" anchor="b"/>
                </a:tc>
                <a:tc>
                  <a:txBody>
                    <a:bodyPr/>
                    <a:lstStyle/>
                    <a:p>
                      <a:pPr algn="ctr" fontAlgn="b"/>
                      <a:r>
                        <a:rPr lang="en-US" sz="1300" u="none" strike="noStrike">
                          <a:effectLst/>
                        </a:rPr>
                        <a:t>110.13</a:t>
                      </a:r>
                      <a:endParaRPr lang="en-US" sz="1300" b="0" i="0" u="none" strike="noStrike">
                        <a:solidFill>
                          <a:srgbClr val="000000"/>
                        </a:solidFill>
                        <a:effectLst/>
                        <a:latin typeface="Calibri" panose="020F0502020204030204" pitchFamily="34" charset="0"/>
                      </a:endParaRPr>
                    </a:p>
                  </a:txBody>
                  <a:tcPr marL="7445" marR="7445" marT="7445" marB="0" anchor="b"/>
                </a:tc>
                <a:tc>
                  <a:txBody>
                    <a:bodyPr/>
                    <a:lstStyle/>
                    <a:p>
                      <a:pPr algn="ctr" fontAlgn="b"/>
                      <a:r>
                        <a:rPr lang="en-US" sz="1300" u="none" strike="noStrike" dirty="0">
                          <a:solidFill>
                            <a:schemeClr val="tx1"/>
                          </a:solidFill>
                          <a:effectLst/>
                        </a:rPr>
                        <a:t>0.10</a:t>
                      </a:r>
                      <a:endParaRPr lang="en-US" sz="1300" b="0" i="0" u="none" strike="noStrike" dirty="0">
                        <a:solidFill>
                          <a:schemeClr val="tx1"/>
                        </a:solidFill>
                        <a:effectLst/>
                        <a:latin typeface="Calibri" panose="020F0502020204030204" pitchFamily="34" charset="0"/>
                      </a:endParaRPr>
                    </a:p>
                  </a:txBody>
                  <a:tcPr marL="7445" marR="7445" marT="7445" marB="0" anchor="b"/>
                </a:tc>
                <a:extLst>
                  <a:ext uri="{0D108BD9-81ED-4DB2-BD59-A6C34878D82A}">
                    <a16:rowId xmlns:a16="http://schemas.microsoft.com/office/drawing/2014/main" val="4001364119"/>
                  </a:ext>
                </a:extLst>
              </a:tr>
            </a:tbl>
          </a:graphicData>
        </a:graphic>
      </p:graphicFrame>
    </p:spTree>
    <p:extLst>
      <p:ext uri="{BB962C8B-B14F-4D97-AF65-F5344CB8AC3E}">
        <p14:creationId xmlns:p14="http://schemas.microsoft.com/office/powerpoint/2010/main" val="10964562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How do we adjust effort?</a:t>
            </a:r>
            <a:endParaRPr lang="en-US" dirty="0"/>
          </a:p>
        </p:txBody>
      </p:sp>
      <p:sp>
        <p:nvSpPr>
          <p:cNvPr id="4" name="Content Placeholder 3"/>
          <p:cNvSpPr>
            <a:spLocks noGrp="1"/>
          </p:cNvSpPr>
          <p:nvPr>
            <p:ph sz="half" idx="1"/>
          </p:nvPr>
        </p:nvSpPr>
        <p:spPr/>
        <p:txBody>
          <a:bodyPr>
            <a:normAutofit lnSpcReduction="10000"/>
          </a:bodyPr>
          <a:lstStyle/>
          <a:p>
            <a:r>
              <a:rPr lang="en-US" dirty="0" smtClean="0"/>
              <a:t>Changes in survey effort do happen (before or during survey)</a:t>
            </a:r>
          </a:p>
          <a:p>
            <a:pPr lvl="1"/>
            <a:r>
              <a:rPr lang="en-US" dirty="0" smtClean="0"/>
              <a:t>AI 2022: in season station dropping</a:t>
            </a:r>
          </a:p>
          <a:p>
            <a:pPr lvl="1"/>
            <a:r>
              <a:rPr lang="en-US" dirty="0" smtClean="0"/>
              <a:t>GOA 2023: 30 potential bonus stations</a:t>
            </a:r>
          </a:p>
          <a:p>
            <a:pPr marL="457200" lvl="1" indent="0">
              <a:buNone/>
            </a:pPr>
            <a:endParaRPr lang="en-US" dirty="0" smtClean="0"/>
          </a:p>
          <a:p>
            <a:r>
              <a:rPr lang="en-US" dirty="0" smtClean="0"/>
              <a:t>Same principles of sampling theory can be applied to effort adjustments</a:t>
            </a:r>
          </a:p>
          <a:p>
            <a:pPr lvl="1"/>
            <a:r>
              <a:rPr lang="en-US" dirty="0" smtClean="0"/>
              <a:t>Useful in prioritizing stations or strata to adjust effort</a:t>
            </a:r>
          </a:p>
          <a:p>
            <a:endParaRPr lang="en-US" dirty="0"/>
          </a:p>
        </p:txBody>
      </p:sp>
      <p:sp>
        <p:nvSpPr>
          <p:cNvPr id="9" name="Content Placeholder 8"/>
          <p:cNvSpPr>
            <a:spLocks noGrp="1"/>
          </p:cNvSpPr>
          <p:nvPr>
            <p:ph sz="half" idx="2"/>
          </p:nvPr>
        </p:nvSpPr>
        <p:spPr/>
        <p:txBody>
          <a:bodyPr/>
          <a:lstStyle/>
          <a:p>
            <a:endParaRPr lang="en-US"/>
          </a:p>
        </p:txBody>
      </p:sp>
    </p:spTree>
    <p:extLst>
      <p:ext uri="{BB962C8B-B14F-4D97-AF65-F5344CB8AC3E}">
        <p14:creationId xmlns:p14="http://schemas.microsoft.com/office/powerpoint/2010/main" val="21201471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How do we adjust effort?</a:t>
            </a:r>
            <a:endParaRPr lang="en-US" dirty="0"/>
          </a:p>
        </p:txBody>
      </p:sp>
      <p:sp>
        <p:nvSpPr>
          <p:cNvPr id="4" name="Content Placeholder 3"/>
          <p:cNvSpPr>
            <a:spLocks noGrp="1"/>
          </p:cNvSpPr>
          <p:nvPr>
            <p:ph sz="half" idx="1"/>
          </p:nvPr>
        </p:nvSpPr>
        <p:spPr/>
        <p:txBody>
          <a:bodyPr>
            <a:normAutofit lnSpcReduction="10000"/>
          </a:bodyPr>
          <a:lstStyle/>
          <a:p>
            <a:r>
              <a:rPr lang="en-US" dirty="0" smtClean="0"/>
              <a:t>Changes in survey effort do happen (before or during survey)</a:t>
            </a:r>
          </a:p>
          <a:p>
            <a:pPr lvl="1"/>
            <a:r>
              <a:rPr lang="en-US" dirty="0" smtClean="0"/>
              <a:t>AI 2022: in season station dropping</a:t>
            </a:r>
          </a:p>
          <a:p>
            <a:pPr lvl="1"/>
            <a:r>
              <a:rPr lang="en-US" dirty="0"/>
              <a:t>GOA 2023: 30 potential bonus stations</a:t>
            </a:r>
          </a:p>
          <a:p>
            <a:pPr marL="457200" lvl="1" indent="0">
              <a:buNone/>
            </a:pPr>
            <a:endParaRPr lang="en-US" dirty="0" smtClean="0"/>
          </a:p>
          <a:p>
            <a:r>
              <a:rPr lang="en-US" dirty="0" smtClean="0"/>
              <a:t>Same principles of sampling theory can be applied to effort adjustments</a:t>
            </a:r>
          </a:p>
          <a:p>
            <a:pPr lvl="1"/>
            <a:r>
              <a:rPr lang="en-US" dirty="0" smtClean="0"/>
              <a:t>Useful in prioritizing stations or strata to adjust effort</a:t>
            </a:r>
          </a:p>
          <a:p>
            <a:endParaRPr lang="en-US" dirty="0"/>
          </a:p>
        </p:txBody>
      </p:sp>
      <mc:AlternateContent xmlns:mc="http://schemas.openxmlformats.org/markup-compatibility/2006" xmlns:a14="http://schemas.microsoft.com/office/drawing/2010/main">
        <mc:Choice Requires="a14">
          <p:graphicFrame>
            <p:nvGraphicFramePr>
              <p:cNvPr id="7" name="Content Placeholder 6"/>
              <p:cNvGraphicFramePr>
                <a:graphicFrameLocks noGrp="1"/>
              </p:cNvGraphicFramePr>
              <p:nvPr>
                <p:ph sz="half" idx="2"/>
                <p:extLst>
                  <p:ext uri="{D42A27DB-BD31-4B8C-83A1-F6EECF244321}">
                    <p14:modId xmlns:p14="http://schemas.microsoft.com/office/powerpoint/2010/main" val="4153464213"/>
                  </p:ext>
                </p:extLst>
              </p:nvPr>
            </p:nvGraphicFramePr>
            <p:xfrm>
              <a:off x="6323799" y="1690688"/>
              <a:ext cx="5207265" cy="3881120"/>
            </p:xfrm>
            <a:graphic>
              <a:graphicData uri="http://schemas.openxmlformats.org/drawingml/2006/table">
                <a:tbl>
                  <a:tblPr>
                    <a:tableStyleId>{5C22544A-7EE6-4342-B048-85BDC9FD1C3A}</a:tableStyleId>
                  </a:tblPr>
                  <a:tblGrid>
                    <a:gridCol w="885523">
                      <a:extLst>
                        <a:ext uri="{9D8B030D-6E8A-4147-A177-3AD203B41FA5}">
                          <a16:colId xmlns:a16="http://schemas.microsoft.com/office/drawing/2014/main" val="3690168470"/>
                        </a:ext>
                      </a:extLst>
                    </a:gridCol>
                    <a:gridCol w="654518">
                      <a:extLst>
                        <a:ext uri="{9D8B030D-6E8A-4147-A177-3AD203B41FA5}">
                          <a16:colId xmlns:a16="http://schemas.microsoft.com/office/drawing/2014/main" val="1342403950"/>
                        </a:ext>
                      </a:extLst>
                    </a:gridCol>
                    <a:gridCol w="875899">
                      <a:extLst>
                        <a:ext uri="{9D8B030D-6E8A-4147-A177-3AD203B41FA5}">
                          <a16:colId xmlns:a16="http://schemas.microsoft.com/office/drawing/2014/main" val="3774989305"/>
                        </a:ext>
                      </a:extLst>
                    </a:gridCol>
                    <a:gridCol w="1001027">
                      <a:extLst>
                        <a:ext uri="{9D8B030D-6E8A-4147-A177-3AD203B41FA5}">
                          <a16:colId xmlns:a16="http://schemas.microsoft.com/office/drawing/2014/main" val="506549068"/>
                        </a:ext>
                      </a:extLst>
                    </a:gridCol>
                    <a:gridCol w="962527">
                      <a:extLst>
                        <a:ext uri="{9D8B030D-6E8A-4147-A177-3AD203B41FA5}">
                          <a16:colId xmlns:a16="http://schemas.microsoft.com/office/drawing/2014/main" val="434134462"/>
                        </a:ext>
                      </a:extLst>
                    </a:gridCol>
                    <a:gridCol w="827771">
                      <a:extLst>
                        <a:ext uri="{9D8B030D-6E8A-4147-A177-3AD203B41FA5}">
                          <a16:colId xmlns:a16="http://schemas.microsoft.com/office/drawing/2014/main" val="4254014961"/>
                        </a:ext>
                      </a:extLst>
                    </a:gridCol>
                  </a:tblGrid>
                  <a:tr h="206199">
                    <a:tc>
                      <a:txBody>
                        <a:bodyPr/>
                        <a:lstStyle/>
                        <a:p>
                          <a:pPr algn="ctr" fontAlgn="b"/>
                          <a:r>
                            <a:rPr lang="en-US" sz="1400" u="none" strike="noStrike" dirty="0">
                              <a:effectLst/>
                            </a:rPr>
                            <a:t>INPFC</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Stratum</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smtClean="0">
                              <a:effectLst/>
                            </a:rPr>
                            <a:t>Depth (meters)</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1" u="none" strike="noStrike" dirty="0" smtClean="0">
                              <a:effectLst/>
                            </a:rPr>
                            <a:t>Allocation</a:t>
                          </a:r>
                          <a:r>
                            <a:rPr lang="en-US" sz="1400" b="1" u="none" strike="noStrike" baseline="0" dirty="0" smtClean="0">
                              <a:effectLst/>
                            </a:rPr>
                            <a:t> </a:t>
                          </a:r>
                          <a:r>
                            <a:rPr lang="en-US" sz="1400" b="1" u="none" strike="noStrike" dirty="0" smtClean="0">
                              <a:effectLst/>
                            </a:rPr>
                            <a:t>520 Stations</a:t>
                          </a:r>
                          <a:endParaRPr lang="en-US"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1" u="none" strike="noStrike" dirty="0" smtClean="0">
                              <a:effectLst/>
                            </a:rPr>
                            <a:t>Allocation</a:t>
                          </a:r>
                          <a:r>
                            <a:rPr lang="en-US" sz="1400" b="1" u="none" strike="noStrike" baseline="0" dirty="0" smtClean="0">
                              <a:effectLst/>
                            </a:rPr>
                            <a:t> </a:t>
                          </a:r>
                          <a:r>
                            <a:rPr lang="en-US" sz="1400" b="1" u="none" strike="noStrike" dirty="0" smtClean="0">
                              <a:effectLst/>
                            </a:rPr>
                            <a:t>550 Stations</a:t>
                          </a:r>
                          <a:endParaRPr lang="en-US"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smtClean="0">
                              <a:effectLst/>
                            </a:rPr>
                            <a:t>bonus</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49582355"/>
                      </a:ext>
                    </a:extLst>
                  </a:tr>
                  <a:tr h="206199">
                    <a:tc>
                      <a:txBody>
                        <a:bodyPr/>
                        <a:lstStyle/>
                        <a:p>
                          <a:pPr algn="ctr" fontAlgn="b"/>
                          <a:r>
                            <a:rPr lang="en-US" sz="1400" u="none" strike="noStrike" dirty="0" err="1">
                              <a:effectLst/>
                            </a:rPr>
                            <a:t>Shumagin</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10</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1-100</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9</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10</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52583003"/>
                      </a:ext>
                    </a:extLst>
                  </a:tr>
                  <a:tr h="206199">
                    <a:tc>
                      <a:txBody>
                        <a:bodyPr/>
                        <a:lstStyle/>
                        <a:p>
                          <a:pPr algn="ctr" fontAlgn="b"/>
                          <a:r>
                            <a:rPr lang="en-US" sz="1400" u="none" strike="noStrike">
                              <a:effectLst/>
                            </a:rPr>
                            <a:t>Shumagin</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11</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1-100</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27</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29</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2</a:t>
                          </a:r>
                          <a:endParaRPr lang="en-US"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99802642"/>
                      </a:ext>
                    </a:extLst>
                  </a:tr>
                  <a:tr h="206199">
                    <a:tc>
                      <a:txBody>
                        <a:bodyPr/>
                        <a:lstStyle/>
                        <a:p>
                          <a:pPr algn="ctr" fontAlgn="b"/>
                          <a:r>
                            <a:rPr lang="en-US" sz="1400" u="none" strike="noStrike">
                              <a:effectLst/>
                            </a:rPr>
                            <a:t>Shumagin</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12</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1-100</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15</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16</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74869563"/>
                      </a:ext>
                    </a:extLst>
                  </a:tr>
                  <a:tr h="206199">
                    <a:tc>
                      <a:txBody>
                        <a:bodyPr/>
                        <a:lstStyle/>
                        <a:p>
                          <a:pPr algn="ctr" fontAlgn="b"/>
                          <a:r>
                            <a:rPr lang="en-US" sz="1400" u="none" strike="noStrike" dirty="0" err="1">
                              <a:effectLst/>
                            </a:rPr>
                            <a:t>Shumagin</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13</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1-100</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22</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23</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82758473"/>
                      </a:ext>
                    </a:extLst>
                  </a:tr>
                  <a:tr h="206199">
                    <a:tc>
                      <a:txBody>
                        <a:bodyPr/>
                        <a:lstStyle/>
                        <a:p>
                          <a:pPr algn="ctr" fontAlgn="b"/>
                          <a:r>
                            <a:rPr lang="en-US" sz="1400" u="none" strike="noStrike">
                              <a:effectLst/>
                            </a:rPr>
                            <a:t>Shumagin</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110</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101-200</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5</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6</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73227502"/>
                      </a:ext>
                    </a:extLst>
                  </a:tr>
                  <a:tr h="206199">
                    <a:tc>
                      <a:txBody>
                        <a:bodyPr/>
                        <a:lstStyle/>
                        <a:p>
                          <a:pPr algn="ctr" fontAlgn="b"/>
                          <a:r>
                            <a:rPr lang="en-US" sz="1400" u="none" strike="noStrike">
                              <a:effectLst/>
                            </a:rPr>
                            <a:t>Shumagin</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111</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101-200</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18</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19</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44343469"/>
                      </a:ext>
                    </a:extLst>
                  </a:tr>
                  <a:tr h="20619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oMath>
                            </m:oMathPara>
                          </a14:m>
                          <a:endPar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6350" marR="6350" marT="6350" marB="0" anchor="ct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oMath>
                            </m:oMathPara>
                          </a14:m>
                          <a:endPar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6350" marR="6350" marT="6350" marB="0" anchor="ct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oMath>
                            </m:oMathPara>
                          </a14:m>
                          <a:endPar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6350" marR="6350" marT="6350" marB="0" anchor="ct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oMath>
                            </m:oMathPara>
                          </a14:m>
                          <a:endPar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6350" marR="6350" marT="6350" marB="0" anchor="ct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oMath>
                            </m:oMathPara>
                          </a14:m>
                          <a:endPar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6350" marR="6350" marT="6350" marB="0" anchor="ct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oMath>
                            </m:oMathPara>
                          </a14:m>
                          <a:endPar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6350" marR="6350" marT="6350" marB="0" anchor="ctr"/>
                    </a:tc>
                    <a:extLst>
                      <a:ext uri="{0D108BD9-81ED-4DB2-BD59-A6C34878D82A}">
                        <a16:rowId xmlns:a16="http://schemas.microsoft.com/office/drawing/2014/main" val="37431769"/>
                      </a:ext>
                    </a:extLst>
                  </a:tr>
                  <a:tr h="206199">
                    <a:tc>
                      <a:txBody>
                        <a:bodyPr/>
                        <a:lstStyle/>
                        <a:p>
                          <a:pPr algn="ctr" fontAlgn="b"/>
                          <a:r>
                            <a:rPr lang="en-US" sz="1400" u="none" strike="noStrike" dirty="0">
                              <a:effectLst/>
                            </a:rPr>
                            <a:t>SE</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50</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1-100</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7</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7</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0</a:t>
                          </a:r>
                          <a:endParaRPr lang="en-US"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660004"/>
                      </a:ext>
                    </a:extLst>
                  </a:tr>
                  <a:tr h="206199">
                    <a:tc>
                      <a:txBody>
                        <a:bodyPr/>
                        <a:lstStyle/>
                        <a:p>
                          <a:pPr algn="ctr" fontAlgn="b"/>
                          <a:r>
                            <a:rPr lang="en-US" sz="1400" u="none" strike="noStrike">
                              <a:effectLst/>
                            </a:rPr>
                            <a:t>SE</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150</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101-200</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10</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11</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926036663"/>
                      </a:ext>
                    </a:extLst>
                  </a:tr>
                  <a:tr h="206199">
                    <a:tc>
                      <a:txBody>
                        <a:bodyPr/>
                        <a:lstStyle/>
                        <a:p>
                          <a:pPr algn="ctr" fontAlgn="b"/>
                          <a:r>
                            <a:rPr lang="en-US" sz="1400" u="none" strike="noStrike">
                              <a:effectLst/>
                            </a:rPr>
                            <a:t>SE</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151</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101-200</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15</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15</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0</a:t>
                          </a:r>
                          <a:endParaRPr lang="en-US"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87791540"/>
                      </a:ext>
                    </a:extLst>
                  </a:tr>
                  <a:tr h="206199">
                    <a:tc>
                      <a:txBody>
                        <a:bodyPr/>
                        <a:lstStyle/>
                        <a:p>
                          <a:pPr algn="ctr" fontAlgn="b"/>
                          <a:r>
                            <a:rPr lang="en-US" sz="1400" u="none" strike="noStrike">
                              <a:effectLst/>
                            </a:rPr>
                            <a:t>SE</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250</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201-300</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2</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2</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0</a:t>
                          </a:r>
                          <a:endParaRPr lang="en-US"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93724118"/>
                      </a:ext>
                    </a:extLst>
                  </a:tr>
                  <a:tr h="206199">
                    <a:tc>
                      <a:txBody>
                        <a:bodyPr/>
                        <a:lstStyle/>
                        <a:p>
                          <a:pPr algn="ctr" fontAlgn="b"/>
                          <a:r>
                            <a:rPr lang="en-US" sz="1400" u="none" strike="noStrike">
                              <a:effectLst/>
                            </a:rPr>
                            <a:t>SE</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251</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201-300</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7</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7</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0</a:t>
                          </a:r>
                          <a:endParaRPr lang="en-US"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1278505"/>
                      </a:ext>
                    </a:extLst>
                  </a:tr>
                  <a:tr h="206199">
                    <a:tc>
                      <a:txBody>
                        <a:bodyPr/>
                        <a:lstStyle/>
                        <a:p>
                          <a:pPr algn="ctr" fontAlgn="b"/>
                          <a:r>
                            <a:rPr lang="en-US" sz="1400" u="none" strike="noStrike">
                              <a:effectLst/>
                            </a:rPr>
                            <a:t>SE</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350</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301-500</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2</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2</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0</a:t>
                          </a:r>
                          <a:endParaRPr lang="en-US"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33977895"/>
                      </a:ext>
                    </a:extLst>
                  </a:tr>
                  <a:tr h="206199">
                    <a:tc>
                      <a:txBody>
                        <a:bodyPr/>
                        <a:lstStyle/>
                        <a:p>
                          <a:pPr algn="ctr" fontAlgn="b"/>
                          <a:r>
                            <a:rPr lang="en-US" sz="1400" u="none" strike="noStrike">
                              <a:effectLst/>
                            </a:rPr>
                            <a:t>SE</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351</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301-500</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2</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3</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1</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654280917"/>
                      </a:ext>
                    </a:extLst>
                  </a:tr>
                  <a:tr h="206199">
                    <a:tc>
                      <a:txBody>
                        <a:bodyPr/>
                        <a:lstStyle/>
                        <a:p>
                          <a:pPr algn="ctr" fontAlgn="b"/>
                          <a:r>
                            <a:rPr lang="en-US" sz="1400" u="none" strike="noStrike">
                              <a:effectLst/>
                            </a:rPr>
                            <a:t>SE</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450</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501-700</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2</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2</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03803923"/>
                      </a:ext>
                    </a:extLst>
                  </a:tr>
                </a:tbl>
              </a:graphicData>
            </a:graphic>
          </p:graphicFrame>
        </mc:Choice>
        <mc:Fallback xmlns="">
          <p:graphicFrame>
            <p:nvGraphicFramePr>
              <p:cNvPr id="7" name="Content Placeholder 6"/>
              <p:cNvGraphicFramePr>
                <a:graphicFrameLocks noGrp="1"/>
              </p:cNvGraphicFramePr>
              <p:nvPr>
                <p:ph sz="half" idx="2"/>
                <p:extLst>
                  <p:ext uri="{D42A27DB-BD31-4B8C-83A1-F6EECF244321}">
                    <p14:modId xmlns:p14="http://schemas.microsoft.com/office/powerpoint/2010/main" val="4153464213"/>
                  </p:ext>
                </p:extLst>
              </p:nvPr>
            </p:nvGraphicFramePr>
            <p:xfrm>
              <a:off x="6323799" y="1690688"/>
              <a:ext cx="5207265" cy="3881120"/>
            </p:xfrm>
            <a:graphic>
              <a:graphicData uri="http://schemas.openxmlformats.org/drawingml/2006/table">
                <a:tbl>
                  <a:tblPr>
                    <a:tableStyleId>{5C22544A-7EE6-4342-B048-85BDC9FD1C3A}</a:tableStyleId>
                  </a:tblPr>
                  <a:tblGrid>
                    <a:gridCol w="885523">
                      <a:extLst>
                        <a:ext uri="{9D8B030D-6E8A-4147-A177-3AD203B41FA5}">
                          <a16:colId xmlns:a16="http://schemas.microsoft.com/office/drawing/2014/main" val="3690168470"/>
                        </a:ext>
                      </a:extLst>
                    </a:gridCol>
                    <a:gridCol w="654518">
                      <a:extLst>
                        <a:ext uri="{9D8B030D-6E8A-4147-A177-3AD203B41FA5}">
                          <a16:colId xmlns:a16="http://schemas.microsoft.com/office/drawing/2014/main" val="1342403950"/>
                        </a:ext>
                      </a:extLst>
                    </a:gridCol>
                    <a:gridCol w="875899">
                      <a:extLst>
                        <a:ext uri="{9D8B030D-6E8A-4147-A177-3AD203B41FA5}">
                          <a16:colId xmlns:a16="http://schemas.microsoft.com/office/drawing/2014/main" val="3774989305"/>
                        </a:ext>
                      </a:extLst>
                    </a:gridCol>
                    <a:gridCol w="1001027">
                      <a:extLst>
                        <a:ext uri="{9D8B030D-6E8A-4147-A177-3AD203B41FA5}">
                          <a16:colId xmlns:a16="http://schemas.microsoft.com/office/drawing/2014/main" val="506549068"/>
                        </a:ext>
                      </a:extLst>
                    </a:gridCol>
                    <a:gridCol w="962527">
                      <a:extLst>
                        <a:ext uri="{9D8B030D-6E8A-4147-A177-3AD203B41FA5}">
                          <a16:colId xmlns:a16="http://schemas.microsoft.com/office/drawing/2014/main" val="434134462"/>
                        </a:ext>
                      </a:extLst>
                    </a:gridCol>
                    <a:gridCol w="827771">
                      <a:extLst>
                        <a:ext uri="{9D8B030D-6E8A-4147-A177-3AD203B41FA5}">
                          <a16:colId xmlns:a16="http://schemas.microsoft.com/office/drawing/2014/main" val="4254014961"/>
                        </a:ext>
                      </a:extLst>
                    </a:gridCol>
                  </a:tblGrid>
                  <a:tr h="433070">
                    <a:tc>
                      <a:txBody>
                        <a:bodyPr/>
                        <a:lstStyle/>
                        <a:p>
                          <a:pPr algn="ctr" fontAlgn="b"/>
                          <a:r>
                            <a:rPr lang="en-US" sz="1400" u="none" strike="noStrike" dirty="0">
                              <a:effectLst/>
                            </a:rPr>
                            <a:t>INPFC</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Stratum</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smtClean="0">
                              <a:effectLst/>
                            </a:rPr>
                            <a:t>Depth (meters)</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1" u="none" strike="noStrike" dirty="0" smtClean="0">
                              <a:effectLst/>
                            </a:rPr>
                            <a:t>Allocation</a:t>
                          </a:r>
                          <a:r>
                            <a:rPr lang="en-US" sz="1400" b="1" u="none" strike="noStrike" baseline="0" dirty="0" smtClean="0">
                              <a:effectLst/>
                            </a:rPr>
                            <a:t> </a:t>
                          </a:r>
                          <a:r>
                            <a:rPr lang="en-US" sz="1400" b="1" u="none" strike="noStrike" dirty="0" smtClean="0">
                              <a:effectLst/>
                            </a:rPr>
                            <a:t>520 Stations</a:t>
                          </a:r>
                          <a:endParaRPr lang="en-US"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1" u="none" strike="noStrike" dirty="0" smtClean="0">
                              <a:effectLst/>
                            </a:rPr>
                            <a:t>Allocation</a:t>
                          </a:r>
                          <a:r>
                            <a:rPr lang="en-US" sz="1400" b="1" u="none" strike="noStrike" baseline="0" dirty="0" smtClean="0">
                              <a:effectLst/>
                            </a:rPr>
                            <a:t> </a:t>
                          </a:r>
                          <a:r>
                            <a:rPr lang="en-US" sz="1400" b="1" u="none" strike="noStrike" dirty="0" smtClean="0">
                              <a:effectLst/>
                            </a:rPr>
                            <a:t>550 Stations</a:t>
                          </a:r>
                          <a:endParaRPr lang="en-US"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smtClean="0">
                              <a:effectLst/>
                            </a:rPr>
                            <a:t>bonus</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49582355"/>
                      </a:ext>
                    </a:extLst>
                  </a:tr>
                  <a:tr h="219710">
                    <a:tc>
                      <a:txBody>
                        <a:bodyPr/>
                        <a:lstStyle/>
                        <a:p>
                          <a:pPr algn="ctr" fontAlgn="b"/>
                          <a:r>
                            <a:rPr lang="en-US" sz="1400" u="none" strike="noStrike" dirty="0" err="1">
                              <a:effectLst/>
                            </a:rPr>
                            <a:t>Shumagin</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10</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1-100</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9</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10</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52583003"/>
                      </a:ext>
                    </a:extLst>
                  </a:tr>
                  <a:tr h="219710">
                    <a:tc>
                      <a:txBody>
                        <a:bodyPr/>
                        <a:lstStyle/>
                        <a:p>
                          <a:pPr algn="ctr" fontAlgn="b"/>
                          <a:r>
                            <a:rPr lang="en-US" sz="1400" u="none" strike="noStrike">
                              <a:effectLst/>
                            </a:rPr>
                            <a:t>Shumagin</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11</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1-100</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27</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29</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2</a:t>
                          </a:r>
                          <a:endParaRPr lang="en-US"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99802642"/>
                      </a:ext>
                    </a:extLst>
                  </a:tr>
                  <a:tr h="219710">
                    <a:tc>
                      <a:txBody>
                        <a:bodyPr/>
                        <a:lstStyle/>
                        <a:p>
                          <a:pPr algn="ctr" fontAlgn="b"/>
                          <a:r>
                            <a:rPr lang="en-US" sz="1400" u="none" strike="noStrike">
                              <a:effectLst/>
                            </a:rPr>
                            <a:t>Shumagin</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12</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1-100</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15</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16</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74869563"/>
                      </a:ext>
                    </a:extLst>
                  </a:tr>
                  <a:tr h="219710">
                    <a:tc>
                      <a:txBody>
                        <a:bodyPr/>
                        <a:lstStyle/>
                        <a:p>
                          <a:pPr algn="ctr" fontAlgn="b"/>
                          <a:r>
                            <a:rPr lang="en-US" sz="1400" u="none" strike="noStrike" dirty="0" err="1">
                              <a:effectLst/>
                            </a:rPr>
                            <a:t>Shumagin</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13</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1-100</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22</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23</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82758473"/>
                      </a:ext>
                    </a:extLst>
                  </a:tr>
                  <a:tr h="219710">
                    <a:tc>
                      <a:txBody>
                        <a:bodyPr/>
                        <a:lstStyle/>
                        <a:p>
                          <a:pPr algn="ctr" fontAlgn="b"/>
                          <a:r>
                            <a:rPr lang="en-US" sz="1400" u="none" strike="noStrike">
                              <a:effectLst/>
                            </a:rPr>
                            <a:t>Shumagin</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110</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101-200</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5</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6</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73227502"/>
                      </a:ext>
                    </a:extLst>
                  </a:tr>
                  <a:tr h="219710">
                    <a:tc>
                      <a:txBody>
                        <a:bodyPr/>
                        <a:lstStyle/>
                        <a:p>
                          <a:pPr algn="ctr" fontAlgn="b"/>
                          <a:r>
                            <a:rPr lang="en-US" sz="1400" u="none" strike="noStrike">
                              <a:effectLst/>
                            </a:rPr>
                            <a:t>Shumagin</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111</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101-200</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18</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19</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44343469"/>
                      </a:ext>
                    </a:extLst>
                  </a:tr>
                  <a:tr h="372110">
                    <a:tc>
                      <a:txBody>
                        <a:bodyPr/>
                        <a:lstStyle/>
                        <a:p>
                          <a:endParaRPr lang="en-US"/>
                        </a:p>
                      </a:txBody>
                      <a:tcPr marL="6350" marR="6350" marT="6350" marB="0" anchor="ctr">
                        <a:blipFill>
                          <a:blip r:embed="rId2"/>
                          <a:stretch>
                            <a:fillRect l="-690" t="-485246" r="-491034" b="-501639"/>
                          </a:stretch>
                        </a:blipFill>
                      </a:tcPr>
                    </a:tc>
                    <a:tc>
                      <a:txBody>
                        <a:bodyPr/>
                        <a:lstStyle/>
                        <a:p>
                          <a:endParaRPr lang="en-US"/>
                        </a:p>
                      </a:txBody>
                      <a:tcPr marL="6350" marR="6350" marT="6350" marB="0" anchor="ctr">
                        <a:blipFill>
                          <a:blip r:embed="rId2"/>
                          <a:stretch>
                            <a:fillRect l="-135185" t="-485246" r="-559259" b="-501639"/>
                          </a:stretch>
                        </a:blipFill>
                      </a:tcPr>
                    </a:tc>
                    <a:tc>
                      <a:txBody>
                        <a:bodyPr/>
                        <a:lstStyle/>
                        <a:p>
                          <a:endParaRPr lang="en-US"/>
                        </a:p>
                      </a:txBody>
                      <a:tcPr marL="6350" marR="6350" marT="6350" marB="0" anchor="ctr">
                        <a:blipFill>
                          <a:blip r:embed="rId2"/>
                          <a:stretch>
                            <a:fillRect l="-176389" t="-485246" r="-319444" b="-501639"/>
                          </a:stretch>
                        </a:blipFill>
                      </a:tcPr>
                    </a:tc>
                    <a:tc>
                      <a:txBody>
                        <a:bodyPr/>
                        <a:lstStyle/>
                        <a:p>
                          <a:endParaRPr lang="en-US"/>
                        </a:p>
                      </a:txBody>
                      <a:tcPr marL="6350" marR="6350" marT="6350" marB="0" anchor="ctr">
                        <a:blipFill>
                          <a:blip r:embed="rId2"/>
                          <a:stretch>
                            <a:fillRect l="-242683" t="-485246" r="-180488" b="-501639"/>
                          </a:stretch>
                        </a:blipFill>
                      </a:tcPr>
                    </a:tc>
                    <a:tc>
                      <a:txBody>
                        <a:bodyPr/>
                        <a:lstStyle/>
                        <a:p>
                          <a:endParaRPr lang="en-US"/>
                        </a:p>
                      </a:txBody>
                      <a:tcPr marL="6350" marR="6350" marT="6350" marB="0" anchor="ctr">
                        <a:blipFill>
                          <a:blip r:embed="rId2"/>
                          <a:stretch>
                            <a:fillRect l="-355696" t="-485246" r="-87342" b="-501639"/>
                          </a:stretch>
                        </a:blipFill>
                      </a:tcPr>
                    </a:tc>
                    <a:tc>
                      <a:txBody>
                        <a:bodyPr/>
                        <a:lstStyle/>
                        <a:p>
                          <a:endParaRPr lang="en-US"/>
                        </a:p>
                      </a:txBody>
                      <a:tcPr marL="6350" marR="6350" marT="6350" marB="0" anchor="ctr">
                        <a:blipFill>
                          <a:blip r:embed="rId2"/>
                          <a:stretch>
                            <a:fillRect l="-529412" t="-485246" r="-1471" b="-501639"/>
                          </a:stretch>
                        </a:blipFill>
                      </a:tcPr>
                    </a:tc>
                    <a:extLst>
                      <a:ext uri="{0D108BD9-81ED-4DB2-BD59-A6C34878D82A}">
                        <a16:rowId xmlns:a16="http://schemas.microsoft.com/office/drawing/2014/main" val="37431769"/>
                      </a:ext>
                    </a:extLst>
                  </a:tr>
                  <a:tr h="219710">
                    <a:tc>
                      <a:txBody>
                        <a:bodyPr/>
                        <a:lstStyle/>
                        <a:p>
                          <a:pPr algn="ctr" fontAlgn="b"/>
                          <a:r>
                            <a:rPr lang="en-US" sz="1400" u="none" strike="noStrike" dirty="0">
                              <a:effectLst/>
                            </a:rPr>
                            <a:t>SE</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50</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1-100</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7</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7</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0</a:t>
                          </a:r>
                          <a:endParaRPr lang="en-US"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660004"/>
                      </a:ext>
                    </a:extLst>
                  </a:tr>
                  <a:tr h="219710">
                    <a:tc>
                      <a:txBody>
                        <a:bodyPr/>
                        <a:lstStyle/>
                        <a:p>
                          <a:pPr algn="ctr" fontAlgn="b"/>
                          <a:r>
                            <a:rPr lang="en-US" sz="1400" u="none" strike="noStrike">
                              <a:effectLst/>
                            </a:rPr>
                            <a:t>SE</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150</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101-200</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10</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11</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926036663"/>
                      </a:ext>
                    </a:extLst>
                  </a:tr>
                  <a:tr h="219710">
                    <a:tc>
                      <a:txBody>
                        <a:bodyPr/>
                        <a:lstStyle/>
                        <a:p>
                          <a:pPr algn="ctr" fontAlgn="b"/>
                          <a:r>
                            <a:rPr lang="en-US" sz="1400" u="none" strike="noStrike">
                              <a:effectLst/>
                            </a:rPr>
                            <a:t>SE</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151</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101-200</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15</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15</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0</a:t>
                          </a:r>
                          <a:endParaRPr lang="en-US"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87791540"/>
                      </a:ext>
                    </a:extLst>
                  </a:tr>
                  <a:tr h="219710">
                    <a:tc>
                      <a:txBody>
                        <a:bodyPr/>
                        <a:lstStyle/>
                        <a:p>
                          <a:pPr algn="ctr" fontAlgn="b"/>
                          <a:r>
                            <a:rPr lang="en-US" sz="1400" u="none" strike="noStrike">
                              <a:effectLst/>
                            </a:rPr>
                            <a:t>SE</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250</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201-300</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2</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2</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0</a:t>
                          </a:r>
                          <a:endParaRPr lang="en-US"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93724118"/>
                      </a:ext>
                    </a:extLst>
                  </a:tr>
                  <a:tr h="219710">
                    <a:tc>
                      <a:txBody>
                        <a:bodyPr/>
                        <a:lstStyle/>
                        <a:p>
                          <a:pPr algn="ctr" fontAlgn="b"/>
                          <a:r>
                            <a:rPr lang="en-US" sz="1400" u="none" strike="noStrike">
                              <a:effectLst/>
                            </a:rPr>
                            <a:t>SE</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251</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201-300</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7</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7</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0</a:t>
                          </a:r>
                          <a:endParaRPr lang="en-US"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1278505"/>
                      </a:ext>
                    </a:extLst>
                  </a:tr>
                  <a:tr h="219710">
                    <a:tc>
                      <a:txBody>
                        <a:bodyPr/>
                        <a:lstStyle/>
                        <a:p>
                          <a:pPr algn="ctr" fontAlgn="b"/>
                          <a:r>
                            <a:rPr lang="en-US" sz="1400" u="none" strike="noStrike">
                              <a:effectLst/>
                            </a:rPr>
                            <a:t>SE</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350</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301-500</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2</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2</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0</a:t>
                          </a:r>
                          <a:endParaRPr lang="en-US"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33977895"/>
                      </a:ext>
                    </a:extLst>
                  </a:tr>
                  <a:tr h="219710">
                    <a:tc>
                      <a:txBody>
                        <a:bodyPr/>
                        <a:lstStyle/>
                        <a:p>
                          <a:pPr algn="ctr" fontAlgn="b"/>
                          <a:r>
                            <a:rPr lang="en-US" sz="1400" u="none" strike="noStrike">
                              <a:effectLst/>
                            </a:rPr>
                            <a:t>SE</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351</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301-500</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2</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3</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1</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654280917"/>
                      </a:ext>
                    </a:extLst>
                  </a:tr>
                  <a:tr h="219710">
                    <a:tc>
                      <a:txBody>
                        <a:bodyPr/>
                        <a:lstStyle/>
                        <a:p>
                          <a:pPr algn="ctr" fontAlgn="b"/>
                          <a:r>
                            <a:rPr lang="en-US" sz="1400" u="none" strike="noStrike">
                              <a:effectLst/>
                            </a:rPr>
                            <a:t>SE</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450</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501-700</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2</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2</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03803923"/>
                      </a:ext>
                    </a:extLst>
                  </a:tr>
                </a:tbl>
              </a:graphicData>
            </a:graphic>
          </p:graphicFrame>
        </mc:Fallback>
      </mc:AlternateContent>
      <p:sp>
        <p:nvSpPr>
          <p:cNvPr id="2" name="Rectangle 1"/>
          <p:cNvSpPr/>
          <p:nvPr/>
        </p:nvSpPr>
        <p:spPr>
          <a:xfrm>
            <a:off x="6602930" y="5700054"/>
            <a:ext cx="4649001" cy="646331"/>
          </a:xfrm>
          <a:prstGeom prst="rect">
            <a:avLst/>
          </a:prstGeom>
        </p:spPr>
        <p:txBody>
          <a:bodyPr wrap="square">
            <a:spAutoFit/>
          </a:bodyPr>
          <a:lstStyle/>
          <a:p>
            <a:r>
              <a:rPr lang="en-US" dirty="0"/>
              <a:t>G:\GOA\GOA 2023\Station Allocation\Extra </a:t>
            </a:r>
            <a:r>
              <a:rPr lang="en-US" dirty="0" smtClean="0"/>
              <a:t>files\GOA2023_bonus_station_summary.xlsx</a:t>
            </a:r>
            <a:endParaRPr lang="en-US" dirty="0"/>
          </a:p>
        </p:txBody>
      </p:sp>
    </p:spTree>
    <p:extLst>
      <p:ext uri="{BB962C8B-B14F-4D97-AF65-F5344CB8AC3E}">
        <p14:creationId xmlns:p14="http://schemas.microsoft.com/office/powerpoint/2010/main" val="18290911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3945</TotalTime>
  <Words>2454</Words>
  <Application>Microsoft Office PowerPoint</Application>
  <PresentationFormat>Widescreen</PresentationFormat>
  <Paragraphs>407</Paragraphs>
  <Slides>22</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Cambria Math</vt:lpstr>
      <vt:lpstr>Times New Roman</vt:lpstr>
      <vt:lpstr>Office Theme</vt:lpstr>
      <vt:lpstr>PowerPoint Presentation</vt:lpstr>
      <vt:lpstr>Summary of Restratification</vt:lpstr>
      <vt:lpstr>What is the objective? Minimize variance of the mean/total estimate</vt:lpstr>
      <vt:lpstr>What is the objective? Minimize variance of the mean/total estimate</vt:lpstr>
      <vt:lpstr>What is the objective? Minimize Variance of the Total</vt:lpstr>
      <vt:lpstr>How to extend to multispecies STRS design?</vt:lpstr>
      <vt:lpstr>How to extend to multispecies STRS design?</vt:lpstr>
      <vt:lpstr>How do we adjust effort?</vt:lpstr>
      <vt:lpstr>How do we adjust effort?</vt:lpstr>
      <vt:lpstr>How do we adjust effort?</vt:lpstr>
      <vt:lpstr>Multispecies Neyman Allocation Overview</vt:lpstr>
      <vt:lpstr>Restratification of the GOA STRS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StationAllocationAIGOA R Package</vt:lpstr>
      <vt:lpstr>Extra Slides</vt:lpstr>
      <vt:lpstr>Summary of Restratification</vt:lpstr>
    </vt:vector>
  </TitlesOfParts>
  <Company>NOAA AFSC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Zack.Oyafuso</dc:creator>
  <cp:lastModifiedBy>Zack.Oyafuso</cp:lastModifiedBy>
  <cp:revision>29</cp:revision>
  <dcterms:created xsi:type="dcterms:W3CDTF">2023-03-10T23:56:26Z</dcterms:created>
  <dcterms:modified xsi:type="dcterms:W3CDTF">2023-03-15T20:26:41Z</dcterms:modified>
</cp:coreProperties>
</file>