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835c62b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835c62b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7bf3e62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7bf3e62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7b909ad5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7b909ad5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7b909ad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7b909ad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7f9cb8c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7f9cb8c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7f9cb8c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7f9cb8c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7f9cb8c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7f9cb8c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835c62b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835c62b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7f9cb8c8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7f9cb8c8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80114e3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80114e3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114a6e4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114a6e4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7f9cb8c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7f9cb8c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4114a6e4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4114a6e4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7b909ad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7b909ad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7b909ad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7b909ad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4114a6e4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4114a6e4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7b909ad5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7b909ad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7b909ad5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7b909ad5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7bf3e62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7bf3e62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saurabhshahane/seoul-bike-sharing-demand-prediction" TargetMode="External"/><Relationship Id="rId4" Type="http://schemas.openxmlformats.org/officeDocument/2006/relationships/hyperlink" Target="https://www.kaggle.com/datasets/saurabhshahane/seoul-bike-sharing-demand-prediction" TargetMode="External"/><Relationship Id="rId5" Type="http://schemas.openxmlformats.org/officeDocument/2006/relationships/image" Target="../media/image5.pn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CA"/>
              <a:t>Seoul Bike Demand Prediction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75"/>
              <a:buFont typeface="Arial"/>
              <a:buNone/>
            </a:pPr>
            <a:r>
              <a:rPr lang="en-CA"/>
              <a:t>Group 2:</a:t>
            </a:r>
            <a:endParaRPr/>
          </a:p>
          <a:p>
            <a:pPr indent="0" lvl="0" marL="0" rtl="0" algn="l">
              <a:lnSpc>
                <a:spcPct val="90000"/>
              </a:lnSpc>
              <a:spcBef>
                <a:spcPts val="0"/>
              </a:spcBef>
              <a:spcAft>
                <a:spcPts val="0"/>
              </a:spcAft>
              <a:buClr>
                <a:srgbClr val="000000"/>
              </a:buClr>
              <a:buSzPts val="275"/>
              <a:buFont typeface="Arial"/>
              <a:buNone/>
            </a:pPr>
            <a:r>
              <a:rPr lang="en-CA"/>
              <a:t>Andrea Franco, Andres Salguero, Harpreet Kaur</a:t>
            </a:r>
            <a:endParaRPr/>
          </a:p>
          <a:p>
            <a:pPr indent="0" lvl="0" marL="0" rtl="0" algn="l">
              <a:lnSpc>
                <a:spcPct val="90000"/>
              </a:lnSpc>
              <a:spcBef>
                <a:spcPts val="0"/>
              </a:spcBef>
              <a:spcAft>
                <a:spcPts val="0"/>
              </a:spcAft>
              <a:buClr>
                <a:srgbClr val="000000"/>
              </a:buClr>
              <a:buSzPts val="27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CA"/>
              <a:t>Target Variable Exploration</a:t>
            </a:r>
            <a:endParaRPr/>
          </a:p>
        </p:txBody>
      </p:sp>
      <p:sp>
        <p:nvSpPr>
          <p:cNvPr id="125" name="Google Shape;125;p22"/>
          <p:cNvSpPr txBox="1"/>
          <p:nvPr>
            <p:ph idx="1" type="body"/>
          </p:nvPr>
        </p:nvSpPr>
        <p:spPr>
          <a:xfrm>
            <a:off x="5791725" y="1017725"/>
            <a:ext cx="30405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t>As the values above 2400 only represent a 1.68 % of the data they can be considered outliers and we can remove them as they may affect our prediction results.</a:t>
            </a:r>
            <a:endParaRPr sz="1600"/>
          </a:p>
          <a:p>
            <a:pPr indent="0" lvl="0" marL="0" rtl="0" algn="l">
              <a:spcBef>
                <a:spcPts val="1200"/>
              </a:spcBef>
              <a:spcAft>
                <a:spcPts val="1200"/>
              </a:spcAft>
              <a:buNone/>
            </a:pPr>
            <a:r>
              <a:t/>
            </a:r>
            <a:endParaRPr sz="1500"/>
          </a:p>
        </p:txBody>
      </p:sp>
      <p:pic>
        <p:nvPicPr>
          <p:cNvPr id="126" name="Google Shape;126;p22"/>
          <p:cNvPicPr preferRelativeResize="0"/>
          <p:nvPr/>
        </p:nvPicPr>
        <p:blipFill>
          <a:blip r:embed="rId3">
            <a:alphaModFix/>
          </a:blip>
          <a:stretch>
            <a:fillRect/>
          </a:stretch>
        </p:blipFill>
        <p:spPr>
          <a:xfrm>
            <a:off x="311700" y="964200"/>
            <a:ext cx="5334000" cy="3933825"/>
          </a:xfrm>
          <a:prstGeom prst="rect">
            <a:avLst/>
          </a:prstGeom>
          <a:noFill/>
          <a:ln>
            <a:noFill/>
          </a:ln>
        </p:spPr>
      </p:pic>
      <p:pic>
        <p:nvPicPr>
          <p:cNvPr id="127" name="Google Shape;127;p22"/>
          <p:cNvPicPr preferRelativeResize="0"/>
          <p:nvPr/>
        </p:nvPicPr>
        <p:blipFill rotWithShape="1">
          <a:blip r:embed="rId4">
            <a:alphaModFix/>
          </a:blip>
          <a:srcRect b="57317" l="0" r="0" t="0"/>
          <a:stretch/>
        </p:blipFill>
        <p:spPr>
          <a:xfrm>
            <a:off x="5982938" y="2967511"/>
            <a:ext cx="2658075" cy="1453316"/>
          </a:xfrm>
          <a:prstGeom prst="rect">
            <a:avLst/>
          </a:prstGeom>
          <a:noFill/>
          <a:ln>
            <a:noFill/>
          </a:ln>
        </p:spPr>
      </p:pic>
      <p:pic>
        <p:nvPicPr>
          <p:cNvPr id="128" name="Google Shape;128;p22"/>
          <p:cNvPicPr preferRelativeResize="0"/>
          <p:nvPr/>
        </p:nvPicPr>
        <p:blipFill rotWithShape="1">
          <a:blip r:embed="rId4">
            <a:alphaModFix/>
          </a:blip>
          <a:srcRect b="8323" l="0" r="0" t="78746"/>
          <a:stretch/>
        </p:blipFill>
        <p:spPr>
          <a:xfrm>
            <a:off x="5982938" y="4420824"/>
            <a:ext cx="2595450" cy="429901"/>
          </a:xfrm>
          <a:prstGeom prst="rect">
            <a:avLst/>
          </a:prstGeom>
          <a:noFill/>
          <a:ln>
            <a:noFill/>
          </a:ln>
        </p:spPr>
      </p:pic>
      <p:sp>
        <p:nvSpPr>
          <p:cNvPr id="129" name="Google Shape;129;p22"/>
          <p:cNvSpPr/>
          <p:nvPr/>
        </p:nvSpPr>
        <p:spPr>
          <a:xfrm>
            <a:off x="7189150" y="2623425"/>
            <a:ext cx="282000" cy="344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1698600" cy="20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sz="2466"/>
              <a:t>2</a:t>
            </a:r>
            <a:r>
              <a:rPr lang="en-CA" sz="2466"/>
              <a:t>. Numerical Variable Exploration:</a:t>
            </a:r>
            <a:endParaRPr sz="2466"/>
          </a:p>
          <a:p>
            <a:pPr indent="0" lvl="0" marL="0" rtl="0" algn="l">
              <a:spcBef>
                <a:spcPts val="0"/>
              </a:spcBef>
              <a:spcAft>
                <a:spcPts val="0"/>
              </a:spcAft>
              <a:buNone/>
            </a:pPr>
            <a:r>
              <a:t/>
            </a:r>
            <a:endParaRPr/>
          </a:p>
        </p:txBody>
      </p:sp>
      <p:sp>
        <p:nvSpPr>
          <p:cNvPr id="135" name="Google Shape;135;p23"/>
          <p:cNvSpPr txBox="1"/>
          <p:nvPr>
            <p:ph idx="1" type="body"/>
          </p:nvPr>
        </p:nvSpPr>
        <p:spPr>
          <a:xfrm>
            <a:off x="311700" y="2188925"/>
            <a:ext cx="1510800" cy="2297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SzPts val="688"/>
              <a:buNone/>
            </a:pPr>
            <a:r>
              <a:rPr lang="en-CA" sz="1325"/>
              <a:t>Numerical columns were extracted to run a scatter plot for all the numerical features against the target ‘</a:t>
            </a:r>
            <a:r>
              <a:rPr b="1" lang="en-CA" sz="1325"/>
              <a:t>Rented Bike Count</a:t>
            </a:r>
            <a:r>
              <a:rPr lang="en-CA" sz="1325"/>
              <a:t>’</a:t>
            </a:r>
            <a:endParaRPr sz="1325"/>
          </a:p>
        </p:txBody>
      </p:sp>
      <p:pic>
        <p:nvPicPr>
          <p:cNvPr id="136" name="Google Shape;136;p23"/>
          <p:cNvPicPr preferRelativeResize="0"/>
          <p:nvPr/>
        </p:nvPicPr>
        <p:blipFill>
          <a:blip r:embed="rId3">
            <a:alphaModFix/>
          </a:blip>
          <a:stretch>
            <a:fillRect/>
          </a:stretch>
        </p:blipFill>
        <p:spPr>
          <a:xfrm>
            <a:off x="2010375" y="81950"/>
            <a:ext cx="7073646"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3. Finding </a:t>
            </a:r>
            <a:r>
              <a:rPr lang="en-CA"/>
              <a:t>Correlation</a:t>
            </a:r>
            <a:r>
              <a:rPr lang="en-CA"/>
              <a:t> </a:t>
            </a:r>
            <a:r>
              <a:rPr lang="en-CA"/>
              <a:t>between</a:t>
            </a:r>
            <a:r>
              <a:rPr lang="en-CA"/>
              <a:t> variables:</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CA"/>
              <a:t>Correlation</a:t>
            </a:r>
            <a:r>
              <a:rPr lang="en-CA"/>
              <a:t> defines the r</a:t>
            </a:r>
            <a:r>
              <a:rPr b="1" lang="en-CA"/>
              <a:t>elationship between two or more variables</a:t>
            </a:r>
            <a:r>
              <a:rPr lang="en-CA"/>
              <a:t>. </a:t>
            </a:r>
            <a:r>
              <a:rPr lang="en-CA"/>
              <a:t>It depicts how the change in one </a:t>
            </a:r>
            <a:r>
              <a:rPr lang="en-CA"/>
              <a:t>variable</a:t>
            </a:r>
            <a:r>
              <a:rPr lang="en-CA"/>
              <a:t> affect the  change in another variable. It is useful for discovering patterns which can lead to valuable </a:t>
            </a:r>
            <a:r>
              <a:rPr lang="en-CA"/>
              <a:t>insights</a:t>
            </a:r>
            <a:r>
              <a:rPr lang="en-CA"/>
              <a:t> and predictions. </a:t>
            </a:r>
            <a:endParaRPr/>
          </a:p>
          <a:p>
            <a:pPr indent="0" lvl="0" marL="0" rtl="0" algn="l">
              <a:spcBef>
                <a:spcPts val="1200"/>
              </a:spcBef>
              <a:spcAft>
                <a:spcPts val="0"/>
              </a:spcAft>
              <a:buNone/>
            </a:pPr>
            <a:r>
              <a:rPr b="1" lang="en-CA"/>
              <a:t>corr() function is used for  finding the </a:t>
            </a:r>
            <a:r>
              <a:rPr b="1" lang="en-CA"/>
              <a:t>correlation.</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CA"/>
              <a:t>Heatmap depicts correlation between numerical variables </a:t>
            </a:r>
            <a:endParaRPr/>
          </a:p>
          <a:p>
            <a:pPr indent="-308610" lvl="0" marL="457200" rtl="0" algn="l">
              <a:spcBef>
                <a:spcPts val="0"/>
              </a:spcBef>
              <a:spcAft>
                <a:spcPts val="0"/>
              </a:spcAft>
              <a:buSzPct val="100000"/>
              <a:buChar char="●"/>
            </a:pPr>
            <a:r>
              <a:rPr lang="en-CA"/>
              <a:t>Colors indicate the </a:t>
            </a:r>
            <a:r>
              <a:rPr lang="en-CA"/>
              <a:t>strength</a:t>
            </a:r>
            <a:r>
              <a:rPr lang="en-CA"/>
              <a:t> and direction of correlations</a:t>
            </a:r>
            <a:endParaRPr/>
          </a:p>
          <a:p>
            <a:pPr indent="-308610" lvl="0" marL="457200" rtl="0" algn="l">
              <a:spcBef>
                <a:spcPts val="0"/>
              </a:spcBef>
              <a:spcAft>
                <a:spcPts val="0"/>
              </a:spcAft>
              <a:buSzPct val="100000"/>
              <a:buChar char="●"/>
            </a:pPr>
            <a:r>
              <a:rPr lang="en-CA"/>
              <a:t>‘Temperature’ and ‘Solar Radiation’ have Positive correlation</a:t>
            </a:r>
            <a:endParaRPr/>
          </a:p>
          <a:p>
            <a:pPr indent="-308610" lvl="0" marL="457200" rtl="0" algn="l">
              <a:spcBef>
                <a:spcPts val="0"/>
              </a:spcBef>
              <a:spcAft>
                <a:spcPts val="0"/>
              </a:spcAft>
              <a:buSzPct val="100000"/>
              <a:buChar char="●"/>
            </a:pPr>
            <a:r>
              <a:rPr lang="en-CA"/>
              <a:t>‘Humidity’ and ‘Visibility ’ have negative correlation</a:t>
            </a:r>
            <a:endParaRPr/>
          </a:p>
        </p:txBody>
      </p:sp>
      <p:pic>
        <p:nvPicPr>
          <p:cNvPr id="143" name="Google Shape;143;p24"/>
          <p:cNvPicPr preferRelativeResize="0"/>
          <p:nvPr/>
        </p:nvPicPr>
        <p:blipFill>
          <a:blip r:embed="rId3">
            <a:alphaModFix/>
          </a:blip>
          <a:stretch>
            <a:fillRect/>
          </a:stretch>
        </p:blipFill>
        <p:spPr>
          <a:xfrm>
            <a:off x="311700" y="2163975"/>
            <a:ext cx="4518425" cy="1236725"/>
          </a:xfrm>
          <a:prstGeom prst="rect">
            <a:avLst/>
          </a:prstGeom>
          <a:noFill/>
          <a:ln>
            <a:noFill/>
          </a:ln>
        </p:spPr>
      </p:pic>
      <p:pic>
        <p:nvPicPr>
          <p:cNvPr id="144" name="Google Shape;144;p24"/>
          <p:cNvPicPr preferRelativeResize="0"/>
          <p:nvPr/>
        </p:nvPicPr>
        <p:blipFill>
          <a:blip r:embed="rId4">
            <a:alphaModFix/>
          </a:blip>
          <a:stretch>
            <a:fillRect/>
          </a:stretch>
        </p:blipFill>
        <p:spPr>
          <a:xfrm>
            <a:off x="5110625" y="1667200"/>
            <a:ext cx="3569026" cy="329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4. Normalizing values:</a:t>
            </a:r>
            <a:endParaRPr/>
          </a:p>
        </p:txBody>
      </p:sp>
      <p:sp>
        <p:nvSpPr>
          <p:cNvPr id="150" name="Google Shape;150;p25"/>
          <p:cNvSpPr txBox="1"/>
          <p:nvPr>
            <p:ph idx="1" type="body"/>
          </p:nvPr>
        </p:nvSpPr>
        <p:spPr>
          <a:xfrm>
            <a:off x="2179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Normalization is form of feature scaling that transforms the range of feature to a standard scale.</a:t>
            </a:r>
            <a:endParaRPr/>
          </a:p>
        </p:txBody>
      </p:sp>
      <p:pic>
        <p:nvPicPr>
          <p:cNvPr id="151" name="Google Shape;151;p25"/>
          <p:cNvPicPr preferRelativeResize="0"/>
          <p:nvPr/>
        </p:nvPicPr>
        <p:blipFill>
          <a:blip r:embed="rId3">
            <a:alphaModFix/>
          </a:blip>
          <a:stretch>
            <a:fillRect/>
          </a:stretch>
        </p:blipFill>
        <p:spPr>
          <a:xfrm>
            <a:off x="2312437" y="1418500"/>
            <a:ext cx="4837725" cy="721950"/>
          </a:xfrm>
          <a:prstGeom prst="rect">
            <a:avLst/>
          </a:prstGeom>
          <a:noFill/>
          <a:ln>
            <a:noFill/>
          </a:ln>
        </p:spPr>
      </p:pic>
      <p:pic>
        <p:nvPicPr>
          <p:cNvPr id="152" name="Google Shape;152;p25"/>
          <p:cNvPicPr preferRelativeResize="0"/>
          <p:nvPr/>
        </p:nvPicPr>
        <p:blipFill>
          <a:blip r:embed="rId4">
            <a:alphaModFix/>
          </a:blip>
          <a:stretch>
            <a:fillRect/>
          </a:stretch>
        </p:blipFill>
        <p:spPr>
          <a:xfrm>
            <a:off x="311688" y="2059800"/>
            <a:ext cx="8839198" cy="28561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5. Splitting the data</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Once the data is normalized, we proceed to split it the features in a X variable and the target feature in a Y variable. After this, we can split the two parameters into the train and test subsets, </a:t>
            </a:r>
            <a:r>
              <a:rPr b="1" lang="en-CA"/>
              <a:t>being test the 33%</a:t>
            </a:r>
            <a:r>
              <a:rPr lang="en-CA"/>
              <a:t> of the total data.</a:t>
            </a:r>
            <a:endParaRPr/>
          </a:p>
          <a:p>
            <a:pPr indent="0" lvl="0" marL="0" rtl="0" algn="l">
              <a:spcBef>
                <a:spcPts val="1200"/>
              </a:spcBef>
              <a:spcAft>
                <a:spcPts val="1200"/>
              </a:spcAft>
              <a:buNone/>
            </a:pPr>
            <a:r>
              <a:t/>
            </a:r>
            <a:endParaRPr/>
          </a:p>
        </p:txBody>
      </p:sp>
      <p:pic>
        <p:nvPicPr>
          <p:cNvPr id="159" name="Google Shape;159;p26"/>
          <p:cNvPicPr preferRelativeResize="0"/>
          <p:nvPr/>
        </p:nvPicPr>
        <p:blipFill>
          <a:blip r:embed="rId3">
            <a:alphaModFix/>
          </a:blip>
          <a:stretch>
            <a:fillRect/>
          </a:stretch>
        </p:blipFill>
        <p:spPr>
          <a:xfrm>
            <a:off x="481225" y="2436838"/>
            <a:ext cx="3204172" cy="269825"/>
          </a:xfrm>
          <a:prstGeom prst="rect">
            <a:avLst/>
          </a:prstGeom>
          <a:noFill/>
          <a:ln>
            <a:noFill/>
          </a:ln>
        </p:spPr>
      </p:pic>
      <p:pic>
        <p:nvPicPr>
          <p:cNvPr id="160" name="Google Shape;160;p26"/>
          <p:cNvPicPr preferRelativeResize="0"/>
          <p:nvPr/>
        </p:nvPicPr>
        <p:blipFill>
          <a:blip r:embed="rId4">
            <a:alphaModFix/>
          </a:blip>
          <a:stretch>
            <a:fillRect/>
          </a:stretch>
        </p:blipFill>
        <p:spPr>
          <a:xfrm>
            <a:off x="481225" y="2842375"/>
            <a:ext cx="4840497" cy="269825"/>
          </a:xfrm>
          <a:prstGeom prst="rect">
            <a:avLst/>
          </a:prstGeom>
          <a:noFill/>
          <a:ln>
            <a:noFill/>
          </a:ln>
        </p:spPr>
      </p:pic>
      <p:pic>
        <p:nvPicPr>
          <p:cNvPr id="161" name="Google Shape;161;p26"/>
          <p:cNvPicPr preferRelativeResize="0"/>
          <p:nvPr/>
        </p:nvPicPr>
        <p:blipFill>
          <a:blip r:embed="rId5">
            <a:alphaModFix/>
          </a:blip>
          <a:stretch>
            <a:fillRect/>
          </a:stretch>
        </p:blipFill>
        <p:spPr>
          <a:xfrm>
            <a:off x="481225" y="3189175"/>
            <a:ext cx="6115974" cy="175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Machine learning model: Random Forest Regressor</a:t>
            </a:r>
            <a:endParaRPr/>
          </a:p>
        </p:txBody>
      </p:sp>
      <p:sp>
        <p:nvSpPr>
          <p:cNvPr id="167" name="Google Shape;167;p27"/>
          <p:cNvSpPr txBox="1"/>
          <p:nvPr>
            <p:ph idx="1" type="body"/>
          </p:nvPr>
        </p:nvSpPr>
        <p:spPr>
          <a:xfrm>
            <a:off x="311700" y="1152475"/>
            <a:ext cx="8520600" cy="116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Random Forest Regression is an ensemble technique used for predicting continuous numerical values. It works by combining the predictions of multiple decision trees, reducing overfitting and improving the model's overall accuracy.</a:t>
            </a:r>
            <a:endParaRPr/>
          </a:p>
        </p:txBody>
      </p:sp>
      <p:pic>
        <p:nvPicPr>
          <p:cNvPr id="168" name="Google Shape;168;p27"/>
          <p:cNvPicPr preferRelativeResize="0"/>
          <p:nvPr/>
        </p:nvPicPr>
        <p:blipFill rotWithShape="1">
          <a:blip r:embed="rId3">
            <a:alphaModFix/>
          </a:blip>
          <a:srcRect b="0" l="1816" r="0" t="0"/>
          <a:stretch/>
        </p:blipFill>
        <p:spPr>
          <a:xfrm>
            <a:off x="4875750" y="2317975"/>
            <a:ext cx="3545450" cy="2291425"/>
          </a:xfrm>
          <a:prstGeom prst="rect">
            <a:avLst/>
          </a:prstGeom>
          <a:noFill/>
          <a:ln>
            <a:noFill/>
          </a:ln>
        </p:spPr>
      </p:pic>
      <p:sp>
        <p:nvSpPr>
          <p:cNvPr id="169" name="Google Shape;169;p27"/>
          <p:cNvSpPr txBox="1"/>
          <p:nvPr>
            <p:ph idx="1" type="body"/>
          </p:nvPr>
        </p:nvSpPr>
        <p:spPr>
          <a:xfrm>
            <a:off x="381900" y="2340800"/>
            <a:ext cx="4107900" cy="2268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CA"/>
              <a:t>Ensemble method combining predictions from multiple decision trees.</a:t>
            </a:r>
            <a:endParaRPr/>
          </a:p>
          <a:p>
            <a:pPr indent="-334327" lvl="0" marL="457200" rtl="0" algn="l">
              <a:spcBef>
                <a:spcPts val="0"/>
              </a:spcBef>
              <a:spcAft>
                <a:spcPts val="0"/>
              </a:spcAft>
              <a:buSzPct val="100000"/>
              <a:buChar char="●"/>
            </a:pPr>
            <a:r>
              <a:rPr lang="en-CA"/>
              <a:t>Leverages the strengths of various models for improved performance.</a:t>
            </a:r>
            <a:endParaRPr/>
          </a:p>
          <a:p>
            <a:pPr indent="-334327" lvl="0" marL="457200" rtl="0" algn="l">
              <a:spcBef>
                <a:spcPts val="0"/>
              </a:spcBef>
              <a:spcAft>
                <a:spcPts val="0"/>
              </a:spcAft>
              <a:buSzPct val="100000"/>
              <a:buChar char="●"/>
            </a:pPr>
            <a:r>
              <a:rPr lang="en-CA"/>
              <a:t>Reduces overfitting and improves accuracy.</a:t>
            </a:r>
            <a:endParaRPr/>
          </a:p>
          <a:p>
            <a:pPr indent="0" lvl="0" marL="0" rtl="0" algn="l">
              <a:spcBef>
                <a:spcPts val="1200"/>
              </a:spcBef>
              <a:spcAft>
                <a:spcPts val="1200"/>
              </a:spcAft>
              <a:buNone/>
            </a:pPr>
            <a:r>
              <a:t/>
            </a:r>
            <a:endParaRPr/>
          </a:p>
        </p:txBody>
      </p:sp>
      <p:sp>
        <p:nvSpPr>
          <p:cNvPr id="170" name="Google Shape;170;p27"/>
          <p:cNvSpPr txBox="1"/>
          <p:nvPr/>
        </p:nvSpPr>
        <p:spPr>
          <a:xfrm>
            <a:off x="448600" y="4608000"/>
            <a:ext cx="50142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900">
                <a:solidFill>
                  <a:schemeClr val="accent3"/>
                </a:solidFill>
                <a:latin typeface="Proxima Nova"/>
                <a:ea typeface="Proxima Nova"/>
                <a:cs typeface="Proxima Nova"/>
                <a:sym typeface="Proxima Nova"/>
              </a:rPr>
              <a:t>Image source: https://levelup.gitconnected.com/random-forest-regression-209c0f354c84</a:t>
            </a:r>
            <a:endParaRPr sz="900">
              <a:solidFill>
                <a:schemeClr val="accent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6. Machine learning model: Random Forest Regressor</a:t>
            </a:r>
            <a:endParaRPr/>
          </a:p>
        </p:txBody>
      </p:sp>
      <p:pic>
        <p:nvPicPr>
          <p:cNvPr id="176" name="Google Shape;176;p28"/>
          <p:cNvPicPr preferRelativeResize="0"/>
          <p:nvPr/>
        </p:nvPicPr>
        <p:blipFill>
          <a:blip r:embed="rId3">
            <a:alphaModFix/>
          </a:blip>
          <a:stretch>
            <a:fillRect/>
          </a:stretch>
        </p:blipFill>
        <p:spPr>
          <a:xfrm>
            <a:off x="311700" y="1152475"/>
            <a:ext cx="5973224" cy="990775"/>
          </a:xfrm>
          <a:prstGeom prst="rect">
            <a:avLst/>
          </a:prstGeom>
          <a:noFill/>
          <a:ln>
            <a:noFill/>
          </a:ln>
        </p:spPr>
      </p:pic>
      <p:pic>
        <p:nvPicPr>
          <p:cNvPr id="177" name="Google Shape;177;p28"/>
          <p:cNvPicPr preferRelativeResize="0"/>
          <p:nvPr/>
        </p:nvPicPr>
        <p:blipFill>
          <a:blip r:embed="rId4">
            <a:alphaModFix/>
          </a:blip>
          <a:stretch>
            <a:fillRect/>
          </a:stretch>
        </p:blipFill>
        <p:spPr>
          <a:xfrm>
            <a:off x="311697" y="2278000"/>
            <a:ext cx="3389750" cy="1112375"/>
          </a:xfrm>
          <a:prstGeom prst="rect">
            <a:avLst/>
          </a:prstGeom>
          <a:noFill/>
          <a:ln>
            <a:noFill/>
          </a:ln>
        </p:spPr>
      </p:pic>
      <p:pic>
        <p:nvPicPr>
          <p:cNvPr id="178" name="Google Shape;178;p28"/>
          <p:cNvPicPr preferRelativeResize="0"/>
          <p:nvPr/>
        </p:nvPicPr>
        <p:blipFill>
          <a:blip r:embed="rId5">
            <a:alphaModFix/>
          </a:blip>
          <a:stretch>
            <a:fillRect/>
          </a:stretch>
        </p:blipFill>
        <p:spPr>
          <a:xfrm>
            <a:off x="311700" y="3390375"/>
            <a:ext cx="2250650" cy="809050"/>
          </a:xfrm>
          <a:prstGeom prst="rect">
            <a:avLst/>
          </a:prstGeom>
          <a:noFill/>
          <a:ln>
            <a:noFill/>
          </a:ln>
        </p:spPr>
      </p:pic>
      <p:pic>
        <p:nvPicPr>
          <p:cNvPr id="179" name="Google Shape;179;p28"/>
          <p:cNvPicPr preferRelativeResize="0"/>
          <p:nvPr/>
        </p:nvPicPr>
        <p:blipFill>
          <a:blip r:embed="rId6">
            <a:alphaModFix/>
          </a:blip>
          <a:stretch>
            <a:fillRect/>
          </a:stretch>
        </p:blipFill>
        <p:spPr>
          <a:xfrm>
            <a:off x="3701447" y="2278000"/>
            <a:ext cx="5137755" cy="25086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987713" y="200675"/>
            <a:ext cx="7168575" cy="474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1462525" y="42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7. Perform a Cross-validation technique</a:t>
            </a:r>
            <a:endParaRPr/>
          </a:p>
        </p:txBody>
      </p:sp>
      <p:pic>
        <p:nvPicPr>
          <p:cNvPr id="190" name="Google Shape;190;p30"/>
          <p:cNvPicPr preferRelativeResize="0"/>
          <p:nvPr/>
        </p:nvPicPr>
        <p:blipFill>
          <a:blip r:embed="rId3">
            <a:alphaModFix/>
          </a:blip>
          <a:stretch>
            <a:fillRect/>
          </a:stretch>
        </p:blipFill>
        <p:spPr>
          <a:xfrm>
            <a:off x="1525112" y="1152475"/>
            <a:ext cx="6093785" cy="3416400"/>
          </a:xfrm>
          <a:prstGeom prst="rect">
            <a:avLst/>
          </a:prstGeom>
          <a:noFill/>
          <a:ln>
            <a:noFill/>
          </a:ln>
        </p:spPr>
      </p:pic>
      <p:pic>
        <p:nvPicPr>
          <p:cNvPr id="191" name="Google Shape;191;p30" title="HD wallpaper: Abstract Network of People - Social Networks ..."/>
          <p:cNvPicPr preferRelativeResize="0"/>
          <p:nvPr/>
        </p:nvPicPr>
        <p:blipFill rotWithShape="1">
          <a:blip r:embed="rId4">
            <a:alphaModFix/>
          </a:blip>
          <a:srcRect b="0" l="0" r="88346" t="0"/>
          <a:stretch/>
        </p:blipFill>
        <p:spPr>
          <a:xfrm>
            <a:off x="8257775" y="-720425"/>
            <a:ext cx="886224" cy="5030925"/>
          </a:xfrm>
          <a:prstGeom prst="rect">
            <a:avLst/>
          </a:prstGeom>
          <a:noFill/>
          <a:ln>
            <a:noFill/>
          </a:ln>
        </p:spPr>
      </p:pic>
      <p:pic>
        <p:nvPicPr>
          <p:cNvPr id="192" name="Google Shape;192;p30" title="HD wallpaper: Abstract Network of People - Social Networks ..."/>
          <p:cNvPicPr preferRelativeResize="0"/>
          <p:nvPr/>
        </p:nvPicPr>
        <p:blipFill rotWithShape="1">
          <a:blip r:embed="rId4">
            <a:alphaModFix/>
          </a:blip>
          <a:srcRect b="0" l="88346" r="0" t="0"/>
          <a:stretch/>
        </p:blipFill>
        <p:spPr>
          <a:xfrm>
            <a:off x="0" y="1152475"/>
            <a:ext cx="886224" cy="503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0"/>
            <a:ext cx="2051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VIII) Data visualization</a:t>
            </a:r>
            <a:endParaRPr/>
          </a:p>
        </p:txBody>
      </p:sp>
      <p:pic>
        <p:nvPicPr>
          <p:cNvPr id="198" name="Google Shape;198;p31"/>
          <p:cNvPicPr preferRelativeResize="0"/>
          <p:nvPr/>
        </p:nvPicPr>
        <p:blipFill>
          <a:blip r:embed="rId3">
            <a:alphaModFix/>
          </a:blip>
          <a:stretch>
            <a:fillRect/>
          </a:stretch>
        </p:blipFill>
        <p:spPr>
          <a:xfrm>
            <a:off x="2748537" y="216638"/>
            <a:ext cx="1493950" cy="4710224"/>
          </a:xfrm>
          <a:prstGeom prst="rect">
            <a:avLst/>
          </a:prstGeom>
          <a:noFill/>
          <a:ln>
            <a:noFill/>
          </a:ln>
        </p:spPr>
      </p:pic>
      <p:pic>
        <p:nvPicPr>
          <p:cNvPr id="199" name="Google Shape;199;p31"/>
          <p:cNvPicPr preferRelativeResize="0"/>
          <p:nvPr/>
        </p:nvPicPr>
        <p:blipFill>
          <a:blip r:embed="rId4">
            <a:alphaModFix/>
          </a:blip>
          <a:stretch>
            <a:fillRect/>
          </a:stretch>
        </p:blipFill>
        <p:spPr>
          <a:xfrm>
            <a:off x="4628227" y="204950"/>
            <a:ext cx="3991773" cy="4710200"/>
          </a:xfrm>
          <a:prstGeom prst="rect">
            <a:avLst/>
          </a:prstGeom>
          <a:noFill/>
          <a:ln>
            <a:noFill/>
          </a:ln>
        </p:spPr>
      </p:pic>
      <p:sp>
        <p:nvSpPr>
          <p:cNvPr id="200" name="Google Shape;200;p31"/>
          <p:cNvSpPr txBox="1"/>
          <p:nvPr>
            <p:ph idx="1" type="body"/>
          </p:nvPr>
        </p:nvSpPr>
        <p:spPr>
          <a:xfrm>
            <a:off x="311700" y="1152475"/>
            <a:ext cx="2436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frequency of the numerical data </a:t>
            </a:r>
            <a:endParaRPr/>
          </a:p>
          <a:p>
            <a:pPr indent="-342900" lvl="0" marL="457200" rtl="0" algn="l">
              <a:spcBef>
                <a:spcPts val="0"/>
              </a:spcBef>
              <a:spcAft>
                <a:spcPts val="0"/>
              </a:spcAft>
              <a:buSzPts val="1800"/>
              <a:buChar char="●"/>
            </a:pPr>
            <a:r>
              <a:rPr lang="en-CA"/>
              <a:t>Percentage of each class from the categorical variables.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 Business Case Evaluation</a:t>
            </a:r>
            <a:endParaRPr/>
          </a:p>
        </p:txBody>
      </p:sp>
      <p:sp>
        <p:nvSpPr>
          <p:cNvPr id="66" name="Google Shape;66;p14"/>
          <p:cNvSpPr txBox="1"/>
          <p:nvPr>
            <p:ph idx="1" type="body"/>
          </p:nvPr>
        </p:nvSpPr>
        <p:spPr>
          <a:xfrm>
            <a:off x="311700" y="1152475"/>
            <a:ext cx="4998600" cy="377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CA" sz="1400"/>
              <a:t>Project Scope:</a:t>
            </a:r>
            <a:r>
              <a:rPr lang="en-CA" sz="1400"/>
              <a:t> Predict bike rental demand in Seoul, Korea.</a:t>
            </a:r>
            <a:endParaRPr sz="1400"/>
          </a:p>
          <a:p>
            <a:pPr indent="0" lvl="0" marL="0" rtl="0" algn="l">
              <a:lnSpc>
                <a:spcPct val="95000"/>
              </a:lnSpc>
              <a:spcBef>
                <a:spcPts val="1200"/>
              </a:spcBef>
              <a:spcAft>
                <a:spcPts val="0"/>
              </a:spcAft>
              <a:buNone/>
            </a:pPr>
            <a:r>
              <a:rPr b="1" lang="en-CA" sz="1200"/>
              <a:t>Problem</a:t>
            </a:r>
            <a:r>
              <a:rPr lang="en-CA" sz="1200"/>
              <a:t>: Inconsistent bike availability leads to lost revenue and customer dissatisfaction.</a:t>
            </a:r>
            <a:endParaRPr sz="1200"/>
          </a:p>
          <a:p>
            <a:pPr indent="0" lvl="0" marL="0" rtl="0" algn="l">
              <a:lnSpc>
                <a:spcPct val="95000"/>
              </a:lnSpc>
              <a:spcBef>
                <a:spcPts val="1200"/>
              </a:spcBef>
              <a:spcAft>
                <a:spcPts val="0"/>
              </a:spcAft>
              <a:buNone/>
            </a:pPr>
            <a:r>
              <a:rPr b="1" lang="en-CA" sz="1200"/>
              <a:t>Solution</a:t>
            </a:r>
            <a:r>
              <a:rPr lang="en-CA" sz="1200"/>
              <a:t>: Develop a bike rental demand prediction model using historical data and weather information.</a:t>
            </a:r>
            <a:endParaRPr sz="1200"/>
          </a:p>
          <a:p>
            <a:pPr indent="0" lvl="0" marL="0" rtl="0" algn="l">
              <a:spcBef>
                <a:spcPts val="1200"/>
              </a:spcBef>
              <a:spcAft>
                <a:spcPts val="0"/>
              </a:spcAft>
              <a:buNone/>
            </a:pPr>
            <a:r>
              <a:rPr b="1" lang="en-CA" sz="1200"/>
              <a:t>Goals</a:t>
            </a:r>
            <a:r>
              <a:rPr lang="en-CA" sz="1200"/>
              <a:t>:</a:t>
            </a:r>
            <a:endParaRPr sz="1200"/>
          </a:p>
          <a:p>
            <a:pPr indent="-304800" lvl="0" marL="457200" rtl="0" algn="l">
              <a:spcBef>
                <a:spcPts val="1200"/>
              </a:spcBef>
              <a:spcAft>
                <a:spcPts val="0"/>
              </a:spcAft>
              <a:buSzPts val="1200"/>
              <a:buChar char="●"/>
            </a:pPr>
            <a:r>
              <a:rPr lang="en-CA" sz="1200" u="sng"/>
              <a:t>Reduce lost revenue</a:t>
            </a:r>
            <a:r>
              <a:rPr lang="en-CA" sz="1200"/>
              <a:t> by predicting peak demand periods.</a:t>
            </a:r>
            <a:endParaRPr sz="1200"/>
          </a:p>
          <a:p>
            <a:pPr indent="-304800" lvl="0" marL="457200" rtl="0" algn="l">
              <a:spcBef>
                <a:spcPts val="0"/>
              </a:spcBef>
              <a:spcAft>
                <a:spcPts val="0"/>
              </a:spcAft>
              <a:buSzPts val="1200"/>
              <a:buChar char="●"/>
            </a:pPr>
            <a:r>
              <a:rPr lang="en-CA" sz="1200" u="sng"/>
              <a:t>Improve customer satisfaction</a:t>
            </a:r>
            <a:r>
              <a:rPr lang="en-CA" sz="1200"/>
              <a:t> by minimizing wait times and ensuring enough bikes.</a:t>
            </a:r>
            <a:endParaRPr sz="1200"/>
          </a:p>
          <a:p>
            <a:pPr indent="0" lvl="0" marL="0" rtl="0" algn="l">
              <a:spcBef>
                <a:spcPts val="1200"/>
              </a:spcBef>
              <a:spcAft>
                <a:spcPts val="0"/>
              </a:spcAft>
              <a:buNone/>
            </a:pPr>
            <a:r>
              <a:rPr b="1" lang="en-CA" sz="1200"/>
              <a:t>KPIs (to evaluate model performance):</a:t>
            </a:r>
            <a:endParaRPr b="1" sz="1200"/>
          </a:p>
          <a:p>
            <a:pPr indent="-304800" lvl="0" marL="457200" rtl="0" algn="l">
              <a:spcBef>
                <a:spcPts val="1200"/>
              </a:spcBef>
              <a:spcAft>
                <a:spcPts val="0"/>
              </a:spcAft>
              <a:buSzPts val="1200"/>
              <a:buChar char="●"/>
            </a:pPr>
            <a:r>
              <a:rPr lang="en-CA" sz="1200"/>
              <a:t>Bike rental revenue</a:t>
            </a:r>
            <a:endParaRPr sz="1200"/>
          </a:p>
          <a:p>
            <a:pPr indent="-304800" lvl="0" marL="457200" rtl="0" algn="l">
              <a:spcBef>
                <a:spcPts val="0"/>
              </a:spcBef>
              <a:spcAft>
                <a:spcPts val="0"/>
              </a:spcAft>
              <a:buSzPts val="1200"/>
              <a:buChar char="●"/>
            </a:pPr>
            <a:r>
              <a:rPr lang="en-CA" sz="1200"/>
              <a:t>Bike availability (especially during peak hours)</a:t>
            </a:r>
            <a:endParaRPr sz="1200"/>
          </a:p>
          <a:p>
            <a:pPr indent="-304800" lvl="0" marL="457200" rtl="0" algn="l">
              <a:spcBef>
                <a:spcPts val="0"/>
              </a:spcBef>
              <a:spcAft>
                <a:spcPts val="0"/>
              </a:spcAft>
              <a:buSzPts val="1200"/>
              <a:buChar char="●"/>
            </a:pPr>
            <a:r>
              <a:rPr lang="en-CA" sz="1200"/>
              <a:t>Customer satisfaction surveys</a:t>
            </a:r>
            <a:endParaRPr sz="1200"/>
          </a:p>
        </p:txBody>
      </p:sp>
      <p:pic>
        <p:nvPicPr>
          <p:cNvPr id="67" name="Google Shape;67;p14" title="File:Melbournebikeshare station Macarthur St 2010.jpg - Wikimedia ..."/>
          <p:cNvPicPr preferRelativeResize="0"/>
          <p:nvPr/>
        </p:nvPicPr>
        <p:blipFill rotWithShape="1">
          <a:blip r:embed="rId3">
            <a:alphaModFix/>
          </a:blip>
          <a:srcRect b="0" l="35753" r="17251" t="14096"/>
          <a:stretch/>
        </p:blipFill>
        <p:spPr>
          <a:xfrm>
            <a:off x="5521625" y="1017725"/>
            <a:ext cx="3029700" cy="3591000"/>
          </a:xfrm>
          <a:prstGeom prst="roundRect">
            <a:avLst>
              <a:gd fmla="val 16667" name="adj"/>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IX) Utilization of Analysis Results:</a:t>
            </a:r>
            <a:endParaRPr/>
          </a:p>
          <a:p>
            <a:pPr indent="0" lvl="0" marL="0" rtl="0" algn="l">
              <a:spcBef>
                <a:spcPts val="0"/>
              </a:spcBef>
              <a:spcAft>
                <a:spcPts val="0"/>
              </a:spcAft>
              <a:buNone/>
            </a:pPr>
            <a:r>
              <a:t/>
            </a:r>
            <a:endParaRPr/>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8610" lvl="0" marL="457200" rtl="0" algn="l">
              <a:lnSpc>
                <a:spcPct val="95000"/>
              </a:lnSpc>
              <a:spcBef>
                <a:spcPts val="0"/>
              </a:spcBef>
              <a:spcAft>
                <a:spcPts val="0"/>
              </a:spcAft>
              <a:buSzPts val="1260"/>
              <a:buChar char="❏"/>
            </a:pPr>
            <a:r>
              <a:rPr lang="en-CA" sz="1260"/>
              <a:t>As per the results, we can demonstrate that </a:t>
            </a:r>
            <a:r>
              <a:rPr b="1" lang="en-CA" sz="1260"/>
              <a:t>our model is feasible for anticipating bike rental demand</a:t>
            </a:r>
            <a:r>
              <a:rPr lang="en-CA" sz="1260"/>
              <a:t>. The lower Mean Squared Error (MSE) and Root Mean Squared Error (RMSE) depict that our predictions coordinate with real values, indicating higher accuracy. </a:t>
            </a:r>
            <a:r>
              <a:rPr b="1" lang="en-CA" sz="1260"/>
              <a:t>This precision empowers businesses to form strategic/educated choices with respect to inventory, operations, and various other aspects that will help in meeting the predicted demands.</a:t>
            </a:r>
            <a:endParaRPr b="1" sz="1260"/>
          </a:p>
          <a:p>
            <a:pPr indent="-308610" lvl="0" marL="457200" rtl="0" algn="l">
              <a:lnSpc>
                <a:spcPct val="95000"/>
              </a:lnSpc>
              <a:spcBef>
                <a:spcPts val="0"/>
              </a:spcBef>
              <a:spcAft>
                <a:spcPts val="0"/>
              </a:spcAft>
              <a:buSzPts val="1260"/>
              <a:buChar char="❏"/>
            </a:pPr>
            <a:r>
              <a:rPr lang="en-CA" sz="1260"/>
              <a:t>Additionally,</a:t>
            </a:r>
            <a:r>
              <a:rPr b="1" lang="en-CA" sz="1260"/>
              <a:t> the OOBs score is 0.818 which shows our model is comprehensive enough for unseen data, </a:t>
            </a:r>
            <a:r>
              <a:rPr lang="en-CA" sz="1260"/>
              <a:t>therefore helps in mitigating risks. This accurate data helps the marketing department in achieving customer satisfaction and organization goals.</a:t>
            </a:r>
            <a:endParaRPr sz="1260"/>
          </a:p>
          <a:p>
            <a:pPr indent="-308610" lvl="0" marL="457200" rtl="0" algn="l">
              <a:lnSpc>
                <a:spcPct val="95000"/>
              </a:lnSpc>
              <a:spcBef>
                <a:spcPts val="0"/>
              </a:spcBef>
              <a:spcAft>
                <a:spcPts val="0"/>
              </a:spcAft>
              <a:buSzPts val="1260"/>
              <a:buChar char="❏"/>
            </a:pPr>
            <a:r>
              <a:rPr lang="en-CA" sz="1260"/>
              <a:t>Moreover, while the model performs decently (82% explanation of variance), t</a:t>
            </a:r>
            <a:r>
              <a:rPr b="1" lang="en-CA" sz="1260"/>
              <a:t>he error (MAE of 143) is significant in the context of our problem (average bike count of 700)</a:t>
            </a:r>
            <a:r>
              <a:rPr lang="en-CA" sz="1260"/>
              <a:t>. This means predictions could be off by an average of 20%, which might not be acceptable.  There's room for improvement by tuning the model or adding more data could bring the MAE down.</a:t>
            </a:r>
            <a:endParaRPr sz="1260"/>
          </a:p>
          <a:p>
            <a:pPr indent="0" lvl="0" marL="0" rtl="0" algn="l">
              <a:lnSpc>
                <a:spcPct val="95000"/>
              </a:lnSpc>
              <a:spcBef>
                <a:spcPts val="1200"/>
              </a:spcBef>
              <a:spcAft>
                <a:spcPts val="0"/>
              </a:spcAft>
              <a:buSzPts val="770"/>
              <a:buNone/>
            </a:pPr>
            <a:r>
              <a:rPr b="1" lang="en-CA" sz="1260"/>
              <a:t>To conclude</a:t>
            </a:r>
            <a:r>
              <a:rPr lang="en-CA" sz="1260"/>
              <a:t>, the model's forecasted data elucidate that lower MSE, RMSE, and a respectable OOB score, leads to a </a:t>
            </a:r>
            <a:r>
              <a:rPr b="1" lang="en-CA" sz="1260"/>
              <a:t>strong foundation for discovering insights into business operations, specifically in effectively managing resources and enhancing customer-oriented proposals.</a:t>
            </a:r>
            <a:endParaRPr b="1" sz="1260"/>
          </a:p>
          <a:p>
            <a:pPr indent="0" lvl="0" marL="0" rtl="0" algn="l">
              <a:lnSpc>
                <a:spcPct val="95000"/>
              </a:lnSpc>
              <a:spcBef>
                <a:spcPts val="1200"/>
              </a:spcBef>
              <a:spcAft>
                <a:spcPts val="1200"/>
              </a:spcAft>
              <a:buSzPts val="770"/>
              <a:buNone/>
            </a:pPr>
            <a:r>
              <a:rPr b="1" lang="en-CA" sz="1260"/>
              <a:t>How ever, the model must be used with caution in some cases, specially in the low bike renting season, as the error could be unacceptable for those cases.</a:t>
            </a:r>
            <a:endParaRPr b="1" sz="12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II) Data Identification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600">
                <a:solidFill>
                  <a:schemeClr val="dk1"/>
                </a:solidFill>
                <a:latin typeface="Arial"/>
                <a:ea typeface="Arial"/>
                <a:cs typeface="Arial"/>
                <a:sym typeface="Arial"/>
              </a:rPr>
              <a:t>Dataset:</a:t>
            </a:r>
            <a:r>
              <a:rPr lang="en-CA" sz="1600">
                <a:solidFill>
                  <a:schemeClr val="dk1"/>
                </a:solidFill>
                <a:latin typeface="Arial"/>
                <a:ea typeface="Arial"/>
                <a:cs typeface="Arial"/>
                <a:sym typeface="Arial"/>
              </a:rPr>
              <a:t> "Seoul Bike Sharing Demand Prediction" ([E et al., 2020]) from</a:t>
            </a:r>
            <a:r>
              <a:rPr lang="en-CA" sz="16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CA" sz="1600" u="sng">
                <a:solidFill>
                  <a:schemeClr val="dk1"/>
                </a:solidFill>
                <a:latin typeface="Arial"/>
                <a:ea typeface="Arial"/>
                <a:cs typeface="Arial"/>
                <a:sym typeface="Arial"/>
                <a:hlinkClick r:id="rId4">
                  <a:extLst>
                    <a:ext uri="{A12FA001-AC4F-418D-AE19-62706E023703}">
                      <ahyp:hlinkClr val="tx"/>
                    </a:ext>
                  </a:extLst>
                </a:hlinkClick>
              </a:rPr>
              <a:t>Kaggle</a:t>
            </a:r>
            <a:endParaRPr sz="1600" u="sng">
              <a:solidFill>
                <a:schemeClr val="dk1"/>
              </a:solidFill>
              <a:latin typeface="Arial"/>
              <a:ea typeface="Arial"/>
              <a:cs typeface="Arial"/>
              <a:sym typeface="Arial"/>
            </a:endParaRPr>
          </a:p>
          <a:p>
            <a:pPr indent="0" lvl="0" marL="0" rtl="0" algn="l">
              <a:spcBef>
                <a:spcPts val="1200"/>
              </a:spcBef>
              <a:spcAft>
                <a:spcPts val="0"/>
              </a:spcAft>
              <a:buNone/>
            </a:pPr>
            <a:r>
              <a:rPr lang="en-CA" sz="1600"/>
              <a:t>Historical public bike rental from the government of Korea and weather information (Temperature, Humidity, Windspeed, Visibility, Dewpoint, Solar radiation, Snowfall, Rainfall).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CA" sz="1400">
                <a:solidFill>
                  <a:srgbClr val="000000"/>
                </a:solidFill>
                <a:latin typeface="Arial"/>
                <a:ea typeface="Arial"/>
                <a:cs typeface="Arial"/>
                <a:sym typeface="Arial"/>
              </a:rPr>
              <a:t>For a more robust model:</a:t>
            </a:r>
            <a:r>
              <a:rPr lang="en-CA" sz="1400">
                <a:solidFill>
                  <a:srgbClr val="000000"/>
                </a:solidFill>
                <a:latin typeface="Arial"/>
                <a:ea typeface="Arial"/>
                <a:cs typeface="Arial"/>
                <a:sym typeface="Arial"/>
              </a:rPr>
              <a:t> Use of additional data sources (internal &amp; external).</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CA" sz="1400">
                <a:solidFill>
                  <a:srgbClr val="000000"/>
                </a:solidFill>
                <a:latin typeface="Arial"/>
                <a:ea typeface="Arial"/>
                <a:cs typeface="Arial"/>
                <a:sym typeface="Arial"/>
              </a:rPr>
              <a:t>Internal Data Sources (Bike Rental Company)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CA" sz="1400">
                <a:solidFill>
                  <a:srgbClr val="000000"/>
                </a:solidFill>
                <a:latin typeface="Arial"/>
                <a:ea typeface="Arial"/>
                <a:cs typeface="Arial"/>
                <a:sym typeface="Arial"/>
              </a:rPr>
              <a:t>External Data Sources (Weather)</a:t>
            </a:r>
            <a:endParaRPr/>
          </a:p>
        </p:txBody>
      </p:sp>
      <p:pic>
        <p:nvPicPr>
          <p:cNvPr id="74" name="Google Shape;74;p15" title="File:Kaggle logo.png - Wikipedia"/>
          <p:cNvPicPr preferRelativeResize="0"/>
          <p:nvPr/>
        </p:nvPicPr>
        <p:blipFill>
          <a:blip r:embed="rId5">
            <a:alphaModFix/>
          </a:blip>
          <a:stretch>
            <a:fillRect/>
          </a:stretch>
        </p:blipFill>
        <p:spPr>
          <a:xfrm>
            <a:off x="5956275" y="3622075"/>
            <a:ext cx="2876026" cy="1110800"/>
          </a:xfrm>
          <a:prstGeom prst="rect">
            <a:avLst/>
          </a:prstGeom>
          <a:noFill/>
          <a:ln>
            <a:noFill/>
          </a:ln>
        </p:spPr>
      </p:pic>
      <p:pic>
        <p:nvPicPr>
          <p:cNvPr id="75" name="Google Shape;75;p15" title="Weather Forecast Free Stock Photo - Public Domain Pictures"/>
          <p:cNvPicPr preferRelativeResize="0"/>
          <p:nvPr/>
        </p:nvPicPr>
        <p:blipFill>
          <a:blip r:embed="rId6">
            <a:alphaModFix/>
          </a:blip>
          <a:stretch>
            <a:fillRect/>
          </a:stretch>
        </p:blipFill>
        <p:spPr>
          <a:xfrm>
            <a:off x="4195372" y="3704200"/>
            <a:ext cx="1342900" cy="86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III</a:t>
            </a:r>
            <a:r>
              <a:rPr lang="en-CA"/>
              <a:t>) Data Acquisition and Filtering </a:t>
            </a:r>
            <a:r>
              <a:rPr b="1" lang="en-CA" sz="1700">
                <a:solidFill>
                  <a:srgbClr val="000000"/>
                </a:solidFill>
                <a:highlight>
                  <a:schemeClr val="lt1"/>
                </a:highlight>
                <a:latin typeface="Arial"/>
                <a:ea typeface="Arial"/>
                <a:cs typeface="Arial"/>
                <a:sym typeface="Arial"/>
              </a:rPr>
              <a:t>:</a:t>
            </a:r>
            <a:endParaRPr b="1" sz="17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a:p>
        </p:txBody>
      </p:sp>
      <p:sp>
        <p:nvSpPr>
          <p:cNvPr id="81" name="Google Shape;81;p16"/>
          <p:cNvSpPr txBox="1"/>
          <p:nvPr>
            <p:ph idx="1" type="body"/>
          </p:nvPr>
        </p:nvSpPr>
        <p:spPr>
          <a:xfrm>
            <a:off x="311700" y="1090700"/>
            <a:ext cx="37275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CA"/>
              <a:t>The Data was </a:t>
            </a:r>
            <a:r>
              <a:rPr lang="en-CA"/>
              <a:t>acquired</a:t>
            </a:r>
            <a:r>
              <a:rPr lang="en-CA"/>
              <a:t> from the dataset </a:t>
            </a:r>
            <a:r>
              <a:rPr lang="en-CA" sz="1600">
                <a:solidFill>
                  <a:schemeClr val="dk1"/>
                </a:solidFill>
                <a:latin typeface="Arial"/>
                <a:ea typeface="Arial"/>
                <a:cs typeface="Arial"/>
                <a:sym typeface="Arial"/>
              </a:rPr>
              <a:t>"Seoul Bike Sharing Demand Prediction" </a:t>
            </a:r>
            <a:r>
              <a:rPr lang="en-CA"/>
              <a:t>from Kaggle, in the format of csv, and read as dataframe using pandas.read_csv</a:t>
            </a:r>
            <a:br>
              <a:rPr lang="en-CA"/>
            </a:br>
            <a:r>
              <a:rPr lang="en-CA"/>
              <a:t> </a:t>
            </a:r>
            <a:endParaRPr/>
          </a:p>
        </p:txBody>
      </p:sp>
      <p:pic>
        <p:nvPicPr>
          <p:cNvPr id="82" name="Google Shape;82;p16"/>
          <p:cNvPicPr preferRelativeResize="0"/>
          <p:nvPr/>
        </p:nvPicPr>
        <p:blipFill>
          <a:blip r:embed="rId3">
            <a:alphaModFix/>
          </a:blip>
          <a:stretch>
            <a:fillRect/>
          </a:stretch>
        </p:blipFill>
        <p:spPr>
          <a:xfrm>
            <a:off x="4467100" y="1245325"/>
            <a:ext cx="4365200" cy="3107145"/>
          </a:xfrm>
          <a:prstGeom prst="rect">
            <a:avLst/>
          </a:prstGeom>
          <a:noFill/>
          <a:ln>
            <a:noFill/>
          </a:ln>
        </p:spPr>
      </p:pic>
      <p:pic>
        <p:nvPicPr>
          <p:cNvPr id="83" name="Google Shape;83;p16" title="data filter | Free SVG"/>
          <p:cNvPicPr preferRelativeResize="0"/>
          <p:nvPr/>
        </p:nvPicPr>
        <p:blipFill>
          <a:blip r:embed="rId4">
            <a:alphaModFix/>
          </a:blip>
          <a:stretch>
            <a:fillRect/>
          </a:stretch>
        </p:blipFill>
        <p:spPr>
          <a:xfrm>
            <a:off x="1388971" y="3117225"/>
            <a:ext cx="1572950" cy="157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a:t>
            </a:r>
            <a:r>
              <a:rPr lang="en-CA"/>
              <a:t>V) Data Extraction </a:t>
            </a:r>
            <a:r>
              <a:rPr b="1" lang="en-CA" sz="1700">
                <a:solidFill>
                  <a:srgbClr val="000000"/>
                </a:solidFill>
                <a:highlight>
                  <a:schemeClr val="lt1"/>
                </a:highlight>
                <a:latin typeface="Arial"/>
                <a:ea typeface="Arial"/>
                <a:cs typeface="Arial"/>
                <a:sym typeface="Arial"/>
              </a:rPr>
              <a:t>:</a:t>
            </a:r>
            <a:endParaRPr b="1" sz="17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a:p>
        </p:txBody>
      </p:sp>
      <p:sp>
        <p:nvSpPr>
          <p:cNvPr id="89" name="Google Shape;89;p17"/>
          <p:cNvSpPr txBox="1"/>
          <p:nvPr>
            <p:ph idx="1" type="body"/>
          </p:nvPr>
        </p:nvSpPr>
        <p:spPr>
          <a:xfrm>
            <a:off x="311700" y="1158650"/>
            <a:ext cx="4137600" cy="3648900"/>
          </a:xfrm>
          <a:prstGeom prst="rect">
            <a:avLst/>
          </a:prstGeom>
        </p:spPr>
        <p:txBody>
          <a:bodyPr anchorCtr="0" anchor="t" bIns="91425" lIns="91425" spcFirstLastPara="1" rIns="91425" wrap="square" tIns="91425">
            <a:normAutofit fontScale="77500"/>
          </a:bodyPr>
          <a:lstStyle/>
          <a:p>
            <a:pPr indent="0" lvl="0" marL="0" rtl="0" algn="just">
              <a:lnSpc>
                <a:spcPct val="150000"/>
              </a:lnSpc>
              <a:spcBef>
                <a:spcPts val="0"/>
              </a:spcBef>
              <a:spcAft>
                <a:spcPts val="0"/>
              </a:spcAft>
              <a:buNone/>
            </a:pPr>
            <a:r>
              <a:rPr lang="en-CA" sz="1750">
                <a:highlight>
                  <a:srgbClr val="FFFFFF"/>
                </a:highlight>
              </a:rPr>
              <a:t>To transform data into a consistent format, the d</a:t>
            </a:r>
            <a:r>
              <a:rPr b="1" lang="en-CA" sz="1750">
                <a:highlight>
                  <a:srgbClr val="FFFFFF"/>
                </a:highlight>
              </a:rPr>
              <a:t>ate column will be converted to a datetime object.</a:t>
            </a:r>
            <a:r>
              <a:rPr lang="en-CA" sz="1750">
                <a:highlight>
                  <a:srgbClr val="FFFFFF"/>
                </a:highlight>
              </a:rPr>
              <a:t> This allows to efficiently handle, manipulate, and extract useful features from the date information.</a:t>
            </a:r>
            <a:endParaRPr sz="1750">
              <a:highlight>
                <a:srgbClr val="FFFFFF"/>
              </a:highlight>
            </a:endParaRPr>
          </a:p>
          <a:p>
            <a:pPr indent="0" lvl="0" marL="0" rtl="0" algn="just">
              <a:lnSpc>
                <a:spcPct val="150000"/>
              </a:lnSpc>
              <a:spcBef>
                <a:spcPts val="0"/>
              </a:spcBef>
              <a:spcAft>
                <a:spcPts val="0"/>
              </a:spcAft>
              <a:buNone/>
            </a:pPr>
            <a:r>
              <a:t/>
            </a:r>
            <a:endParaRPr sz="1750">
              <a:highlight>
                <a:srgbClr val="FFFFFF"/>
              </a:highlight>
            </a:endParaRPr>
          </a:p>
          <a:p>
            <a:pPr indent="0" lvl="0" marL="0" rtl="0" algn="just">
              <a:lnSpc>
                <a:spcPct val="150000"/>
              </a:lnSpc>
              <a:spcBef>
                <a:spcPts val="0"/>
              </a:spcBef>
              <a:spcAft>
                <a:spcPts val="0"/>
              </a:spcAft>
              <a:buNone/>
            </a:pPr>
            <a:r>
              <a:rPr lang="en-CA" sz="1750">
                <a:highlight>
                  <a:srgbClr val="FFFFFF"/>
                </a:highlight>
              </a:rPr>
              <a:t>For this stage, we decided to </a:t>
            </a:r>
            <a:r>
              <a:rPr b="1" lang="en-CA" sz="1750">
                <a:highlight>
                  <a:srgbClr val="FFFFFF"/>
                </a:highlight>
              </a:rPr>
              <a:t>remove special characters from dataset labels</a:t>
            </a:r>
            <a:r>
              <a:rPr lang="en-CA" sz="1750">
                <a:highlight>
                  <a:srgbClr val="FFFFFF"/>
                </a:highlight>
              </a:rPr>
              <a:t> to simplify the referencing in code, ensuring compatibility with various tools and systems, improving readability and maintainability, and avoids potential issues with database integration and data analysis operations.</a:t>
            </a:r>
            <a:endParaRPr/>
          </a:p>
        </p:txBody>
      </p:sp>
      <p:pic>
        <p:nvPicPr>
          <p:cNvPr id="90" name="Google Shape;90;p17"/>
          <p:cNvPicPr preferRelativeResize="0"/>
          <p:nvPr/>
        </p:nvPicPr>
        <p:blipFill>
          <a:blip r:embed="rId3">
            <a:alphaModFix/>
          </a:blip>
          <a:stretch>
            <a:fillRect/>
          </a:stretch>
        </p:blipFill>
        <p:spPr>
          <a:xfrm>
            <a:off x="4939775" y="2027674"/>
            <a:ext cx="3270600" cy="2571750"/>
          </a:xfrm>
          <a:prstGeom prst="rect">
            <a:avLst/>
          </a:prstGeom>
          <a:noFill/>
          <a:ln>
            <a:noFill/>
          </a:ln>
        </p:spPr>
      </p:pic>
      <p:pic>
        <p:nvPicPr>
          <p:cNvPr id="91" name="Google Shape;91;p17" title="File:Extraction machine.gif - Wikimedia Commons"/>
          <p:cNvPicPr preferRelativeResize="0"/>
          <p:nvPr/>
        </p:nvPicPr>
        <p:blipFill>
          <a:blip r:embed="rId4">
            <a:alphaModFix/>
          </a:blip>
          <a:stretch>
            <a:fillRect/>
          </a:stretch>
        </p:blipFill>
        <p:spPr>
          <a:xfrm>
            <a:off x="5267675" y="231450"/>
            <a:ext cx="2942701" cy="165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V) Data Cleaning And Validation </a:t>
            </a:r>
            <a:r>
              <a:rPr b="1" lang="en-CA" sz="1700">
                <a:solidFill>
                  <a:srgbClr val="000000"/>
                </a:solidFill>
                <a:highlight>
                  <a:srgbClr val="FFFFFF"/>
                </a:highlight>
                <a:latin typeface="Arial"/>
                <a:ea typeface="Arial"/>
                <a:cs typeface="Arial"/>
                <a:sym typeface="Arial"/>
              </a:rPr>
              <a:t>:</a:t>
            </a:r>
            <a:endParaRPr b="1"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700">
              <a:solidFill>
                <a:srgbClr val="000000"/>
              </a:solidFill>
              <a:highlight>
                <a:srgbClr val="FFFFFF"/>
              </a:highlight>
              <a:latin typeface="Arial"/>
              <a:ea typeface="Arial"/>
              <a:cs typeface="Arial"/>
              <a:sym typeface="Arial"/>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CA"/>
              <a:t>Data cleaning and validation are crucial steps in the data analysis lifecycle because they ensure that the data used for analysis is accurate, reliable, and suitable for making informed decisions. </a:t>
            </a:r>
            <a:endParaRPr/>
          </a:p>
          <a:p>
            <a:pPr indent="0" lvl="0" marL="0" rtl="0" algn="l">
              <a:spcBef>
                <a:spcPts val="1200"/>
              </a:spcBef>
              <a:spcAft>
                <a:spcPts val="0"/>
              </a:spcAft>
              <a:buNone/>
            </a:pPr>
            <a:r>
              <a:rPr b="1" lang="en-CA"/>
              <a:t> The Key </a:t>
            </a:r>
            <a:r>
              <a:rPr b="1" lang="en-CA"/>
              <a:t>Steps Taken for cleaning our dataset include are:</a:t>
            </a:r>
            <a:endParaRPr b="1"/>
          </a:p>
          <a:p>
            <a:pPr indent="-325755" lvl="0" marL="457200" rtl="0" algn="l">
              <a:spcBef>
                <a:spcPts val="1200"/>
              </a:spcBef>
              <a:spcAft>
                <a:spcPts val="0"/>
              </a:spcAft>
              <a:buSzPct val="100000"/>
              <a:buChar char="●"/>
            </a:pPr>
            <a:r>
              <a:rPr lang="en-CA"/>
              <a:t>Checking for null values using  </a:t>
            </a:r>
            <a:r>
              <a:rPr b="1" lang="en-CA"/>
              <a:t>df.isnull().sum()</a:t>
            </a:r>
            <a:endParaRPr b="1"/>
          </a:p>
          <a:p>
            <a:pPr indent="-325755" lvl="0" marL="457200" rtl="0" algn="l">
              <a:spcBef>
                <a:spcPts val="0"/>
              </a:spcBef>
              <a:spcAft>
                <a:spcPts val="0"/>
              </a:spcAft>
              <a:buSzPct val="100000"/>
              <a:buChar char="●"/>
            </a:pPr>
            <a:r>
              <a:rPr b="1" lang="en-CA"/>
              <a:t> </a:t>
            </a:r>
            <a:r>
              <a:rPr lang="en-CA"/>
              <a:t>Verified uniqueness with</a:t>
            </a:r>
            <a:r>
              <a:rPr b="1" lang="en-CA"/>
              <a:t> df.nunique()</a:t>
            </a:r>
            <a:endParaRPr b="1"/>
          </a:p>
          <a:p>
            <a:pPr indent="-325755" lvl="0" marL="457200" rtl="0" algn="l">
              <a:spcBef>
                <a:spcPts val="0"/>
              </a:spcBef>
              <a:spcAft>
                <a:spcPts val="0"/>
              </a:spcAft>
              <a:buSzPct val="100000"/>
              <a:buChar char="●"/>
            </a:pPr>
            <a:r>
              <a:rPr lang="en-CA"/>
              <a:t> Transformation Applied by </a:t>
            </a:r>
            <a:r>
              <a:rPr b="1" lang="en-CA"/>
              <a:t>converting Qualitative feature (Seasons,Holidays,Functioning Day) into Q</a:t>
            </a:r>
            <a:r>
              <a:rPr b="1" lang="en-CA"/>
              <a:t>uantitative</a:t>
            </a:r>
            <a:r>
              <a:rPr b="1" lang="en-CA"/>
              <a:t> feature using Label Encoder()</a:t>
            </a:r>
            <a:endParaRPr b="1"/>
          </a:p>
          <a:p>
            <a:pPr indent="0" lvl="0" marL="457200" rtl="0" algn="l">
              <a:spcBef>
                <a:spcPts val="1200"/>
              </a:spcBef>
              <a:spcAft>
                <a:spcPts val="0"/>
              </a:spcAft>
              <a:buNone/>
            </a:pPr>
            <a:r>
              <a:t/>
            </a:r>
            <a:endParaRPr b="1"/>
          </a:p>
          <a:p>
            <a:pPr indent="0" lvl="0" marL="457200" rtl="0" algn="l">
              <a:spcBef>
                <a:spcPts val="1200"/>
              </a:spcBef>
              <a:spcAft>
                <a:spcPts val="0"/>
              </a:spcAft>
              <a:buNone/>
            </a:pPr>
            <a:r>
              <a:t/>
            </a:r>
            <a:endParaRPr sz="1000">
              <a:solidFill>
                <a:srgbClr val="212121"/>
              </a:solidFill>
              <a:latin typeface="Arial"/>
              <a:ea typeface="Arial"/>
              <a:cs typeface="Arial"/>
              <a:sym typeface="Arial"/>
            </a:endParaRPr>
          </a:p>
          <a:p>
            <a:pPr indent="0" lvl="0" marL="457200" rtl="0" algn="l">
              <a:spcBef>
                <a:spcPts val="1200"/>
              </a:spcBef>
              <a:spcAft>
                <a:spcPts val="1200"/>
              </a:spcAft>
              <a:buNone/>
            </a:pPr>
            <a:r>
              <a:t/>
            </a:r>
            <a:endParaRPr sz="1000">
              <a:solidFill>
                <a:srgbClr val="212121"/>
              </a:solidFill>
              <a:latin typeface="Arial"/>
              <a:ea typeface="Arial"/>
              <a:cs typeface="Arial"/>
              <a:sym typeface="Arial"/>
            </a:endParaRPr>
          </a:p>
        </p:txBody>
      </p:sp>
      <p:pic>
        <p:nvPicPr>
          <p:cNvPr id="98" name="Google Shape;98;p18"/>
          <p:cNvPicPr preferRelativeResize="0"/>
          <p:nvPr/>
        </p:nvPicPr>
        <p:blipFill>
          <a:blip r:embed="rId3">
            <a:alphaModFix/>
          </a:blip>
          <a:stretch>
            <a:fillRect/>
          </a:stretch>
        </p:blipFill>
        <p:spPr>
          <a:xfrm>
            <a:off x="6188700" y="3461025"/>
            <a:ext cx="2643600" cy="13755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VI) Data Representation and Aggregation: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9"/>
          <p:cNvSpPr txBox="1"/>
          <p:nvPr>
            <p:ph idx="1" type="body"/>
          </p:nvPr>
        </p:nvSpPr>
        <p:spPr>
          <a:xfrm>
            <a:off x="311700" y="1392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Data aggregation is basically a process to </a:t>
            </a:r>
            <a:r>
              <a:rPr b="1" lang="en-CA"/>
              <a:t>combine multiple datasets into one single dataset </a:t>
            </a:r>
            <a:r>
              <a:rPr lang="en-CA"/>
              <a:t>and summarising it to support analysis and decision making.This step is important </a:t>
            </a:r>
            <a:r>
              <a:rPr lang="en-CA"/>
              <a:t>because</a:t>
            </a:r>
            <a:r>
              <a:rPr lang="en-CA"/>
              <a:t> it eases to access and perform statistical analysis on large amount of dataset in order  to gain a holistic view of your business and thereby help in making informed </a:t>
            </a:r>
            <a:r>
              <a:rPr lang="en-CA"/>
              <a:t>decision</a:t>
            </a:r>
            <a:r>
              <a:rPr lang="en-CA"/>
              <a:t> making.</a:t>
            </a:r>
            <a:endParaRPr/>
          </a:p>
          <a:p>
            <a:pPr indent="0" lvl="0" marL="0" rtl="0" algn="l">
              <a:spcBef>
                <a:spcPts val="1200"/>
              </a:spcBef>
              <a:spcAft>
                <a:spcPts val="1200"/>
              </a:spcAft>
              <a:buNone/>
            </a:pPr>
            <a:r>
              <a:rPr lang="en-CA"/>
              <a:t>In our Project </a:t>
            </a:r>
            <a:r>
              <a:rPr b="1" lang="en-CA"/>
              <a:t>this step will not be included as our dataset is already in consolidated format(single csv ) </a:t>
            </a:r>
            <a:r>
              <a:rPr lang="en-CA"/>
              <a:t>so there is no need for aggregation as </a:t>
            </a:r>
            <a:r>
              <a:rPr lang="en-CA"/>
              <a:t>dataset</a:t>
            </a:r>
            <a:r>
              <a:rPr lang="en-CA"/>
              <a:t> is singular and comprehensive</a:t>
            </a:r>
            <a:endParaRPr/>
          </a:p>
        </p:txBody>
      </p:sp>
      <p:pic>
        <p:nvPicPr>
          <p:cNvPr id="105" name="Google Shape;105;p19"/>
          <p:cNvPicPr preferRelativeResize="0"/>
          <p:nvPr/>
        </p:nvPicPr>
        <p:blipFill rotWithShape="1">
          <a:blip r:embed="rId3">
            <a:alphaModFix/>
          </a:blip>
          <a:srcRect b="35575" l="0" r="0" t="0"/>
          <a:stretch/>
        </p:blipFill>
        <p:spPr>
          <a:xfrm>
            <a:off x="6823025" y="346613"/>
            <a:ext cx="1962300" cy="76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69625" y="1570500"/>
            <a:ext cx="8520600" cy="7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4020"/>
              <a:t>VII) Data Analysis</a:t>
            </a:r>
            <a:endParaRPr sz="4520"/>
          </a:p>
        </p:txBody>
      </p:sp>
      <p:pic>
        <p:nvPicPr>
          <p:cNvPr id="111" name="Google Shape;111;p20" title="Data Analysis System Free Stock Photo - Public Domain Pictures"/>
          <p:cNvPicPr preferRelativeResize="0"/>
          <p:nvPr/>
        </p:nvPicPr>
        <p:blipFill>
          <a:blip r:embed="rId3">
            <a:alphaModFix/>
          </a:blip>
          <a:stretch>
            <a:fillRect/>
          </a:stretch>
        </p:blipFill>
        <p:spPr>
          <a:xfrm>
            <a:off x="3336000" y="2571750"/>
            <a:ext cx="2472000" cy="24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CA"/>
              <a:t>Target Variable Exploration</a:t>
            </a:r>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406350" y="1017725"/>
            <a:ext cx="8239800" cy="1656000"/>
          </a:xfrm>
          <a:prstGeom prst="rect">
            <a:avLst/>
          </a:prstGeom>
        </p:spPr>
        <p:txBody>
          <a:bodyPr anchorCtr="0" anchor="t" bIns="91425" lIns="91425" spcFirstLastPara="1" rIns="91425" wrap="square" tIns="91425">
            <a:normAutofit/>
          </a:bodyPr>
          <a:lstStyle/>
          <a:p>
            <a:pPr indent="-303530" lvl="0" marL="457200" rtl="0" algn="just">
              <a:lnSpc>
                <a:spcPct val="130000"/>
              </a:lnSpc>
              <a:spcBef>
                <a:spcPts val="0"/>
              </a:spcBef>
              <a:spcAft>
                <a:spcPts val="0"/>
              </a:spcAft>
              <a:buClr>
                <a:srgbClr val="000000"/>
              </a:buClr>
              <a:buSzPts val="1180"/>
              <a:buChar char="●"/>
            </a:pPr>
            <a:r>
              <a:rPr lang="en-CA" sz="1180">
                <a:solidFill>
                  <a:srgbClr val="000000"/>
                </a:solidFill>
                <a:highlight>
                  <a:srgbClr val="FFFFFF"/>
                </a:highlight>
              </a:rPr>
              <a:t>The target variable, </a:t>
            </a:r>
            <a:r>
              <a:rPr b="1" lang="en-CA" sz="1180">
                <a:solidFill>
                  <a:srgbClr val="000000"/>
                </a:solidFill>
                <a:highlight>
                  <a:srgbClr val="FFFFFF"/>
                </a:highlight>
              </a:rPr>
              <a:t>Rented Bike Count</a:t>
            </a:r>
            <a:r>
              <a:rPr lang="en-CA" sz="1180">
                <a:solidFill>
                  <a:srgbClr val="000000"/>
                </a:solidFill>
                <a:highlight>
                  <a:srgbClr val="FFFFFF"/>
                </a:highlight>
              </a:rPr>
              <a:t>, represents the </a:t>
            </a:r>
            <a:r>
              <a:rPr b="1" lang="en-CA" sz="1180">
                <a:solidFill>
                  <a:srgbClr val="000000"/>
                </a:solidFill>
                <a:highlight>
                  <a:srgbClr val="FFFFFF"/>
                </a:highlight>
              </a:rPr>
              <a:t>number of bikes rented per hour.</a:t>
            </a:r>
            <a:r>
              <a:rPr lang="en-CA" sz="1180">
                <a:solidFill>
                  <a:srgbClr val="000000"/>
                </a:solidFill>
                <a:highlight>
                  <a:srgbClr val="FFFFFF"/>
                </a:highlight>
              </a:rPr>
              <a:t> Accurate predictions of this target variable will help the bike rental shop manage inventory more efficiently.</a:t>
            </a:r>
            <a:endParaRPr sz="1180">
              <a:solidFill>
                <a:srgbClr val="000000"/>
              </a:solidFill>
              <a:highlight>
                <a:srgbClr val="FFFFFF"/>
              </a:highlight>
            </a:endParaRPr>
          </a:p>
          <a:p>
            <a:pPr indent="-303530" lvl="0" marL="457200" rtl="0" algn="just">
              <a:lnSpc>
                <a:spcPct val="130000"/>
              </a:lnSpc>
              <a:spcBef>
                <a:spcPts val="0"/>
              </a:spcBef>
              <a:spcAft>
                <a:spcPts val="0"/>
              </a:spcAft>
              <a:buClr>
                <a:srgbClr val="000000"/>
              </a:buClr>
              <a:buSzPts val="1180"/>
              <a:buChar char="●"/>
            </a:pPr>
            <a:r>
              <a:rPr lang="en-CA" sz="1180">
                <a:solidFill>
                  <a:srgbClr val="000000"/>
                </a:solidFill>
                <a:highlight>
                  <a:schemeClr val="lt1"/>
                </a:highlight>
              </a:rPr>
              <a:t>The time series analysis of the target variable, Rented Bike Count, will provide insights into the </a:t>
            </a:r>
            <a:r>
              <a:rPr b="1" lang="en-CA" sz="1180">
                <a:solidFill>
                  <a:srgbClr val="000000"/>
                </a:solidFill>
                <a:highlight>
                  <a:schemeClr val="lt1"/>
                </a:highlight>
              </a:rPr>
              <a:t>trends, seasonality, and patterns in bike rentals over time</a:t>
            </a:r>
            <a:r>
              <a:rPr lang="en-CA" sz="1180">
                <a:solidFill>
                  <a:srgbClr val="000000"/>
                </a:solidFill>
                <a:highlight>
                  <a:schemeClr val="lt1"/>
                </a:highlight>
              </a:rPr>
              <a:t>. </a:t>
            </a:r>
            <a:endParaRPr sz="1365"/>
          </a:p>
        </p:txBody>
      </p:sp>
      <p:pic>
        <p:nvPicPr>
          <p:cNvPr id="118" name="Google Shape;118;p21"/>
          <p:cNvPicPr preferRelativeResize="0"/>
          <p:nvPr/>
        </p:nvPicPr>
        <p:blipFill>
          <a:blip r:embed="rId3">
            <a:alphaModFix/>
          </a:blip>
          <a:stretch>
            <a:fillRect/>
          </a:stretch>
        </p:blipFill>
        <p:spPr>
          <a:xfrm>
            <a:off x="223938" y="2167275"/>
            <a:ext cx="4438476" cy="2757799"/>
          </a:xfrm>
          <a:prstGeom prst="rect">
            <a:avLst/>
          </a:prstGeom>
          <a:noFill/>
          <a:ln>
            <a:noFill/>
          </a:ln>
        </p:spPr>
      </p:pic>
      <p:pic>
        <p:nvPicPr>
          <p:cNvPr id="119" name="Google Shape;119;p21"/>
          <p:cNvPicPr preferRelativeResize="0"/>
          <p:nvPr/>
        </p:nvPicPr>
        <p:blipFill>
          <a:blip r:embed="rId4">
            <a:alphaModFix/>
          </a:blip>
          <a:stretch>
            <a:fillRect/>
          </a:stretch>
        </p:blipFill>
        <p:spPr>
          <a:xfrm>
            <a:off x="4830703" y="2167275"/>
            <a:ext cx="4001598" cy="2757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