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16"/>
  </p:notesMasterIdLst>
  <p:sldIdLst>
    <p:sldId id="256" r:id="rId2"/>
    <p:sldId id="259" r:id="rId3"/>
    <p:sldId id="274" r:id="rId4"/>
    <p:sldId id="260" r:id="rId5"/>
    <p:sldId id="257" r:id="rId6"/>
    <p:sldId id="265" r:id="rId7"/>
    <p:sldId id="261" r:id="rId8"/>
    <p:sldId id="262" r:id="rId9"/>
    <p:sldId id="267" r:id="rId10"/>
    <p:sldId id="268" r:id="rId11"/>
    <p:sldId id="270" r:id="rId12"/>
    <p:sldId id="271" r:id="rId13"/>
    <p:sldId id="27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87" autoAdjust="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D2064-2B70-40EA-BBFD-213151D85982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06024-FD5D-4290-A02B-8E72B7364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0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0D5ACF4-D9BA-40E6-8EBE-53407B5CCAC8}" type="slidenum">
              <a:rPr lang="en-US" sz="1200">
                <a:latin typeface="Arial" panose="020B0604020202020204" pitchFamily="34" charset="0"/>
              </a:rPr>
              <a:pPr/>
              <a:t>4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93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92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8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0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21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3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97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0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1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4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4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0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66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1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73C1FBE-28A1-4398-BDF2-68327C1CC3A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2B827E-BA3B-475F-A6FF-586D9A3D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7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129" y="1405720"/>
            <a:ext cx="9130352" cy="2456596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Bernard MT Condensed" panose="02050806060905020404" pitchFamily="18" charset="0"/>
              </a:rPr>
              <a:t>			A presentation on </a:t>
            </a:r>
            <a:br>
              <a:rPr lang="en-US" sz="7200" dirty="0" smtClean="0">
                <a:latin typeface="Bernard MT Condensed" panose="02050806060905020404" pitchFamily="18" charset="0"/>
              </a:rPr>
            </a:br>
            <a:r>
              <a:rPr lang="en-US" sz="7200" dirty="0" smtClean="0">
                <a:latin typeface="Bernard MT Condensed" panose="02050806060905020404" pitchFamily="18" charset="0"/>
              </a:rPr>
              <a:t>   				A* Search</a:t>
            </a:r>
            <a:endParaRPr lang="en-US" sz="7200" dirty="0">
              <a:latin typeface="Bernard MT Condensed" panose="02050806060905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129" y="4285397"/>
            <a:ext cx="9569989" cy="1890644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JANNATUL FERDOUS ( 011 131 119)</a:t>
            </a:r>
          </a:p>
          <a:p>
            <a:r>
              <a:rPr lang="en-US" sz="4400" dirty="0" smtClean="0">
                <a:latin typeface="Algerian" panose="04020705040A02060702" pitchFamily="82" charset="0"/>
              </a:rPr>
              <a:t>MD. AFSER ( 011 131 123) 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367284" y="627798"/>
            <a:ext cx="1624083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RIMNICU</a:t>
            </a:r>
          </a:p>
          <a:p>
            <a:pPr algn="ctr"/>
            <a:r>
              <a:rPr lang="en-US" dirty="0" smtClean="0"/>
              <a:t>VILCEA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73" y="1114544"/>
            <a:ext cx="2162477" cy="542048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05970" y="1455738"/>
            <a:ext cx="1580094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CRAIOVA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6670704" y="1455738"/>
            <a:ext cx="1965281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PITESTI</a:t>
            </a:r>
            <a:endParaRPr lang="en-US" dirty="0"/>
          </a:p>
        </p:txBody>
      </p:sp>
      <p:cxnSp>
        <p:nvCxnSpPr>
          <p:cNvPr id="9" name="Straight Connector 8"/>
          <p:cNvCxnSpPr>
            <a:stCxn id="3" idx="2"/>
            <a:endCxn id="5" idx="7"/>
          </p:cNvCxnSpPr>
          <p:nvPr/>
        </p:nvCxnSpPr>
        <p:spPr>
          <a:xfrm flipH="1">
            <a:off x="3054665" y="955344"/>
            <a:ext cx="1312619" cy="59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6"/>
            <a:endCxn id="7" idx="1"/>
          </p:cNvCxnSpPr>
          <p:nvPr/>
        </p:nvCxnSpPr>
        <p:spPr>
          <a:xfrm>
            <a:off x="5991367" y="955344"/>
            <a:ext cx="967146" cy="59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15466" y="913558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0467" y="927626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4328" y="2201792"/>
            <a:ext cx="2146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F(n)=366+160=526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670704" y="2171014"/>
            <a:ext cx="247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F(n)=317+98=415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19427"/>
              </p:ext>
            </p:extLst>
          </p:nvPr>
        </p:nvGraphicFramePr>
        <p:xfrm>
          <a:off x="909835" y="3730515"/>
          <a:ext cx="5911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169877"/>
              </p:ext>
            </p:extLst>
          </p:nvPr>
        </p:nvGraphicFramePr>
        <p:xfrm>
          <a:off x="937130" y="489057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9590" y="322087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FRINGE QUEUE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9590" y="438093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VISITED QUEUE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7098" y="5882186"/>
            <a:ext cx="850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according to algorithm PITESTI will expand.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2250" y="175738"/>
            <a:ext cx="81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367284" y="627798"/>
            <a:ext cx="1624083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PITESTI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73" y="1114544"/>
            <a:ext cx="2162477" cy="542048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05970" y="1455738"/>
            <a:ext cx="1580094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BUCAREST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6670704" y="1455738"/>
            <a:ext cx="1965281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CRAIOVA</a:t>
            </a:r>
            <a:endParaRPr lang="en-US" dirty="0"/>
          </a:p>
        </p:txBody>
      </p:sp>
      <p:cxnSp>
        <p:nvCxnSpPr>
          <p:cNvPr id="9" name="Straight Connector 8"/>
          <p:cNvCxnSpPr>
            <a:stCxn id="3" idx="2"/>
            <a:endCxn id="5" idx="7"/>
          </p:cNvCxnSpPr>
          <p:nvPr/>
        </p:nvCxnSpPr>
        <p:spPr>
          <a:xfrm flipH="1">
            <a:off x="3054665" y="955344"/>
            <a:ext cx="1312619" cy="59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6"/>
            <a:endCxn id="7" idx="1"/>
          </p:cNvCxnSpPr>
          <p:nvPr/>
        </p:nvCxnSpPr>
        <p:spPr>
          <a:xfrm>
            <a:off x="5991367" y="955344"/>
            <a:ext cx="967146" cy="59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15466" y="913558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0467" y="927626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57556" y="2201792"/>
            <a:ext cx="2146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F(n)=418+0=418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670704" y="2171014"/>
            <a:ext cx="247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F(n)=455+160=615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91398"/>
              </p:ext>
            </p:extLst>
          </p:nvPr>
        </p:nvGraphicFramePr>
        <p:xfrm>
          <a:off x="909835" y="3730515"/>
          <a:ext cx="80912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411"/>
                <a:gridCol w="1011411"/>
                <a:gridCol w="1011411"/>
                <a:gridCol w="1011411"/>
                <a:gridCol w="1011411"/>
                <a:gridCol w="1011411"/>
                <a:gridCol w="1011411"/>
                <a:gridCol w="101141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07055"/>
              </p:ext>
            </p:extLst>
          </p:nvPr>
        </p:nvGraphicFramePr>
        <p:xfrm>
          <a:off x="937130" y="489057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9590" y="322087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FRINGE QUEUE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9590" y="438093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VISITED QUEUE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7098" y="5882186"/>
            <a:ext cx="850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according to algorithm FAGARAS will expand.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2250" y="175738"/>
            <a:ext cx="81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5424" y="244538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Here GOAL BUCAREST found but in fringe queue there is least cost node. So that node has to be expanded.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09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367284" y="627798"/>
            <a:ext cx="1624083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FAGARAS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73" y="1114544"/>
            <a:ext cx="2162477" cy="542048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469007" y="2240629"/>
            <a:ext cx="1580094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BUCAREST</a:t>
            </a:r>
            <a:endParaRPr lang="en-US" sz="1400" dirty="0"/>
          </a:p>
        </p:txBody>
      </p:sp>
      <p:cxnSp>
        <p:nvCxnSpPr>
          <p:cNvPr id="9" name="Straight Connector 8"/>
          <p:cNvCxnSpPr>
            <a:stCxn id="3" idx="4"/>
            <a:endCxn id="5" idx="0"/>
          </p:cNvCxnSpPr>
          <p:nvPr/>
        </p:nvCxnSpPr>
        <p:spPr>
          <a:xfrm>
            <a:off x="5179326" y="1282890"/>
            <a:ext cx="79728" cy="95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25399" y="1549798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7284" y="3011573"/>
            <a:ext cx="2146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F(n)=450+0=450</a:t>
            </a:r>
            <a:endParaRPr lang="en-US" sz="16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98401"/>
              </p:ext>
            </p:extLst>
          </p:nvPr>
        </p:nvGraphicFramePr>
        <p:xfrm>
          <a:off x="887098" y="3821373"/>
          <a:ext cx="79997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32"/>
                <a:gridCol w="717032"/>
                <a:gridCol w="907813"/>
                <a:gridCol w="1028700"/>
                <a:gridCol w="1071563"/>
                <a:gridCol w="1457326"/>
                <a:gridCol w="2100262"/>
              </a:tblGrid>
              <a:tr h="23201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84259"/>
              </p:ext>
            </p:extLst>
          </p:nvPr>
        </p:nvGraphicFramePr>
        <p:xfrm>
          <a:off x="937130" y="489057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9590" y="322087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FRINGE QUEUE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9590" y="438093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VISITED QUEUE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7098" y="5882186"/>
            <a:ext cx="850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according to algorithm the least cost Goal will be the desired goal</a:t>
            </a:r>
          </a:p>
          <a:p>
            <a:r>
              <a:rPr lang="en-US" dirty="0" smtClean="0"/>
              <a:t>Node.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2250" y="175738"/>
            <a:ext cx="81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0481" y="94281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Here BUCAREST is </a:t>
            </a:r>
            <a:r>
              <a:rPr lang="en-US" sz="1600" dirty="0" err="1" smtClean="0"/>
              <a:t>repeated.In</a:t>
            </a:r>
            <a:r>
              <a:rPr lang="en-US" sz="1600" dirty="0" smtClean="0"/>
              <a:t> Fringe QUEUE will take the least cost node In the queue.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32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367284" y="627798"/>
            <a:ext cx="1624083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PITESTI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73" y="1114544"/>
            <a:ext cx="2162477" cy="542048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05970" y="1455738"/>
            <a:ext cx="1580094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BUCAREST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6670704" y="1455738"/>
            <a:ext cx="1965281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CRAIOVA</a:t>
            </a:r>
            <a:endParaRPr lang="en-US" dirty="0"/>
          </a:p>
        </p:txBody>
      </p:sp>
      <p:cxnSp>
        <p:nvCxnSpPr>
          <p:cNvPr id="9" name="Straight Connector 8"/>
          <p:cNvCxnSpPr>
            <a:stCxn id="3" idx="2"/>
            <a:endCxn id="5" idx="7"/>
          </p:cNvCxnSpPr>
          <p:nvPr/>
        </p:nvCxnSpPr>
        <p:spPr>
          <a:xfrm flipH="1">
            <a:off x="3054665" y="955344"/>
            <a:ext cx="1312619" cy="59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6"/>
            <a:endCxn id="7" idx="1"/>
          </p:cNvCxnSpPr>
          <p:nvPr/>
        </p:nvCxnSpPr>
        <p:spPr>
          <a:xfrm>
            <a:off x="5991367" y="955344"/>
            <a:ext cx="967146" cy="59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15466" y="913558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0467" y="927626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57556" y="2201792"/>
            <a:ext cx="2146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F(n)=418+0=418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670704" y="2171014"/>
            <a:ext cx="247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F(n)=455+160=615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82939"/>
              </p:ext>
            </p:extLst>
          </p:nvPr>
        </p:nvGraphicFramePr>
        <p:xfrm>
          <a:off x="909835" y="3730515"/>
          <a:ext cx="8127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937130" y="489057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9590" y="322087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FRINGE QUEUE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9590" y="438093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VISITED QUEUE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7098" y="5882186"/>
            <a:ext cx="850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according to algorithm FAGARAS will expand.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2250" y="175738"/>
            <a:ext cx="81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0056" y="854519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 it is the final Goal.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17408" y="177422"/>
            <a:ext cx="1050879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Arad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69744" y="1005362"/>
            <a:ext cx="1296538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Zerind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45491" y="1624084"/>
            <a:ext cx="1022796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Sibiu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550922" y="1005362"/>
            <a:ext cx="1760565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Timisoara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2"/>
            <a:endCxn id="4" idx="7"/>
          </p:cNvCxnSpPr>
          <p:nvPr/>
        </p:nvCxnSpPr>
        <p:spPr>
          <a:xfrm flipH="1">
            <a:off x="2976408" y="504968"/>
            <a:ext cx="1541000" cy="59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" idx="6"/>
            <a:endCxn id="6" idx="1"/>
          </p:cNvCxnSpPr>
          <p:nvPr/>
        </p:nvCxnSpPr>
        <p:spPr>
          <a:xfrm>
            <a:off x="5568287" y="504968"/>
            <a:ext cx="1240464" cy="59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5" idx="0"/>
          </p:cNvCxnSpPr>
          <p:nvPr/>
        </p:nvCxnSpPr>
        <p:spPr>
          <a:xfrm>
            <a:off x="5042848" y="832514"/>
            <a:ext cx="14041" cy="79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2036" y="463182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6461" y="1097434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00685" y="477250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54546" y="1751416"/>
            <a:ext cx="1851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F(n)=75+374=449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196687" y="2279176"/>
            <a:ext cx="235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F(n)=140+253=393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4525413" y="1633617"/>
            <a:ext cx="1050879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SIBIU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741271" y="2461557"/>
            <a:ext cx="1433016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RIMNICU</a:t>
            </a:r>
          </a:p>
          <a:p>
            <a:pPr algn="ctr"/>
            <a:r>
              <a:rPr lang="en-US" sz="1400" dirty="0" smtClean="0"/>
              <a:t>VILCEA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6558927" y="2461557"/>
            <a:ext cx="1965281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FAGARAS</a:t>
            </a:r>
            <a:endParaRPr lang="en-US" dirty="0"/>
          </a:p>
        </p:txBody>
      </p:sp>
      <p:cxnSp>
        <p:nvCxnSpPr>
          <p:cNvPr id="26" name="Straight Connector 25"/>
          <p:cNvCxnSpPr>
            <a:stCxn id="23" idx="2"/>
            <a:endCxn id="24" idx="7"/>
          </p:cNvCxnSpPr>
          <p:nvPr/>
        </p:nvCxnSpPr>
        <p:spPr>
          <a:xfrm flipH="1">
            <a:off x="2964427" y="1961163"/>
            <a:ext cx="1560986" cy="59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6"/>
            <a:endCxn id="25" idx="1"/>
          </p:cNvCxnSpPr>
          <p:nvPr/>
        </p:nvCxnSpPr>
        <p:spPr>
          <a:xfrm>
            <a:off x="5576292" y="1961163"/>
            <a:ext cx="1270444" cy="59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03689" y="1919377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08690" y="1933445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85315" y="3384570"/>
            <a:ext cx="214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F(n)=220+193=413</a:t>
            </a:r>
            <a:endParaRPr 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1707173" y="2468363"/>
            <a:ext cx="1624083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RIMNICU</a:t>
            </a:r>
          </a:p>
          <a:p>
            <a:pPr algn="ctr"/>
            <a:r>
              <a:rPr lang="en-US" dirty="0" smtClean="0"/>
              <a:t>VILCEA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89650" y="3931735"/>
            <a:ext cx="1580094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CRAIOVA</a:t>
            </a:r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4010593" y="3296303"/>
            <a:ext cx="1965281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PITESTI</a:t>
            </a:r>
            <a:endParaRPr lang="en-US" dirty="0"/>
          </a:p>
        </p:txBody>
      </p:sp>
      <p:cxnSp>
        <p:nvCxnSpPr>
          <p:cNvPr id="34" name="Straight Connector 33"/>
          <p:cNvCxnSpPr>
            <a:stCxn id="31" idx="2"/>
            <a:endCxn id="32" idx="0"/>
          </p:cNvCxnSpPr>
          <p:nvPr/>
        </p:nvCxnSpPr>
        <p:spPr>
          <a:xfrm flipH="1">
            <a:off x="1079697" y="2795909"/>
            <a:ext cx="627476" cy="1135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6"/>
            <a:endCxn id="33" idx="1"/>
          </p:cNvCxnSpPr>
          <p:nvPr/>
        </p:nvCxnSpPr>
        <p:spPr>
          <a:xfrm>
            <a:off x="3331256" y="2795909"/>
            <a:ext cx="967146" cy="59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9620" y="2995681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60356" y="2768191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97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9154" y="4661348"/>
            <a:ext cx="214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F(n)=366+160=526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734134" y="2969566"/>
            <a:ext cx="1684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F(n)=317+98=415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721725" y="2541175"/>
            <a:ext cx="247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F(n)=239+178=417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020440" y="1633617"/>
            <a:ext cx="228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F(n)=118+329=447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2186361" y="5145768"/>
            <a:ext cx="1580094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BUCAREST</a:t>
            </a:r>
            <a:endParaRPr lang="en-US" sz="1400" dirty="0"/>
          </a:p>
        </p:txBody>
      </p:sp>
      <p:sp>
        <p:nvSpPr>
          <p:cNvPr id="45" name="Oval 44"/>
          <p:cNvSpPr/>
          <p:nvPr/>
        </p:nvSpPr>
        <p:spPr>
          <a:xfrm>
            <a:off x="5864095" y="5177118"/>
            <a:ext cx="1965281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CRAIOVA</a:t>
            </a:r>
            <a:endParaRPr lang="en-US" dirty="0"/>
          </a:p>
        </p:txBody>
      </p:sp>
      <p:cxnSp>
        <p:nvCxnSpPr>
          <p:cNvPr id="46" name="Straight Connector 45"/>
          <p:cNvCxnSpPr>
            <a:stCxn id="33" idx="4"/>
            <a:endCxn id="44" idx="7"/>
          </p:cNvCxnSpPr>
          <p:nvPr/>
        </p:nvCxnSpPr>
        <p:spPr>
          <a:xfrm flipH="1">
            <a:off x="3535056" y="3915025"/>
            <a:ext cx="1458178" cy="132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3" idx="4"/>
            <a:endCxn id="45" idx="1"/>
          </p:cNvCxnSpPr>
          <p:nvPr/>
        </p:nvCxnSpPr>
        <p:spPr>
          <a:xfrm>
            <a:off x="4993234" y="3915025"/>
            <a:ext cx="1158670" cy="135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12345" y="4327061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47136" y="4432982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138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100890" y="5896161"/>
            <a:ext cx="2146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F(n)=418+0=418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544913" y="6011864"/>
            <a:ext cx="247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F(n)=455+160=615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881945" y="4430271"/>
            <a:ext cx="1580094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BUCAREST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538337" y="3739440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83136" y="5177118"/>
            <a:ext cx="2146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F(n)=450+0=450</a:t>
            </a:r>
            <a:endParaRPr lang="en-US" sz="1600" dirty="0"/>
          </a:p>
        </p:txBody>
      </p:sp>
      <p:cxnSp>
        <p:nvCxnSpPr>
          <p:cNvPr id="61" name="Straight Connector 60"/>
          <p:cNvCxnSpPr>
            <a:stCxn id="57" idx="0"/>
            <a:endCxn id="25" idx="4"/>
          </p:cNvCxnSpPr>
          <p:nvPr/>
        </p:nvCxnSpPr>
        <p:spPr>
          <a:xfrm flipH="1" flipV="1">
            <a:off x="7541568" y="3080279"/>
            <a:ext cx="1130424" cy="134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Arrow 61"/>
          <p:cNvSpPr/>
          <p:nvPr/>
        </p:nvSpPr>
        <p:spPr>
          <a:xfrm>
            <a:off x="1313431" y="5298200"/>
            <a:ext cx="838339" cy="313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89154" y="5270463"/>
            <a:ext cx="99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</a:t>
            </a:r>
          </a:p>
          <a:p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071" y="905429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				A* SEARCH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2603500"/>
            <a:ext cx="11136573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Bell MT" panose="02020503060305020303" pitchFamily="18" charset="0"/>
              </a:rPr>
              <a:t> A </a:t>
            </a:r>
            <a:r>
              <a:rPr lang="en-US" sz="2800" dirty="0">
                <a:latin typeface="Bell MT" panose="02020503060305020303" pitchFamily="18" charset="0"/>
              </a:rPr>
              <a:t>computer algorithm </a:t>
            </a:r>
            <a:r>
              <a:rPr lang="en-US" sz="2800" dirty="0" smtClean="0">
                <a:latin typeface="Bell MT" panose="02020503060305020303" pitchFamily="18" charset="0"/>
              </a:rPr>
              <a:t>used </a:t>
            </a:r>
            <a:r>
              <a:rPr lang="en-US" sz="2800" dirty="0">
                <a:latin typeface="Bell MT" panose="02020503060305020303" pitchFamily="18" charset="0"/>
              </a:rPr>
              <a:t>in </a:t>
            </a:r>
            <a:r>
              <a:rPr lang="en-US" sz="2800" dirty="0" smtClean="0">
                <a:latin typeface="Bell MT" panose="02020503060305020303" pitchFamily="18" charset="0"/>
              </a:rPr>
              <a:t>path finding </a:t>
            </a:r>
            <a:r>
              <a:rPr lang="en-US" sz="2800" dirty="0">
                <a:latin typeface="Bell MT" panose="02020503060305020303" pitchFamily="18" charset="0"/>
              </a:rPr>
              <a:t>and graph </a:t>
            </a:r>
            <a:r>
              <a:rPr lang="en-US" sz="2800" dirty="0" smtClean="0">
                <a:latin typeface="Bell MT" panose="02020503060305020303" pitchFamily="18" charset="0"/>
              </a:rPr>
              <a:t>traversal.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 </a:t>
            </a:r>
            <a:r>
              <a:rPr lang="en-US" sz="2800" dirty="0" smtClean="0">
                <a:latin typeface="Bell MT" panose="02020503060305020303" pitchFamily="18" charset="0"/>
              </a:rPr>
              <a:t>Extension </a:t>
            </a:r>
            <a:r>
              <a:rPr lang="en-US" sz="2800" dirty="0">
                <a:latin typeface="Bell MT" panose="02020503060305020303" pitchFamily="18" charset="0"/>
              </a:rPr>
              <a:t>of </a:t>
            </a:r>
            <a:r>
              <a:rPr lang="en-US" sz="2800" dirty="0" err="1" smtClean="0">
                <a:latin typeface="Bell MT" panose="02020503060305020303" pitchFamily="18" charset="0"/>
              </a:rPr>
              <a:t>Dijkstra's</a:t>
            </a:r>
            <a:r>
              <a:rPr lang="en-US" sz="2800" dirty="0" smtClean="0">
                <a:latin typeface="Bell MT" panose="02020503060305020303" pitchFamily="18" charset="0"/>
              </a:rPr>
              <a:t> algorithm.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</a:t>
            </a:r>
            <a:r>
              <a:rPr lang="en-US" sz="2800" dirty="0" smtClean="0"/>
              <a:t>chieves </a:t>
            </a:r>
            <a:r>
              <a:rPr lang="en-US" sz="2800" dirty="0"/>
              <a:t>better performance by using </a:t>
            </a:r>
            <a:r>
              <a:rPr lang="en-US" sz="2800" dirty="0" smtClean="0"/>
              <a:t>heuristics</a:t>
            </a:r>
            <a:r>
              <a:rPr lang="en-US" sz="2800" dirty="0"/>
              <a:t> to guide its search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104" y="973668"/>
            <a:ext cx="9244640" cy="706964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ADVATAGE AND DISADVANTAGE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0423" y="2903751"/>
            <a:ext cx="7934455" cy="2691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Advantage : always provide optimal solution.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Disadvantage: Memory Requirement.</a:t>
            </a:r>
          </a:p>
        </p:txBody>
      </p:sp>
    </p:spTree>
    <p:extLst>
      <p:ext uri="{BB962C8B-B14F-4D97-AF65-F5344CB8AC3E}">
        <p14:creationId xmlns:p14="http://schemas.microsoft.com/office/powerpoint/2010/main" val="35287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157" y="864486"/>
            <a:ext cx="5540990" cy="706964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 Black" panose="020B0A04020102020204" pitchFamily="34" charset="0"/>
              </a:rPr>
              <a:t>MECHANISM 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968" y="2603500"/>
            <a:ext cx="11282220" cy="39116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Idea: avoid expanding paths that are already expensive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 dirty="0"/>
              <a:t>Evaluation function </a:t>
            </a:r>
            <a:r>
              <a:rPr lang="en-US" sz="2800" i="1" dirty="0"/>
              <a:t>f(n) = g(n) + h(n)</a:t>
            </a:r>
            <a:endParaRPr lang="en-US" sz="2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 i="1" dirty="0"/>
              <a:t>g(n) </a:t>
            </a:r>
            <a:r>
              <a:rPr lang="en-US" sz="2800" dirty="0"/>
              <a:t>= cost so far to reach </a:t>
            </a:r>
            <a:r>
              <a:rPr lang="en-US" sz="2800" i="1" dirty="0"/>
              <a:t>n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 i="1" dirty="0"/>
              <a:t>h(n)</a:t>
            </a:r>
            <a:r>
              <a:rPr lang="en-US" sz="2800" dirty="0"/>
              <a:t> = estimated cost from </a:t>
            </a:r>
            <a:r>
              <a:rPr lang="en-US" sz="2800" i="1" dirty="0"/>
              <a:t>n</a:t>
            </a:r>
            <a:r>
              <a:rPr lang="en-US" sz="2800" dirty="0"/>
              <a:t> to goal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 i="1" dirty="0"/>
              <a:t>f(n) </a:t>
            </a:r>
            <a:r>
              <a:rPr lang="en-US" sz="2800" dirty="0" smtClean="0"/>
              <a:t>= </a:t>
            </a:r>
            <a:r>
              <a:rPr lang="en-US" sz="2800" dirty="0"/>
              <a:t>estimated total cost of path through </a:t>
            </a:r>
            <a:r>
              <a:rPr lang="en-US" sz="2800" i="1" dirty="0"/>
              <a:t>n</a:t>
            </a:r>
            <a:r>
              <a:rPr lang="en-US" sz="2800" dirty="0"/>
              <a:t> to </a:t>
            </a:r>
            <a:r>
              <a:rPr lang="en-US" sz="2800" dirty="0" smtClean="0"/>
              <a:t>goal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 dirty="0" smtClean="0"/>
              <a:t>While extracting a node from fringe queue there will be checking that the node is goal or not. If it is goal then the mechanism ends otherwise the iteration will go 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32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50738" y="878134"/>
            <a:ext cx="9599482" cy="706964"/>
          </a:xfrm>
        </p:spPr>
        <p:txBody>
          <a:bodyPr/>
          <a:lstStyle/>
          <a:p>
            <a:r>
              <a:rPr lang="en-US" sz="2800" dirty="0" smtClean="0">
                <a:latin typeface="Arial Black" panose="020B0A04020102020204" pitchFamily="34" charset="0"/>
              </a:rPr>
              <a:t>ROMANIA WITH STRAIGHT-LINE DISTANCE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1" y="2416670"/>
            <a:ext cx="11460282" cy="43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5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anose="020B0A04020102020204" pitchFamily="34" charset="0"/>
              </a:rPr>
              <a:t>FRINGE QUEUE AND VISITED QUEUE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In Fringe QUEUE the nodes will be set in ascending order according to the total cost to reach goal.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In visited QUEUE the node which is already visited will be in the queue.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505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612943" y="473100"/>
            <a:ext cx="1050879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73" y="1114544"/>
            <a:ext cx="2162477" cy="5420481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41297"/>
              </p:ext>
            </p:extLst>
          </p:nvPr>
        </p:nvGraphicFramePr>
        <p:xfrm>
          <a:off x="885588" y="3280138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59531"/>
              </p:ext>
            </p:extLst>
          </p:nvPr>
        </p:nvGraphicFramePr>
        <p:xfrm>
          <a:off x="912883" y="4440198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55343" y="277049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FRINGE QUEUE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55343" y="393055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VISITED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17408" y="177422"/>
            <a:ext cx="1050879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73" y="1114544"/>
            <a:ext cx="2162477" cy="542048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69744" y="1005362"/>
            <a:ext cx="1296538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Zerind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45491" y="1624084"/>
            <a:ext cx="1022796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Sibiu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50922" y="1005362"/>
            <a:ext cx="1760565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Timisoara</a:t>
            </a:r>
            <a:endParaRPr lang="en-US" dirty="0"/>
          </a:p>
        </p:txBody>
      </p:sp>
      <p:cxnSp>
        <p:nvCxnSpPr>
          <p:cNvPr id="9" name="Straight Connector 8"/>
          <p:cNvCxnSpPr>
            <a:stCxn id="3" idx="2"/>
            <a:endCxn id="5" idx="7"/>
          </p:cNvCxnSpPr>
          <p:nvPr/>
        </p:nvCxnSpPr>
        <p:spPr>
          <a:xfrm flipH="1">
            <a:off x="2976408" y="504968"/>
            <a:ext cx="1541000" cy="59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6"/>
            <a:endCxn id="7" idx="1"/>
          </p:cNvCxnSpPr>
          <p:nvPr/>
        </p:nvCxnSpPr>
        <p:spPr>
          <a:xfrm>
            <a:off x="5568287" y="504968"/>
            <a:ext cx="1240464" cy="59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4"/>
            <a:endCxn id="6" idx="0"/>
          </p:cNvCxnSpPr>
          <p:nvPr/>
        </p:nvCxnSpPr>
        <p:spPr>
          <a:xfrm>
            <a:off x="5042848" y="832514"/>
            <a:ext cx="14041" cy="79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82036" y="463182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76461" y="1097434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00685" y="477250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54546" y="1751416"/>
            <a:ext cx="185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F(n)=75+374=449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196687" y="2279176"/>
            <a:ext cx="23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F(n)=140+253=393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9603" y="1873474"/>
            <a:ext cx="247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F(n)=118+329=447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57212"/>
              </p:ext>
            </p:extLst>
          </p:nvPr>
        </p:nvGraphicFramePr>
        <p:xfrm>
          <a:off x="909835" y="3730515"/>
          <a:ext cx="7315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78332"/>
              </p:ext>
            </p:extLst>
          </p:nvPr>
        </p:nvGraphicFramePr>
        <p:xfrm>
          <a:off x="937130" y="489057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9590" y="322087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FRINGE QUEUE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9590" y="438093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VISITED QUEUE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7098" y="5882186"/>
            <a:ext cx="850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according to algorithm SIBIU will expand.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637190" y="641446"/>
            <a:ext cx="1050879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SIBIU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73" y="1114544"/>
            <a:ext cx="2162477" cy="542048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53048" y="1469386"/>
            <a:ext cx="1433016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RIMNICU</a:t>
            </a:r>
          </a:p>
          <a:p>
            <a:pPr algn="ctr"/>
            <a:r>
              <a:rPr lang="en-US" sz="1400" dirty="0" smtClean="0"/>
              <a:t>VILCEA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6670704" y="1469386"/>
            <a:ext cx="1965281" cy="61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FAGARAS</a:t>
            </a:r>
            <a:endParaRPr lang="en-US" dirty="0"/>
          </a:p>
        </p:txBody>
      </p:sp>
      <p:cxnSp>
        <p:nvCxnSpPr>
          <p:cNvPr id="9" name="Straight Connector 8"/>
          <p:cNvCxnSpPr>
            <a:stCxn id="3" idx="2"/>
            <a:endCxn id="5" idx="7"/>
          </p:cNvCxnSpPr>
          <p:nvPr/>
        </p:nvCxnSpPr>
        <p:spPr>
          <a:xfrm flipH="1">
            <a:off x="3076204" y="968992"/>
            <a:ext cx="1560986" cy="59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6"/>
            <a:endCxn id="7" idx="1"/>
          </p:cNvCxnSpPr>
          <p:nvPr/>
        </p:nvCxnSpPr>
        <p:spPr>
          <a:xfrm>
            <a:off x="5688069" y="968992"/>
            <a:ext cx="1270444" cy="59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15466" y="927206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0467" y="941274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4328" y="2215440"/>
            <a:ext cx="2146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F(n)=220+193=413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670704" y="2171014"/>
            <a:ext cx="247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F(n)=239+178=417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76898"/>
              </p:ext>
            </p:extLst>
          </p:nvPr>
        </p:nvGraphicFramePr>
        <p:xfrm>
          <a:off x="909835" y="3730515"/>
          <a:ext cx="6502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92879"/>
              </p:ext>
            </p:extLst>
          </p:nvPr>
        </p:nvGraphicFramePr>
        <p:xfrm>
          <a:off x="937130" y="489057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9590" y="322087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FRINGE QUEUE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9590" y="438093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VISITED QUEUE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7098" y="5882186"/>
            <a:ext cx="850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according to algorithm RIMNICU VILCEA will expand.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2250" y="175738"/>
            <a:ext cx="81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391</TotalTime>
  <Words>495</Words>
  <Application>Microsoft Office PowerPoint</Application>
  <PresentationFormat>Widescreen</PresentationFormat>
  <Paragraphs>188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MS PGothic</vt:lpstr>
      <vt:lpstr>Algerian</vt:lpstr>
      <vt:lpstr>Arial</vt:lpstr>
      <vt:lpstr>Arial Black</vt:lpstr>
      <vt:lpstr>Bell MT</vt:lpstr>
      <vt:lpstr>Bernard MT Condensed</vt:lpstr>
      <vt:lpstr>Calibri</vt:lpstr>
      <vt:lpstr>Century Gothic</vt:lpstr>
      <vt:lpstr>Wingdings</vt:lpstr>
      <vt:lpstr>Wingdings 3</vt:lpstr>
      <vt:lpstr>Ion Boardroom</vt:lpstr>
      <vt:lpstr>   A presentation on         A* Search</vt:lpstr>
      <vt:lpstr>    A* SEARCH</vt:lpstr>
      <vt:lpstr>ADVATAGE AND DISADVANTAGE</vt:lpstr>
      <vt:lpstr>MECHANISM </vt:lpstr>
      <vt:lpstr>ROMANIA WITH STRAIGHT-LINE DISTANCE</vt:lpstr>
      <vt:lpstr>FRINGE QUEUE AND VISITED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 A* Search</dc:title>
  <dc:creator>Abul Kawser</dc:creator>
  <cp:lastModifiedBy>Abul Kawser</cp:lastModifiedBy>
  <cp:revision>57</cp:revision>
  <dcterms:created xsi:type="dcterms:W3CDTF">2016-08-25T15:29:45Z</dcterms:created>
  <dcterms:modified xsi:type="dcterms:W3CDTF">2016-08-29T11:40:34Z</dcterms:modified>
</cp:coreProperties>
</file>