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tags/tag16.xml" ContentType="application/vnd.openxmlformats-officedocument.presentationml.tags+xml"/>
  <Override PartName="/ppt/tags/tag18.xml" ContentType="application/vnd.openxmlformats-officedocument.presentationml.tags+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tags/tag12.xml" ContentType="application/vnd.openxmlformats-officedocument.presentationml.tag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tags/tag7.xml" ContentType="application/vnd.openxmlformats-officedocument.presentationml.tags+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Override PartName="/ppt/notesSlides/notesSlide17.xml" ContentType="application/vnd.openxmlformats-officedocument.presentationml.notesSlide+xml"/>
  <Default Extension="emf" ContentType="image/x-emf"/>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20.xml" ContentType="application/vnd.openxmlformats-officedocument.presentationml.notesSlide+xml"/>
  <Default Extension="vml" ContentType="application/vnd.openxmlformats-officedocument.vmlDrawing"/>
  <Override PartName="/ppt/notesSlides/notesSlide6.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tags/tag2.xml" ContentType="application/vnd.openxmlformats-officedocument.presentationml.tags+xml"/>
  <Default Extension="wmf" ContentType="image/x-wmf"/>
  <Override PartName="/ppt/notesSlides/notesSlide18.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1"/>
  </p:notesMasterIdLst>
  <p:handoutMasterIdLst>
    <p:handoutMasterId r:id="rId32"/>
  </p:handoutMasterIdLst>
  <p:sldIdLst>
    <p:sldId id="256" r:id="rId2"/>
    <p:sldId id="259" r:id="rId3"/>
    <p:sldId id="332" r:id="rId4"/>
    <p:sldId id="316" r:id="rId5"/>
    <p:sldId id="263" r:id="rId6"/>
    <p:sldId id="329" r:id="rId7"/>
    <p:sldId id="341" r:id="rId8"/>
    <p:sldId id="267" r:id="rId9"/>
    <p:sldId id="315" r:id="rId10"/>
    <p:sldId id="340" r:id="rId11"/>
    <p:sldId id="304" r:id="rId12"/>
    <p:sldId id="305" r:id="rId13"/>
    <p:sldId id="294" r:id="rId14"/>
    <p:sldId id="333" r:id="rId15"/>
    <p:sldId id="334" r:id="rId16"/>
    <p:sldId id="349" r:id="rId17"/>
    <p:sldId id="348" r:id="rId18"/>
    <p:sldId id="270" r:id="rId19"/>
    <p:sldId id="317" r:id="rId20"/>
    <p:sldId id="336" r:id="rId21"/>
    <p:sldId id="337" r:id="rId22"/>
    <p:sldId id="351" r:id="rId23"/>
    <p:sldId id="350" r:id="rId24"/>
    <p:sldId id="274" r:id="rId25"/>
    <p:sldId id="321" r:id="rId26"/>
    <p:sldId id="342" r:id="rId27"/>
    <p:sldId id="322" r:id="rId28"/>
    <p:sldId id="330" r:id="rId29"/>
    <p:sldId id="311"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clrMru>
    <a:srgbClr val="314F4F"/>
    <a:srgbClr val="969696"/>
    <a:srgbClr val="BEBEBE"/>
    <a:srgbClr val="000066"/>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7" autoAdjust="0"/>
    <p:restoredTop sz="71701" autoAdjust="0"/>
  </p:normalViewPr>
  <p:slideViewPr>
    <p:cSldViewPr>
      <p:cViewPr varScale="1">
        <p:scale>
          <a:sx n="74" d="100"/>
          <a:sy n="74" d="100"/>
        </p:scale>
        <p:origin x="-88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plotArea>
      <c:layout>
        <c:manualLayout>
          <c:layoutTarget val="inner"/>
          <c:xMode val="edge"/>
          <c:yMode val="edge"/>
          <c:x val="0.18471080003888404"/>
          <c:y val="6.270815106445031E-2"/>
          <c:w val="0.75296660834062412"/>
          <c:h val="0.71335924781554205"/>
        </c:manualLayout>
      </c:layout>
      <c:scatterChart>
        <c:scatterStyle val="smoothMarker"/>
        <c:ser>
          <c:idx val="2"/>
          <c:order val="0"/>
          <c:tx>
            <c:strRef>
              <c:f>smartphones!$B$4</c:f>
              <c:strCache>
                <c:ptCount val="1"/>
                <c:pt idx="0">
                  <c:v>Western Europe</c:v>
                </c:pt>
              </c:strCache>
            </c:strRef>
          </c:tx>
          <c:xVal>
            <c:numRef>
              <c:f>smartphones!$C$2:$I$2</c:f>
              <c:numCache>
                <c:formatCode>General</c:formatCode>
                <c:ptCount val="7"/>
                <c:pt idx="0">
                  <c:v>2007</c:v>
                </c:pt>
                <c:pt idx="1">
                  <c:v>2008</c:v>
                </c:pt>
                <c:pt idx="2">
                  <c:v>2009</c:v>
                </c:pt>
                <c:pt idx="3">
                  <c:v>2010</c:v>
                </c:pt>
                <c:pt idx="4">
                  <c:v>2011</c:v>
                </c:pt>
                <c:pt idx="5">
                  <c:v>2012</c:v>
                </c:pt>
                <c:pt idx="6">
                  <c:v>2013</c:v>
                </c:pt>
              </c:numCache>
            </c:numRef>
          </c:xVal>
          <c:yVal>
            <c:numRef>
              <c:f>smartphones!$C$4:$I$4</c:f>
              <c:numCache>
                <c:formatCode>General</c:formatCode>
                <c:ptCount val="7"/>
                <c:pt idx="0">
                  <c:v>24.7</c:v>
                </c:pt>
                <c:pt idx="1">
                  <c:v>85</c:v>
                </c:pt>
                <c:pt idx="2">
                  <c:v>126</c:v>
                </c:pt>
                <c:pt idx="3">
                  <c:v>173</c:v>
                </c:pt>
                <c:pt idx="4">
                  <c:v>226</c:v>
                </c:pt>
                <c:pt idx="5">
                  <c:v>287</c:v>
                </c:pt>
                <c:pt idx="6">
                  <c:v>356</c:v>
                </c:pt>
              </c:numCache>
            </c:numRef>
          </c:yVal>
          <c:smooth val="1"/>
        </c:ser>
        <c:ser>
          <c:idx val="1"/>
          <c:order val="1"/>
          <c:tx>
            <c:strRef>
              <c:f>smartphones!$B$3</c:f>
              <c:strCache>
                <c:ptCount val="1"/>
                <c:pt idx="0">
                  <c:v>Asia &amp; Pacific</c:v>
                </c:pt>
              </c:strCache>
            </c:strRef>
          </c:tx>
          <c:xVal>
            <c:numRef>
              <c:f>smartphones!$C$2:$I$2</c:f>
              <c:numCache>
                <c:formatCode>General</c:formatCode>
                <c:ptCount val="7"/>
                <c:pt idx="0">
                  <c:v>2007</c:v>
                </c:pt>
                <c:pt idx="1">
                  <c:v>2008</c:v>
                </c:pt>
                <c:pt idx="2">
                  <c:v>2009</c:v>
                </c:pt>
                <c:pt idx="3">
                  <c:v>2010</c:v>
                </c:pt>
                <c:pt idx="4">
                  <c:v>2011</c:v>
                </c:pt>
                <c:pt idx="5">
                  <c:v>2012</c:v>
                </c:pt>
                <c:pt idx="6">
                  <c:v>2013</c:v>
                </c:pt>
              </c:numCache>
            </c:numRef>
          </c:xVal>
          <c:yVal>
            <c:numRef>
              <c:f>smartphones!$C$3:$I$3</c:f>
              <c:numCache>
                <c:formatCode>General</c:formatCode>
                <c:ptCount val="7"/>
                <c:pt idx="0">
                  <c:v>26.4</c:v>
                </c:pt>
                <c:pt idx="1">
                  <c:v>84</c:v>
                </c:pt>
                <c:pt idx="2">
                  <c:v>118</c:v>
                </c:pt>
                <c:pt idx="3">
                  <c:v>155</c:v>
                </c:pt>
                <c:pt idx="4">
                  <c:v>198</c:v>
                </c:pt>
                <c:pt idx="5">
                  <c:v>254</c:v>
                </c:pt>
                <c:pt idx="6">
                  <c:v>329</c:v>
                </c:pt>
              </c:numCache>
            </c:numRef>
          </c:yVal>
          <c:smooth val="1"/>
        </c:ser>
        <c:ser>
          <c:idx val="0"/>
          <c:order val="2"/>
          <c:tx>
            <c:strRef>
              <c:f>smartphones!$B$5</c:f>
              <c:strCache>
                <c:ptCount val="1"/>
                <c:pt idx="0">
                  <c:v>North America</c:v>
                </c:pt>
              </c:strCache>
            </c:strRef>
          </c:tx>
          <c:xVal>
            <c:numRef>
              <c:f>smartphones!$C$2:$I$2</c:f>
              <c:numCache>
                <c:formatCode>General</c:formatCode>
                <c:ptCount val="7"/>
                <c:pt idx="0">
                  <c:v>2007</c:v>
                </c:pt>
                <c:pt idx="1">
                  <c:v>2008</c:v>
                </c:pt>
                <c:pt idx="2">
                  <c:v>2009</c:v>
                </c:pt>
                <c:pt idx="3">
                  <c:v>2010</c:v>
                </c:pt>
                <c:pt idx="4">
                  <c:v>2011</c:v>
                </c:pt>
                <c:pt idx="5">
                  <c:v>2012</c:v>
                </c:pt>
                <c:pt idx="6">
                  <c:v>2013</c:v>
                </c:pt>
              </c:numCache>
            </c:numRef>
          </c:xVal>
          <c:yVal>
            <c:numRef>
              <c:f>smartphones!$C$5:$I$5</c:f>
              <c:numCache>
                <c:formatCode>General</c:formatCode>
                <c:ptCount val="7"/>
                <c:pt idx="0">
                  <c:v>20.399999999999999</c:v>
                </c:pt>
                <c:pt idx="1">
                  <c:v>62</c:v>
                </c:pt>
                <c:pt idx="2">
                  <c:v>92</c:v>
                </c:pt>
                <c:pt idx="3">
                  <c:v>125</c:v>
                </c:pt>
                <c:pt idx="4">
                  <c:v>161</c:v>
                </c:pt>
                <c:pt idx="5">
                  <c:v>200</c:v>
                </c:pt>
                <c:pt idx="6">
                  <c:v>239</c:v>
                </c:pt>
              </c:numCache>
            </c:numRef>
          </c:yVal>
          <c:smooth val="1"/>
        </c:ser>
        <c:axId val="59888384"/>
        <c:axId val="59890304"/>
      </c:scatterChart>
      <c:valAx>
        <c:axId val="59888384"/>
        <c:scaling>
          <c:orientation val="minMax"/>
        </c:scaling>
        <c:axPos val="b"/>
        <c:title>
          <c:tx>
            <c:rich>
              <a:bodyPr/>
              <a:lstStyle/>
              <a:p>
                <a:pPr>
                  <a:defRPr sz="1100"/>
                </a:pPr>
                <a:r>
                  <a:rPr lang="en-US" sz="1600" dirty="0"/>
                  <a:t>(Source: Park Associates, 2009)</a:t>
                </a:r>
              </a:p>
            </c:rich>
          </c:tx>
          <c:layout>
            <c:manualLayout>
              <c:xMode val="edge"/>
              <c:yMode val="edge"/>
              <c:x val="0.66975037135383431"/>
              <c:y val="0.92407687963055263"/>
            </c:manualLayout>
          </c:layout>
        </c:title>
        <c:numFmt formatCode="General" sourceLinked="1"/>
        <c:tickLblPos val="nextTo"/>
        <c:txPr>
          <a:bodyPr/>
          <a:lstStyle/>
          <a:p>
            <a:pPr>
              <a:defRPr sz="1400"/>
            </a:pPr>
            <a:endParaRPr lang="en-US"/>
          </a:p>
        </c:txPr>
        <c:crossAx val="59890304"/>
        <c:crosses val="autoZero"/>
        <c:crossBetween val="midCat"/>
      </c:valAx>
      <c:valAx>
        <c:axId val="59890304"/>
        <c:scaling>
          <c:orientation val="minMax"/>
        </c:scaling>
        <c:axPos val="l"/>
        <c:title>
          <c:tx>
            <c:rich>
              <a:bodyPr rot="-5400000" vert="horz"/>
              <a:lstStyle/>
              <a:p>
                <a:pPr>
                  <a:defRPr sz="1400"/>
                </a:pPr>
                <a:r>
                  <a:rPr lang="en-US" sz="1400"/>
                  <a:t>Smartphone</a:t>
                </a:r>
                <a:r>
                  <a:rPr lang="en-US" sz="1400" baseline="0"/>
                  <a:t> users (millions)</a:t>
                </a:r>
                <a:endParaRPr lang="en-US" sz="1400"/>
              </a:p>
            </c:rich>
          </c:tx>
          <c:layout/>
        </c:title>
        <c:numFmt formatCode="General" sourceLinked="1"/>
        <c:tickLblPos val="nextTo"/>
        <c:txPr>
          <a:bodyPr/>
          <a:lstStyle/>
          <a:p>
            <a:pPr>
              <a:defRPr sz="1400"/>
            </a:pPr>
            <a:endParaRPr lang="en-US"/>
          </a:p>
        </c:txPr>
        <c:crossAx val="59888384"/>
        <c:crosses val="autoZero"/>
        <c:crossBetween val="midCat"/>
        <c:majorUnit val="50"/>
      </c:valAx>
    </c:plotArea>
    <c:legend>
      <c:legendPos val="r"/>
      <c:layout>
        <c:manualLayout>
          <c:xMode val="edge"/>
          <c:yMode val="edge"/>
          <c:x val="0.21758651696315737"/>
          <c:y val="7.3244626067311386E-2"/>
          <c:w val="0.41213450593538381"/>
          <c:h val="0.28705526392534397"/>
        </c:manualLayout>
      </c:layout>
      <c:txPr>
        <a:bodyPr/>
        <a:lstStyle/>
        <a:p>
          <a:pPr>
            <a:defRPr sz="1600"/>
          </a:pPr>
          <a:endParaRPr lang="en-US"/>
        </a:p>
      </c:txPr>
    </c:legend>
    <c:plotVisOnly val="1"/>
  </c:chart>
  <c:spPr>
    <a:solidFill>
      <a:schemeClr val="bg1"/>
    </a:solidFill>
  </c:spPr>
  <c:externalData r:id="rId1"/>
</c:chartSpace>
</file>

<file path=ppt/drawings/_rels/vmlDrawing1.vml.rels><?xml version="1.0" encoding="UTF-8" standalone="yes"?>
<Relationships xmlns="http://schemas.openxmlformats.org/package/2006/relationships"><Relationship Id="rId1" Type="http://schemas.openxmlformats.org/officeDocument/2006/relationships/image" Target="../media/image3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52CE90-86C8-4F69-8D2A-D897C5E76572}" type="datetimeFigureOut">
              <a:rPr lang="en-US" smtClean="0"/>
              <a:pPr/>
              <a:t>10/14/2010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17CB7FD-9904-4EF1-A473-2B9DC99684D6}"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17CDE3-14D3-48EE-9040-E2C78209C2C4}" type="datetimeFigureOut">
              <a:rPr lang="en-US" smtClean="0"/>
              <a:pPr/>
              <a:t>10/14/2010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1696DF-86AF-484E-8F12-3F1399ECF4E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91696DF-86AF-484E-8F12-3F1399ECF4EE}"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Both declared</a:t>
            </a:r>
            <a:r>
              <a:rPr lang="en-US" baseline="0" dirty="0" smtClean="0"/>
              <a:t> user types and types based on occupation cannot explain diversity in usage intensity</a:t>
            </a:r>
          </a:p>
          <a:p>
            <a:endParaRPr lang="en-US" baseline="0" dirty="0" smtClean="0"/>
          </a:p>
          <a:p>
            <a:r>
              <a:rPr lang="en-US" baseline="0" dirty="0" smtClean="0"/>
              <a:t>Variance within each demographic group matches the total variance</a:t>
            </a:r>
          </a:p>
        </p:txBody>
      </p:sp>
      <p:sp>
        <p:nvSpPr>
          <p:cNvPr id="4" name="Slide Number Placeholder 3"/>
          <p:cNvSpPr>
            <a:spLocks noGrp="1"/>
          </p:cNvSpPr>
          <p:nvPr>
            <p:ph type="sldNum" sz="quarter" idx="10"/>
          </p:nvPr>
        </p:nvSpPr>
        <p:spPr/>
        <p:txBody>
          <a:bodyPr/>
          <a:lstStyle/>
          <a:p>
            <a:fld id="{991696DF-86AF-484E-8F12-3F1399ECF4EE}"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b="0" baseline="0" dirty="0" smtClean="0"/>
              <a:t>Users are diverse in their mean session length (about one order of magnitude variation across users)</a:t>
            </a:r>
          </a:p>
          <a:p>
            <a:pPr marL="228600" indent="-228600">
              <a:buAutoNum type="arabicPeriod"/>
            </a:pPr>
            <a:r>
              <a:rPr lang="en-US" b="0" baseline="0" dirty="0" smtClean="0"/>
              <a:t>To see whether interaction time depends on mean session length, lets look at the mean and 95% CI of interaction of users with different mean session length. As you can see, users with higher mean session length have higher total interaction per day</a:t>
            </a:r>
          </a:p>
          <a:p>
            <a:pPr marL="228600" indent="-228600">
              <a:buAutoNum type="arabicPeriod"/>
            </a:pPr>
            <a:endParaRPr lang="en-US" b="0" baseline="0" dirty="0" smtClean="0"/>
          </a:p>
          <a:p>
            <a:pPr marL="228600" indent="-228600">
              <a:buNone/>
            </a:pPr>
            <a:r>
              <a:rPr lang="en-US" b="1" baseline="0" dirty="0" smtClean="0"/>
              <a:t>Transition:</a:t>
            </a:r>
            <a:r>
              <a:rPr lang="en-US" b="0" baseline="0" dirty="0" smtClean="0"/>
              <a:t> Is the diversity in session length the only parameter contributing to the diversity in interaction?</a:t>
            </a:r>
            <a:endParaRPr lang="en-US" b="1" dirty="0"/>
          </a:p>
        </p:txBody>
      </p:sp>
      <p:sp>
        <p:nvSpPr>
          <p:cNvPr id="4" name="Slide Number Placeholder 3"/>
          <p:cNvSpPr>
            <a:spLocks noGrp="1"/>
          </p:cNvSpPr>
          <p:nvPr>
            <p:ph type="sldNum" sz="quarter" idx="10"/>
          </p:nvPr>
        </p:nvSpPr>
        <p:spPr/>
        <p:txBody>
          <a:bodyPr/>
          <a:lstStyle/>
          <a:p>
            <a:fld id="{991696DF-86AF-484E-8F12-3F1399ECF4EE}"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b="0" baseline="0" dirty="0" smtClean="0"/>
              <a:t>Users are diverse in the number of interaction per day (about one order of magnitude variation across users)</a:t>
            </a:r>
          </a:p>
          <a:p>
            <a:pPr marL="228600" indent="-228600">
              <a:buAutoNum type="arabicPeriod"/>
            </a:pPr>
            <a:r>
              <a:rPr lang="en-US" b="0" baseline="0" dirty="0" smtClean="0"/>
              <a:t>To see whether interaction time depends on mean the number of interactions, lets look at the mean and 95% CI of interaction of users with different mean session counts. As you can see, users that interaction with their phone more frequently have higher total interaction per day</a:t>
            </a:r>
          </a:p>
          <a:p>
            <a:pPr marL="228600" indent="-228600">
              <a:buAutoNum type="arabicPeriod"/>
            </a:pPr>
            <a:endParaRPr lang="en-US" b="0"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r>
              <a:rPr lang="en-US" b="1" dirty="0" smtClean="0"/>
              <a:t>Conclusions: </a:t>
            </a:r>
            <a:r>
              <a:rPr lang="en-US" b="0" dirty="0" smtClean="0"/>
              <a:t>Both session count and session length are higher for</a:t>
            </a:r>
            <a:r>
              <a:rPr lang="en-US" b="0" baseline="0" dirty="0" smtClean="0"/>
              <a:t> active users</a:t>
            </a:r>
          </a:p>
          <a:p>
            <a:pPr marL="228600" indent="-228600">
              <a:buNone/>
            </a:pPr>
            <a:endParaRPr lang="en-US" b="0" baseline="0" dirty="0" smtClean="0"/>
          </a:p>
          <a:p>
            <a:pPr marL="228600" indent="-228600">
              <a:buAutoNum type="arabicPeriod"/>
            </a:pPr>
            <a:endParaRPr lang="en-US" b="0" baseline="0" dirty="0" smtClean="0"/>
          </a:p>
          <a:p>
            <a:pPr marL="228600" indent="-228600">
              <a:buNone/>
            </a:pPr>
            <a:r>
              <a:rPr lang="en-US" b="1" baseline="0" dirty="0" smtClean="0"/>
              <a:t>Transition:</a:t>
            </a:r>
            <a:r>
              <a:rPr lang="en-US" b="0" baseline="0" dirty="0" smtClean="0"/>
              <a:t> Are these two factors contributing independently or are they related to each other?</a:t>
            </a:r>
            <a:endParaRPr lang="en-US" b="1" dirty="0" smtClean="0"/>
          </a:p>
          <a:p>
            <a:endParaRPr lang="en-US" b="0" dirty="0" smtClean="0"/>
          </a:p>
        </p:txBody>
      </p:sp>
      <p:sp>
        <p:nvSpPr>
          <p:cNvPr id="4" name="Slide Number Placeholder 3"/>
          <p:cNvSpPr>
            <a:spLocks noGrp="1"/>
          </p:cNvSpPr>
          <p:nvPr>
            <p:ph type="sldNum" sz="quarter" idx="10"/>
          </p:nvPr>
        </p:nvSpPr>
        <p:spPr/>
        <p:txBody>
          <a:bodyPr/>
          <a:lstStyle/>
          <a:p>
            <a:fld id="{991696DF-86AF-484E-8F12-3F1399ECF4EE}"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pitchFamily="2" charset="2"/>
              <a:buChar char="q"/>
            </a:pPr>
            <a:r>
              <a:rPr lang="en-US" sz="1200" b="0" i="0" kern="1200" dirty="0" smtClean="0">
                <a:solidFill>
                  <a:schemeClr val="tx1"/>
                </a:solidFill>
                <a:latin typeface="+mn-lt"/>
                <a:ea typeface="+mn-ea"/>
                <a:cs typeface="+mn-cs"/>
              </a:rPr>
              <a:t>We</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found that session length and count both contribute to interaction diversity.</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Now we need to understand whether these to are independent or not. If</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they are related, then we need</a:t>
            </a:r>
            <a:r>
              <a:rPr lang="en-US" sz="1200" b="0" i="0" kern="1200" baseline="0" dirty="0" smtClean="0">
                <a:solidFill>
                  <a:schemeClr val="tx1"/>
                </a:solidFill>
                <a:latin typeface="+mn-lt"/>
                <a:ea typeface="+mn-ea"/>
                <a:cs typeface="+mn-cs"/>
              </a:rPr>
              <a:t> to find what is the common cause.</a:t>
            </a:r>
          </a:p>
          <a:p>
            <a:endParaRPr lang="en-US" dirty="0" smtClean="0"/>
          </a:p>
          <a:p>
            <a:r>
              <a:rPr lang="en-US" b="1" dirty="0" smtClean="0"/>
              <a:t>Message: </a:t>
            </a:r>
            <a:r>
              <a:rPr lang="en-US" dirty="0" smtClean="0"/>
              <a:t>No correlation</a:t>
            </a:r>
            <a:r>
              <a:rPr lang="en-US" baseline="0" dirty="0" smtClean="0"/>
              <a:t> between session count and session length</a:t>
            </a:r>
          </a:p>
          <a:p>
            <a:endParaRPr lang="en-US" baseline="0" dirty="0" smtClean="0"/>
          </a:p>
        </p:txBody>
      </p:sp>
      <p:sp>
        <p:nvSpPr>
          <p:cNvPr id="4" name="Slide Number Placeholder 3"/>
          <p:cNvSpPr>
            <a:spLocks noGrp="1"/>
          </p:cNvSpPr>
          <p:nvPr>
            <p:ph type="sldNum" sz="quarter" idx="10"/>
          </p:nvPr>
        </p:nvSpPr>
        <p:spPr/>
        <p:txBody>
          <a:bodyPr/>
          <a:lstStyle/>
          <a:p>
            <a:fld id="{991696DF-86AF-484E-8F12-3F1399ECF4EE}"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pitchFamily="2" charset="2"/>
              <a:buNone/>
            </a:pPr>
            <a:r>
              <a:rPr lang="en-US" sz="1200" b="0" i="0" kern="1200" dirty="0" smtClean="0">
                <a:solidFill>
                  <a:schemeClr val="tx1"/>
                </a:solidFill>
                <a:latin typeface="+mn-lt"/>
                <a:ea typeface="+mn-ea"/>
                <a:cs typeface="+mn-cs"/>
              </a:rPr>
              <a:t>So far users differ in</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their interactions</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by two or three orders of magnitude, an</a:t>
            </a:r>
            <a:r>
              <a:rPr lang="en-US" sz="1200" b="0" i="0" kern="1200" baseline="0" dirty="0" smtClean="0">
                <a:solidFill>
                  <a:schemeClr val="tx1"/>
                </a:solidFill>
                <a:latin typeface="+mn-lt"/>
                <a:ea typeface="+mn-ea"/>
                <a:cs typeface="+mn-cs"/>
              </a:rPr>
              <a:t>d that makes building systems such as the one we had in mind hard</a:t>
            </a:r>
          </a:p>
          <a:p>
            <a:pPr>
              <a:buFont typeface="Wingdings" pitchFamily="2" charset="2"/>
              <a:buNone/>
            </a:pPr>
            <a:endParaRPr lang="en-US" sz="1200" b="0" i="0" kern="1200" baseline="0" dirty="0" smtClean="0">
              <a:solidFill>
                <a:schemeClr val="tx1"/>
              </a:solidFill>
              <a:latin typeface="+mn-lt"/>
              <a:ea typeface="+mn-ea"/>
              <a:cs typeface="+mn-cs"/>
            </a:endParaRPr>
          </a:p>
          <a:p>
            <a:pPr>
              <a:buFont typeface="Wingdings" pitchFamily="2" charset="2"/>
              <a:buNone/>
            </a:pPr>
            <a:r>
              <a:rPr lang="en-US" sz="1200" b="1" i="0" kern="1200" baseline="0" dirty="0" smtClean="0">
                <a:solidFill>
                  <a:schemeClr val="tx1"/>
                </a:solidFill>
                <a:latin typeface="+mn-lt"/>
                <a:ea typeface="+mn-ea"/>
                <a:cs typeface="+mn-cs"/>
              </a:rPr>
              <a:t>Transition:</a:t>
            </a:r>
            <a:r>
              <a:rPr lang="en-US" sz="1200" b="0" i="0" kern="1200" baseline="0" dirty="0" smtClean="0">
                <a:solidFill>
                  <a:schemeClr val="tx1"/>
                </a:solidFill>
                <a:latin typeface="+mn-lt"/>
                <a:ea typeface="+mn-ea"/>
                <a:cs typeface="+mn-cs"/>
              </a:rPr>
              <a:t> It could really help if there were invariants across all users that we could take advantage of and </a:t>
            </a:r>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endParaRPr lang="en-US" sz="1200" b="0" i="0" kern="1200" baseline="0" dirty="0" smtClean="0">
              <a:solidFill>
                <a:schemeClr val="tx1"/>
              </a:solidFill>
              <a:latin typeface="+mn-lt"/>
              <a:ea typeface="+mn-ea"/>
              <a:cs typeface="+mn-cs"/>
            </a:endParaRPr>
          </a:p>
          <a:p>
            <a:pPr marL="228600" indent="-228600">
              <a:buFont typeface="Wingdings" pitchFamily="2" charset="2"/>
              <a:buAutoNum type="arabicPeriod"/>
            </a:pPr>
            <a:r>
              <a:rPr lang="en-US" sz="1200" b="0" i="0" kern="1200" baseline="0" dirty="0" smtClean="0">
                <a:solidFill>
                  <a:schemeClr val="tx1"/>
                </a:solidFill>
                <a:latin typeface="+mn-lt"/>
                <a:ea typeface="+mn-ea"/>
                <a:cs typeface="+mn-cs"/>
              </a:rPr>
              <a:t>Most sessions are short</a:t>
            </a:r>
          </a:p>
          <a:p>
            <a:pPr marL="228600" indent="-228600">
              <a:buFont typeface="Wingdings" pitchFamily="2" charset="2"/>
              <a:buAutoNum type="arabicPeriod"/>
            </a:pPr>
            <a:r>
              <a:rPr lang="en-US" sz="1200" b="0" i="0" kern="1200" baseline="0" dirty="0" smtClean="0">
                <a:solidFill>
                  <a:schemeClr val="tx1"/>
                </a:solidFill>
                <a:latin typeface="+mn-lt"/>
                <a:ea typeface="+mn-ea"/>
                <a:cs typeface="+mn-cs"/>
              </a:rPr>
              <a:t>There is a second spike that corresponds to the screen time out. These are the sessions that the users forgets to explicitly turn off the screen.</a:t>
            </a:r>
          </a:p>
          <a:p>
            <a:pPr marL="228600" indent="-228600">
              <a:buFont typeface="Wingdings" pitchFamily="2" charset="2"/>
              <a:buAutoNum type="arabicPeriod"/>
            </a:pPr>
            <a:r>
              <a:rPr lang="en-US" sz="1200" b="0" i="0" kern="1200" baseline="0" dirty="0" smtClean="0">
                <a:solidFill>
                  <a:schemeClr val="tx1"/>
                </a:solidFill>
                <a:latin typeface="+mn-lt"/>
                <a:ea typeface="+mn-ea"/>
                <a:cs typeface="+mn-cs"/>
              </a:rPr>
              <a:t>There are some very large session in this user’s data (and every other user)</a:t>
            </a:r>
          </a:p>
          <a:p>
            <a:pPr marL="228600" indent="-228600">
              <a:buFont typeface="Wingdings" pitchFamily="2" charset="2"/>
              <a:buNone/>
            </a:pPr>
            <a:endParaRPr lang="en-US" sz="1200" b="0" i="0" kern="1200" baseline="0" dirty="0" smtClean="0">
              <a:solidFill>
                <a:schemeClr val="tx1"/>
              </a:solidFill>
              <a:latin typeface="+mn-lt"/>
              <a:ea typeface="+mn-ea"/>
              <a:cs typeface="+mn-cs"/>
            </a:endParaRPr>
          </a:p>
          <a:p>
            <a:pPr marL="228600" indent="-228600">
              <a:buFont typeface="Wingdings" pitchFamily="2" charset="2"/>
              <a:buChar char="q"/>
            </a:pPr>
            <a:r>
              <a:rPr lang="en-US" sz="1200" b="0" i="0" kern="1200" baseline="0" dirty="0" smtClean="0">
                <a:solidFill>
                  <a:schemeClr val="tx1"/>
                </a:solidFill>
                <a:latin typeface="+mn-lt"/>
                <a:ea typeface="+mn-ea"/>
                <a:cs typeface="+mn-cs"/>
              </a:rPr>
              <a:t>We found that a mixture of exponential and shifted Pareto distributions can well explain the session length of every user (different parameters for different users)</a:t>
            </a:r>
          </a:p>
          <a:p>
            <a:pPr marL="228600" indent="-228600">
              <a:buFont typeface="Wingdings" pitchFamily="2" charset="2"/>
              <a:buAutoNum type="arabicPeriod"/>
            </a:pPr>
            <a:r>
              <a:rPr lang="en-US" sz="1200" b="0" i="0" kern="1200" baseline="0" dirty="0" smtClean="0">
                <a:solidFill>
                  <a:schemeClr val="tx1"/>
                </a:solidFill>
                <a:latin typeface="+mn-lt"/>
                <a:ea typeface="+mn-ea"/>
                <a:cs typeface="+mn-cs"/>
              </a:rPr>
              <a:t>Exponential explains the majority of the sessions that are short </a:t>
            </a:r>
          </a:p>
          <a:p>
            <a:pPr marL="228600" indent="-228600">
              <a:buFont typeface="Wingdings" pitchFamily="2" charset="2"/>
              <a:buAutoNum type="arabicPeriod"/>
            </a:pPr>
            <a:r>
              <a:rPr lang="en-US" sz="1200" b="0" i="0" kern="1200" baseline="0" dirty="0" smtClean="0">
                <a:solidFill>
                  <a:schemeClr val="tx1"/>
                </a:solidFill>
                <a:latin typeface="+mn-lt"/>
                <a:ea typeface="+mn-ea"/>
                <a:cs typeface="+mn-cs"/>
              </a:rPr>
              <a:t>Pareto shift models the second spike</a:t>
            </a:r>
          </a:p>
          <a:p>
            <a:pPr marL="228600" indent="-228600">
              <a:buFont typeface="Wingdings" pitchFamily="2" charset="2"/>
              <a:buAutoNum type="arabicPeriod"/>
            </a:pPr>
            <a:r>
              <a:rPr lang="en-US" sz="1200" b="0" i="0" kern="1200" baseline="0" dirty="0" smtClean="0">
                <a:solidFill>
                  <a:schemeClr val="tx1"/>
                </a:solidFill>
                <a:latin typeface="+mn-lt"/>
                <a:ea typeface="+mn-ea"/>
                <a:cs typeface="+mn-cs"/>
              </a:rPr>
              <a:t>Heavy tail of Pareto explains tail values</a:t>
            </a:r>
            <a:endParaRPr lang="en-US" baseline="0" dirty="0" smtClean="0"/>
          </a:p>
          <a:p>
            <a:pPr marL="0" marR="0" indent="0" algn="l" defTabSz="914400" rtl="0" eaLnBrk="1" fontAlgn="auto" latinLnBrk="0" hangingPunct="1">
              <a:lnSpc>
                <a:spcPct val="100000"/>
              </a:lnSpc>
              <a:spcBef>
                <a:spcPts val="0"/>
              </a:spcBef>
              <a:spcAft>
                <a:spcPts val="0"/>
              </a:spcAft>
              <a:buClrTx/>
              <a:buSzTx/>
              <a:buFont typeface="Wingdings" pitchFamily="2" charset="2"/>
              <a:buChar char="q"/>
              <a:tabLst/>
              <a:defRPr/>
            </a:pP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sz="1200" kern="1200" baseline="0" dirty="0" err="1" smtClean="0">
                <a:solidFill>
                  <a:schemeClr val="tx1"/>
                </a:solidFill>
                <a:latin typeface="+mn-lt"/>
                <a:ea typeface="+mn-ea"/>
                <a:cs typeface="+mn-cs"/>
              </a:rPr>
              <a:t>Stationarity</a:t>
            </a:r>
            <a:r>
              <a:rPr lang="en-US" sz="1200" kern="1200" baseline="0" dirty="0" smtClean="0">
                <a:solidFill>
                  <a:schemeClr val="tx1"/>
                </a:solidFill>
                <a:latin typeface="+mn-lt"/>
                <a:ea typeface="+mn-ea"/>
                <a:cs typeface="+mn-cs"/>
              </a:rPr>
              <a:t> and independence, considered together, suggest that session length values can be modeled as </a:t>
            </a:r>
            <a:r>
              <a:rPr lang="en-US" sz="1200" kern="1200" baseline="0" dirty="0" err="1" smtClean="0">
                <a:solidFill>
                  <a:schemeClr val="tx1"/>
                </a:solidFill>
                <a:latin typeface="+mn-lt"/>
                <a:ea typeface="+mn-ea"/>
                <a:cs typeface="+mn-cs"/>
              </a:rPr>
              <a:t>i.i.d</a:t>
            </a:r>
            <a:r>
              <a:rPr lang="en-US" sz="1200" kern="1200" baseline="0" dirty="0" smtClean="0">
                <a:solidFill>
                  <a:schemeClr val="tx1"/>
                </a:solidFill>
                <a:latin typeface="+mn-lt"/>
                <a:ea typeface="+mn-ea"/>
                <a:cs typeface="+mn-cs"/>
              </a:rPr>
              <a:t> samples from a distribution.</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baseline="0" dirty="0" smtClean="0">
                <a:solidFill>
                  <a:schemeClr val="tx1"/>
                </a:solidFill>
                <a:latin typeface="+mn-lt"/>
                <a:ea typeface="+mn-ea"/>
                <a:cs typeface="+mn-cs"/>
              </a:rPr>
              <a:t>KPSS test: 90% of the users have stationary session length </a:t>
            </a:r>
            <a:r>
              <a:rPr lang="en-US" sz="1200" kern="1200" baseline="0" dirty="0" smtClean="0">
                <a:solidFill>
                  <a:schemeClr val="tx1"/>
                </a:solidFill>
                <a:latin typeface="+mn-lt"/>
                <a:ea typeface="+mn-ea"/>
                <a:cs typeface="+mn-cs"/>
                <a:sym typeface="Wingdings" pitchFamily="2" charset="2"/>
              </a:rPr>
              <a:t> </a:t>
            </a:r>
            <a:r>
              <a:rPr lang="en-US" sz="1200" kern="1200" baseline="0" dirty="0" smtClean="0">
                <a:solidFill>
                  <a:schemeClr val="tx1"/>
                </a:solidFill>
                <a:latin typeface="+mn-lt"/>
                <a:ea typeface="+mn-ea"/>
                <a:cs typeface="+mn-cs"/>
              </a:rPr>
              <a:t>past behavior is capable of predicting the future.</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baseline="0" dirty="0" err="1" smtClean="0">
                <a:solidFill>
                  <a:schemeClr val="tx1"/>
                </a:solidFill>
                <a:latin typeface="+mn-lt"/>
                <a:ea typeface="+mn-ea"/>
                <a:cs typeface="+mn-cs"/>
              </a:rPr>
              <a:t>Ljung</a:t>
            </a:r>
            <a:r>
              <a:rPr lang="en-US" sz="1200" kern="1200" baseline="0" dirty="0" smtClean="0">
                <a:solidFill>
                  <a:schemeClr val="tx1"/>
                </a:solidFill>
                <a:latin typeface="+mn-lt"/>
                <a:ea typeface="+mn-ea"/>
                <a:cs typeface="+mn-cs"/>
              </a:rPr>
              <a:t>-Box test: 96% of the users session length are independent </a:t>
            </a:r>
            <a:r>
              <a:rPr lang="en-US" sz="1200" kern="1200" baseline="0" dirty="0" smtClean="0">
                <a:solidFill>
                  <a:schemeClr val="tx1"/>
                </a:solidFill>
                <a:latin typeface="+mn-lt"/>
                <a:ea typeface="+mn-ea"/>
                <a:cs typeface="+mn-cs"/>
                <a:sym typeface="Wingdings" pitchFamily="2" charset="2"/>
              </a:rPr>
              <a:t> </a:t>
            </a:r>
            <a:r>
              <a:rPr lang="en-US" sz="1200" kern="1200" baseline="0" dirty="0" smtClean="0">
                <a:solidFill>
                  <a:schemeClr val="tx1"/>
                </a:solidFill>
                <a:latin typeface="+mn-lt"/>
                <a:ea typeface="+mn-ea"/>
                <a:cs typeface="+mn-cs"/>
              </a:rPr>
              <a:t>the current value does not have a strong correlation with previous values</a:t>
            </a:r>
          </a:p>
        </p:txBody>
      </p:sp>
      <p:sp>
        <p:nvSpPr>
          <p:cNvPr id="4" name="Slide Number Placeholder 3"/>
          <p:cNvSpPr>
            <a:spLocks noGrp="1"/>
          </p:cNvSpPr>
          <p:nvPr>
            <p:ph type="sldNum" sz="quarter" idx="10"/>
          </p:nvPr>
        </p:nvSpPr>
        <p:spPr/>
        <p:txBody>
          <a:bodyPr/>
          <a:lstStyle/>
          <a:p>
            <a:fld id="{991696DF-86AF-484E-8F12-3F1399ECF4EE}"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pitchFamily="2" charset="2"/>
              <a:buChar char="q"/>
            </a:pPr>
            <a:r>
              <a:rPr lang="en-US" sz="1200" b="0" i="0" kern="1200" dirty="0" smtClean="0">
                <a:solidFill>
                  <a:schemeClr val="tx1"/>
                </a:solidFill>
                <a:latin typeface="+mn-lt"/>
                <a:ea typeface="+mn-ea"/>
                <a:cs typeface="+mn-cs"/>
              </a:rPr>
              <a:t>A QQ plot shows how well a model fits to observed values. If all the points are aligned across the X=Y line, the model offers a good fit</a:t>
            </a:r>
          </a:p>
          <a:p>
            <a:pPr>
              <a:buFont typeface="Wingdings" pitchFamily="2" charset="2"/>
              <a:buChar char="q"/>
            </a:pPr>
            <a:r>
              <a:rPr lang="en-US" sz="1200" b="0" i="0" kern="1200" dirty="0" smtClean="0">
                <a:solidFill>
                  <a:schemeClr val="tx1"/>
                </a:solidFill>
                <a:latin typeface="+mn-lt"/>
                <a:ea typeface="+mn-ea"/>
                <a:cs typeface="+mn-cs"/>
              </a:rPr>
              <a:t>Modeling</a:t>
            </a:r>
            <a:r>
              <a:rPr lang="en-US" sz="1200" b="0" i="0" kern="1200" baseline="0" dirty="0" smtClean="0">
                <a:solidFill>
                  <a:schemeClr val="tx1"/>
                </a:solidFill>
                <a:latin typeface="+mn-lt"/>
                <a:ea typeface="+mn-ea"/>
                <a:cs typeface="+mn-cs"/>
              </a:rPr>
              <a:t> tail values is particularly challenging, and as you can see, our model is doing a good job at the tail</a:t>
            </a:r>
            <a:endParaRPr lang="en-US" dirty="0" smtClean="0"/>
          </a:p>
          <a:p>
            <a:endParaRPr lang="en-US" baseline="0" dirty="0" smtClean="0"/>
          </a:p>
          <a:p>
            <a:r>
              <a:rPr lang="en-US" baseline="0" dirty="0" smtClean="0"/>
              <a:t>We similarly modeled off-time intervals using a </a:t>
            </a:r>
            <a:r>
              <a:rPr lang="en-US" baseline="0" dirty="0" err="1" smtClean="0"/>
              <a:t>Weibull</a:t>
            </a:r>
            <a:r>
              <a:rPr lang="en-US" baseline="0" dirty="0" smtClean="0"/>
              <a:t> distribution (paper for more details)</a:t>
            </a:r>
          </a:p>
          <a:p>
            <a:endParaRPr lang="en-US" baseline="0" dirty="0" smtClean="0"/>
          </a:p>
        </p:txBody>
      </p:sp>
      <p:sp>
        <p:nvSpPr>
          <p:cNvPr id="4" name="Slide Number Placeholder 3"/>
          <p:cNvSpPr>
            <a:spLocks noGrp="1"/>
          </p:cNvSpPr>
          <p:nvPr>
            <p:ph type="sldNum" sz="quarter" idx="10"/>
          </p:nvPr>
        </p:nvSpPr>
        <p:spPr/>
        <p:txBody>
          <a:bodyPr/>
          <a:lstStyle/>
          <a:p>
            <a:fld id="{991696DF-86AF-484E-8F12-3F1399ECF4EE}"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US" dirty="0" smtClean="0"/>
              <a:t>So</a:t>
            </a:r>
            <a:r>
              <a:rPr lang="en-US" baseline="0" dirty="0" smtClean="0"/>
              <a:t> far we saw significant diversity in interaction across users. We also observed significant diurnal patterns that I did not present in the interest of time, but you can find in the paper.</a:t>
            </a:r>
          </a:p>
          <a:p>
            <a:pPr marL="228600" indent="-228600">
              <a:buFont typeface="+mj-lt"/>
              <a:buAutoNum type="arabicPeriod"/>
            </a:pPr>
            <a:r>
              <a:rPr lang="en-US" baseline="0" dirty="0" smtClean="0"/>
              <a:t>However, there are </a:t>
            </a:r>
            <a:r>
              <a:rPr lang="en-US" baseline="0" dirty="0" err="1" smtClean="0"/>
              <a:t>invariances</a:t>
            </a:r>
            <a:r>
              <a:rPr lang="en-US" baseline="0" dirty="0" smtClean="0"/>
              <a:t> in interactions. These are models that fit well to the seemingly random intervals that the screen is ON or OFF. </a:t>
            </a:r>
          </a:p>
          <a:p>
            <a:pPr marL="228600" indent="-228600">
              <a:buFont typeface="+mj-lt"/>
              <a:buAutoNum type="arabicPeriod"/>
            </a:pPr>
            <a:r>
              <a:rPr lang="en-US" baseline="0" dirty="0" smtClean="0"/>
              <a:t>We can design systems with the exponential and Pareto distributions in mind (similarly </a:t>
            </a:r>
            <a:r>
              <a:rPr lang="en-US" baseline="0" dirty="0" err="1" smtClean="0"/>
              <a:t>weibull</a:t>
            </a:r>
            <a:r>
              <a:rPr lang="en-US" baseline="0" dirty="0" smtClean="0"/>
              <a:t> for inactive times)</a:t>
            </a:r>
          </a:p>
          <a:p>
            <a:pPr marL="228600" indent="-228600">
              <a:buFont typeface="+mj-lt"/>
              <a:buAutoNum type="arabicPeriod"/>
            </a:pPr>
            <a:r>
              <a:rPr lang="en-US" baseline="0" dirty="0" smtClean="0"/>
              <a:t>The parameters can be inferred on the phone and mechanisms can adapt based on the parameters.</a:t>
            </a:r>
          </a:p>
          <a:p>
            <a:pPr marL="228600" indent="-228600">
              <a:buFont typeface="+mj-lt"/>
              <a:buNone/>
            </a:pPr>
            <a:endParaRPr lang="en-US" b="0" baseline="0" dirty="0" smtClean="0"/>
          </a:p>
          <a:p>
            <a:pPr marL="228600" indent="-228600">
              <a:buFont typeface="+mj-lt"/>
              <a:buNone/>
            </a:pPr>
            <a:r>
              <a:rPr lang="en-US" b="1" baseline="0" dirty="0" smtClean="0"/>
              <a:t>Transition:</a:t>
            </a:r>
            <a:r>
              <a:rPr lang="en-US" b="0" baseline="0" dirty="0" smtClean="0"/>
              <a:t> Whenever a user interacts with the phone, he/she runs one or more applications. How is her attention spread across these applications?</a:t>
            </a:r>
            <a:endParaRPr lang="en-US" b="1"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991696DF-86AF-484E-8F12-3F1399ECF4EE}"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saw</a:t>
            </a:r>
            <a:r>
              <a:rPr lang="en-US" baseline="0" dirty="0" smtClean="0"/>
              <a:t> how users are diverse in i</a:t>
            </a:r>
            <a:r>
              <a:rPr lang="en-US" dirty="0" smtClean="0"/>
              <a:t>nteractions, how about the applications that they run during interactions?</a:t>
            </a:r>
            <a:endParaRPr lang="en-US" baseline="0" dirty="0" smtClean="0"/>
          </a:p>
          <a:p>
            <a:endParaRPr lang="en-US" dirty="0" smtClean="0"/>
          </a:p>
          <a:p>
            <a:r>
              <a:rPr lang="en-US" b="1" dirty="0" smtClean="0"/>
              <a:t>Transition:</a:t>
            </a:r>
            <a:r>
              <a:rPr lang="en-US" b="0" baseline="0" dirty="0" smtClean="0"/>
              <a:t> I start with interaction</a:t>
            </a:r>
            <a:endParaRPr lang="en-US" b="1" dirty="0"/>
          </a:p>
        </p:txBody>
      </p:sp>
      <p:sp>
        <p:nvSpPr>
          <p:cNvPr id="4" name="Slide Number Placeholder 3"/>
          <p:cNvSpPr>
            <a:spLocks noGrp="1"/>
          </p:cNvSpPr>
          <p:nvPr>
            <p:ph type="sldNum" sz="quarter" idx="10"/>
          </p:nvPr>
        </p:nvSpPr>
        <p:spPr/>
        <p:txBody>
          <a:bodyPr/>
          <a:lstStyle/>
          <a:p>
            <a:fld id="{991696DF-86AF-484E-8F12-3F1399ECF4EE}"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pitchFamily="2" charset="2"/>
              <a:buChar char="q"/>
            </a:pPr>
            <a:r>
              <a:rPr lang="en-US" sz="1200" b="0" i="0" kern="1200" dirty="0" smtClean="0">
                <a:solidFill>
                  <a:schemeClr val="tx1"/>
                </a:solidFill>
                <a:latin typeface="+mn-lt"/>
                <a:ea typeface="+mn-ea"/>
                <a:cs typeface="+mn-cs"/>
              </a:rPr>
              <a:t>First</a:t>
            </a:r>
            <a:r>
              <a:rPr lang="en-US" sz="1200" b="0" i="0" kern="1200" baseline="0" dirty="0" smtClean="0">
                <a:solidFill>
                  <a:schemeClr val="tx1"/>
                </a:solidFill>
                <a:latin typeface="+mn-lt"/>
                <a:ea typeface="+mn-ea"/>
                <a:cs typeface="+mn-cs"/>
              </a:rPr>
              <a:t> lets compare the number of applications that different users run. </a:t>
            </a:r>
            <a:endParaRPr lang="en-US" sz="1200" b="0" i="0" kern="1200" dirty="0" smtClean="0">
              <a:solidFill>
                <a:schemeClr val="tx1"/>
              </a:solidFill>
              <a:latin typeface="+mn-lt"/>
              <a:ea typeface="+mn-ea"/>
              <a:cs typeface="+mn-cs"/>
            </a:endParaRPr>
          </a:p>
          <a:p>
            <a:pPr>
              <a:buFont typeface="Wingdings" pitchFamily="2" charset="2"/>
              <a:buChar char="q"/>
            </a:pPr>
            <a:r>
              <a:rPr lang="en-US" baseline="0" dirty="0" smtClean="0"/>
              <a:t>Call out the max and min -&gt; users are diverse</a:t>
            </a:r>
          </a:p>
          <a:p>
            <a:pPr>
              <a:buFont typeface="Wingdings" pitchFamily="2" charset="2"/>
              <a:buChar char="q"/>
            </a:pPr>
            <a:r>
              <a:rPr lang="en-US" baseline="0" dirty="0" smtClean="0"/>
              <a:t>Large number of applications used by users in both data sets</a:t>
            </a:r>
          </a:p>
          <a:p>
            <a:pPr>
              <a:buFont typeface="Wingdings" pitchFamily="2" charset="2"/>
              <a:buChar char="q"/>
            </a:pPr>
            <a:endParaRPr lang="en-US" baseline="0" dirty="0" smtClean="0"/>
          </a:p>
          <a:p>
            <a:pPr>
              <a:buFont typeface="Wingdings" pitchFamily="2" charset="2"/>
              <a:buNone/>
            </a:pPr>
            <a:r>
              <a:rPr lang="en-US" b="1" baseline="0" dirty="0" smtClean="0"/>
              <a:t>Transition:</a:t>
            </a:r>
            <a:r>
              <a:rPr lang="en-US" b="0" baseline="0" dirty="0" smtClean="0"/>
              <a:t> But what are these applications? </a:t>
            </a:r>
            <a:endParaRPr lang="en-US" b="1" baseline="0" dirty="0" smtClean="0"/>
          </a:p>
        </p:txBody>
      </p:sp>
      <p:sp>
        <p:nvSpPr>
          <p:cNvPr id="4" name="Slide Number Placeholder 3"/>
          <p:cNvSpPr>
            <a:spLocks noGrp="1"/>
          </p:cNvSpPr>
          <p:nvPr>
            <p:ph type="sldNum" sz="quarter" idx="10"/>
          </p:nvPr>
        </p:nvSpPr>
        <p:spPr/>
        <p:txBody>
          <a:bodyPr/>
          <a:lstStyle/>
          <a:p>
            <a:fld id="{991696DF-86AF-484E-8F12-3F1399ECF4EE}"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pitchFamily="2" charset="2"/>
              <a:buNone/>
            </a:pPr>
            <a:endParaRPr lang="en-US" sz="1200" b="1" i="0" kern="1200" dirty="0" smtClean="0">
              <a:solidFill>
                <a:schemeClr val="tx1"/>
              </a:solidFill>
              <a:latin typeface="+mn-lt"/>
              <a:ea typeface="+mn-ea"/>
              <a:cs typeface="+mn-cs"/>
            </a:endParaRPr>
          </a:p>
          <a:p>
            <a:pPr>
              <a:buFont typeface="Wingdings" pitchFamily="2" charset="2"/>
              <a:buChar char="q"/>
            </a:pPr>
            <a:r>
              <a:rPr lang="en-US" sz="1200" b="0" i="0" kern="1200" dirty="0" smtClean="0">
                <a:solidFill>
                  <a:schemeClr val="tx1"/>
                </a:solidFill>
                <a:latin typeface="+mn-lt"/>
                <a:ea typeface="+mn-ea"/>
                <a:cs typeface="+mn-cs"/>
              </a:rPr>
              <a:t>To</a:t>
            </a:r>
            <a:r>
              <a:rPr lang="en-US" sz="1200" b="0" i="0" kern="1200" baseline="0" dirty="0" smtClean="0">
                <a:solidFill>
                  <a:schemeClr val="tx1"/>
                </a:solidFill>
                <a:latin typeface="+mn-lt"/>
                <a:ea typeface="+mn-ea"/>
                <a:cs typeface="+mn-cs"/>
              </a:rPr>
              <a:t> get a more clear picture </a:t>
            </a:r>
            <a:r>
              <a:rPr lang="en-US" sz="1200" b="0" i="0" kern="1200" dirty="0" smtClean="0">
                <a:solidFill>
                  <a:schemeClr val="tx1"/>
                </a:solidFill>
                <a:latin typeface="+mn-lt"/>
                <a:ea typeface="+mn-ea"/>
                <a:cs typeface="+mn-cs"/>
              </a:rPr>
              <a:t>we categorized</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applications and studied how much time users spend in each category</a:t>
            </a:r>
            <a:endParaRPr lang="en-US" baseline="0" dirty="0" smtClean="0"/>
          </a:p>
          <a:p>
            <a:pPr>
              <a:buFont typeface="Wingdings" pitchFamily="2" charset="2"/>
              <a:buChar char="q"/>
            </a:pPr>
            <a:r>
              <a:rPr lang="en-US" baseline="0" dirty="0" smtClean="0"/>
              <a:t>Usage ratios are similar in both data sets to a first order</a:t>
            </a:r>
          </a:p>
          <a:p>
            <a:pPr>
              <a:buFont typeface="Wingdings" pitchFamily="2" charset="2"/>
              <a:buChar char="q"/>
            </a:pPr>
            <a:r>
              <a:rPr lang="en-US" baseline="0" dirty="0" smtClean="0"/>
              <a:t>On both datasets, communications applications occupy the largest segment, therefore  </a:t>
            </a:r>
            <a:r>
              <a:rPr lang="en-US" b="1" baseline="0" dirty="0" err="1" smtClean="0"/>
              <a:t>smartphones</a:t>
            </a:r>
            <a:r>
              <a:rPr lang="en-US" b="1" baseline="0" dirty="0" smtClean="0"/>
              <a:t> are primarily communication devices</a:t>
            </a:r>
          </a:p>
          <a:p>
            <a:pPr>
              <a:buFont typeface="Wingdings" pitchFamily="2" charset="2"/>
              <a:buChar char="q"/>
            </a:pPr>
            <a:r>
              <a:rPr lang="en-US" b="0" baseline="0" dirty="0" smtClean="0"/>
              <a:t>Browsing ratio is similar across the two datasets too</a:t>
            </a:r>
          </a:p>
          <a:p>
            <a:pPr>
              <a:buFont typeface="Wingdings" pitchFamily="2" charset="2"/>
              <a:buChar char="q"/>
            </a:pPr>
            <a:endParaRPr lang="en-US" b="0" baseline="0" dirty="0" smtClean="0"/>
          </a:p>
          <a:p>
            <a:pPr>
              <a:buFont typeface="Wingdings" pitchFamily="2" charset="2"/>
              <a:buNone/>
            </a:pPr>
            <a:r>
              <a:rPr lang="en-US" b="0" baseline="0" dirty="0" smtClean="0"/>
              <a:t>We studied application sessions as well, while applications in each category do have similarities in terms of the session length, but the same application is used differently by different users.</a:t>
            </a:r>
          </a:p>
          <a:p>
            <a:pPr>
              <a:buFont typeface="Wingdings" pitchFamily="2" charset="2"/>
              <a:buChar char="q"/>
            </a:pPr>
            <a:endParaRPr lang="en-US" b="0" baseline="0" dirty="0" smtClean="0"/>
          </a:p>
          <a:p>
            <a:pPr>
              <a:buFont typeface="Wingdings" pitchFamily="2" charset="2"/>
              <a:buNone/>
            </a:pPr>
            <a:r>
              <a:rPr lang="en-US" b="1" baseline="0" dirty="0" smtClean="0"/>
              <a:t>Transition</a:t>
            </a:r>
            <a:r>
              <a:rPr lang="en-US" b="0" baseline="0" dirty="0" smtClean="0"/>
              <a:t>: But for each individual user how does this look like? We remember users are divers.</a:t>
            </a:r>
            <a:endParaRPr lang="en-US" b="1"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991696DF-86AF-484E-8F12-3F1399ECF4EE}"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pitchFamily="2" charset="2"/>
              <a:buChar char="q"/>
            </a:pPr>
            <a:r>
              <a:rPr lang="en-US" sz="1200" kern="1200" baseline="0" dirty="0" err="1" smtClean="0">
                <a:solidFill>
                  <a:schemeClr val="tx1"/>
                </a:solidFill>
                <a:latin typeface="+mn-lt"/>
                <a:ea typeface="+mn-ea"/>
                <a:cs typeface="+mn-cs"/>
              </a:rPr>
              <a:t>Smartphones</a:t>
            </a:r>
            <a:r>
              <a:rPr lang="en-US" sz="1200" kern="1200" baseline="0" dirty="0" smtClean="0">
                <a:solidFill>
                  <a:schemeClr val="tx1"/>
                </a:solidFill>
                <a:latin typeface="+mn-lt"/>
                <a:ea typeface="+mn-ea"/>
                <a:cs typeface="+mn-cs"/>
              </a:rPr>
              <a:t> are being adopted at a phenomenal pace</a:t>
            </a:r>
          </a:p>
          <a:p>
            <a:pPr>
              <a:buFont typeface="Wingdings" pitchFamily="2" charset="2"/>
              <a:buChar char="q"/>
            </a:pPr>
            <a:r>
              <a:rPr lang="en-US" sz="1200" kern="1200" baseline="0" dirty="0" smtClean="0">
                <a:solidFill>
                  <a:schemeClr val="tx1"/>
                </a:solidFill>
                <a:latin typeface="+mn-lt"/>
                <a:ea typeface="+mn-ea"/>
                <a:cs typeface="+mn-cs"/>
              </a:rPr>
              <a:t>It is no secret any more that </a:t>
            </a:r>
            <a:r>
              <a:rPr lang="en-US" sz="1200" kern="1200" baseline="0" dirty="0" err="1" smtClean="0">
                <a:solidFill>
                  <a:schemeClr val="tx1"/>
                </a:solidFill>
                <a:latin typeface="+mn-lt"/>
                <a:ea typeface="+mn-ea"/>
                <a:cs typeface="+mn-cs"/>
              </a:rPr>
              <a:t>smartphones</a:t>
            </a:r>
            <a:r>
              <a:rPr lang="en-US" sz="1200" kern="1200" baseline="0" dirty="0" smtClean="0">
                <a:solidFill>
                  <a:schemeClr val="tx1"/>
                </a:solidFill>
                <a:latin typeface="+mn-lt"/>
                <a:ea typeface="+mn-ea"/>
                <a:cs typeface="+mn-cs"/>
              </a:rPr>
              <a:t> are outselling other computing platforms (such as laptops)</a:t>
            </a:r>
          </a:p>
          <a:p>
            <a:pPr>
              <a:buFont typeface="Wingdings" pitchFamily="2" charset="2"/>
              <a:buNone/>
            </a:pPr>
            <a:endParaRPr lang="en-US" sz="1200" kern="1200" baseline="0" dirty="0" smtClean="0">
              <a:solidFill>
                <a:schemeClr val="tx1"/>
              </a:solidFill>
              <a:latin typeface="+mn-lt"/>
              <a:ea typeface="+mn-ea"/>
              <a:cs typeface="+mn-cs"/>
            </a:endParaRPr>
          </a:p>
          <a:p>
            <a:pPr>
              <a:buFont typeface="Wingdings" pitchFamily="2" charset="2"/>
              <a:buNone/>
            </a:pPr>
            <a:r>
              <a:rPr lang="en-US" sz="1200" b="1" kern="1200" baseline="0" dirty="0" smtClean="0">
                <a:solidFill>
                  <a:schemeClr val="tx1"/>
                </a:solidFill>
                <a:latin typeface="+mn-lt"/>
                <a:ea typeface="+mn-ea"/>
                <a:cs typeface="+mn-cs"/>
              </a:rPr>
              <a:t>Transitions: </a:t>
            </a:r>
            <a:r>
              <a:rPr lang="en-US" sz="1200" b="0" kern="1200" baseline="0" dirty="0" smtClean="0">
                <a:solidFill>
                  <a:schemeClr val="tx1"/>
                </a:solidFill>
                <a:latin typeface="+mn-lt"/>
                <a:ea typeface="+mn-ea"/>
                <a:cs typeface="+mn-cs"/>
              </a:rPr>
              <a:t>Smartphone are such pervasive platforms, but not much has been done in the research community to understand how people use their </a:t>
            </a:r>
            <a:r>
              <a:rPr lang="en-US" sz="1200" b="0" kern="1200" baseline="0" dirty="0" err="1" smtClean="0">
                <a:solidFill>
                  <a:schemeClr val="tx1"/>
                </a:solidFill>
                <a:latin typeface="+mn-lt"/>
                <a:ea typeface="+mn-ea"/>
                <a:cs typeface="+mn-cs"/>
              </a:rPr>
              <a:t>smartphones</a:t>
            </a:r>
            <a:endParaRPr lang="en-US" sz="1200" b="1" kern="1200" baseline="0" dirty="0" smtClean="0">
              <a:solidFill>
                <a:schemeClr val="tx1"/>
              </a:solidFill>
              <a:latin typeface="+mn-lt"/>
              <a:ea typeface="+mn-ea"/>
              <a:cs typeface="+mn-cs"/>
            </a:endParaRPr>
          </a:p>
          <a:p>
            <a:pPr>
              <a:buFont typeface="Wingdings" pitchFamily="2" charset="2"/>
              <a:buChar char="q"/>
            </a:pPr>
            <a:endParaRPr lang="en-US" sz="1200" kern="1200" baseline="0" dirty="0" smtClean="0">
              <a:solidFill>
                <a:schemeClr val="tx1"/>
              </a:solidFill>
              <a:latin typeface="+mn-lt"/>
              <a:ea typeface="+mn-ea"/>
              <a:cs typeface="+mn-cs"/>
            </a:endParaRPr>
          </a:p>
          <a:p>
            <a:pPr>
              <a:buFont typeface="Wingdings" pitchFamily="2" charset="2"/>
              <a:buNone/>
            </a:pPr>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91696DF-86AF-484E-8F12-3F1399ECF4EE}"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pitchFamily="2" charset="2"/>
              <a:buChar char="q"/>
            </a:pPr>
            <a:r>
              <a:rPr lang="en-US" sz="1200" kern="1200" baseline="0" dirty="0" smtClean="0">
                <a:solidFill>
                  <a:schemeClr val="tx1"/>
                </a:solidFill>
                <a:latin typeface="+mn-lt"/>
                <a:ea typeface="+mn-ea"/>
                <a:cs typeface="+mn-cs"/>
              </a:rPr>
              <a:t>Here you can see the time ratio spent on different applications by an example individual (aggregate over </a:t>
            </a:r>
            <a:r>
              <a:rPr lang="en-US" sz="1200" kern="1200" baseline="0" smtClean="0">
                <a:solidFill>
                  <a:schemeClr val="tx1"/>
                </a:solidFill>
                <a:latin typeface="+mn-lt"/>
                <a:ea typeface="+mn-ea"/>
                <a:cs typeface="+mn-cs"/>
              </a:rPr>
              <a:t>all time)</a:t>
            </a:r>
            <a:endParaRPr lang="en-US" sz="1200" kern="1200" baseline="0" dirty="0" smtClean="0">
              <a:solidFill>
                <a:schemeClr val="tx1"/>
              </a:solidFill>
              <a:latin typeface="+mn-lt"/>
              <a:ea typeface="+mn-ea"/>
              <a:cs typeface="+mn-cs"/>
            </a:endParaRPr>
          </a:p>
          <a:p>
            <a:pPr>
              <a:buFont typeface="Wingdings" pitchFamily="2" charset="2"/>
              <a:buChar char="q"/>
            </a:pPr>
            <a:r>
              <a:rPr lang="en-US" sz="1200" kern="1200" baseline="0" dirty="0" smtClean="0">
                <a:solidFill>
                  <a:schemeClr val="tx1"/>
                </a:solidFill>
                <a:latin typeface="+mn-lt"/>
                <a:ea typeface="+mn-ea"/>
                <a:cs typeface="+mn-cs"/>
              </a:rPr>
              <a:t>Obviously each user has a different list and a different order of applications</a:t>
            </a:r>
          </a:p>
          <a:p>
            <a:pPr>
              <a:buFont typeface="Wingdings" pitchFamily="2" charset="2"/>
              <a:buChar char="q"/>
            </a:pPr>
            <a:r>
              <a:rPr lang="en-US" sz="1200" kern="1200" baseline="0" dirty="0" smtClean="0">
                <a:solidFill>
                  <a:schemeClr val="tx1"/>
                </a:solidFill>
                <a:latin typeface="+mn-lt"/>
                <a:ea typeface="+mn-ea"/>
                <a:cs typeface="+mn-cs"/>
              </a:rPr>
              <a:t>for each user the relative popularity of applications can be modeled by an exponential distribution.</a:t>
            </a:r>
          </a:p>
          <a:p>
            <a:pPr>
              <a:buFont typeface="Wingdings" pitchFamily="2" charset="2"/>
              <a:buChar char="q"/>
            </a:pPr>
            <a:r>
              <a:rPr lang="en-US" sz="1200" kern="1200" baseline="0" dirty="0" smtClean="0">
                <a:solidFill>
                  <a:schemeClr val="tx1"/>
                </a:solidFill>
                <a:latin typeface="+mn-lt"/>
                <a:ea typeface="+mn-ea"/>
                <a:cs typeface="+mn-cs"/>
              </a:rPr>
              <a:t> Good news for system optimization</a:t>
            </a:r>
          </a:p>
          <a:p>
            <a:pPr>
              <a:buFont typeface="Wingdings" pitchFamily="2" charset="2"/>
              <a:buChar char="q"/>
            </a:pPr>
            <a:r>
              <a:rPr lang="en-US" sz="1200" kern="1200" baseline="0" dirty="0" smtClean="0">
                <a:solidFill>
                  <a:schemeClr val="tx1"/>
                </a:solidFill>
                <a:latin typeface="+mn-lt"/>
                <a:ea typeface="+mn-ea"/>
                <a:cs typeface="+mn-cs"/>
              </a:rPr>
              <a:t> List and parameters are different for each user</a:t>
            </a:r>
          </a:p>
          <a:p>
            <a:pPr>
              <a:buFont typeface="Wingdings" pitchFamily="2" charset="2"/>
              <a:buChar char="q"/>
            </a:pPr>
            <a:endParaRPr lang="en-US" sz="1200" kern="1200" baseline="0" dirty="0" smtClean="0">
              <a:solidFill>
                <a:schemeClr val="tx1"/>
              </a:solidFill>
              <a:latin typeface="+mn-lt"/>
              <a:ea typeface="+mn-ea"/>
              <a:cs typeface="+mn-cs"/>
            </a:endParaRPr>
          </a:p>
          <a:p>
            <a:pPr>
              <a:buFont typeface="Wingdings" pitchFamily="2" charset="2"/>
              <a:buNone/>
            </a:pPr>
            <a:r>
              <a:rPr lang="en-US" sz="1200" b="1" kern="1200" baseline="0" dirty="0" smtClean="0">
                <a:solidFill>
                  <a:schemeClr val="tx1"/>
                </a:solidFill>
                <a:latin typeface="+mn-lt"/>
                <a:ea typeface="+mn-ea"/>
                <a:cs typeface="+mn-cs"/>
              </a:rPr>
              <a:t>Transition:</a:t>
            </a:r>
            <a:r>
              <a:rPr lang="en-US" sz="1200" b="0" kern="1200" baseline="0" dirty="0" smtClean="0">
                <a:solidFill>
                  <a:schemeClr val="tx1"/>
                </a:solidFill>
                <a:latin typeface="+mn-lt"/>
                <a:ea typeface="+mn-ea"/>
                <a:cs typeface="+mn-cs"/>
              </a:rPr>
              <a:t> When modeling application popularity this way, what is the error?</a:t>
            </a:r>
            <a:endParaRPr lang="en-US" sz="1200" b="1"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91696DF-86AF-484E-8F12-3F1399ECF4EE}"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pitchFamily="2" charset="2"/>
              <a:buChar char="q"/>
            </a:pPr>
            <a:r>
              <a:rPr lang="en-US" dirty="0" smtClean="0"/>
              <a:t> Mean squared error of the model </a:t>
            </a:r>
            <a:r>
              <a:rPr lang="en-US" baseline="0" dirty="0" smtClean="0"/>
              <a:t>is less than 10% for 90% of users</a:t>
            </a:r>
          </a:p>
          <a:p>
            <a:pPr>
              <a:buFont typeface="Wingdings" pitchFamily="2" charset="2"/>
              <a:buChar char="q"/>
            </a:pPr>
            <a:endParaRPr lang="en-US" baseline="0" dirty="0" smtClean="0"/>
          </a:p>
        </p:txBody>
      </p:sp>
      <p:sp>
        <p:nvSpPr>
          <p:cNvPr id="4" name="Slide Number Placeholder 3"/>
          <p:cNvSpPr>
            <a:spLocks noGrp="1"/>
          </p:cNvSpPr>
          <p:nvPr>
            <p:ph type="sldNum" sz="quarter" idx="10"/>
          </p:nvPr>
        </p:nvSpPr>
        <p:spPr/>
        <p:txBody>
          <a:bodyPr/>
          <a:lstStyle/>
          <a:p>
            <a:fld id="{991696DF-86AF-484E-8F12-3F1399ECF4EE}"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US" dirty="0" smtClean="0"/>
              <a:t>We observed</a:t>
            </a:r>
            <a:r>
              <a:rPr lang="en-US" baseline="0" dirty="0" smtClean="0"/>
              <a:t> significant diversity in in application usage too. Users run different applications and run them differently.</a:t>
            </a:r>
          </a:p>
          <a:p>
            <a:pPr marL="228600" indent="-228600">
              <a:buFont typeface="+mj-lt"/>
              <a:buAutoNum type="arabicPeriod"/>
            </a:pPr>
            <a:r>
              <a:rPr lang="en-US" baseline="0" dirty="0" smtClean="0"/>
              <a:t>The invariance in application usage is that application popularity for each user can be modeled with an exponential distribution, off-course parameters are different for different users. </a:t>
            </a:r>
          </a:p>
          <a:p>
            <a:pPr marL="228600" indent="-228600">
              <a:buFont typeface="+mj-lt"/>
              <a:buAutoNum type="arabicPeriod"/>
            </a:pPr>
            <a:r>
              <a:rPr lang="en-US" baseline="0" dirty="0" smtClean="0"/>
              <a:t>For system designers, the exponential distribution means that most of the users time is spent with a few applications. Therefore, if you improve the performance of those for each user, you can improve the overall phone performance for that user.</a:t>
            </a:r>
          </a:p>
        </p:txBody>
      </p:sp>
      <p:sp>
        <p:nvSpPr>
          <p:cNvPr id="4" name="Slide Number Placeholder 3"/>
          <p:cNvSpPr>
            <a:spLocks noGrp="1"/>
          </p:cNvSpPr>
          <p:nvPr>
            <p:ph type="sldNum" sz="quarter" idx="10"/>
          </p:nvPr>
        </p:nvSpPr>
        <p:spPr/>
        <p:txBody>
          <a:bodyPr/>
          <a:lstStyle/>
          <a:p>
            <a:fld id="{991696DF-86AF-484E-8F12-3F1399ECF4EE}"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dirty="0"/>
          </a:p>
        </p:txBody>
      </p:sp>
      <p:sp>
        <p:nvSpPr>
          <p:cNvPr id="4" name="Slide Number Placeholder 3"/>
          <p:cNvSpPr>
            <a:spLocks noGrp="1"/>
          </p:cNvSpPr>
          <p:nvPr>
            <p:ph type="sldNum" sz="quarter" idx="10"/>
          </p:nvPr>
        </p:nvSpPr>
        <p:spPr/>
        <p:txBody>
          <a:bodyPr/>
          <a:lstStyle/>
          <a:p>
            <a:fld id="{991696DF-86AF-484E-8F12-3F1399ECF4EE}"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Transition:</a:t>
            </a:r>
            <a:r>
              <a:rPr lang="en-US" b="0" baseline="0" dirty="0" smtClean="0"/>
              <a:t> So far we studied intentional aspects of usage, but there are un-intentional aspects such as energy drain and network traffic. We found that users are diverse in these aspects as well.</a:t>
            </a:r>
            <a:endParaRPr lang="en-US" b="1" baseline="0" dirty="0" smtClean="0"/>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Energy drain depends on two factors:</a:t>
            </a:r>
          </a:p>
          <a:p>
            <a:pPr marL="285750" indent="-285750">
              <a:buAutoNum type="romanLcParenR"/>
            </a:pPr>
            <a:r>
              <a:rPr lang="en-US" sz="1200" i="1" kern="1200" baseline="0" dirty="0" smtClean="0">
                <a:solidFill>
                  <a:schemeClr val="tx1"/>
                </a:solidFill>
                <a:latin typeface="+mn-lt"/>
                <a:ea typeface="+mn-ea"/>
                <a:cs typeface="+mn-cs"/>
              </a:rPr>
              <a:t>user interactions and applications; (</a:t>
            </a:r>
            <a:r>
              <a:rPr lang="en-US" sz="1200" b="1" i="1" kern="1200" baseline="0" dirty="0" smtClean="0">
                <a:solidFill>
                  <a:schemeClr val="tx1"/>
                </a:solidFill>
                <a:latin typeface="+mn-lt"/>
                <a:ea typeface="+mn-ea"/>
                <a:cs typeface="+mn-cs"/>
              </a:rPr>
              <a:t>dominates)</a:t>
            </a:r>
            <a:endParaRPr lang="en-US" sz="1200" i="1" kern="1200" baseline="0" dirty="0" smtClean="0">
              <a:solidFill>
                <a:schemeClr val="tx1"/>
              </a:solidFill>
              <a:latin typeface="+mn-lt"/>
              <a:ea typeface="+mn-ea"/>
              <a:cs typeface="+mn-cs"/>
            </a:endParaRPr>
          </a:p>
          <a:p>
            <a:pPr marL="285750" indent="-285750">
              <a:buAutoNum type="romanLcParenR"/>
            </a:pPr>
            <a:r>
              <a:rPr lang="en-US" sz="1200" i="1" kern="1200" baseline="0" dirty="0" smtClean="0">
                <a:solidFill>
                  <a:schemeClr val="tx1"/>
                </a:solidFill>
                <a:latin typeface="+mn-lt"/>
                <a:ea typeface="+mn-ea"/>
                <a:cs typeface="+mn-cs"/>
              </a:rPr>
              <a:t>Platform hardware and software.</a:t>
            </a:r>
          </a:p>
          <a:p>
            <a:pPr marL="285750" indent="-285750">
              <a:buAutoNum type="romanLcParenR"/>
            </a:pPr>
            <a:endParaRPr lang="en-US" sz="1200" b="1" i="1" kern="1200" baseline="0" dirty="0" smtClean="0">
              <a:solidFill>
                <a:schemeClr val="tx1"/>
              </a:solidFill>
              <a:latin typeface="+mn-lt"/>
              <a:ea typeface="+mn-ea"/>
              <a:cs typeface="+mn-cs"/>
            </a:endParaRPr>
          </a:p>
          <a:p>
            <a:pPr marL="285750" indent="-285750">
              <a:buFont typeface="Wingdings" pitchFamily="2" charset="2"/>
              <a:buChar char="q"/>
            </a:pPr>
            <a:r>
              <a:rPr lang="en-US" sz="1200" b="0" i="0" kern="1200" baseline="0" dirty="0" smtClean="0">
                <a:solidFill>
                  <a:schemeClr val="tx1"/>
                </a:solidFill>
                <a:latin typeface="+mn-lt"/>
                <a:ea typeface="+mn-ea"/>
                <a:cs typeface="+mn-cs"/>
              </a:rPr>
              <a:t>We observe about two orders of magnitude of variation in energy drain per hour across the users, which indicates that the first factor is driving energy consumption.</a:t>
            </a:r>
          </a:p>
          <a:p>
            <a:pPr marL="285750" indent="-285750">
              <a:buFont typeface="Wingdings" pitchFamily="2" charset="2"/>
              <a:buNone/>
            </a:pPr>
            <a:endParaRPr lang="en-US" sz="1200" b="0" i="0" kern="1200" baseline="0" dirty="0" smtClean="0">
              <a:solidFill>
                <a:schemeClr val="tx1"/>
              </a:solidFill>
              <a:latin typeface="+mn-lt"/>
              <a:ea typeface="+mn-ea"/>
              <a:cs typeface="+mn-cs"/>
            </a:endParaRPr>
          </a:p>
          <a:p>
            <a:pPr marL="285750" indent="-285750">
              <a:buFont typeface="Wingdings" pitchFamily="2" charset="2"/>
              <a:buNone/>
            </a:pPr>
            <a:r>
              <a:rPr lang="en-US" sz="1200" b="1" i="0" kern="1200" baseline="0" dirty="0" smtClean="0">
                <a:solidFill>
                  <a:schemeClr val="tx1"/>
                </a:solidFill>
                <a:latin typeface="+mn-lt"/>
                <a:ea typeface="+mn-ea"/>
                <a:cs typeface="+mn-cs"/>
              </a:rPr>
              <a:t>Transition</a:t>
            </a:r>
            <a:r>
              <a:rPr lang="en-US" sz="1200" b="0" i="0" kern="1200" baseline="0" dirty="0" smtClean="0">
                <a:solidFill>
                  <a:schemeClr val="tx1"/>
                </a:solidFill>
                <a:latin typeface="+mn-lt"/>
                <a:ea typeface="+mn-ea"/>
                <a:cs typeface="+mn-cs"/>
              </a:rPr>
              <a:t>: In addition, the variation in energy drain for each individual user is high too. To understand that better, we need to zoom in and look closer at an individual users drain over time.</a:t>
            </a:r>
            <a:endParaRPr lang="en-US" sz="1200" b="1" i="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91696DF-86AF-484E-8F12-3F1399ECF4EE}"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pitchFamily="2" charset="2"/>
              <a:buChar char="q"/>
            </a:pPr>
            <a:r>
              <a:rPr lang="en-US" sz="1200" kern="1200" baseline="0" dirty="0" smtClean="0">
                <a:solidFill>
                  <a:schemeClr val="tx1"/>
                </a:solidFill>
                <a:latin typeface="+mn-lt"/>
                <a:ea typeface="+mn-ea"/>
                <a:cs typeface="+mn-cs"/>
              </a:rPr>
              <a:t> For an example user the drain is not the same throughout the day (has diurnal variations)</a:t>
            </a:r>
          </a:p>
          <a:p>
            <a:pPr>
              <a:buFont typeface="Wingdings" pitchFamily="2" charset="2"/>
              <a:buChar char="q"/>
            </a:pPr>
            <a:r>
              <a:rPr lang="en-US" sz="1200" kern="1200" baseline="0" dirty="0" smtClean="0">
                <a:solidFill>
                  <a:schemeClr val="tx1"/>
                </a:solidFill>
                <a:latin typeface="+mn-lt"/>
                <a:ea typeface="+mn-ea"/>
                <a:cs typeface="+mn-cs"/>
              </a:rPr>
              <a:t> High variance in drain during the same hour (high standard deviation lines in the graph)</a:t>
            </a:r>
          </a:p>
          <a:p>
            <a:pPr>
              <a:buFont typeface="Wingdings" pitchFamily="2" charset="2"/>
              <a:buNone/>
            </a:pPr>
            <a:endParaRPr lang="en-US" sz="1200" kern="1200" baseline="0" dirty="0" smtClean="0">
              <a:solidFill>
                <a:schemeClr val="tx1"/>
              </a:solidFill>
              <a:latin typeface="+mn-lt"/>
              <a:ea typeface="+mn-ea"/>
              <a:cs typeface="+mn-cs"/>
            </a:endParaRPr>
          </a:p>
          <a:p>
            <a:pPr>
              <a:buFont typeface="Wingdings" pitchFamily="2" charset="2"/>
              <a:buNone/>
            </a:pPr>
            <a:r>
              <a:rPr lang="en-US" sz="1200" b="1" kern="1200" baseline="0" dirty="0" smtClean="0">
                <a:solidFill>
                  <a:schemeClr val="tx1"/>
                </a:solidFill>
                <a:latin typeface="+mn-lt"/>
                <a:ea typeface="+mn-ea"/>
                <a:cs typeface="+mn-cs"/>
              </a:rPr>
              <a:t>Transition:</a:t>
            </a:r>
            <a:r>
              <a:rPr lang="en-US" sz="1200" b="0" kern="1200" baseline="0" dirty="0" smtClean="0">
                <a:solidFill>
                  <a:schemeClr val="tx1"/>
                </a:solidFill>
                <a:latin typeface="+mn-lt"/>
                <a:ea typeface="+mn-ea"/>
                <a:cs typeface="+mn-cs"/>
              </a:rPr>
              <a:t> These two sources of high variation, indicate that modeling energy drain is challenging. This is why no </a:t>
            </a:r>
            <a:r>
              <a:rPr lang="en-US" sz="1200" b="0" kern="1200" baseline="0" dirty="0" err="1" smtClean="0">
                <a:solidFill>
                  <a:schemeClr val="tx1"/>
                </a:solidFill>
                <a:latin typeface="+mn-lt"/>
                <a:ea typeface="+mn-ea"/>
                <a:cs typeface="+mn-cs"/>
              </a:rPr>
              <a:t>smartphone</a:t>
            </a:r>
            <a:r>
              <a:rPr lang="en-US" sz="1200" b="0" kern="1200" baseline="0" dirty="0" smtClean="0">
                <a:solidFill>
                  <a:schemeClr val="tx1"/>
                </a:solidFill>
                <a:latin typeface="+mn-lt"/>
                <a:ea typeface="+mn-ea"/>
                <a:cs typeface="+mn-cs"/>
              </a:rPr>
              <a:t> today, can tell you accurately how long it will last.</a:t>
            </a:r>
            <a:endParaRPr lang="en-US" sz="1200" b="1"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91696DF-86AF-484E-8F12-3F1399ECF4EE}"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buFont typeface="Wingdings" pitchFamily="2" charset="2"/>
              <a:buChar char="q"/>
            </a:pPr>
            <a:r>
              <a:rPr lang="en-US" sz="1200" i="0" kern="1200" baseline="0" dirty="0" smtClean="0">
                <a:solidFill>
                  <a:schemeClr val="tx1"/>
                </a:solidFill>
                <a:latin typeface="+mn-lt"/>
                <a:ea typeface="+mn-ea"/>
                <a:cs typeface="+mn-cs"/>
              </a:rPr>
              <a:t>Captures trends (either diurnal or related to usage) in battery drain using tables of consecutive battery readings. </a:t>
            </a:r>
          </a:p>
          <a:p>
            <a:pPr rtl="0">
              <a:buFont typeface="Wingdings" pitchFamily="2" charset="2"/>
              <a:buChar char="q"/>
            </a:pPr>
            <a:r>
              <a:rPr lang="en-US" sz="1200" i="0" kern="1200" baseline="0" dirty="0" smtClean="0">
                <a:solidFill>
                  <a:schemeClr val="tx1"/>
                </a:solidFill>
                <a:latin typeface="+mn-lt"/>
                <a:ea typeface="+mn-ea"/>
                <a:cs typeface="+mn-cs"/>
              </a:rPr>
              <a:t>Each table is indexed by a number of consecutive battery readings and also contains the mean and SD of battery drain during the next interval</a:t>
            </a:r>
          </a:p>
          <a:p>
            <a:pPr rtl="0">
              <a:buFont typeface="Wingdings" pitchFamily="2" charset="2"/>
              <a:buChar char="q"/>
            </a:pPr>
            <a:r>
              <a:rPr lang="en-US" sz="1200" i="0" kern="1200" baseline="0" dirty="0" smtClean="0">
                <a:solidFill>
                  <a:schemeClr val="tx1"/>
                </a:solidFill>
                <a:latin typeface="+mn-lt"/>
                <a:ea typeface="+mn-ea"/>
                <a:cs typeface="+mn-cs"/>
              </a:rPr>
              <a:t>Given a n consecutive battery readings, the algorithm finds the table with the most similar index, and reports the output from that table.</a:t>
            </a:r>
            <a:endParaRPr lang="en-US" dirty="0"/>
          </a:p>
        </p:txBody>
      </p:sp>
      <p:sp>
        <p:nvSpPr>
          <p:cNvPr id="4" name="Slide Number Placeholder 3"/>
          <p:cNvSpPr>
            <a:spLocks noGrp="1"/>
          </p:cNvSpPr>
          <p:nvPr>
            <p:ph type="sldNum" sz="quarter" idx="10"/>
          </p:nvPr>
        </p:nvSpPr>
        <p:spPr/>
        <p:txBody>
          <a:bodyPr/>
          <a:lstStyle/>
          <a:p>
            <a:fld id="{991696DF-86AF-484E-8F12-3F1399ECF4EE}"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Wingdings" pitchFamily="2" charset="2"/>
              <a:buAutoNum type="arabicPeriod"/>
            </a:pPr>
            <a:r>
              <a:rPr lang="en-US" baseline="0" dirty="0" smtClean="0"/>
              <a:t>Note that we are able to </a:t>
            </a:r>
            <a:r>
              <a:rPr lang="en-US" b="1" baseline="0" dirty="0" smtClean="0"/>
              <a:t>predict</a:t>
            </a:r>
            <a:r>
              <a:rPr lang="en-US" b="0" baseline="0" dirty="0" smtClean="0"/>
              <a:t> energy drain with low error ratio</a:t>
            </a:r>
          </a:p>
          <a:p>
            <a:pPr marL="228600" indent="-228600">
              <a:buFont typeface="Wingdings" pitchFamily="2" charset="2"/>
              <a:buAutoNum type="arabicPeriod"/>
            </a:pPr>
            <a:r>
              <a:rPr lang="en-US" b="0" baseline="0" dirty="0" smtClean="0"/>
              <a:t>Personalized algorithm performs consistently better than the generic algorithm</a:t>
            </a:r>
          </a:p>
          <a:p>
            <a:pPr marL="228600" indent="-228600">
              <a:buFont typeface="Wingdings" pitchFamily="2" charset="2"/>
              <a:buAutoNum type="arabicPeriod"/>
            </a:pPr>
            <a:r>
              <a:rPr lang="en-US" b="0" baseline="0" dirty="0" smtClean="0"/>
              <a:t>Interesting to note that, generic is close to personalized for mid-range users. But for low-end and high-end users, the generic algorithm has higher prediction error.</a:t>
            </a:r>
          </a:p>
          <a:p>
            <a:pPr marL="228600" indent="-228600">
              <a:buFont typeface="Wingdings" pitchFamily="2" charset="2"/>
              <a:buNone/>
            </a:pPr>
            <a:endParaRPr lang="en-US" b="0" baseline="0" dirty="0" smtClean="0"/>
          </a:p>
          <a:p>
            <a:pPr marL="228600" indent="-228600">
              <a:buFont typeface="Wingdings" pitchFamily="2" charset="2"/>
              <a:buNone/>
            </a:pPr>
            <a:r>
              <a:rPr lang="en-US" b="1" baseline="0" dirty="0" smtClean="0"/>
              <a:t>Conclusion</a:t>
            </a:r>
            <a:r>
              <a:rPr lang="en-US" b="0" baseline="0" dirty="0" smtClean="0"/>
              <a:t>: Personalization can indeed help predicting resource consumption. This is good news.</a:t>
            </a:r>
            <a:endParaRPr lang="en-US" b="1" baseline="0" dirty="0" smtClean="0"/>
          </a:p>
        </p:txBody>
      </p:sp>
      <p:sp>
        <p:nvSpPr>
          <p:cNvPr id="4" name="Slide Number Placeholder 3"/>
          <p:cNvSpPr>
            <a:spLocks noGrp="1"/>
          </p:cNvSpPr>
          <p:nvPr>
            <p:ph type="sldNum" sz="quarter" idx="10"/>
          </p:nvPr>
        </p:nvSpPr>
        <p:spPr/>
        <p:txBody>
          <a:bodyPr/>
          <a:lstStyle/>
          <a:p>
            <a:fld id="{991696DF-86AF-484E-8F12-3F1399ECF4EE}"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91696DF-86AF-484E-8F12-3F1399ECF4EE}"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91696DF-86AF-484E-8F12-3F1399ECF4EE}"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example, we</a:t>
            </a:r>
            <a:r>
              <a:rPr lang="en-US" baseline="0" dirty="0" smtClean="0"/>
              <a:t> do not know the answers to simple questions regarding </a:t>
            </a:r>
            <a:r>
              <a:rPr lang="en-US" baseline="0" dirty="0" err="1" smtClean="0"/>
              <a:t>smartphone</a:t>
            </a:r>
            <a:r>
              <a:rPr lang="en-US" baseline="0" dirty="0" smtClean="0"/>
              <a:t> usage</a:t>
            </a:r>
            <a:endParaRPr lang="en-US" dirty="0" smtClean="0"/>
          </a:p>
          <a:p>
            <a:r>
              <a:rPr lang="en-US" dirty="0" smtClean="0"/>
              <a:t>1. How often does a user interact with the phone?</a:t>
            </a:r>
            <a:r>
              <a:rPr lang="en-US" baseline="0" dirty="0" smtClean="0"/>
              <a:t> </a:t>
            </a:r>
            <a:r>
              <a:rPr lang="en-US" dirty="0" smtClean="0"/>
              <a:t>How long does an interaction last?</a:t>
            </a:r>
          </a:p>
          <a:p>
            <a:r>
              <a:rPr lang="en-US" dirty="0" smtClean="0"/>
              <a:t>2. How many applications does a user run?</a:t>
            </a:r>
            <a:r>
              <a:rPr lang="en-US" baseline="0" dirty="0" smtClean="0"/>
              <a:t> </a:t>
            </a:r>
            <a:r>
              <a:rPr lang="en-US" dirty="0" smtClean="0"/>
              <a:t>How is user attention spread across applications?</a:t>
            </a:r>
          </a:p>
          <a:p>
            <a:r>
              <a:rPr lang="en-US" dirty="0" smtClean="0"/>
              <a:t>3. How much network traffic does a user generate?</a:t>
            </a:r>
          </a:p>
          <a:p>
            <a:r>
              <a:rPr lang="en-US" dirty="0" smtClean="0"/>
              <a:t>4. How is energy consumed?</a:t>
            </a:r>
          </a:p>
        </p:txBody>
      </p:sp>
      <p:sp>
        <p:nvSpPr>
          <p:cNvPr id="4" name="Slide Number Placeholder 3"/>
          <p:cNvSpPr>
            <a:spLocks noGrp="1"/>
          </p:cNvSpPr>
          <p:nvPr>
            <p:ph type="sldNum" sz="quarter" idx="10"/>
          </p:nvPr>
        </p:nvSpPr>
        <p:spPr/>
        <p:txBody>
          <a:bodyPr/>
          <a:lstStyle/>
          <a:p>
            <a:fld id="{991696DF-86AF-484E-8F12-3F1399ECF4EE}"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lvl="0" indent="-228600">
              <a:buFont typeface="+mj-lt"/>
              <a:buNone/>
            </a:pPr>
            <a:r>
              <a:rPr lang="en-US" baseline="0" dirty="0" smtClean="0"/>
              <a:t>2. Future systems</a:t>
            </a:r>
          </a:p>
          <a:p>
            <a:pPr marL="228600" lvl="0" indent="-228600">
              <a:buFont typeface="Wingdings" pitchFamily="2" charset="2"/>
              <a:buChar char="q"/>
            </a:pPr>
            <a:r>
              <a:rPr lang="en-US" baseline="0" dirty="0" smtClean="0"/>
              <a:t>If </a:t>
            </a:r>
            <a:r>
              <a:rPr lang="en-US" baseline="0" dirty="0" err="1" smtClean="0"/>
              <a:t>smartphone</a:t>
            </a:r>
            <a:r>
              <a:rPr lang="en-US" baseline="0" dirty="0" smtClean="0"/>
              <a:t> usage is so poorly understood, there are several opportunities to improve their performance by looking into details of usage</a:t>
            </a:r>
          </a:p>
          <a:p>
            <a:pPr marL="228600" indent="-228600">
              <a:buFont typeface="+mj-lt"/>
              <a:buAutoNum type="arabicPeriod"/>
            </a:pPr>
            <a:endParaRPr lang="en-US" dirty="0" smtClean="0"/>
          </a:p>
          <a:p>
            <a:pPr marL="228600" indent="-228600">
              <a:buFont typeface="+mj-lt"/>
              <a:buAutoNum type="arabicPeriod"/>
            </a:pPr>
            <a:r>
              <a:rPr lang="en-US" dirty="0" smtClean="0"/>
              <a:t>Personalization</a:t>
            </a:r>
            <a:r>
              <a:rPr lang="en-US" baseline="0" dirty="0" smtClean="0"/>
              <a:t> story:</a:t>
            </a:r>
            <a:endParaRPr lang="en-US" dirty="0" smtClean="0"/>
          </a:p>
          <a:p>
            <a:pPr>
              <a:buFont typeface="Wingdings" pitchFamily="2" charset="2"/>
              <a:buChar char="q"/>
            </a:pPr>
            <a:r>
              <a:rPr lang="en-US" dirty="0" smtClean="0"/>
              <a:t>We faced</a:t>
            </a:r>
            <a:r>
              <a:rPr lang="en-US" baseline="0" dirty="0" smtClean="0"/>
              <a:t> these questions when we started to investigate whether automatic personalization can be used to improve usability and performance of </a:t>
            </a:r>
            <a:r>
              <a:rPr lang="en-US" baseline="0" dirty="0" err="1" smtClean="0"/>
              <a:t>smartphones</a:t>
            </a:r>
            <a:r>
              <a:rPr lang="en-US" baseline="0" dirty="0" smtClean="0"/>
              <a:t>. By personalization I mean adapting to usage of the individual on the phone.</a:t>
            </a:r>
            <a:endParaRPr lang="en-US" dirty="0" smtClean="0"/>
          </a:p>
          <a:p>
            <a:pPr>
              <a:buFont typeface="Wingdings" pitchFamily="2" charset="2"/>
              <a:buChar char="q"/>
            </a:pPr>
            <a:r>
              <a:rPr lang="en-US" baseline="0" dirty="0" smtClean="0"/>
              <a:t>But we found that basic facts about </a:t>
            </a:r>
            <a:r>
              <a:rPr lang="en-US" baseline="0" dirty="0" err="1" smtClean="0"/>
              <a:t>smartphone</a:t>
            </a:r>
            <a:r>
              <a:rPr lang="en-US" baseline="0" dirty="0" smtClean="0"/>
              <a:t> usage are not publicly available</a:t>
            </a:r>
            <a:endParaRPr lang="en-US" dirty="0" smtClean="0"/>
          </a:p>
          <a:p>
            <a:pPr>
              <a:buFont typeface="Wingdings" pitchFamily="2" charset="2"/>
              <a:buChar char="q"/>
            </a:pPr>
            <a:r>
              <a:rPr lang="en-US" dirty="0" smtClean="0"/>
              <a:t>We started off by trying to</a:t>
            </a:r>
            <a:r>
              <a:rPr lang="en-US" baseline="0" dirty="0" smtClean="0"/>
              <a:t> understand how users interact with their </a:t>
            </a:r>
            <a:r>
              <a:rPr lang="en-US" baseline="0" dirty="0" err="1" smtClean="0"/>
              <a:t>smartphones</a:t>
            </a:r>
            <a:r>
              <a:rPr lang="en-US" baseline="0" dirty="0" smtClean="0"/>
              <a:t>, because it affects our p</a:t>
            </a:r>
            <a:r>
              <a:rPr lang="en-US" dirty="0" smtClean="0"/>
              <a:t>ersonalization attempts:</a:t>
            </a:r>
          </a:p>
          <a:p>
            <a:pPr marL="685800" lvl="1" indent="-228600">
              <a:buFont typeface="Arial" pitchFamily="34" charset="0"/>
              <a:buChar char="•"/>
            </a:pPr>
            <a:r>
              <a:rPr lang="en-US" dirty="0" smtClean="0"/>
              <a:t>If</a:t>
            </a:r>
            <a:r>
              <a:rPr lang="en-US" baseline="0" dirty="0" smtClean="0"/>
              <a:t> all users are the same we do not need personalized systems and personalization. We can have static policies that work for everybody.</a:t>
            </a:r>
          </a:p>
          <a:p>
            <a:pPr marL="685800" lvl="1" indent="-228600">
              <a:buFont typeface="Arial" pitchFamily="34" charset="0"/>
              <a:buChar char="•"/>
            </a:pPr>
            <a:r>
              <a:rPr lang="en-US" baseline="0" dirty="0" smtClean="0"/>
              <a:t>If variation is very high building such a system is going to be challenging. And we will need some framework for learning that despite users differences, applies to all users.</a:t>
            </a:r>
          </a:p>
        </p:txBody>
      </p:sp>
      <p:sp>
        <p:nvSpPr>
          <p:cNvPr id="4" name="Slide Number Placeholder 3"/>
          <p:cNvSpPr>
            <a:spLocks noGrp="1"/>
          </p:cNvSpPr>
          <p:nvPr>
            <p:ph type="sldNum" sz="quarter" idx="10"/>
          </p:nvPr>
        </p:nvSpPr>
        <p:spPr/>
        <p:txBody>
          <a:bodyPr/>
          <a:lstStyle/>
          <a:p>
            <a:fld id="{991696DF-86AF-484E-8F12-3F1399ECF4EE}"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pitchFamily="2" charset="2"/>
              <a:buChar char="q"/>
            </a:pPr>
            <a:r>
              <a:rPr lang="en-US" sz="1200" b="0" i="0" kern="1200" dirty="0" smtClean="0">
                <a:solidFill>
                  <a:schemeClr val="tx1"/>
                </a:solidFill>
                <a:latin typeface="+mn-lt"/>
                <a:ea typeface="+mn-ea"/>
                <a:cs typeface="+mn-cs"/>
              </a:rPr>
              <a:t>Users were different by two or three orders of magnitude in</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every aspect that we studied. </a:t>
            </a:r>
          </a:p>
          <a:p>
            <a:pPr>
              <a:buFont typeface="Wingdings" pitchFamily="2" charset="2"/>
              <a:buChar char="q"/>
            </a:pPr>
            <a:endParaRPr lang="en-US" sz="1200" b="0" i="0" kern="1200" dirty="0" smtClean="0">
              <a:solidFill>
                <a:schemeClr val="tx1"/>
              </a:solidFill>
              <a:latin typeface="+mn-lt"/>
              <a:ea typeface="+mn-ea"/>
              <a:cs typeface="+mn-cs"/>
            </a:endParaRPr>
          </a:p>
          <a:p>
            <a:pPr>
              <a:buFont typeface="Wingdings" pitchFamily="2" charset="2"/>
              <a:buChar char="q"/>
            </a:pPr>
            <a:r>
              <a:rPr lang="en-US" sz="1200" b="0" i="0" kern="1200" dirty="0" smtClean="0">
                <a:solidFill>
                  <a:schemeClr val="tx1"/>
                </a:solidFill>
                <a:latin typeface="+mn-lt"/>
                <a:ea typeface="+mn-ea"/>
                <a:cs typeface="+mn-cs"/>
              </a:rPr>
              <a:t>We were surprised by this level of</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diversity, and this was bad news for our initial goal of personalization</a:t>
            </a:r>
            <a:br>
              <a:rPr lang="en-US" sz="1200" b="0" i="0" kern="1200" dirty="0" smtClean="0">
                <a:solidFill>
                  <a:schemeClr val="tx1"/>
                </a:solidFill>
                <a:latin typeface="+mn-lt"/>
                <a:ea typeface="+mn-ea"/>
                <a:cs typeface="+mn-cs"/>
              </a:rPr>
            </a:br>
            <a:endParaRPr lang="en-US" sz="1200" b="0" i="0" kern="1200" dirty="0" smtClean="0">
              <a:solidFill>
                <a:schemeClr val="tx1"/>
              </a:solidFill>
              <a:latin typeface="+mn-lt"/>
              <a:ea typeface="+mn-ea"/>
              <a:cs typeface="+mn-cs"/>
            </a:endParaRPr>
          </a:p>
          <a:p>
            <a:pPr>
              <a:buFont typeface="Wingdings" pitchFamily="2" charset="2"/>
              <a:buChar char="q"/>
            </a:pPr>
            <a:r>
              <a:rPr lang="en-US" sz="1200" b="0" i="0" kern="1200" dirty="0" smtClean="0">
                <a:solidFill>
                  <a:schemeClr val="tx1"/>
                </a:solidFill>
                <a:latin typeface="+mn-lt"/>
                <a:ea typeface="+mn-ea"/>
                <a:cs typeface="+mn-cs"/>
              </a:rPr>
              <a:t>So we started to look for similarities that can be exploited, and we found</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that there are such similarities. For example users interactions follow specific models (frameworks),</a:t>
            </a:r>
            <a:r>
              <a:rPr lang="en-US" sz="1200" b="0" i="0" kern="1200" baseline="0" dirty="0" smtClean="0">
                <a:solidFill>
                  <a:schemeClr val="tx1"/>
                </a:solidFill>
                <a:latin typeface="+mn-lt"/>
                <a:ea typeface="+mn-ea"/>
                <a:cs typeface="+mn-cs"/>
              </a:rPr>
              <a:t> only that the parameters are different for different users. The invariants provide the basis for learning user behavior.</a:t>
            </a:r>
            <a:endParaRPr lang="en-US" dirty="0"/>
          </a:p>
        </p:txBody>
      </p:sp>
      <p:sp>
        <p:nvSpPr>
          <p:cNvPr id="4" name="Slide Number Placeholder 3"/>
          <p:cNvSpPr>
            <a:spLocks noGrp="1"/>
          </p:cNvSpPr>
          <p:nvPr>
            <p:ph type="sldNum" sz="quarter" idx="10"/>
          </p:nvPr>
        </p:nvSpPr>
        <p:spPr/>
        <p:txBody>
          <a:bodyPr/>
          <a:lstStyle/>
          <a:p>
            <a:fld id="{991696DF-86AF-484E-8F12-3F1399ECF4EE}"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US" sz="1200" kern="1200" baseline="0" dirty="0" smtClean="0">
                <a:solidFill>
                  <a:schemeClr val="tx1"/>
                </a:solidFill>
                <a:latin typeface="+mn-lt"/>
                <a:ea typeface="+mn-ea"/>
                <a:cs typeface="+mn-cs"/>
              </a:rPr>
              <a:t>We used two sets of usage traces across two different platforms: #users and length of study</a:t>
            </a:r>
          </a:p>
          <a:p>
            <a:pPr marL="228600" indent="-228600">
              <a:buFont typeface="+mj-lt"/>
              <a:buAutoNum type="arabicPeriod"/>
            </a:pPr>
            <a:r>
              <a:rPr lang="en-US" sz="1200" kern="1200" baseline="0" dirty="0" smtClean="0">
                <a:solidFill>
                  <a:schemeClr val="tx1"/>
                </a:solidFill>
                <a:latin typeface="+mn-lt"/>
                <a:ea typeface="+mn-ea"/>
                <a:cs typeface="+mn-cs"/>
              </a:rPr>
              <a:t>Demographic information was different in the datasets. Android was based on occupation and age, while WM was based on answers that users provided before the study started</a:t>
            </a:r>
          </a:p>
          <a:p>
            <a:pPr marL="228600" indent="-228600">
              <a:buFont typeface="+mj-lt"/>
              <a:buAutoNum type="arabicPeriod"/>
            </a:pPr>
            <a:r>
              <a:rPr lang="en-US" sz="1200" kern="1200" baseline="0" dirty="0" smtClean="0">
                <a:solidFill>
                  <a:schemeClr val="tx1"/>
                </a:solidFill>
                <a:latin typeface="+mn-lt"/>
                <a:ea typeface="+mn-ea"/>
                <a:cs typeface="+mn-cs"/>
              </a:rPr>
              <a:t>Explain logged information</a:t>
            </a:r>
          </a:p>
          <a:p>
            <a:pPr>
              <a:buFont typeface="Wingdings" pitchFamily="2" charset="2"/>
              <a:buNone/>
            </a:pPr>
            <a:endParaRPr lang="en-US" sz="1200" kern="1200" baseline="0" dirty="0" smtClean="0">
              <a:solidFill>
                <a:schemeClr val="tx1"/>
              </a:solidFill>
              <a:latin typeface="+mn-lt"/>
              <a:ea typeface="+mn-ea"/>
              <a:cs typeface="+mn-cs"/>
            </a:endParaRPr>
          </a:p>
          <a:p>
            <a:pPr>
              <a:buFont typeface="Wingdings" pitchFamily="2" charset="2"/>
              <a:buChar char="q"/>
            </a:pPr>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Social Communicators (SC): </a:t>
            </a:r>
            <a:r>
              <a:rPr lang="en-US" sz="1200" kern="1200" baseline="0" dirty="0" smtClean="0">
                <a:solidFill>
                  <a:schemeClr val="tx1"/>
                </a:solidFill>
                <a:latin typeface="+mn-lt"/>
                <a:ea typeface="+mn-ea"/>
                <a:cs typeface="+mn-cs"/>
              </a:rPr>
              <a:t>“stay connected via voice and text.” </a:t>
            </a:r>
          </a:p>
          <a:p>
            <a:pPr>
              <a:buFont typeface="Wingdings" pitchFamily="2" charset="2"/>
              <a:buChar char="q"/>
            </a:pPr>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Life Power Users (LPU):</a:t>
            </a:r>
            <a:r>
              <a:rPr lang="en-US" sz="1200" kern="1200" baseline="0" dirty="0" smtClean="0">
                <a:solidFill>
                  <a:schemeClr val="tx1"/>
                </a:solidFill>
                <a:latin typeface="+mn-lt"/>
                <a:ea typeface="+mn-ea"/>
                <a:cs typeface="+mn-cs"/>
              </a:rPr>
              <a:t> “a multi-function device to help them manage their life.” </a:t>
            </a:r>
          </a:p>
          <a:p>
            <a:pPr>
              <a:buFont typeface="Wingdings" pitchFamily="2" charset="2"/>
              <a:buChar char="q"/>
            </a:pPr>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Business Power Users (BPU):</a:t>
            </a:r>
            <a:r>
              <a:rPr lang="en-US" sz="1200" kern="1200" baseline="0" dirty="0" smtClean="0">
                <a:solidFill>
                  <a:schemeClr val="tx1"/>
                </a:solidFill>
                <a:latin typeface="+mn-lt"/>
                <a:ea typeface="+mn-ea"/>
                <a:cs typeface="+mn-cs"/>
              </a:rPr>
              <a:t> “an advanced PC-companion to enhance their business productivity.” </a:t>
            </a:r>
          </a:p>
          <a:p>
            <a:pPr>
              <a:buFont typeface="Wingdings" pitchFamily="2" charset="2"/>
              <a:buChar char="q"/>
            </a:pPr>
            <a:r>
              <a:rPr lang="en-US" sz="1200" b="1" kern="1200" baseline="0" dirty="0" smtClean="0">
                <a:solidFill>
                  <a:schemeClr val="tx1"/>
                </a:solidFill>
                <a:latin typeface="+mn-lt"/>
                <a:ea typeface="+mn-ea"/>
                <a:cs typeface="+mn-cs"/>
              </a:rPr>
              <a:t>Organizer </a:t>
            </a:r>
            <a:r>
              <a:rPr lang="en-US" sz="1200" b="1" kern="1200" baseline="0" dirty="0" err="1" smtClean="0">
                <a:solidFill>
                  <a:schemeClr val="tx1"/>
                </a:solidFill>
                <a:latin typeface="+mn-lt"/>
                <a:ea typeface="+mn-ea"/>
                <a:cs typeface="+mn-cs"/>
              </a:rPr>
              <a:t>Practicals</a:t>
            </a:r>
            <a:r>
              <a:rPr lang="en-US" sz="1200" b="1" kern="1200" baseline="0" dirty="0" smtClean="0">
                <a:solidFill>
                  <a:schemeClr val="tx1"/>
                </a:solidFill>
                <a:latin typeface="+mn-lt"/>
                <a:ea typeface="+mn-ea"/>
                <a:cs typeface="+mn-cs"/>
              </a:rPr>
              <a:t> (OP):</a:t>
            </a:r>
            <a:r>
              <a:rPr lang="en-US" sz="1200" kern="1200" baseline="0" dirty="0" smtClean="0">
                <a:solidFill>
                  <a:schemeClr val="tx1"/>
                </a:solidFill>
                <a:latin typeface="+mn-lt"/>
                <a:ea typeface="+mn-ea"/>
                <a:cs typeface="+mn-cs"/>
              </a:rPr>
              <a:t> “a simple device to manage their life.”</a:t>
            </a:r>
          </a:p>
          <a:p>
            <a:pPr>
              <a:buFontTx/>
              <a:buChar char="-"/>
            </a:pPr>
            <a:endParaRPr lang="en-US" dirty="0" smtClean="0"/>
          </a:p>
        </p:txBody>
      </p:sp>
      <p:sp>
        <p:nvSpPr>
          <p:cNvPr id="4" name="Slide Number Placeholder 3"/>
          <p:cNvSpPr>
            <a:spLocks noGrp="1"/>
          </p:cNvSpPr>
          <p:nvPr>
            <p:ph type="sldNum" sz="quarter" idx="10"/>
          </p:nvPr>
        </p:nvSpPr>
        <p:spPr/>
        <p:txBody>
          <a:bodyPr/>
          <a:lstStyle/>
          <a:p>
            <a:fld id="{991696DF-86AF-484E-8F12-3F1399ECF4EE}"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studied Interactions, Applications,</a:t>
            </a:r>
            <a:r>
              <a:rPr lang="en-US" baseline="0" dirty="0" smtClean="0"/>
              <a:t> Net Traffic, and Energy (refer to paper for Traffic)</a:t>
            </a:r>
          </a:p>
          <a:p>
            <a:endParaRPr lang="en-US" dirty="0" smtClean="0"/>
          </a:p>
          <a:p>
            <a:r>
              <a:rPr lang="en-US" dirty="0" smtClean="0"/>
              <a:t>Our relatively</a:t>
            </a:r>
            <a:r>
              <a:rPr lang="en-US" baseline="0" dirty="0" smtClean="0"/>
              <a:t> large user population allows us draw conclusions with high confidence. </a:t>
            </a:r>
          </a:p>
          <a:p>
            <a:r>
              <a:rPr lang="en-US" baseline="0" dirty="0" smtClean="0"/>
              <a:t>Clearly our data is not representing all the </a:t>
            </a:r>
            <a:r>
              <a:rPr lang="en-US" baseline="0" dirty="0" err="1" smtClean="0"/>
              <a:t>smartphone</a:t>
            </a:r>
            <a:r>
              <a:rPr lang="en-US" baseline="0" dirty="0" smtClean="0"/>
              <a:t> users on the planet, but </a:t>
            </a:r>
          </a:p>
          <a:p>
            <a:r>
              <a:rPr lang="en-US" b="1" baseline="0" dirty="0" smtClean="0"/>
              <a:t>Within the demographics that we have we show what can be done to inform system design</a:t>
            </a:r>
            <a:endParaRPr lang="en-US" b="1" dirty="0" smtClean="0"/>
          </a:p>
          <a:p>
            <a:endParaRPr lang="en-US" dirty="0" smtClean="0"/>
          </a:p>
          <a:p>
            <a:r>
              <a:rPr lang="en-US" b="1" dirty="0" smtClean="0"/>
              <a:t>Transition:</a:t>
            </a:r>
            <a:r>
              <a:rPr lang="en-US" b="0" baseline="0" dirty="0" smtClean="0"/>
              <a:t> I start with interaction</a:t>
            </a:r>
          </a:p>
        </p:txBody>
      </p:sp>
      <p:sp>
        <p:nvSpPr>
          <p:cNvPr id="4" name="Slide Number Placeholder 3"/>
          <p:cNvSpPr>
            <a:spLocks noGrp="1"/>
          </p:cNvSpPr>
          <p:nvPr>
            <p:ph type="sldNum" sz="quarter" idx="10"/>
          </p:nvPr>
        </p:nvSpPr>
        <p:spPr/>
        <p:txBody>
          <a:bodyPr/>
          <a:lstStyle/>
          <a:p>
            <a:fld id="{991696DF-86AF-484E-8F12-3F1399ECF4EE}"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pitchFamily="2" charset="2"/>
              <a:buChar char="q"/>
            </a:pPr>
            <a:r>
              <a:rPr lang="en-US" baseline="0" dirty="0" smtClean="0"/>
              <a:t>Explain the x and y axis</a:t>
            </a:r>
          </a:p>
          <a:p>
            <a:pPr>
              <a:buFont typeface="Wingdings" pitchFamily="2" charset="2"/>
              <a:buChar char="q"/>
            </a:pPr>
            <a:r>
              <a:rPr lang="en-US" baseline="0" dirty="0" smtClean="0"/>
              <a:t>Median point: 50% and 40 minutes of interaction</a:t>
            </a:r>
          </a:p>
          <a:p>
            <a:pPr>
              <a:buFont typeface="Wingdings" pitchFamily="2" charset="2"/>
              <a:buChar char="q"/>
            </a:pPr>
            <a:r>
              <a:rPr lang="en-US" baseline="0" dirty="0" smtClean="0"/>
              <a:t>Let’s call this graph “distribution graph”</a:t>
            </a:r>
          </a:p>
          <a:p>
            <a:pPr>
              <a:buFont typeface="Wingdings" pitchFamily="2" charset="2"/>
              <a:buChar char="q"/>
            </a:pPr>
            <a:r>
              <a:rPr lang="en-US" baseline="0" dirty="0" smtClean="0"/>
              <a:t>Significant diversity in total interaction time</a:t>
            </a:r>
          </a:p>
          <a:p>
            <a:pPr>
              <a:buFont typeface="Wingdings" pitchFamily="2" charset="2"/>
              <a:buChar char="q"/>
            </a:pPr>
            <a:endParaRPr lang="en-US" baseline="0" dirty="0" smtClean="0"/>
          </a:p>
          <a:p>
            <a:pPr>
              <a:buFont typeface="Wingdings" pitchFamily="2" charset="2"/>
              <a:buNone/>
            </a:pPr>
            <a:r>
              <a:rPr lang="en-US" b="1" baseline="0" dirty="0" smtClean="0"/>
              <a:t>Transition: </a:t>
            </a:r>
            <a:r>
              <a:rPr lang="en-US" b="0" baseline="0" dirty="0" smtClean="0"/>
              <a:t>What is the source of this significant diversity? Maybe if we identify it we can handle it better in our systems</a:t>
            </a:r>
            <a:endParaRPr lang="en-US" b="1" baseline="0" dirty="0" smtClean="0"/>
          </a:p>
        </p:txBody>
      </p:sp>
      <p:sp>
        <p:nvSpPr>
          <p:cNvPr id="4" name="Slide Number Placeholder 3"/>
          <p:cNvSpPr>
            <a:spLocks noGrp="1"/>
          </p:cNvSpPr>
          <p:nvPr>
            <p:ph type="sldNum" sz="quarter" idx="10"/>
          </p:nvPr>
        </p:nvSpPr>
        <p:spPr/>
        <p:txBody>
          <a:bodyPr/>
          <a:lstStyle/>
          <a:p>
            <a:fld id="{991696DF-86AF-484E-8F12-3F1399ECF4EE}"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pitchFamily="2" charset="2"/>
              <a:buChar char="q"/>
            </a:pPr>
            <a:r>
              <a:rPr lang="en-US" sz="1200" b="0" i="0" kern="1200" dirty="0" smtClean="0">
                <a:solidFill>
                  <a:schemeClr val="tx1"/>
                </a:solidFill>
                <a:latin typeface="+mn-lt"/>
                <a:ea typeface="+mn-ea"/>
                <a:cs typeface="+mn-cs"/>
              </a:rPr>
              <a:t>We explored</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5 different hypotheses</a:t>
            </a:r>
            <a:r>
              <a:rPr lang="en-US" sz="1200" b="0" i="0" kern="1200" baseline="0" dirty="0" smtClean="0">
                <a:solidFill>
                  <a:schemeClr val="tx1"/>
                </a:solidFill>
                <a:latin typeface="+mn-lt"/>
                <a:ea typeface="+mn-ea"/>
                <a:cs typeface="+mn-cs"/>
              </a:rPr>
              <a:t> to explain interaction diversity</a:t>
            </a:r>
            <a:endParaRPr lang="en-US" dirty="0" smtClean="0"/>
          </a:p>
          <a:p>
            <a:pPr>
              <a:buFont typeface="Wingdings" pitchFamily="2" charset="2"/>
              <a:buChar char="q"/>
            </a:pPr>
            <a:r>
              <a:rPr lang="en-US" dirty="0" smtClean="0"/>
              <a:t>I</a:t>
            </a:r>
            <a:r>
              <a:rPr lang="en-US" baseline="0" dirty="0" smtClean="0"/>
              <a:t> will show why “user types” cannot be used to explain the diversity in interaction. You can find in the paper why “application use” and “number of apps per session” do not matter </a:t>
            </a:r>
          </a:p>
        </p:txBody>
      </p:sp>
      <p:sp>
        <p:nvSpPr>
          <p:cNvPr id="4" name="Slide Number Placeholder 3"/>
          <p:cNvSpPr>
            <a:spLocks noGrp="1"/>
          </p:cNvSpPr>
          <p:nvPr>
            <p:ph type="sldNum" sz="quarter" idx="10"/>
          </p:nvPr>
        </p:nvSpPr>
        <p:spPr/>
        <p:txBody>
          <a:bodyPr/>
          <a:lstStyle/>
          <a:p>
            <a:fld id="{991696DF-86AF-484E-8F12-3F1399ECF4EE}"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A010B5-C6A2-4518-9454-121E1F57C2AD}" type="datetime1">
              <a:rPr lang="en-US" smtClean="0"/>
              <a:pPr/>
              <a:t>10/14/2010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A4F7A2-5402-47F5-8227-9110AC7438E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11772-4B0B-4B8C-8531-F53314677EA8}" type="datetime1">
              <a:rPr lang="en-US" smtClean="0"/>
              <a:pPr/>
              <a:t>10/14/2010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A4F7A2-5402-47F5-8227-9110AC7438E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AB3EB5-D33E-4A54-A691-A76CE8FA38EF}" type="datetime1">
              <a:rPr lang="en-US" smtClean="0"/>
              <a:pPr/>
              <a:t>10/14/2010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A4F7A2-5402-47F5-8227-9110AC7438E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8FFB2E0A-D993-4AC9-924B-7C5D500173AB}" type="datetime1">
              <a:rPr lang="en-US" smtClean="0"/>
              <a:pPr/>
              <a:t>10/14/2010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1600"/>
            </a:lvl1pPr>
          </a:lstStyle>
          <a:p>
            <a:fld id="{2BA4F7A2-5402-47F5-8227-9110AC7438EE}"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E21BA7-6AA1-49DF-8220-8CAECECFE3E9}" type="datetime1">
              <a:rPr lang="en-US" smtClean="0"/>
              <a:pPr/>
              <a:t>10/14/2010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A4F7A2-5402-47F5-8227-9110AC7438E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073C808-F3FD-4DC3-B22A-2A72F7661022}" type="datetime1">
              <a:rPr lang="en-US" smtClean="0"/>
              <a:pPr/>
              <a:t>10/14/2010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A4F7A2-5402-47F5-8227-9110AC7438E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BD61375-9E8C-433D-AEA6-59A26C7C4492}" type="datetime1">
              <a:rPr lang="en-US" smtClean="0"/>
              <a:pPr/>
              <a:t>10/14/2010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A4F7A2-5402-47F5-8227-9110AC7438E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D81FC50-8990-4DBE-B165-2E626D0F7F56}" type="datetime1">
              <a:rPr lang="en-US" smtClean="0"/>
              <a:pPr/>
              <a:t>10/14/2010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A4F7A2-5402-47F5-8227-9110AC7438E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F3ED2B-9673-478E-AD34-FC73E0D0851A}" type="datetime1">
              <a:rPr lang="en-US" smtClean="0"/>
              <a:pPr/>
              <a:t>10/14/2010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A4F7A2-5402-47F5-8227-9110AC7438E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43318A-6AC0-4525-B03A-BCA2A1F70EE6}" type="datetime1">
              <a:rPr lang="en-US" smtClean="0"/>
              <a:pPr/>
              <a:t>10/14/2010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A4F7A2-5402-47F5-8227-9110AC7438E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6133E4-D364-4F60-80CB-29BAA61ABA62}" type="datetime1">
              <a:rPr lang="en-US" smtClean="0"/>
              <a:pPr/>
              <a:t>10/14/2010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A4F7A2-5402-47F5-8227-9110AC7438E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970EDC-6381-4E4C-B1FD-7680C6BE0B18}" type="datetime1">
              <a:rPr lang="en-US" smtClean="0"/>
              <a:pPr/>
              <a:t>10/14/2010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A4F7A2-5402-47F5-8227-9110AC7438E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21.jpeg"/><Relationship Id="rId4" Type="http://schemas.openxmlformats.org/officeDocument/2006/relationships/image" Target="../media/image20.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23.jpeg"/><Relationship Id="rId4" Type="http://schemas.openxmlformats.org/officeDocument/2006/relationships/image" Target="../media/image22.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24.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25.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26.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27.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6.xml"/><Relationship Id="rId5" Type="http://schemas.openxmlformats.org/officeDocument/2006/relationships/image" Target="../media/image29.jpeg"/><Relationship Id="rId4" Type="http://schemas.openxmlformats.org/officeDocument/2006/relationships/image" Target="../media/image28.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chart" Target="../charts/chart1.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30.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31.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32.jpe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33.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2.xml"/><Relationship Id="rId5" Type="http://schemas.openxmlformats.org/officeDocument/2006/relationships/image" Target="../media/image36.jpeg"/><Relationship Id="rId4" Type="http://schemas.openxmlformats.org/officeDocument/2006/relationships/image" Target="../media/image35.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notesSlide" Target="../notesSlides/notesSlide3.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4.png"/><Relationship Id="rId5" Type="http://schemas.openxmlformats.org/officeDocument/2006/relationships/image" Target="../media/image3.gif"/><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notesSlide" Target="../notesSlides/notesSlide5.xml"/><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jpe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15.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image" Target="../media/image17.png"/><Relationship Id="rId4" Type="http://schemas.openxmlformats.org/officeDocument/2006/relationships/image" Target="../media/image1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133600"/>
            <a:ext cx="8686800" cy="1600200"/>
          </a:xfrm>
        </p:spPr>
        <p:txBody>
          <a:bodyPr>
            <a:normAutofit/>
          </a:bodyPr>
          <a:lstStyle/>
          <a:p>
            <a:r>
              <a:rPr lang="en-US" b="1" dirty="0" smtClean="0"/>
              <a:t>Diversity in Smartphone Usage</a:t>
            </a:r>
            <a:endParaRPr lang="en-US" b="1" dirty="0"/>
          </a:p>
        </p:txBody>
      </p:sp>
      <p:sp>
        <p:nvSpPr>
          <p:cNvPr id="4" name="TextBox 3"/>
          <p:cNvSpPr txBox="1"/>
          <p:nvPr/>
        </p:nvSpPr>
        <p:spPr>
          <a:xfrm>
            <a:off x="2286000" y="5722203"/>
            <a:ext cx="4495800" cy="830997"/>
          </a:xfrm>
          <a:prstGeom prst="rect">
            <a:avLst/>
          </a:prstGeom>
          <a:noFill/>
        </p:spPr>
        <p:txBody>
          <a:bodyPr wrap="square" rtlCol="0">
            <a:spAutoFit/>
          </a:bodyPr>
          <a:lstStyle/>
          <a:p>
            <a:pPr algn="ctr"/>
            <a:r>
              <a:rPr lang="en-US" sz="2400" b="1" dirty="0" err="1" smtClean="0"/>
              <a:t>MobiSys</a:t>
            </a:r>
            <a:r>
              <a:rPr lang="en-US" sz="2400" b="1" dirty="0" smtClean="0"/>
              <a:t> ‘10</a:t>
            </a:r>
          </a:p>
          <a:p>
            <a:pPr algn="ctr"/>
            <a:r>
              <a:rPr lang="en-US" sz="2400" b="1" dirty="0" smtClean="0"/>
              <a:t>June 17, 2010</a:t>
            </a:r>
            <a:endParaRPr lang="en-US" sz="2400" b="1" dirty="0"/>
          </a:p>
        </p:txBody>
      </p:sp>
      <p:sp>
        <p:nvSpPr>
          <p:cNvPr id="5" name="Subtitle 2"/>
          <p:cNvSpPr txBox="1">
            <a:spLocks/>
          </p:cNvSpPr>
          <p:nvPr/>
        </p:nvSpPr>
        <p:spPr>
          <a:xfrm>
            <a:off x="1066800" y="4724400"/>
            <a:ext cx="7315200" cy="533400"/>
          </a:xfrm>
          <a:prstGeom prst="rect">
            <a:avLst/>
          </a:prstGeom>
        </p:spPr>
        <p:txBody>
          <a:bodyPr vert="horz" lIns="91440" tIns="45720" rIns="91440" bIns="45720" rtlCol="0">
            <a:normAutofit/>
          </a:bodyPr>
          <a:lstStyle/>
          <a:p>
            <a:pPr lvl="0" algn="ctr">
              <a:spcBef>
                <a:spcPct val="20000"/>
              </a:spcBef>
            </a:pPr>
            <a:r>
              <a:rPr lang="en-US" sz="2400" b="1" dirty="0" smtClean="0">
                <a:solidFill>
                  <a:prstClr val="black">
                    <a:tint val="75000"/>
                  </a:prstClr>
                </a:solidFill>
              </a:rPr>
              <a:t>UCLA, Microsoft, USC</a:t>
            </a:r>
            <a:endParaRPr kumimoji="0" lang="en-US" sz="2400" b="1" i="0" u="none" strike="noStrike" kern="1200" cap="none" spc="0" normalizeH="0" baseline="0" noProof="0" dirty="0" smtClean="0">
              <a:ln>
                <a:noFill/>
              </a:ln>
              <a:solidFill>
                <a:schemeClr val="tx1">
                  <a:tint val="75000"/>
                </a:schemeClr>
              </a:solidFill>
              <a:effectLst/>
              <a:uLnTx/>
              <a:uFillTx/>
              <a:latin typeface="+mn-lt"/>
              <a:ea typeface="+mn-ea"/>
              <a:cs typeface="+mn-cs"/>
            </a:endParaRPr>
          </a:p>
        </p:txBody>
      </p:sp>
      <p:sp>
        <p:nvSpPr>
          <p:cNvPr id="7" name="Subtitle 2"/>
          <p:cNvSpPr txBox="1">
            <a:spLocks/>
          </p:cNvSpPr>
          <p:nvPr/>
        </p:nvSpPr>
        <p:spPr>
          <a:xfrm>
            <a:off x="609600" y="3657600"/>
            <a:ext cx="7848600" cy="1219200"/>
          </a:xfrm>
          <a:prstGeom prst="rect">
            <a:avLst/>
          </a:prstGeom>
        </p:spPr>
        <p:txBody>
          <a:bodyPr vert="horz" lIns="91440" tIns="45720" rIns="91440" bIns="45720" rtlCol="0">
            <a:normAutofit/>
          </a:bodyPr>
          <a:lstStyle/>
          <a:p>
            <a:pPr lvl="0" algn="ctr">
              <a:spcBef>
                <a:spcPct val="20000"/>
              </a:spcBef>
            </a:pPr>
            <a:r>
              <a:rPr lang="en-US" sz="2200" b="1" dirty="0" err="1" smtClean="0"/>
              <a:t>Hossein</a:t>
            </a:r>
            <a:r>
              <a:rPr lang="en-US" sz="2200" b="1" dirty="0" smtClean="0"/>
              <a:t> </a:t>
            </a:r>
            <a:r>
              <a:rPr lang="en-US" sz="2200" b="1" dirty="0" err="1" smtClean="0"/>
              <a:t>Falaki</a:t>
            </a:r>
            <a:r>
              <a:rPr lang="en-US" sz="2200" b="1" dirty="0" smtClean="0"/>
              <a:t>, </a:t>
            </a:r>
            <a:r>
              <a:rPr lang="en-US" sz="2200" b="1" dirty="0" err="1" smtClean="0">
                <a:solidFill>
                  <a:prstClr val="black">
                    <a:tint val="75000"/>
                  </a:prstClr>
                </a:solidFill>
              </a:rPr>
              <a:t>Ratul</a:t>
            </a:r>
            <a:r>
              <a:rPr lang="en-US" sz="2200" b="1" dirty="0" smtClean="0">
                <a:solidFill>
                  <a:prstClr val="black">
                    <a:tint val="75000"/>
                  </a:prstClr>
                </a:solidFill>
              </a:rPr>
              <a:t> </a:t>
            </a:r>
            <a:r>
              <a:rPr lang="en-US" sz="2200" b="1" dirty="0" err="1" smtClean="0">
                <a:solidFill>
                  <a:prstClr val="black">
                    <a:tint val="75000"/>
                  </a:prstClr>
                </a:solidFill>
              </a:rPr>
              <a:t>Mahajan</a:t>
            </a:r>
            <a:r>
              <a:rPr lang="en-US" sz="2200" b="1" dirty="0" smtClean="0">
                <a:solidFill>
                  <a:prstClr val="black">
                    <a:tint val="75000"/>
                  </a:prstClr>
                </a:solidFill>
              </a:rPr>
              <a:t>, </a:t>
            </a:r>
            <a:r>
              <a:rPr lang="en-US" sz="2200" b="1" dirty="0" err="1" smtClean="0">
                <a:solidFill>
                  <a:prstClr val="black">
                    <a:tint val="75000"/>
                  </a:prstClr>
                </a:solidFill>
              </a:rPr>
              <a:t>Srikanth</a:t>
            </a:r>
            <a:r>
              <a:rPr lang="en-US" sz="2200" b="1" dirty="0" smtClean="0">
                <a:solidFill>
                  <a:prstClr val="black">
                    <a:tint val="75000"/>
                  </a:prstClr>
                </a:solidFill>
              </a:rPr>
              <a:t> </a:t>
            </a:r>
            <a:r>
              <a:rPr lang="en-US" sz="2200" b="1" dirty="0" err="1" smtClean="0">
                <a:solidFill>
                  <a:prstClr val="black">
                    <a:tint val="75000"/>
                  </a:prstClr>
                </a:solidFill>
              </a:rPr>
              <a:t>Kandula</a:t>
            </a:r>
            <a:endParaRPr lang="en-US" sz="2200" b="1" dirty="0" smtClean="0">
              <a:solidFill>
                <a:prstClr val="black">
                  <a:tint val="75000"/>
                </a:prstClr>
              </a:solidFill>
            </a:endParaRPr>
          </a:p>
          <a:p>
            <a:pPr lvl="0" algn="ctr">
              <a:spcBef>
                <a:spcPct val="20000"/>
              </a:spcBef>
            </a:pPr>
            <a:r>
              <a:rPr lang="en-US" sz="2200" b="1" dirty="0" err="1" smtClean="0">
                <a:solidFill>
                  <a:prstClr val="black">
                    <a:tint val="75000"/>
                  </a:prstClr>
                </a:solidFill>
              </a:rPr>
              <a:t>Dimitrios</a:t>
            </a:r>
            <a:r>
              <a:rPr lang="en-US" sz="2200" b="1" dirty="0" smtClean="0">
                <a:solidFill>
                  <a:prstClr val="black">
                    <a:tint val="75000"/>
                  </a:prstClr>
                </a:solidFill>
              </a:rPr>
              <a:t> </a:t>
            </a:r>
            <a:r>
              <a:rPr lang="en-US" sz="2200" b="1" dirty="0" err="1" smtClean="0">
                <a:solidFill>
                  <a:prstClr val="black">
                    <a:tint val="75000"/>
                  </a:prstClr>
                </a:solidFill>
              </a:rPr>
              <a:t>Lymberopoulos</a:t>
            </a:r>
            <a:r>
              <a:rPr lang="en-US" sz="2200" b="1" dirty="0" smtClean="0">
                <a:solidFill>
                  <a:prstClr val="black">
                    <a:tint val="75000"/>
                  </a:prstClr>
                </a:solidFill>
              </a:rPr>
              <a:t>, </a:t>
            </a:r>
            <a:r>
              <a:rPr lang="en-US" sz="2200" b="1" dirty="0" err="1" smtClean="0">
                <a:solidFill>
                  <a:prstClr val="black">
                    <a:tint val="75000"/>
                  </a:prstClr>
                </a:solidFill>
              </a:rPr>
              <a:t>Ramesh</a:t>
            </a:r>
            <a:r>
              <a:rPr lang="en-US" sz="2200" b="1" dirty="0" smtClean="0">
                <a:solidFill>
                  <a:prstClr val="black">
                    <a:tint val="75000"/>
                  </a:prstClr>
                </a:solidFill>
              </a:rPr>
              <a:t> </a:t>
            </a:r>
            <a:r>
              <a:rPr lang="en-US" sz="2200" b="1" dirty="0" err="1" smtClean="0">
                <a:solidFill>
                  <a:prstClr val="black">
                    <a:tint val="75000"/>
                  </a:prstClr>
                </a:solidFill>
              </a:rPr>
              <a:t>Govindan</a:t>
            </a:r>
            <a:r>
              <a:rPr lang="en-US" sz="2200" b="1" dirty="0" smtClean="0">
                <a:solidFill>
                  <a:prstClr val="black">
                    <a:tint val="75000"/>
                  </a:prstClr>
                </a:solidFill>
              </a:rPr>
              <a:t>, Deborah </a:t>
            </a:r>
            <a:r>
              <a:rPr lang="en-US" sz="2200" b="1" dirty="0" err="1" smtClean="0">
                <a:solidFill>
                  <a:prstClr val="black">
                    <a:tint val="75000"/>
                  </a:prstClr>
                </a:solidFill>
              </a:rPr>
              <a:t>Estrin</a:t>
            </a:r>
            <a:endParaRPr kumimoji="0" lang="en-US" sz="2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ransition advTm="27843"/>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User Demographics Do Not Explain Diversity</a:t>
            </a:r>
          </a:p>
        </p:txBody>
      </p:sp>
      <p:sp>
        <p:nvSpPr>
          <p:cNvPr id="6" name="Slide Number Placeholder 5"/>
          <p:cNvSpPr>
            <a:spLocks noGrp="1"/>
          </p:cNvSpPr>
          <p:nvPr>
            <p:ph type="sldNum" sz="quarter" idx="12"/>
          </p:nvPr>
        </p:nvSpPr>
        <p:spPr/>
        <p:txBody>
          <a:bodyPr/>
          <a:lstStyle/>
          <a:p>
            <a:fld id="{2BA4F7A2-5402-47F5-8227-9110AC7438EE}" type="slidenum">
              <a:rPr lang="en-US" smtClean="0"/>
              <a:pPr/>
              <a:t>10</a:t>
            </a:fld>
            <a:endParaRPr lang="en-US"/>
          </a:p>
        </p:txBody>
      </p:sp>
      <p:pic>
        <p:nvPicPr>
          <p:cNvPr id="113665" name="Picture 1" descr="C:\cygwin\home\Hossein Falaki\msr\papers\plots\activetime_ratio_and_types.jpg"/>
          <p:cNvPicPr>
            <a:picLocks noChangeAspect="1" noChangeArrowheads="1"/>
          </p:cNvPicPr>
          <p:nvPr/>
        </p:nvPicPr>
        <p:blipFill>
          <a:blip r:embed="rId3" cstate="print"/>
          <a:srcRect/>
          <a:stretch>
            <a:fillRect/>
          </a:stretch>
        </p:blipFill>
        <p:spPr bwMode="auto">
          <a:xfrm>
            <a:off x="4800600" y="2057400"/>
            <a:ext cx="4120932" cy="4114800"/>
          </a:xfrm>
          <a:prstGeom prst="rect">
            <a:avLst/>
          </a:prstGeom>
          <a:noFill/>
        </p:spPr>
      </p:pic>
      <p:pic>
        <p:nvPicPr>
          <p:cNvPr id="113666" name="Picture 2" descr="C:\cygwin\home\Hossein Falaki\msr\papers\plots\activetime_ratio_wm_types.jpg"/>
          <p:cNvPicPr>
            <a:picLocks noChangeAspect="1" noChangeArrowheads="1"/>
          </p:cNvPicPr>
          <p:nvPr/>
        </p:nvPicPr>
        <p:blipFill>
          <a:blip r:embed="rId4" cstate="print"/>
          <a:srcRect/>
          <a:stretch>
            <a:fillRect/>
          </a:stretch>
        </p:blipFill>
        <p:spPr bwMode="auto">
          <a:xfrm>
            <a:off x="222468" y="2057400"/>
            <a:ext cx="4120932" cy="4114800"/>
          </a:xfrm>
          <a:prstGeom prst="rect">
            <a:avLst/>
          </a:prstGeom>
          <a:noFill/>
        </p:spPr>
      </p:pic>
    </p:spTree>
  </p:cSld>
  <p:clrMapOvr>
    <a:masterClrMapping/>
  </p:clrMapOvr>
  <p:transition advTm="34437"/>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smtClean="0"/>
              <a:t>Session Lengths Contribute to Diversity</a:t>
            </a:r>
            <a:endParaRPr lang="en-US" sz="3800" dirty="0"/>
          </a:p>
        </p:txBody>
      </p:sp>
      <p:sp>
        <p:nvSpPr>
          <p:cNvPr id="4" name="Slide Number Placeholder 3"/>
          <p:cNvSpPr>
            <a:spLocks noGrp="1"/>
          </p:cNvSpPr>
          <p:nvPr>
            <p:ph type="sldNum" sz="quarter" idx="12"/>
          </p:nvPr>
        </p:nvSpPr>
        <p:spPr/>
        <p:txBody>
          <a:bodyPr/>
          <a:lstStyle/>
          <a:p>
            <a:fld id="{2BA4F7A2-5402-47F5-8227-9110AC7438EE}" type="slidenum">
              <a:rPr lang="en-US" smtClean="0"/>
              <a:pPr/>
              <a:t>11</a:t>
            </a:fld>
            <a:endParaRPr lang="en-US" dirty="0"/>
          </a:p>
        </p:txBody>
      </p:sp>
      <p:pic>
        <p:nvPicPr>
          <p:cNvPr id="64515" name="Picture 3" descr="C:\cygwin\home\Hossein Falaki\msr\papers\plots\activetime_vs_len_wm.jpg"/>
          <p:cNvPicPr>
            <a:picLocks noChangeAspect="1" noChangeArrowheads="1"/>
          </p:cNvPicPr>
          <p:nvPr/>
        </p:nvPicPr>
        <p:blipFill>
          <a:blip r:embed="rId4" cstate="print"/>
          <a:srcRect/>
          <a:stretch>
            <a:fillRect/>
          </a:stretch>
        </p:blipFill>
        <p:spPr bwMode="auto">
          <a:xfrm>
            <a:off x="4800600" y="2286000"/>
            <a:ext cx="4120932" cy="4114800"/>
          </a:xfrm>
          <a:prstGeom prst="rect">
            <a:avLst/>
          </a:prstGeom>
          <a:noFill/>
        </p:spPr>
      </p:pic>
      <p:pic>
        <p:nvPicPr>
          <p:cNvPr id="107521" name="Picture 1" descr="C:\cygwin\home\Hossein Falaki\msr\papers\plots\mean_session_wm_android.jpg"/>
          <p:cNvPicPr>
            <a:picLocks noChangeAspect="1" noChangeArrowheads="1"/>
          </p:cNvPicPr>
          <p:nvPr/>
        </p:nvPicPr>
        <p:blipFill>
          <a:blip r:embed="rId5" cstate="print"/>
          <a:srcRect/>
          <a:stretch>
            <a:fillRect/>
          </a:stretch>
        </p:blipFill>
        <p:spPr bwMode="auto">
          <a:xfrm>
            <a:off x="2508468" y="1828800"/>
            <a:ext cx="4120932" cy="4114800"/>
          </a:xfrm>
          <a:prstGeom prst="rect">
            <a:avLst/>
          </a:prstGeom>
          <a:noFill/>
        </p:spPr>
      </p:pic>
    </p:spTree>
    <p:custDataLst>
      <p:tags r:id="rId1"/>
    </p:custDataLst>
  </p:cSld>
  <p:clrMapOvr>
    <a:masterClrMapping/>
  </p:clrMapOvr>
  <p:transition advTm="6490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0 0  L -0.25 0  E" pathEditMode="relative" ptsTypes="">
                                      <p:cBhvr>
                                        <p:cTn id="6" dur="2000" fill="hold"/>
                                        <p:tgtEl>
                                          <p:spTgt spid="107521"/>
                                        </p:tgtEl>
                                        <p:attrNameLst>
                                          <p:attrName>ppt_x</p:attrName>
                                          <p:attrName>ppt_y</p:attrName>
                                        </p:attrNameLst>
                                      </p:cBhvr>
                                    </p:animMotion>
                                  </p:childTnLst>
                                </p:cTn>
                              </p:par>
                            </p:childTnLst>
                          </p:cTn>
                        </p:par>
                        <p:par>
                          <p:cTn id="7" fill="hold">
                            <p:stCondLst>
                              <p:cond delay="2000"/>
                            </p:stCondLst>
                            <p:childTnLst>
                              <p:par>
                                <p:cTn id="8" presetID="1" presetClass="entr" presetSubtype="0" fill="hold" nodeType="afterEffect">
                                  <p:stCondLst>
                                    <p:cond delay="0"/>
                                  </p:stCondLst>
                                  <p:childTnLst>
                                    <p:set>
                                      <p:cBhvr>
                                        <p:cTn id="9" dur="1" fill="hold">
                                          <p:stCondLst>
                                            <p:cond delay="0"/>
                                          </p:stCondLst>
                                        </p:cTn>
                                        <p:tgtEl>
                                          <p:spTgt spid="645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800" dirty="0" smtClean="0"/>
              <a:t>Number of Sessions Contribute to Diversity</a:t>
            </a:r>
            <a:endParaRPr lang="en-US" sz="3800" dirty="0"/>
          </a:p>
        </p:txBody>
      </p:sp>
      <p:sp>
        <p:nvSpPr>
          <p:cNvPr id="4" name="Slide Number Placeholder 3"/>
          <p:cNvSpPr>
            <a:spLocks noGrp="1"/>
          </p:cNvSpPr>
          <p:nvPr>
            <p:ph type="sldNum" sz="quarter" idx="12"/>
          </p:nvPr>
        </p:nvSpPr>
        <p:spPr/>
        <p:txBody>
          <a:bodyPr/>
          <a:lstStyle/>
          <a:p>
            <a:fld id="{2BA4F7A2-5402-47F5-8227-9110AC7438EE}" type="slidenum">
              <a:rPr lang="en-US" smtClean="0"/>
              <a:pPr/>
              <a:t>12</a:t>
            </a:fld>
            <a:endParaRPr lang="en-US" dirty="0"/>
          </a:p>
        </p:txBody>
      </p:sp>
      <p:pic>
        <p:nvPicPr>
          <p:cNvPr id="105473" name="Picture 1" descr="C:\cygwin\home\Hossein Falaki\msr\papers\plots\interaction_count_wm_android.jpg"/>
          <p:cNvPicPr>
            <a:picLocks noChangeAspect="1" noChangeArrowheads="1"/>
          </p:cNvPicPr>
          <p:nvPr/>
        </p:nvPicPr>
        <p:blipFill>
          <a:blip r:embed="rId4" cstate="print"/>
          <a:srcRect/>
          <a:stretch>
            <a:fillRect/>
          </a:stretch>
        </p:blipFill>
        <p:spPr bwMode="auto">
          <a:xfrm>
            <a:off x="2508468" y="1905000"/>
            <a:ext cx="4120932" cy="4114800"/>
          </a:xfrm>
          <a:prstGeom prst="rect">
            <a:avLst/>
          </a:prstGeom>
          <a:noFill/>
        </p:spPr>
      </p:pic>
      <p:pic>
        <p:nvPicPr>
          <p:cNvPr id="105474" name="Picture 2" descr="C:\cygwin\home\Hossein Falaki\msr\papers\plots\activetime_vs_count_wm.jpg"/>
          <p:cNvPicPr>
            <a:picLocks noChangeAspect="1" noChangeArrowheads="1"/>
          </p:cNvPicPr>
          <p:nvPr/>
        </p:nvPicPr>
        <p:blipFill>
          <a:blip r:embed="rId5" cstate="print"/>
          <a:srcRect/>
          <a:stretch>
            <a:fillRect/>
          </a:stretch>
        </p:blipFill>
        <p:spPr bwMode="auto">
          <a:xfrm>
            <a:off x="4800600" y="2362200"/>
            <a:ext cx="4120932" cy="4114800"/>
          </a:xfrm>
          <a:prstGeom prst="rect">
            <a:avLst/>
          </a:prstGeom>
          <a:noFill/>
        </p:spPr>
      </p:pic>
    </p:spTree>
    <p:custDataLst>
      <p:tags r:id="rId1"/>
    </p:custDataLst>
  </p:cSld>
  <p:clrMapOvr>
    <a:masterClrMapping/>
  </p:clrMapOvr>
  <p:transition advTm="28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0 0  L -0.25 0  E" pathEditMode="relative" ptsTypes="">
                                      <p:cBhvr>
                                        <p:cTn id="6" dur="2000" fill="hold"/>
                                        <p:tgtEl>
                                          <p:spTgt spid="105473"/>
                                        </p:tgtEl>
                                        <p:attrNameLst>
                                          <p:attrName>ppt_x</p:attrName>
                                          <p:attrName>ppt_y</p:attrName>
                                        </p:attrNameLst>
                                      </p:cBhvr>
                                    </p:animMotion>
                                  </p:childTnLst>
                                </p:cTn>
                              </p:par>
                            </p:childTnLst>
                          </p:cTn>
                        </p:par>
                        <p:par>
                          <p:cTn id="7" fill="hold">
                            <p:stCondLst>
                              <p:cond delay="2000"/>
                            </p:stCondLst>
                            <p:childTnLst>
                              <p:par>
                                <p:cTn id="8" presetID="1" presetClass="entr" presetSubtype="0" fill="hold" nodeType="afterEffect">
                                  <p:stCondLst>
                                    <p:cond delay="0"/>
                                  </p:stCondLst>
                                  <p:childTnLst>
                                    <p:set>
                                      <p:cBhvr>
                                        <p:cTn id="9" dur="1" fill="hold">
                                          <p:stCondLst>
                                            <p:cond delay="0"/>
                                          </p:stCondLst>
                                        </p:cTn>
                                        <p:tgtEl>
                                          <p:spTgt spid="1054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Session Length and Count Are Uncorrelated</a:t>
            </a:r>
            <a:endParaRPr lang="en-US" dirty="0"/>
          </a:p>
        </p:txBody>
      </p:sp>
      <p:sp>
        <p:nvSpPr>
          <p:cNvPr id="4" name="Slide Number Placeholder 3"/>
          <p:cNvSpPr>
            <a:spLocks noGrp="1"/>
          </p:cNvSpPr>
          <p:nvPr>
            <p:ph type="sldNum" sz="quarter" idx="12"/>
          </p:nvPr>
        </p:nvSpPr>
        <p:spPr/>
        <p:txBody>
          <a:bodyPr/>
          <a:lstStyle/>
          <a:p>
            <a:fld id="{2BA4F7A2-5402-47F5-8227-9110AC7438EE}" type="slidenum">
              <a:rPr lang="en-US" smtClean="0"/>
              <a:pPr/>
              <a:t>13</a:t>
            </a:fld>
            <a:endParaRPr lang="en-US" dirty="0"/>
          </a:p>
        </p:txBody>
      </p:sp>
      <p:pic>
        <p:nvPicPr>
          <p:cNvPr id="20483" name="Picture 3" descr="C:\cygwin\home\Hossein Falaki\msr\papers\plots\interaction_count_vs_len_wm.jpg"/>
          <p:cNvPicPr>
            <a:picLocks noChangeAspect="1" noChangeArrowheads="1"/>
          </p:cNvPicPr>
          <p:nvPr/>
        </p:nvPicPr>
        <p:blipFill>
          <a:blip r:embed="rId4" cstate="print"/>
          <a:srcRect/>
          <a:stretch>
            <a:fillRect/>
          </a:stretch>
        </p:blipFill>
        <p:spPr bwMode="auto">
          <a:xfrm>
            <a:off x="1828800" y="1371600"/>
            <a:ext cx="5494576" cy="5486400"/>
          </a:xfrm>
          <a:prstGeom prst="rect">
            <a:avLst/>
          </a:prstGeom>
          <a:noFill/>
        </p:spPr>
      </p:pic>
    </p:spTree>
    <p:custDataLst>
      <p:tags r:id="rId1"/>
    </p:custDataLst>
  </p:cSld>
  <p:clrMapOvr>
    <a:masterClrMapping/>
  </p:clrMapOvr>
  <p:transition advTm="30968"/>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Close Look at Interaction Sessions</a:t>
            </a:r>
            <a:endParaRPr lang="en-US" dirty="0"/>
          </a:p>
        </p:txBody>
      </p:sp>
      <p:sp>
        <p:nvSpPr>
          <p:cNvPr id="4" name="Slide Number Placeholder 3"/>
          <p:cNvSpPr>
            <a:spLocks noGrp="1"/>
          </p:cNvSpPr>
          <p:nvPr>
            <p:ph type="sldNum" sz="quarter" idx="12"/>
          </p:nvPr>
        </p:nvSpPr>
        <p:spPr/>
        <p:txBody>
          <a:bodyPr/>
          <a:lstStyle/>
          <a:p>
            <a:fld id="{2BA4F7A2-5402-47F5-8227-9110AC7438EE}" type="slidenum">
              <a:rPr lang="en-US" smtClean="0"/>
              <a:pPr/>
              <a:t>14</a:t>
            </a:fld>
            <a:endParaRPr lang="en-US" dirty="0"/>
          </a:p>
        </p:txBody>
      </p:sp>
      <p:pic>
        <p:nvPicPr>
          <p:cNvPr id="25605" name="Picture 5" descr="C:\cygwin\home\Hossein Falaki\msr\papers\plots\session_hist_sc2.jpg"/>
          <p:cNvPicPr>
            <a:picLocks noChangeAspect="1" noChangeArrowheads="1"/>
          </p:cNvPicPr>
          <p:nvPr/>
        </p:nvPicPr>
        <p:blipFill>
          <a:blip r:embed="rId4" cstate="print"/>
          <a:srcRect/>
          <a:stretch>
            <a:fillRect/>
          </a:stretch>
        </p:blipFill>
        <p:spPr bwMode="auto">
          <a:xfrm>
            <a:off x="1820624" y="1371600"/>
            <a:ext cx="5494576" cy="5486400"/>
          </a:xfrm>
          <a:prstGeom prst="rect">
            <a:avLst/>
          </a:prstGeom>
          <a:noFill/>
        </p:spPr>
      </p:pic>
      <p:grpSp>
        <p:nvGrpSpPr>
          <p:cNvPr id="3" name="Group 12"/>
          <p:cNvGrpSpPr/>
          <p:nvPr/>
        </p:nvGrpSpPr>
        <p:grpSpPr>
          <a:xfrm>
            <a:off x="2743200" y="1828800"/>
            <a:ext cx="4419600" cy="2895600"/>
            <a:chOff x="2743200" y="1828800"/>
            <a:chExt cx="4419600" cy="2895600"/>
          </a:xfrm>
        </p:grpSpPr>
        <p:sp>
          <p:nvSpPr>
            <p:cNvPr id="5" name="Oval 4"/>
            <p:cNvSpPr/>
            <p:nvPr/>
          </p:nvSpPr>
          <p:spPr>
            <a:xfrm>
              <a:off x="2743200" y="1828800"/>
              <a:ext cx="914400" cy="914400"/>
            </a:xfrm>
            <a:prstGeom prst="ellipse">
              <a:avLst/>
            </a:prstGeom>
            <a:noFill/>
            <a:ln w="635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Arrow Connector 5"/>
            <p:cNvCxnSpPr>
              <a:stCxn id="7" idx="1"/>
            </p:cNvCxnSpPr>
            <p:nvPr/>
          </p:nvCxnSpPr>
          <p:spPr>
            <a:xfrm rot="10800000">
              <a:off x="3581400" y="2590800"/>
              <a:ext cx="1600200" cy="1600200"/>
            </a:xfrm>
            <a:prstGeom prst="straightConnector1">
              <a:avLst/>
            </a:prstGeom>
            <a:ln w="38100" cap="flat" cmpd="sng" algn="ctr">
              <a:solidFill>
                <a:srgbClr val="2246B0"/>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7" name="Rounded Rectangle 6"/>
            <p:cNvSpPr/>
            <p:nvPr/>
          </p:nvSpPr>
          <p:spPr>
            <a:xfrm>
              <a:off x="5181600" y="3657600"/>
              <a:ext cx="1981200" cy="1066800"/>
            </a:xfrm>
            <a:prstGeom prst="roundRect">
              <a:avLst/>
            </a:prstGeom>
            <a:solidFill>
              <a:srgbClr val="2246B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Most sessions are short</a:t>
              </a:r>
              <a:endParaRPr lang="en-US" sz="2000" dirty="0"/>
            </a:p>
          </p:txBody>
        </p:sp>
      </p:grpSp>
      <p:grpSp>
        <p:nvGrpSpPr>
          <p:cNvPr id="8" name="Group 18"/>
          <p:cNvGrpSpPr/>
          <p:nvPr/>
        </p:nvGrpSpPr>
        <p:grpSpPr>
          <a:xfrm>
            <a:off x="3200400" y="1600200"/>
            <a:ext cx="4114800" cy="3048000"/>
            <a:chOff x="3200400" y="1600200"/>
            <a:chExt cx="4114800" cy="3048000"/>
          </a:xfrm>
        </p:grpSpPr>
        <p:sp>
          <p:nvSpPr>
            <p:cNvPr id="14" name="Oval 13"/>
            <p:cNvSpPr/>
            <p:nvPr/>
          </p:nvSpPr>
          <p:spPr>
            <a:xfrm>
              <a:off x="3200400" y="3733800"/>
              <a:ext cx="914400" cy="914400"/>
            </a:xfrm>
            <a:prstGeom prst="ellipse">
              <a:avLst/>
            </a:prstGeom>
            <a:noFill/>
            <a:ln w="635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ounded Rectangle 14"/>
            <p:cNvSpPr/>
            <p:nvPr/>
          </p:nvSpPr>
          <p:spPr>
            <a:xfrm>
              <a:off x="5334000" y="1600200"/>
              <a:ext cx="1981200" cy="1066800"/>
            </a:xfrm>
            <a:prstGeom prst="roundRect">
              <a:avLst/>
            </a:prstGeom>
            <a:solidFill>
              <a:srgbClr val="2246B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Sessions terminated by screen timeout</a:t>
              </a:r>
              <a:endParaRPr lang="en-US" sz="2000" dirty="0"/>
            </a:p>
          </p:txBody>
        </p:sp>
        <p:cxnSp>
          <p:nvCxnSpPr>
            <p:cNvPr id="16" name="Straight Arrow Connector 15"/>
            <p:cNvCxnSpPr>
              <a:stCxn id="15" idx="1"/>
            </p:cNvCxnSpPr>
            <p:nvPr/>
          </p:nvCxnSpPr>
          <p:spPr>
            <a:xfrm rot="10800000" flipV="1">
              <a:off x="3962400" y="2133600"/>
              <a:ext cx="1371600" cy="1676400"/>
            </a:xfrm>
            <a:prstGeom prst="straightConnector1">
              <a:avLst/>
            </a:prstGeom>
            <a:ln w="38100" cap="flat" cmpd="sng" algn="ctr">
              <a:solidFill>
                <a:srgbClr val="2246B0"/>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grpSp>
      <p:sp>
        <p:nvSpPr>
          <p:cNvPr id="20" name="Rounded Rectangle 19"/>
          <p:cNvSpPr/>
          <p:nvPr/>
        </p:nvSpPr>
        <p:spPr>
          <a:xfrm>
            <a:off x="5334000" y="2590800"/>
            <a:ext cx="1981200" cy="1066800"/>
          </a:xfrm>
          <a:prstGeom prst="roundRect">
            <a:avLst/>
          </a:prstGeom>
          <a:solidFill>
            <a:srgbClr val="2246B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Few very long sessions</a:t>
            </a:r>
            <a:endParaRPr lang="en-US" sz="2000" dirty="0"/>
          </a:p>
        </p:txBody>
      </p:sp>
      <p:grpSp>
        <p:nvGrpSpPr>
          <p:cNvPr id="25" name="Group 24"/>
          <p:cNvGrpSpPr/>
          <p:nvPr/>
        </p:nvGrpSpPr>
        <p:grpSpPr>
          <a:xfrm>
            <a:off x="76200" y="1676400"/>
            <a:ext cx="3581400" cy="4114800"/>
            <a:chOff x="76200" y="1676400"/>
            <a:chExt cx="3581400" cy="4114800"/>
          </a:xfrm>
        </p:grpSpPr>
        <p:sp>
          <p:nvSpPr>
            <p:cNvPr id="17" name="Oval 16"/>
            <p:cNvSpPr/>
            <p:nvPr/>
          </p:nvSpPr>
          <p:spPr>
            <a:xfrm>
              <a:off x="2514600" y="1676400"/>
              <a:ext cx="1143000" cy="4114800"/>
            </a:xfrm>
            <a:prstGeom prst="ellipse">
              <a:avLst/>
            </a:prstGeom>
            <a:noFill/>
            <a:ln w="635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8" name="Straight Arrow Connector 17"/>
            <p:cNvCxnSpPr>
              <a:stCxn id="17" idx="2"/>
              <a:endCxn id="23" idx="2"/>
            </p:cNvCxnSpPr>
            <p:nvPr/>
          </p:nvCxnSpPr>
          <p:spPr>
            <a:xfrm rot="10800000">
              <a:off x="1066800" y="2971800"/>
              <a:ext cx="1447800" cy="762000"/>
            </a:xfrm>
            <a:prstGeom prst="straightConnector1">
              <a:avLst/>
            </a:prstGeom>
            <a:ln w="38100" cap="flat" cmpd="sng" algn="ctr">
              <a:solidFill>
                <a:srgbClr val="2246B0"/>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3" name="Rounded Rectangle 22"/>
            <p:cNvSpPr/>
            <p:nvPr/>
          </p:nvSpPr>
          <p:spPr>
            <a:xfrm>
              <a:off x="76200" y="1905000"/>
              <a:ext cx="1981200" cy="1066800"/>
            </a:xfrm>
            <a:prstGeom prst="roundRect">
              <a:avLst/>
            </a:prstGeom>
            <a:solidFill>
              <a:srgbClr val="2246B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Exponential distribution</a:t>
              </a:r>
              <a:endParaRPr lang="en-US" sz="2000" dirty="0"/>
            </a:p>
          </p:txBody>
        </p:sp>
      </p:grpSp>
      <p:grpSp>
        <p:nvGrpSpPr>
          <p:cNvPr id="32" name="Group 31"/>
          <p:cNvGrpSpPr/>
          <p:nvPr/>
        </p:nvGrpSpPr>
        <p:grpSpPr>
          <a:xfrm>
            <a:off x="0" y="3657600"/>
            <a:ext cx="8610600" cy="2209800"/>
            <a:chOff x="0" y="3657600"/>
            <a:chExt cx="8610600" cy="2209800"/>
          </a:xfrm>
        </p:grpSpPr>
        <p:sp>
          <p:nvSpPr>
            <p:cNvPr id="26" name="Oval 25"/>
            <p:cNvSpPr/>
            <p:nvPr/>
          </p:nvSpPr>
          <p:spPr>
            <a:xfrm>
              <a:off x="3124200" y="3657600"/>
              <a:ext cx="5486400" cy="2209800"/>
            </a:xfrm>
            <a:prstGeom prst="ellipse">
              <a:avLst/>
            </a:prstGeom>
            <a:noFill/>
            <a:ln w="635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ounded Rectangle 26"/>
            <p:cNvSpPr/>
            <p:nvPr/>
          </p:nvSpPr>
          <p:spPr>
            <a:xfrm>
              <a:off x="0" y="4038600"/>
              <a:ext cx="1981200" cy="1066800"/>
            </a:xfrm>
            <a:prstGeom prst="roundRect">
              <a:avLst/>
            </a:prstGeom>
            <a:solidFill>
              <a:srgbClr val="2246B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Shifted Pareto distribution</a:t>
              </a:r>
              <a:endParaRPr lang="en-US" sz="2000" dirty="0"/>
            </a:p>
          </p:txBody>
        </p:sp>
        <p:cxnSp>
          <p:nvCxnSpPr>
            <p:cNvPr id="28" name="Straight Arrow Connector 27"/>
            <p:cNvCxnSpPr>
              <a:stCxn id="26" idx="2"/>
              <a:endCxn id="27" idx="3"/>
            </p:cNvCxnSpPr>
            <p:nvPr/>
          </p:nvCxnSpPr>
          <p:spPr>
            <a:xfrm rot="10800000">
              <a:off x="1981200" y="4572000"/>
              <a:ext cx="1143000" cy="190500"/>
            </a:xfrm>
            <a:prstGeom prst="straightConnector1">
              <a:avLst/>
            </a:prstGeom>
            <a:ln w="38100" cap="flat" cmpd="sng" algn="ctr">
              <a:solidFill>
                <a:srgbClr val="2246B0"/>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grpSp>
    </p:spTree>
    <p:custDataLst>
      <p:tags r:id="rId1"/>
    </p:custDataLst>
  </p:cSld>
  <p:clrMapOvr>
    <a:masterClrMapping/>
  </p:clrMapOvr>
  <p:transition advTm="7117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3"/>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8"/>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20"/>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25"/>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cygwin\home\Hossein Falaki\msr\papers\plots\session_qqplot_android2.jpg"/>
          <p:cNvPicPr>
            <a:picLocks noChangeAspect="1" noChangeArrowheads="1"/>
          </p:cNvPicPr>
          <p:nvPr/>
        </p:nvPicPr>
        <p:blipFill>
          <a:blip r:embed="rId4" cstate="print"/>
          <a:srcRect/>
          <a:stretch>
            <a:fillRect/>
          </a:stretch>
        </p:blipFill>
        <p:spPr bwMode="auto">
          <a:xfrm>
            <a:off x="2049904" y="1371600"/>
            <a:ext cx="5494576" cy="5486400"/>
          </a:xfrm>
          <a:prstGeom prst="rect">
            <a:avLst/>
          </a:prstGeom>
          <a:noFill/>
        </p:spPr>
      </p:pic>
      <p:sp>
        <p:nvSpPr>
          <p:cNvPr id="2" name="Title 1"/>
          <p:cNvSpPr>
            <a:spLocks noGrp="1"/>
          </p:cNvSpPr>
          <p:nvPr>
            <p:ph type="title"/>
          </p:nvPr>
        </p:nvSpPr>
        <p:spPr/>
        <p:txBody>
          <a:bodyPr/>
          <a:lstStyle/>
          <a:p>
            <a:r>
              <a:rPr lang="en-US" dirty="0" smtClean="0"/>
              <a:t>Modeling Interaction Sessions</a:t>
            </a:r>
            <a:endParaRPr lang="en-US" dirty="0"/>
          </a:p>
        </p:txBody>
      </p:sp>
      <p:sp>
        <p:nvSpPr>
          <p:cNvPr id="4" name="Slide Number Placeholder 3"/>
          <p:cNvSpPr>
            <a:spLocks noGrp="1"/>
          </p:cNvSpPr>
          <p:nvPr>
            <p:ph type="sldNum" sz="quarter" idx="12"/>
          </p:nvPr>
        </p:nvSpPr>
        <p:spPr/>
        <p:txBody>
          <a:bodyPr/>
          <a:lstStyle/>
          <a:p>
            <a:fld id="{2BA4F7A2-5402-47F5-8227-9110AC7438EE}" type="slidenum">
              <a:rPr lang="en-US" smtClean="0"/>
              <a:pPr/>
              <a:t>15</a:t>
            </a:fld>
            <a:endParaRPr lang="en-US" dirty="0"/>
          </a:p>
        </p:txBody>
      </p:sp>
      <p:grpSp>
        <p:nvGrpSpPr>
          <p:cNvPr id="3" name="Group 12"/>
          <p:cNvGrpSpPr/>
          <p:nvPr/>
        </p:nvGrpSpPr>
        <p:grpSpPr>
          <a:xfrm>
            <a:off x="0" y="1752600"/>
            <a:ext cx="6553200" cy="1871702"/>
            <a:chOff x="-68837" y="1302517"/>
            <a:chExt cx="6553200" cy="1871702"/>
          </a:xfrm>
        </p:grpSpPr>
        <p:sp>
          <p:nvSpPr>
            <p:cNvPr id="8" name="Oval 7"/>
            <p:cNvSpPr/>
            <p:nvPr/>
          </p:nvSpPr>
          <p:spPr>
            <a:xfrm rot="2423386">
              <a:off x="5607294" y="1302517"/>
              <a:ext cx="877069" cy="1871702"/>
            </a:xfrm>
            <a:prstGeom prst="ellipse">
              <a:avLst/>
            </a:prstGeom>
            <a:noFill/>
            <a:ln w="635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p:cNvCxnSpPr>
              <a:stCxn id="10" idx="3"/>
            </p:cNvCxnSpPr>
            <p:nvPr/>
          </p:nvCxnSpPr>
          <p:spPr>
            <a:xfrm flipV="1">
              <a:off x="1988563" y="1981201"/>
              <a:ext cx="3650237" cy="235716"/>
            </a:xfrm>
            <a:prstGeom prst="straightConnector1">
              <a:avLst/>
            </a:prstGeom>
            <a:ln w="38100" cap="flat" cmpd="sng" algn="ctr">
              <a:solidFill>
                <a:srgbClr val="2246B0"/>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10" name="Rounded Rectangle 9"/>
            <p:cNvSpPr/>
            <p:nvPr/>
          </p:nvSpPr>
          <p:spPr>
            <a:xfrm>
              <a:off x="-68837" y="1531117"/>
              <a:ext cx="2057400" cy="1371600"/>
            </a:xfrm>
            <a:prstGeom prst="roundRect">
              <a:avLst/>
            </a:prstGeom>
            <a:solidFill>
              <a:srgbClr val="2246B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Extremely long sessions are being modeled well</a:t>
              </a:r>
              <a:endParaRPr lang="en-US" sz="2000" dirty="0"/>
            </a:p>
          </p:txBody>
        </p:sp>
      </p:grpSp>
    </p:spTree>
    <p:custDataLst>
      <p:tags r:id="rId1"/>
    </p:custDataLst>
  </p:cSld>
  <p:clrMapOvr>
    <a:masterClrMapping/>
  </p:clrMapOvr>
  <p:transition advTm="3567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Implications of Interaction Diversity</a:t>
            </a:r>
            <a:endParaRPr lang="en-US" dirty="0"/>
          </a:p>
        </p:txBody>
      </p:sp>
      <p:sp>
        <p:nvSpPr>
          <p:cNvPr id="4" name="Slide Number Placeholder 3"/>
          <p:cNvSpPr>
            <a:spLocks noGrp="1"/>
          </p:cNvSpPr>
          <p:nvPr>
            <p:ph type="sldNum" sz="quarter" idx="12"/>
          </p:nvPr>
        </p:nvSpPr>
        <p:spPr/>
        <p:txBody>
          <a:bodyPr/>
          <a:lstStyle/>
          <a:p>
            <a:fld id="{2BA4F7A2-5402-47F5-8227-9110AC7438EE}" type="slidenum">
              <a:rPr lang="en-US" smtClean="0"/>
              <a:pPr/>
              <a:t>16</a:t>
            </a:fld>
            <a:endParaRPr lang="en-US" dirty="0"/>
          </a:p>
        </p:txBody>
      </p:sp>
      <p:sp>
        <p:nvSpPr>
          <p:cNvPr id="10" name="Content Placeholder 2"/>
          <p:cNvSpPr txBox="1">
            <a:spLocks/>
          </p:cNvSpPr>
          <p:nvPr/>
        </p:nvSpPr>
        <p:spPr>
          <a:xfrm>
            <a:off x="381000" y="4267200"/>
            <a:ext cx="8382000" cy="16002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System parameters such as time</a:t>
            </a:r>
            <a:r>
              <a:rPr lang="en-US" sz="2400" dirty="0" smtClean="0"/>
              <a:t>outs can be tuned based on model parameters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System can be designed with insights from the distributions</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12" name="Rounded Rectangle 11"/>
          <p:cNvSpPr/>
          <p:nvPr/>
        </p:nvSpPr>
        <p:spPr>
          <a:xfrm>
            <a:off x="838200" y="1676400"/>
            <a:ext cx="3474720" cy="685800"/>
          </a:xfrm>
          <a:prstGeom prst="roundRect">
            <a:avLst/>
          </a:prstGeom>
          <a:solidFill>
            <a:srgbClr val="2246B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Diversity</a:t>
            </a:r>
          </a:p>
        </p:txBody>
      </p:sp>
      <p:sp>
        <p:nvSpPr>
          <p:cNvPr id="13" name="Rounded Rectangle 12"/>
          <p:cNvSpPr/>
          <p:nvPr/>
        </p:nvSpPr>
        <p:spPr>
          <a:xfrm>
            <a:off x="4953000" y="1676400"/>
            <a:ext cx="3474720" cy="685800"/>
          </a:xfrm>
          <a:prstGeom prst="roundRect">
            <a:avLst/>
          </a:prstGeom>
          <a:solidFill>
            <a:srgbClr val="2246B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Interaction Models</a:t>
            </a:r>
          </a:p>
        </p:txBody>
      </p:sp>
      <p:grpSp>
        <p:nvGrpSpPr>
          <p:cNvPr id="25" name="Group 24"/>
          <p:cNvGrpSpPr/>
          <p:nvPr/>
        </p:nvGrpSpPr>
        <p:grpSpPr>
          <a:xfrm>
            <a:off x="838200" y="2209800"/>
            <a:ext cx="7467600" cy="1905000"/>
            <a:chOff x="838200" y="2209800"/>
            <a:chExt cx="7467600" cy="1905000"/>
          </a:xfrm>
        </p:grpSpPr>
        <p:sp>
          <p:nvSpPr>
            <p:cNvPr id="7" name="Rounded Rectangle 6"/>
            <p:cNvSpPr/>
            <p:nvPr/>
          </p:nvSpPr>
          <p:spPr>
            <a:xfrm>
              <a:off x="838200" y="3429000"/>
              <a:ext cx="7467600" cy="685800"/>
            </a:xfrm>
            <a:prstGeom prst="roundRect">
              <a:avLst/>
            </a:prstGeom>
            <a:solidFill>
              <a:srgbClr val="2246B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System Design Implications</a:t>
              </a:r>
            </a:p>
          </p:txBody>
        </p:sp>
        <p:cxnSp>
          <p:nvCxnSpPr>
            <p:cNvPr id="24" name="Straight Arrow Connector 23"/>
            <p:cNvCxnSpPr/>
            <p:nvPr/>
          </p:nvCxnSpPr>
          <p:spPr>
            <a:xfrm rot="5400000">
              <a:off x="1904206" y="2819400"/>
              <a:ext cx="1219994" cy="794"/>
            </a:xfrm>
            <a:prstGeom prst="straightConnector1">
              <a:avLst/>
            </a:prstGeom>
            <a:ln w="190500" cap="flat" cmpd="sng" algn="ctr">
              <a:solidFill>
                <a:srgbClr val="2246B0"/>
              </a:solidFill>
              <a:prstDash val="solid"/>
              <a:round/>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rot="5400000">
              <a:off x="6095206" y="2819400"/>
              <a:ext cx="1219994" cy="794"/>
            </a:xfrm>
            <a:prstGeom prst="straightConnector1">
              <a:avLst/>
            </a:prstGeom>
            <a:ln w="190500" cap="flat" cmpd="sng" algn="ctr">
              <a:solidFill>
                <a:srgbClr val="2246B0"/>
              </a:solidFill>
              <a:prstDash val="solid"/>
              <a:round/>
              <a:headEnd type="none" w="med" len="med"/>
              <a:tailEnd type="triangle" w="med" len="med"/>
            </a:ln>
          </p:spPr>
          <p:style>
            <a:lnRef idx="2">
              <a:schemeClr val="accent1"/>
            </a:lnRef>
            <a:fillRef idx="0">
              <a:schemeClr val="accent1"/>
            </a:fillRef>
            <a:effectRef idx="1">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37"/>
          <p:cNvGrpSpPr/>
          <p:nvPr/>
        </p:nvGrpSpPr>
        <p:grpSpPr>
          <a:xfrm>
            <a:off x="2667000" y="3810000"/>
            <a:ext cx="5760720" cy="914400"/>
            <a:chOff x="2283451" y="633359"/>
            <a:chExt cx="2174575" cy="869830"/>
          </a:xfrm>
        </p:grpSpPr>
        <p:sp>
          <p:nvSpPr>
            <p:cNvPr id="39" name="Chevron 38"/>
            <p:cNvSpPr/>
            <p:nvPr/>
          </p:nvSpPr>
          <p:spPr>
            <a:xfrm>
              <a:off x="2283451" y="633359"/>
              <a:ext cx="2174575" cy="869830"/>
            </a:xfrm>
            <a:prstGeom prst="chevron">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40" name="Chevron 4"/>
            <p:cNvSpPr/>
            <p:nvPr/>
          </p:nvSpPr>
          <p:spPr>
            <a:xfrm>
              <a:off x="2718366" y="633359"/>
              <a:ext cx="1304745" cy="86983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6670" tIns="13335" rIns="0" bIns="13335" numCol="1" spcCol="1270" anchor="ctr" anchorCtr="0">
              <a:noAutofit/>
            </a:bodyPr>
            <a:lstStyle/>
            <a:p>
              <a:pPr lvl="0" defTabSz="933450">
                <a:lnSpc>
                  <a:spcPct val="90000"/>
                </a:lnSpc>
                <a:spcBef>
                  <a:spcPct val="0"/>
                </a:spcBef>
                <a:spcAft>
                  <a:spcPct val="35000"/>
                </a:spcAft>
                <a:buFont typeface="Wingdings" pitchFamily="2" charset="2"/>
                <a:buChar char="q"/>
              </a:pPr>
              <a:r>
                <a:rPr lang="en-US" sz="2100" kern="1200" dirty="0" smtClean="0"/>
                <a:t>Diversity in application usage</a:t>
              </a:r>
            </a:p>
            <a:p>
              <a:pPr lvl="0" defTabSz="933450">
                <a:lnSpc>
                  <a:spcPct val="90000"/>
                </a:lnSpc>
                <a:spcBef>
                  <a:spcPct val="0"/>
                </a:spcBef>
                <a:spcAft>
                  <a:spcPct val="35000"/>
                </a:spcAft>
                <a:buFont typeface="Wingdings" pitchFamily="2" charset="2"/>
                <a:buChar char="q"/>
              </a:pPr>
              <a:r>
                <a:rPr lang="en-US" sz="2100" dirty="0" smtClean="0"/>
                <a:t>Application usage model</a:t>
              </a:r>
              <a:endParaRPr lang="en-US" sz="2100" kern="1200" dirty="0" smtClean="0"/>
            </a:p>
          </p:txBody>
        </p:sp>
      </p:grpSp>
      <p:sp>
        <p:nvSpPr>
          <p:cNvPr id="2" name="Title 1"/>
          <p:cNvSpPr>
            <a:spLocks noGrp="1"/>
          </p:cNvSpPr>
          <p:nvPr>
            <p:ph type="title"/>
          </p:nvPr>
        </p:nvSpPr>
        <p:spPr/>
        <p:txBody>
          <a:bodyPr/>
          <a:lstStyle/>
          <a:p>
            <a:r>
              <a:rPr lang="en-US" dirty="0" smtClean="0"/>
              <a:t>Outline</a:t>
            </a:r>
            <a:endParaRPr lang="en-US" dirty="0"/>
          </a:p>
        </p:txBody>
      </p:sp>
      <p:sp>
        <p:nvSpPr>
          <p:cNvPr id="4" name="Slide Number Placeholder 3"/>
          <p:cNvSpPr>
            <a:spLocks noGrp="1"/>
          </p:cNvSpPr>
          <p:nvPr>
            <p:ph type="sldNum" sz="quarter" idx="12"/>
          </p:nvPr>
        </p:nvSpPr>
        <p:spPr/>
        <p:txBody>
          <a:bodyPr/>
          <a:lstStyle/>
          <a:p>
            <a:fld id="{2BA4F7A2-5402-47F5-8227-9110AC7438EE}" type="slidenum">
              <a:rPr lang="en-US" smtClean="0"/>
              <a:pPr/>
              <a:t>17</a:t>
            </a:fld>
            <a:endParaRPr lang="en-US" dirty="0"/>
          </a:p>
        </p:txBody>
      </p:sp>
      <p:grpSp>
        <p:nvGrpSpPr>
          <p:cNvPr id="14" name="Group 7"/>
          <p:cNvGrpSpPr/>
          <p:nvPr/>
        </p:nvGrpSpPr>
        <p:grpSpPr>
          <a:xfrm>
            <a:off x="685800" y="2359152"/>
            <a:ext cx="2240280" cy="914400"/>
            <a:chOff x="2283451" y="633359"/>
            <a:chExt cx="2174575" cy="869830"/>
          </a:xfrm>
          <a:solidFill>
            <a:srgbClr val="00B0F0"/>
          </a:solidFill>
        </p:grpSpPr>
        <p:sp>
          <p:nvSpPr>
            <p:cNvPr id="9" name="Chevron 8"/>
            <p:cNvSpPr/>
            <p:nvPr/>
          </p:nvSpPr>
          <p:spPr>
            <a:xfrm>
              <a:off x="2283451" y="633359"/>
              <a:ext cx="2174575" cy="869830"/>
            </a:xfrm>
            <a:prstGeom prst="chevron">
              <a:avLst/>
            </a:prstGeom>
            <a:grp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0" name="Chevron 4"/>
            <p:cNvSpPr/>
            <p:nvPr/>
          </p:nvSpPr>
          <p:spPr>
            <a:xfrm>
              <a:off x="2718366" y="633359"/>
              <a:ext cx="1304745" cy="869830"/>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6670" tIns="13335" rIns="0" bIns="13335" numCol="1" spcCol="1270" anchor="ctr" anchorCtr="0">
              <a:noAutofit/>
            </a:bodyPr>
            <a:lstStyle/>
            <a:p>
              <a:pPr lvl="0" algn="ctr" defTabSz="933450">
                <a:lnSpc>
                  <a:spcPct val="90000"/>
                </a:lnSpc>
                <a:spcBef>
                  <a:spcPct val="0"/>
                </a:spcBef>
                <a:spcAft>
                  <a:spcPct val="35000"/>
                </a:spcAft>
              </a:pPr>
              <a:r>
                <a:rPr lang="en-US" sz="2100" kern="1200" dirty="0" smtClean="0"/>
                <a:t>Interaction</a:t>
              </a:r>
              <a:endParaRPr lang="en-US" sz="2100" kern="1200" dirty="0"/>
            </a:p>
          </p:txBody>
        </p:sp>
      </p:grpSp>
      <p:grpSp>
        <p:nvGrpSpPr>
          <p:cNvPr id="17" name="Group 10"/>
          <p:cNvGrpSpPr/>
          <p:nvPr/>
        </p:nvGrpSpPr>
        <p:grpSpPr>
          <a:xfrm>
            <a:off x="731520" y="3810000"/>
            <a:ext cx="2240280" cy="914400"/>
            <a:chOff x="2283451" y="633359"/>
            <a:chExt cx="2174575" cy="869830"/>
          </a:xfrm>
          <a:solidFill>
            <a:srgbClr val="00B0F0"/>
          </a:solidFill>
        </p:grpSpPr>
        <p:sp>
          <p:nvSpPr>
            <p:cNvPr id="12" name="Chevron 11"/>
            <p:cNvSpPr/>
            <p:nvPr/>
          </p:nvSpPr>
          <p:spPr>
            <a:xfrm>
              <a:off x="2283451" y="633359"/>
              <a:ext cx="2174575" cy="869830"/>
            </a:xfrm>
            <a:prstGeom prst="chevron">
              <a:avLst/>
            </a:prstGeom>
            <a:grp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3" name="Chevron 4"/>
            <p:cNvSpPr/>
            <p:nvPr/>
          </p:nvSpPr>
          <p:spPr>
            <a:xfrm>
              <a:off x="2718366" y="633359"/>
              <a:ext cx="1268502" cy="869830"/>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6670" tIns="13335" rIns="0" bIns="13335" numCol="1" spcCol="1270" anchor="ctr" anchorCtr="0">
              <a:noAutofit/>
            </a:bodyPr>
            <a:lstStyle/>
            <a:p>
              <a:pPr lvl="0" algn="ctr" defTabSz="933450">
                <a:lnSpc>
                  <a:spcPct val="90000"/>
                </a:lnSpc>
                <a:spcBef>
                  <a:spcPct val="0"/>
                </a:spcBef>
                <a:spcAft>
                  <a:spcPct val="35000"/>
                </a:spcAft>
              </a:pPr>
              <a:r>
                <a:rPr lang="en-US" sz="2100" kern="1200" dirty="0" smtClean="0"/>
                <a:t>Application</a:t>
              </a:r>
              <a:endParaRPr lang="en-US" sz="2100" kern="1200" dirty="0"/>
            </a:p>
          </p:txBody>
        </p:sp>
      </p:grpSp>
      <p:grpSp>
        <p:nvGrpSpPr>
          <p:cNvPr id="20" name="Group 13"/>
          <p:cNvGrpSpPr/>
          <p:nvPr/>
        </p:nvGrpSpPr>
        <p:grpSpPr>
          <a:xfrm>
            <a:off x="731520" y="5181600"/>
            <a:ext cx="2240280" cy="914400"/>
            <a:chOff x="2283451" y="633359"/>
            <a:chExt cx="2174575" cy="869830"/>
          </a:xfrm>
          <a:solidFill>
            <a:srgbClr val="00B0F0"/>
          </a:solidFill>
        </p:grpSpPr>
        <p:sp>
          <p:nvSpPr>
            <p:cNvPr id="15" name="Chevron 14"/>
            <p:cNvSpPr/>
            <p:nvPr/>
          </p:nvSpPr>
          <p:spPr>
            <a:xfrm>
              <a:off x="2283451" y="633359"/>
              <a:ext cx="2174575" cy="869830"/>
            </a:xfrm>
            <a:prstGeom prst="chevron">
              <a:avLst/>
            </a:prstGeom>
            <a:grp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6" name="Chevron 4"/>
            <p:cNvSpPr/>
            <p:nvPr/>
          </p:nvSpPr>
          <p:spPr>
            <a:xfrm>
              <a:off x="2718366" y="633359"/>
              <a:ext cx="1268502" cy="869830"/>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6670" tIns="13335" rIns="0" bIns="13335" numCol="1" spcCol="1270" anchor="ctr" anchorCtr="0">
              <a:noAutofit/>
            </a:bodyPr>
            <a:lstStyle/>
            <a:p>
              <a:pPr lvl="0" algn="ctr" defTabSz="933450">
                <a:lnSpc>
                  <a:spcPct val="90000"/>
                </a:lnSpc>
                <a:spcBef>
                  <a:spcPct val="0"/>
                </a:spcBef>
                <a:spcAft>
                  <a:spcPct val="35000"/>
                </a:spcAft>
              </a:pPr>
              <a:r>
                <a:rPr lang="en-US" sz="2100" kern="1200" dirty="0" smtClean="0"/>
                <a:t>Energy</a:t>
              </a:r>
              <a:endParaRPr lang="en-US" sz="2100" kern="1200" dirty="0"/>
            </a:p>
          </p:txBody>
        </p:sp>
      </p:grpSp>
      <p:grpSp>
        <p:nvGrpSpPr>
          <p:cNvPr id="32" name="Group 37"/>
          <p:cNvGrpSpPr/>
          <p:nvPr/>
        </p:nvGrpSpPr>
        <p:grpSpPr>
          <a:xfrm>
            <a:off x="2590800" y="2362200"/>
            <a:ext cx="5760720" cy="914400"/>
            <a:chOff x="2283451" y="633359"/>
            <a:chExt cx="2174575" cy="869830"/>
          </a:xfrm>
        </p:grpSpPr>
        <p:sp>
          <p:nvSpPr>
            <p:cNvPr id="33" name="Chevron 32"/>
            <p:cNvSpPr/>
            <p:nvPr/>
          </p:nvSpPr>
          <p:spPr>
            <a:xfrm>
              <a:off x="2283451" y="633359"/>
              <a:ext cx="2174575" cy="869830"/>
            </a:xfrm>
            <a:prstGeom prst="chevron">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34" name="Chevron 4"/>
            <p:cNvSpPr/>
            <p:nvPr/>
          </p:nvSpPr>
          <p:spPr>
            <a:xfrm>
              <a:off x="2718366" y="633359"/>
              <a:ext cx="1304745" cy="86983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6670" tIns="13335" rIns="0" bIns="13335" numCol="1" spcCol="1270" anchor="ctr" anchorCtr="0">
              <a:noAutofit/>
            </a:bodyPr>
            <a:lstStyle/>
            <a:p>
              <a:pPr lvl="0" defTabSz="933450">
                <a:lnSpc>
                  <a:spcPct val="90000"/>
                </a:lnSpc>
                <a:spcBef>
                  <a:spcPct val="0"/>
                </a:spcBef>
                <a:spcAft>
                  <a:spcPct val="35000"/>
                </a:spcAft>
                <a:buFont typeface="Wingdings" pitchFamily="2" charset="2"/>
                <a:buChar char="q"/>
              </a:pPr>
              <a:r>
                <a:rPr lang="en-US" sz="2100" kern="1200" dirty="0" smtClean="0"/>
                <a:t>Diversity in interaction</a:t>
              </a:r>
            </a:p>
            <a:p>
              <a:pPr lvl="0" defTabSz="933450">
                <a:lnSpc>
                  <a:spcPct val="90000"/>
                </a:lnSpc>
                <a:spcBef>
                  <a:spcPct val="0"/>
                </a:spcBef>
                <a:spcAft>
                  <a:spcPct val="35000"/>
                </a:spcAft>
                <a:buFont typeface="Wingdings" pitchFamily="2" charset="2"/>
                <a:buChar char="q"/>
              </a:pPr>
              <a:r>
                <a:rPr lang="en-US" sz="2100" dirty="0" smtClean="0"/>
                <a:t>Interaction model</a:t>
              </a:r>
              <a:endParaRPr lang="en-US" sz="2100" kern="1200" dirty="0" smtClean="0"/>
            </a:p>
          </p:txBody>
        </p:sp>
      </p:grpSp>
    </p:spTree>
    <p:custDataLst>
      <p:tags r:id="rId1"/>
    </p:custDataLst>
  </p:cSld>
  <p:clrMapOvr>
    <a:masterClrMapping/>
  </p:clrMapOvr>
  <p:transition advTm="74313"/>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par>
                                <p:cTn id="10" presetID="63" presetClass="path" presetSubtype="0" accel="50000" decel="50000" fill="hold" nodeType="withEffect">
                                  <p:stCondLst>
                                    <p:cond delay="0"/>
                                  </p:stCondLst>
                                  <p:childTnLst>
                                    <p:animMotion origin="layout" path="M -0.36493 -2.22222E-6 L 2.77778E-6 -2.22222E-6 " pathEditMode="relative" rAng="0" ptsTypes="AA">
                                      <p:cBhvr>
                                        <p:cTn id="11" dur="2000" fill="hold"/>
                                        <p:tgtEl>
                                          <p:spTgt spid="5"/>
                                        </p:tgtEl>
                                        <p:attrNameLst>
                                          <p:attrName>ppt_x</p:attrName>
                                          <p:attrName>ppt_y</p:attrName>
                                        </p:attrNameLst>
                                      </p:cBhvr>
                                      <p:rCtr x="18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194" name="Picture 2" descr="C:\cygwin\home\Hossein Falaki\msr\papers\plots\appcount_dist.jpg"/>
          <p:cNvPicPr>
            <a:picLocks noChangeAspect="1" noChangeArrowheads="1"/>
          </p:cNvPicPr>
          <p:nvPr/>
        </p:nvPicPr>
        <p:blipFill>
          <a:blip r:embed="rId4" cstate="print"/>
          <a:srcRect/>
          <a:stretch>
            <a:fillRect/>
          </a:stretch>
        </p:blipFill>
        <p:spPr bwMode="auto">
          <a:xfrm>
            <a:off x="1820623" y="1371600"/>
            <a:ext cx="5494577" cy="5486400"/>
          </a:xfrm>
          <a:prstGeom prst="rect">
            <a:avLst/>
          </a:prstGeom>
          <a:noFill/>
        </p:spPr>
      </p:pic>
      <p:sp>
        <p:nvSpPr>
          <p:cNvPr id="2" name="Title 1"/>
          <p:cNvSpPr>
            <a:spLocks noGrp="1"/>
          </p:cNvSpPr>
          <p:nvPr>
            <p:ph type="title"/>
          </p:nvPr>
        </p:nvSpPr>
        <p:spPr/>
        <p:txBody>
          <a:bodyPr>
            <a:normAutofit fontScale="90000"/>
          </a:bodyPr>
          <a:lstStyle/>
          <a:p>
            <a:r>
              <a:rPr lang="en-US" dirty="0" smtClean="0"/>
              <a:t>Users Run Disparate Number of Applications</a:t>
            </a:r>
            <a:endParaRPr lang="en-US" dirty="0"/>
          </a:p>
        </p:txBody>
      </p:sp>
      <p:sp>
        <p:nvSpPr>
          <p:cNvPr id="7" name="Slide Number Placeholder 6"/>
          <p:cNvSpPr>
            <a:spLocks noGrp="1"/>
          </p:cNvSpPr>
          <p:nvPr>
            <p:ph type="sldNum" sz="quarter" idx="12"/>
          </p:nvPr>
        </p:nvSpPr>
        <p:spPr/>
        <p:txBody>
          <a:bodyPr/>
          <a:lstStyle/>
          <a:p>
            <a:fld id="{2BA4F7A2-5402-47F5-8227-9110AC7438EE}" type="slidenum">
              <a:rPr lang="en-US" smtClean="0"/>
              <a:pPr/>
              <a:t>18</a:t>
            </a:fld>
            <a:endParaRPr lang="en-US"/>
          </a:p>
        </p:txBody>
      </p:sp>
      <p:grpSp>
        <p:nvGrpSpPr>
          <p:cNvPr id="23" name="Group 22"/>
          <p:cNvGrpSpPr/>
          <p:nvPr/>
        </p:nvGrpSpPr>
        <p:grpSpPr>
          <a:xfrm>
            <a:off x="2895602" y="2895600"/>
            <a:ext cx="6019798" cy="2820194"/>
            <a:chOff x="2895602" y="2895600"/>
            <a:chExt cx="6019798" cy="2820194"/>
          </a:xfrm>
        </p:grpSpPr>
        <p:cxnSp>
          <p:nvCxnSpPr>
            <p:cNvPr id="9" name="Straight Arrow Connector 8"/>
            <p:cNvCxnSpPr/>
            <p:nvPr/>
          </p:nvCxnSpPr>
          <p:spPr>
            <a:xfrm rot="5400000" flipH="1" flipV="1">
              <a:off x="4191000" y="4876800"/>
              <a:ext cx="1676400" cy="1588"/>
            </a:xfrm>
            <a:prstGeom prst="straightConnector1">
              <a:avLst/>
            </a:prstGeom>
            <a:ln w="5715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rot="10800000">
              <a:off x="2895602" y="4038600"/>
              <a:ext cx="2133599" cy="1588"/>
            </a:xfrm>
            <a:prstGeom prst="straightConnector1">
              <a:avLst/>
            </a:prstGeom>
            <a:ln w="5715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rot="10800000" flipV="1">
              <a:off x="5181600" y="3276600"/>
              <a:ext cx="1981200" cy="685800"/>
            </a:xfrm>
            <a:prstGeom prst="straightConnector1">
              <a:avLst/>
            </a:prstGeom>
            <a:ln w="38100" cap="flat" cmpd="sng" algn="ctr">
              <a:solidFill>
                <a:srgbClr val="2246B0"/>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15" name="Rounded Rectangle 14"/>
            <p:cNvSpPr/>
            <p:nvPr/>
          </p:nvSpPr>
          <p:spPr>
            <a:xfrm>
              <a:off x="6934200" y="2895600"/>
              <a:ext cx="1981200" cy="1066800"/>
            </a:xfrm>
            <a:prstGeom prst="roundRect">
              <a:avLst/>
            </a:prstGeom>
            <a:solidFill>
              <a:srgbClr val="2246B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50% of users run more than 40 apps</a:t>
              </a:r>
              <a:endParaRPr lang="en-US" sz="2000" dirty="0"/>
            </a:p>
          </p:txBody>
        </p:sp>
      </p:grpSp>
    </p:spTree>
    <p:custDataLst>
      <p:tags r:id="rId1"/>
    </p:custDataLst>
  </p:cSld>
  <p:clrMapOvr>
    <a:masterClrMapping/>
  </p:clrMapOvr>
  <p:transition advTm="4464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61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Application Breakdown</a:t>
            </a:r>
            <a:endParaRPr lang="en-US" dirty="0"/>
          </a:p>
        </p:txBody>
      </p:sp>
      <p:sp>
        <p:nvSpPr>
          <p:cNvPr id="4" name="Slide Number Placeholder 3"/>
          <p:cNvSpPr>
            <a:spLocks noGrp="1"/>
          </p:cNvSpPr>
          <p:nvPr>
            <p:ph type="sldNum" sz="quarter" idx="12"/>
          </p:nvPr>
        </p:nvSpPr>
        <p:spPr/>
        <p:txBody>
          <a:bodyPr/>
          <a:lstStyle/>
          <a:p>
            <a:fld id="{2BA4F7A2-5402-47F5-8227-9110AC7438EE}" type="slidenum">
              <a:rPr lang="en-US" smtClean="0"/>
              <a:pPr/>
              <a:t>19</a:t>
            </a:fld>
            <a:endParaRPr lang="en-US" dirty="0"/>
          </a:p>
        </p:txBody>
      </p:sp>
      <p:pic>
        <p:nvPicPr>
          <p:cNvPr id="5" name="Picture 5" descr="C:\cygwin\home\Hossein Falaki\msr\papers\plots\android_appcategory_pie.jpg"/>
          <p:cNvPicPr>
            <a:picLocks noChangeAspect="1" noChangeArrowheads="1"/>
          </p:cNvPicPr>
          <p:nvPr/>
        </p:nvPicPr>
        <p:blipFill>
          <a:blip r:embed="rId4" cstate="print"/>
          <a:srcRect/>
          <a:stretch>
            <a:fillRect/>
          </a:stretch>
        </p:blipFill>
        <p:spPr bwMode="auto">
          <a:xfrm>
            <a:off x="4487319" y="2514600"/>
            <a:ext cx="4885281" cy="3657600"/>
          </a:xfrm>
          <a:prstGeom prst="rect">
            <a:avLst/>
          </a:prstGeom>
          <a:noFill/>
        </p:spPr>
      </p:pic>
      <p:pic>
        <p:nvPicPr>
          <p:cNvPr id="6" name="Picture 4" descr="C:\cygwin\home\Hossein Falaki\msr\papers\plots\appcategory_pie.jpg"/>
          <p:cNvPicPr>
            <a:picLocks noChangeAspect="1" noChangeArrowheads="1"/>
          </p:cNvPicPr>
          <p:nvPr/>
        </p:nvPicPr>
        <p:blipFill>
          <a:blip r:embed="rId5" cstate="print"/>
          <a:srcRect/>
          <a:stretch>
            <a:fillRect/>
          </a:stretch>
        </p:blipFill>
        <p:spPr bwMode="auto">
          <a:xfrm>
            <a:off x="-304800" y="2514600"/>
            <a:ext cx="4885282" cy="3657600"/>
          </a:xfrm>
          <a:prstGeom prst="rect">
            <a:avLst/>
          </a:prstGeom>
          <a:noFill/>
        </p:spPr>
      </p:pic>
      <p:grpSp>
        <p:nvGrpSpPr>
          <p:cNvPr id="10" name="Group 9"/>
          <p:cNvGrpSpPr/>
          <p:nvPr/>
        </p:nvGrpSpPr>
        <p:grpSpPr>
          <a:xfrm>
            <a:off x="381000" y="2895600"/>
            <a:ext cx="8153400" cy="914400"/>
            <a:chOff x="381000" y="2895600"/>
            <a:chExt cx="8153400" cy="914400"/>
          </a:xfrm>
        </p:grpSpPr>
        <p:sp>
          <p:nvSpPr>
            <p:cNvPr id="8" name="Oval 7"/>
            <p:cNvSpPr/>
            <p:nvPr/>
          </p:nvSpPr>
          <p:spPr>
            <a:xfrm>
              <a:off x="7162800" y="2895600"/>
              <a:ext cx="1371600" cy="685800"/>
            </a:xfrm>
            <a:prstGeom prst="ellipse">
              <a:avLst/>
            </a:prstGeom>
            <a:noFill/>
            <a:ln w="635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381000" y="3124200"/>
              <a:ext cx="1371600" cy="685800"/>
            </a:xfrm>
            <a:prstGeom prst="ellipse">
              <a:avLst/>
            </a:prstGeom>
            <a:noFill/>
            <a:ln w="635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3" name="Group 12"/>
          <p:cNvGrpSpPr/>
          <p:nvPr/>
        </p:nvGrpSpPr>
        <p:grpSpPr>
          <a:xfrm>
            <a:off x="381000" y="3810000"/>
            <a:ext cx="5715000" cy="1676400"/>
            <a:chOff x="381000" y="3810000"/>
            <a:chExt cx="5715000" cy="1676400"/>
          </a:xfrm>
        </p:grpSpPr>
        <p:sp>
          <p:nvSpPr>
            <p:cNvPr id="11" name="Oval 10"/>
            <p:cNvSpPr/>
            <p:nvPr/>
          </p:nvSpPr>
          <p:spPr>
            <a:xfrm>
              <a:off x="4724400" y="3810000"/>
              <a:ext cx="1371600" cy="685800"/>
            </a:xfrm>
            <a:prstGeom prst="ellipse">
              <a:avLst/>
            </a:prstGeom>
            <a:noFill/>
            <a:ln w="635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381000" y="4800600"/>
              <a:ext cx="1371600" cy="685800"/>
            </a:xfrm>
            <a:prstGeom prst="ellipse">
              <a:avLst/>
            </a:prstGeom>
            <a:noFill/>
            <a:ln w="635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ustDataLst>
      <p:tags r:id="rId1"/>
    </p:custDataLst>
  </p:cSld>
  <p:clrMapOvr>
    <a:masterClrMapping/>
  </p:clrMapOvr>
  <p:transition advTm="8348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0"/>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977" name="Picture 1" descr="C:\Users\falaki\Desktop\plots\bbc.png"/>
          <p:cNvPicPr>
            <a:picLocks noChangeAspect="1" noChangeArrowheads="1"/>
          </p:cNvPicPr>
          <p:nvPr/>
        </p:nvPicPr>
        <p:blipFill>
          <a:blip r:embed="rId4" cstate="print"/>
          <a:srcRect/>
          <a:stretch>
            <a:fillRect/>
          </a:stretch>
        </p:blipFill>
        <p:spPr bwMode="auto">
          <a:xfrm>
            <a:off x="1143000" y="1447800"/>
            <a:ext cx="7010400" cy="5009226"/>
          </a:xfrm>
          <a:prstGeom prst="rect">
            <a:avLst/>
          </a:prstGeom>
          <a:noFill/>
        </p:spPr>
      </p:pic>
      <p:sp>
        <p:nvSpPr>
          <p:cNvPr id="10" name="Oval 9"/>
          <p:cNvSpPr/>
          <p:nvPr/>
        </p:nvSpPr>
        <p:spPr>
          <a:xfrm rot="5400000">
            <a:off x="2743200" y="3048000"/>
            <a:ext cx="2514600" cy="3124200"/>
          </a:xfrm>
          <a:prstGeom prst="ellipse">
            <a:avLst/>
          </a:prstGeom>
          <a:noFill/>
          <a:ln w="635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9" name="Chart 8"/>
          <p:cNvGraphicFramePr/>
          <p:nvPr/>
        </p:nvGraphicFramePr>
        <p:xfrm>
          <a:off x="533400" y="1295400"/>
          <a:ext cx="7924800" cy="5334000"/>
        </p:xfrm>
        <a:graphic>
          <a:graphicData uri="http://schemas.openxmlformats.org/drawingml/2006/chart">
            <c:chart xmlns:c="http://schemas.openxmlformats.org/drawingml/2006/chart" xmlns:r="http://schemas.openxmlformats.org/officeDocument/2006/relationships" r:id="rId5"/>
          </a:graphicData>
        </a:graphic>
      </p:graphicFrame>
      <p:sp>
        <p:nvSpPr>
          <p:cNvPr id="2" name="Title 1"/>
          <p:cNvSpPr>
            <a:spLocks noGrp="1"/>
          </p:cNvSpPr>
          <p:nvPr>
            <p:ph type="title"/>
          </p:nvPr>
        </p:nvSpPr>
        <p:spPr/>
        <p:txBody>
          <a:bodyPr>
            <a:noAutofit/>
          </a:bodyPr>
          <a:lstStyle/>
          <a:p>
            <a:r>
              <a:rPr lang="en-US" sz="4000" dirty="0" smtClean="0"/>
              <a:t>Smartphone Penetration Is on the Rise</a:t>
            </a:r>
            <a:endParaRPr lang="en-US" sz="4000" dirty="0"/>
          </a:p>
        </p:txBody>
      </p:sp>
      <p:sp>
        <p:nvSpPr>
          <p:cNvPr id="8" name="Slide Number Placeholder 7"/>
          <p:cNvSpPr>
            <a:spLocks noGrp="1"/>
          </p:cNvSpPr>
          <p:nvPr>
            <p:ph type="sldNum" sz="quarter" idx="12"/>
          </p:nvPr>
        </p:nvSpPr>
        <p:spPr/>
        <p:txBody>
          <a:bodyPr/>
          <a:lstStyle/>
          <a:p>
            <a:fld id="{2BA4F7A2-5402-47F5-8227-9110AC7438EE}" type="slidenum">
              <a:rPr lang="en-US" smtClean="0"/>
              <a:pPr/>
              <a:t>2</a:t>
            </a:fld>
            <a:endParaRPr lang="en-US" dirty="0"/>
          </a:p>
        </p:txBody>
      </p:sp>
    </p:spTree>
    <p:custDataLst>
      <p:tags r:id="rId1"/>
    </p:custDataLst>
  </p:cSld>
  <p:clrMapOvr>
    <a:masterClrMapping/>
  </p:clrMapOvr>
  <p:transition advTm="1540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Graphic spid="9"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Close Look at Application Popularity</a:t>
            </a:r>
            <a:endParaRPr lang="en-US" dirty="0"/>
          </a:p>
        </p:txBody>
      </p:sp>
      <p:sp>
        <p:nvSpPr>
          <p:cNvPr id="4" name="Slide Number Placeholder 3"/>
          <p:cNvSpPr>
            <a:spLocks noGrp="1"/>
          </p:cNvSpPr>
          <p:nvPr>
            <p:ph type="sldNum" sz="quarter" idx="12"/>
          </p:nvPr>
        </p:nvSpPr>
        <p:spPr/>
        <p:txBody>
          <a:bodyPr/>
          <a:lstStyle/>
          <a:p>
            <a:fld id="{2BA4F7A2-5402-47F5-8227-9110AC7438EE}" type="slidenum">
              <a:rPr lang="en-US" smtClean="0"/>
              <a:pPr/>
              <a:t>20</a:t>
            </a:fld>
            <a:endParaRPr lang="en-US" dirty="0"/>
          </a:p>
        </p:txBody>
      </p:sp>
      <p:pic>
        <p:nvPicPr>
          <p:cNvPr id="91138" name="Picture 2" descr="C:\cygwin\home\Hossein Falaki\msr\papers\plots\appusage_hist_lpu1.jpg"/>
          <p:cNvPicPr>
            <a:picLocks noChangeAspect="1" noChangeArrowheads="1"/>
          </p:cNvPicPr>
          <p:nvPr/>
        </p:nvPicPr>
        <p:blipFill>
          <a:blip r:embed="rId4" cstate="print"/>
          <a:srcRect/>
          <a:stretch>
            <a:fillRect/>
          </a:stretch>
        </p:blipFill>
        <p:spPr bwMode="auto">
          <a:xfrm>
            <a:off x="1821647" y="1371600"/>
            <a:ext cx="5493553" cy="5486400"/>
          </a:xfrm>
          <a:prstGeom prst="rect">
            <a:avLst/>
          </a:prstGeom>
          <a:noFill/>
        </p:spPr>
      </p:pic>
      <p:grpSp>
        <p:nvGrpSpPr>
          <p:cNvPr id="12" name="Group 11"/>
          <p:cNvGrpSpPr/>
          <p:nvPr/>
        </p:nvGrpSpPr>
        <p:grpSpPr>
          <a:xfrm>
            <a:off x="4773433" y="1295400"/>
            <a:ext cx="4141967" cy="2031000"/>
            <a:chOff x="4773433" y="1295400"/>
            <a:chExt cx="4141967" cy="2031000"/>
          </a:xfrm>
        </p:grpSpPr>
        <p:sp>
          <p:nvSpPr>
            <p:cNvPr id="5" name="Oval 4"/>
            <p:cNvSpPr/>
            <p:nvPr/>
          </p:nvSpPr>
          <p:spPr>
            <a:xfrm rot="1868992">
              <a:off x="4773433" y="2951626"/>
              <a:ext cx="2268864" cy="374774"/>
            </a:xfrm>
            <a:prstGeom prst="ellipse">
              <a:avLst/>
            </a:prstGeom>
            <a:noFill/>
            <a:ln w="635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6858000" y="1295400"/>
              <a:ext cx="2057400" cy="1447800"/>
            </a:xfrm>
            <a:prstGeom prst="roundRect">
              <a:avLst/>
            </a:prstGeom>
            <a:solidFill>
              <a:srgbClr val="2246B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Straight line in semi-log plot appears for all users</a:t>
              </a:r>
              <a:endParaRPr lang="en-US" sz="2000" dirty="0"/>
            </a:p>
          </p:txBody>
        </p:sp>
        <p:cxnSp>
          <p:nvCxnSpPr>
            <p:cNvPr id="7" name="Straight Arrow Connector 6"/>
            <p:cNvCxnSpPr>
              <a:stCxn id="6" idx="1"/>
            </p:cNvCxnSpPr>
            <p:nvPr/>
          </p:nvCxnSpPr>
          <p:spPr>
            <a:xfrm rot="10800000" flipV="1">
              <a:off x="5943600" y="2019300"/>
              <a:ext cx="914400" cy="876300"/>
            </a:xfrm>
            <a:prstGeom prst="straightConnector1">
              <a:avLst/>
            </a:prstGeom>
            <a:ln w="38100" cap="flat" cmpd="sng" algn="ctr">
              <a:solidFill>
                <a:srgbClr val="2246B0"/>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grpSp>
      <p:grpSp>
        <p:nvGrpSpPr>
          <p:cNvPr id="13" name="Group 12"/>
          <p:cNvGrpSpPr/>
          <p:nvPr/>
        </p:nvGrpSpPr>
        <p:grpSpPr>
          <a:xfrm>
            <a:off x="0" y="3429000"/>
            <a:ext cx="8001000" cy="3276600"/>
            <a:chOff x="0" y="3429000"/>
            <a:chExt cx="8001000" cy="3276600"/>
          </a:xfrm>
        </p:grpSpPr>
        <p:sp>
          <p:nvSpPr>
            <p:cNvPr id="9" name="Oval 8"/>
            <p:cNvSpPr/>
            <p:nvPr/>
          </p:nvSpPr>
          <p:spPr>
            <a:xfrm>
              <a:off x="2057400" y="4953000"/>
              <a:ext cx="5943600" cy="1752600"/>
            </a:xfrm>
            <a:prstGeom prst="ellipse">
              <a:avLst/>
            </a:prstGeom>
            <a:noFill/>
            <a:ln w="635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ounded Rectangle 9"/>
            <p:cNvSpPr/>
            <p:nvPr/>
          </p:nvSpPr>
          <p:spPr>
            <a:xfrm>
              <a:off x="0" y="3429000"/>
              <a:ext cx="1828800" cy="914400"/>
            </a:xfrm>
            <a:prstGeom prst="roundRect">
              <a:avLst/>
            </a:prstGeom>
            <a:solidFill>
              <a:srgbClr val="2246B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Different list for each user</a:t>
              </a:r>
              <a:endParaRPr lang="en-US" sz="2000" dirty="0"/>
            </a:p>
          </p:txBody>
        </p:sp>
        <p:cxnSp>
          <p:nvCxnSpPr>
            <p:cNvPr id="11" name="Straight Arrow Connector 10"/>
            <p:cNvCxnSpPr>
              <a:stCxn id="10" idx="2"/>
            </p:cNvCxnSpPr>
            <p:nvPr/>
          </p:nvCxnSpPr>
          <p:spPr>
            <a:xfrm rot="16200000" flipH="1">
              <a:off x="838200" y="4419600"/>
              <a:ext cx="1295400" cy="1143000"/>
            </a:xfrm>
            <a:prstGeom prst="straightConnector1">
              <a:avLst/>
            </a:prstGeom>
            <a:ln w="38100" cap="flat" cmpd="sng" algn="ctr">
              <a:solidFill>
                <a:srgbClr val="2246B0"/>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grpSp>
    </p:spTree>
    <p:custDataLst>
      <p:tags r:id="rId1"/>
    </p:custDataLst>
  </p:cSld>
  <p:clrMapOvr>
    <a:masterClrMapping/>
  </p:clrMapOvr>
  <p:transition advTm="3726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3"/>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Exponential Distribution Models App Popularity Well</a:t>
            </a:r>
            <a:endParaRPr lang="en-US" dirty="0"/>
          </a:p>
        </p:txBody>
      </p:sp>
      <p:sp>
        <p:nvSpPr>
          <p:cNvPr id="4" name="Slide Number Placeholder 3"/>
          <p:cNvSpPr>
            <a:spLocks noGrp="1"/>
          </p:cNvSpPr>
          <p:nvPr>
            <p:ph type="sldNum" sz="quarter" idx="12"/>
          </p:nvPr>
        </p:nvSpPr>
        <p:spPr/>
        <p:txBody>
          <a:bodyPr/>
          <a:lstStyle/>
          <a:p>
            <a:fld id="{2BA4F7A2-5402-47F5-8227-9110AC7438EE}" type="slidenum">
              <a:rPr lang="en-US" smtClean="0"/>
              <a:pPr/>
              <a:t>21</a:t>
            </a:fld>
            <a:endParaRPr lang="en-US" dirty="0"/>
          </a:p>
        </p:txBody>
      </p:sp>
      <p:pic>
        <p:nvPicPr>
          <p:cNvPr id="216065" name="Picture 1" descr="C:\Users\falaki\Desktop\plots\appusage_parameter_error_cdf.jpg"/>
          <p:cNvPicPr>
            <a:picLocks noChangeAspect="1" noChangeArrowheads="1"/>
          </p:cNvPicPr>
          <p:nvPr/>
        </p:nvPicPr>
        <p:blipFill>
          <a:blip r:embed="rId4" cstate="print"/>
          <a:srcRect/>
          <a:stretch>
            <a:fillRect/>
          </a:stretch>
        </p:blipFill>
        <p:spPr bwMode="auto">
          <a:xfrm>
            <a:off x="1819805" y="1371600"/>
            <a:ext cx="5495395" cy="5486400"/>
          </a:xfrm>
          <a:prstGeom prst="rect">
            <a:avLst/>
          </a:prstGeom>
          <a:noFill/>
        </p:spPr>
      </p:pic>
    </p:spTree>
    <p:custDataLst>
      <p:tags r:id="rId1"/>
    </p:custDataLst>
  </p:cSld>
  <p:clrMapOvr>
    <a:masterClrMapping/>
  </p:clrMapOvr>
  <p:transition advTm="31547"/>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Implications of Application Diversity</a:t>
            </a:r>
            <a:endParaRPr lang="en-US" dirty="0"/>
          </a:p>
        </p:txBody>
      </p:sp>
      <p:sp>
        <p:nvSpPr>
          <p:cNvPr id="4" name="Slide Number Placeholder 3"/>
          <p:cNvSpPr>
            <a:spLocks noGrp="1"/>
          </p:cNvSpPr>
          <p:nvPr>
            <p:ph type="sldNum" sz="quarter" idx="12"/>
          </p:nvPr>
        </p:nvSpPr>
        <p:spPr/>
        <p:txBody>
          <a:bodyPr/>
          <a:lstStyle/>
          <a:p>
            <a:fld id="{2BA4F7A2-5402-47F5-8227-9110AC7438EE}" type="slidenum">
              <a:rPr lang="en-US" smtClean="0"/>
              <a:pPr/>
              <a:t>22</a:t>
            </a:fld>
            <a:endParaRPr lang="en-US" dirty="0"/>
          </a:p>
        </p:txBody>
      </p:sp>
      <p:sp>
        <p:nvSpPr>
          <p:cNvPr id="10" name="Content Placeholder 2"/>
          <p:cNvSpPr txBox="1">
            <a:spLocks/>
          </p:cNvSpPr>
          <p:nvPr/>
        </p:nvSpPr>
        <p:spPr>
          <a:xfrm>
            <a:off x="381000" y="4267200"/>
            <a:ext cx="8382000" cy="1143000"/>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defRPr/>
            </a:pPr>
            <a:r>
              <a:rPr lang="en-US" sz="2400" dirty="0" smtClean="0"/>
              <a:t>Most of a user’s attention is focused on a few applications</a:t>
            </a:r>
          </a:p>
          <a:p>
            <a:pPr marL="342900" lvl="0" indent="-342900">
              <a:spcBef>
                <a:spcPct val="20000"/>
              </a:spcBef>
              <a:buFont typeface="Arial" pitchFamily="34" charset="0"/>
              <a:buChar char="•"/>
              <a:defRPr/>
            </a:pPr>
            <a:r>
              <a:rPr lang="en-US" sz="2400" dirty="0" smtClean="0"/>
              <a:t>Optimize the system for the top applications for each user</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12" name="Rounded Rectangle 11"/>
          <p:cNvSpPr/>
          <p:nvPr/>
        </p:nvSpPr>
        <p:spPr>
          <a:xfrm>
            <a:off x="838200" y="1676400"/>
            <a:ext cx="3474720" cy="685800"/>
          </a:xfrm>
          <a:prstGeom prst="roundRect">
            <a:avLst/>
          </a:prstGeom>
          <a:solidFill>
            <a:srgbClr val="2246B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Diversity</a:t>
            </a:r>
          </a:p>
        </p:txBody>
      </p:sp>
      <p:sp>
        <p:nvSpPr>
          <p:cNvPr id="13" name="Rounded Rectangle 12"/>
          <p:cNvSpPr/>
          <p:nvPr/>
        </p:nvSpPr>
        <p:spPr>
          <a:xfrm>
            <a:off x="4953000" y="1676400"/>
            <a:ext cx="3474720" cy="685800"/>
          </a:xfrm>
          <a:prstGeom prst="roundRect">
            <a:avLst/>
          </a:prstGeom>
          <a:solidFill>
            <a:srgbClr val="2246B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Application Models</a:t>
            </a:r>
          </a:p>
        </p:txBody>
      </p:sp>
      <p:grpSp>
        <p:nvGrpSpPr>
          <p:cNvPr id="3" name="Group 24"/>
          <p:cNvGrpSpPr/>
          <p:nvPr/>
        </p:nvGrpSpPr>
        <p:grpSpPr>
          <a:xfrm>
            <a:off x="838200" y="2209800"/>
            <a:ext cx="7467600" cy="1905000"/>
            <a:chOff x="838200" y="2209800"/>
            <a:chExt cx="7467600" cy="1905000"/>
          </a:xfrm>
        </p:grpSpPr>
        <p:sp>
          <p:nvSpPr>
            <p:cNvPr id="7" name="Rounded Rectangle 6"/>
            <p:cNvSpPr/>
            <p:nvPr/>
          </p:nvSpPr>
          <p:spPr>
            <a:xfrm>
              <a:off x="838200" y="3429000"/>
              <a:ext cx="7467600" cy="685800"/>
            </a:xfrm>
            <a:prstGeom prst="roundRect">
              <a:avLst/>
            </a:prstGeom>
            <a:solidFill>
              <a:srgbClr val="2246B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System Design Implications</a:t>
              </a:r>
            </a:p>
          </p:txBody>
        </p:sp>
        <p:cxnSp>
          <p:nvCxnSpPr>
            <p:cNvPr id="24" name="Straight Arrow Connector 23"/>
            <p:cNvCxnSpPr/>
            <p:nvPr/>
          </p:nvCxnSpPr>
          <p:spPr>
            <a:xfrm rot="5400000">
              <a:off x="1904206" y="2819400"/>
              <a:ext cx="1219994" cy="794"/>
            </a:xfrm>
            <a:prstGeom prst="straightConnector1">
              <a:avLst/>
            </a:prstGeom>
            <a:ln w="190500" cap="flat" cmpd="sng" algn="ctr">
              <a:solidFill>
                <a:srgbClr val="2246B0"/>
              </a:solidFill>
              <a:prstDash val="solid"/>
              <a:round/>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rot="5400000">
              <a:off x="6095206" y="2819400"/>
              <a:ext cx="1219994" cy="794"/>
            </a:xfrm>
            <a:prstGeom prst="straightConnector1">
              <a:avLst/>
            </a:prstGeom>
            <a:ln w="190500" cap="flat" cmpd="sng" algn="ctr">
              <a:solidFill>
                <a:srgbClr val="2246B0"/>
              </a:solidFill>
              <a:prstDash val="solid"/>
              <a:round/>
              <a:headEnd type="none" w="med" len="med"/>
              <a:tailEnd type="triangle" w="med" len="med"/>
            </a:ln>
          </p:spPr>
          <p:style>
            <a:lnRef idx="2">
              <a:schemeClr val="accent1"/>
            </a:lnRef>
            <a:fillRef idx="0">
              <a:schemeClr val="accent1"/>
            </a:fillRef>
            <a:effectRef idx="1">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7"/>
          <p:cNvGrpSpPr/>
          <p:nvPr/>
        </p:nvGrpSpPr>
        <p:grpSpPr>
          <a:xfrm>
            <a:off x="2621280" y="3810000"/>
            <a:ext cx="5760720" cy="914400"/>
            <a:chOff x="2283451" y="633359"/>
            <a:chExt cx="2174575" cy="869830"/>
          </a:xfrm>
        </p:grpSpPr>
        <p:sp>
          <p:nvSpPr>
            <p:cNvPr id="39" name="Chevron 38"/>
            <p:cNvSpPr/>
            <p:nvPr/>
          </p:nvSpPr>
          <p:spPr>
            <a:xfrm>
              <a:off x="2283451" y="633359"/>
              <a:ext cx="2174575" cy="869830"/>
            </a:xfrm>
            <a:prstGeom prst="chevron">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40" name="Chevron 4"/>
            <p:cNvSpPr/>
            <p:nvPr/>
          </p:nvSpPr>
          <p:spPr>
            <a:xfrm>
              <a:off x="2718366" y="633359"/>
              <a:ext cx="1304745" cy="86983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6670" tIns="13335" rIns="0" bIns="13335" numCol="1" spcCol="1270" anchor="ctr" anchorCtr="0">
              <a:noAutofit/>
            </a:bodyPr>
            <a:lstStyle/>
            <a:p>
              <a:pPr lvl="0" defTabSz="933450">
                <a:lnSpc>
                  <a:spcPct val="90000"/>
                </a:lnSpc>
                <a:spcBef>
                  <a:spcPct val="0"/>
                </a:spcBef>
                <a:spcAft>
                  <a:spcPct val="35000"/>
                </a:spcAft>
                <a:buFont typeface="Wingdings" pitchFamily="2" charset="2"/>
                <a:buChar char="q"/>
              </a:pPr>
              <a:r>
                <a:rPr lang="en-US" sz="2100" kern="1200" dirty="0" smtClean="0"/>
                <a:t>Diversity in application usage</a:t>
              </a:r>
            </a:p>
            <a:p>
              <a:pPr lvl="0" defTabSz="933450">
                <a:lnSpc>
                  <a:spcPct val="90000"/>
                </a:lnSpc>
                <a:spcBef>
                  <a:spcPct val="0"/>
                </a:spcBef>
                <a:spcAft>
                  <a:spcPct val="35000"/>
                </a:spcAft>
                <a:buFont typeface="Wingdings" pitchFamily="2" charset="2"/>
                <a:buChar char="q"/>
              </a:pPr>
              <a:r>
                <a:rPr lang="en-US" sz="2100" dirty="0" smtClean="0"/>
                <a:t>Application usage model</a:t>
              </a:r>
              <a:endParaRPr lang="en-US" sz="2100" kern="1200" dirty="0" smtClean="0"/>
            </a:p>
          </p:txBody>
        </p:sp>
      </p:grpSp>
      <p:sp>
        <p:nvSpPr>
          <p:cNvPr id="2" name="Title 1"/>
          <p:cNvSpPr>
            <a:spLocks noGrp="1"/>
          </p:cNvSpPr>
          <p:nvPr>
            <p:ph type="title"/>
          </p:nvPr>
        </p:nvSpPr>
        <p:spPr/>
        <p:txBody>
          <a:bodyPr/>
          <a:lstStyle/>
          <a:p>
            <a:r>
              <a:rPr lang="en-US" dirty="0" smtClean="0"/>
              <a:t>Outline</a:t>
            </a:r>
            <a:endParaRPr lang="en-US" dirty="0"/>
          </a:p>
        </p:txBody>
      </p:sp>
      <p:sp>
        <p:nvSpPr>
          <p:cNvPr id="4" name="Slide Number Placeholder 3"/>
          <p:cNvSpPr>
            <a:spLocks noGrp="1"/>
          </p:cNvSpPr>
          <p:nvPr>
            <p:ph type="sldNum" sz="quarter" idx="12"/>
          </p:nvPr>
        </p:nvSpPr>
        <p:spPr/>
        <p:txBody>
          <a:bodyPr/>
          <a:lstStyle/>
          <a:p>
            <a:fld id="{2BA4F7A2-5402-47F5-8227-9110AC7438EE}" type="slidenum">
              <a:rPr lang="en-US" smtClean="0"/>
              <a:pPr/>
              <a:t>23</a:t>
            </a:fld>
            <a:endParaRPr lang="en-US" dirty="0"/>
          </a:p>
        </p:txBody>
      </p:sp>
      <p:grpSp>
        <p:nvGrpSpPr>
          <p:cNvPr id="5" name="Group 7"/>
          <p:cNvGrpSpPr/>
          <p:nvPr/>
        </p:nvGrpSpPr>
        <p:grpSpPr>
          <a:xfrm>
            <a:off x="685800" y="2359152"/>
            <a:ext cx="2240280" cy="914400"/>
            <a:chOff x="2283451" y="633359"/>
            <a:chExt cx="2174575" cy="869830"/>
          </a:xfrm>
          <a:solidFill>
            <a:srgbClr val="00B0F0"/>
          </a:solidFill>
        </p:grpSpPr>
        <p:sp>
          <p:nvSpPr>
            <p:cNvPr id="9" name="Chevron 8"/>
            <p:cNvSpPr/>
            <p:nvPr/>
          </p:nvSpPr>
          <p:spPr>
            <a:xfrm>
              <a:off x="2283451" y="633359"/>
              <a:ext cx="2174575" cy="869830"/>
            </a:xfrm>
            <a:prstGeom prst="chevron">
              <a:avLst/>
            </a:prstGeom>
            <a:grp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0" name="Chevron 4"/>
            <p:cNvSpPr/>
            <p:nvPr/>
          </p:nvSpPr>
          <p:spPr>
            <a:xfrm>
              <a:off x="2718366" y="633359"/>
              <a:ext cx="1304745" cy="869830"/>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6670" tIns="13335" rIns="0" bIns="13335" numCol="1" spcCol="1270" anchor="ctr" anchorCtr="0">
              <a:noAutofit/>
            </a:bodyPr>
            <a:lstStyle/>
            <a:p>
              <a:pPr lvl="0" algn="ctr" defTabSz="933450">
                <a:lnSpc>
                  <a:spcPct val="90000"/>
                </a:lnSpc>
                <a:spcBef>
                  <a:spcPct val="0"/>
                </a:spcBef>
                <a:spcAft>
                  <a:spcPct val="35000"/>
                </a:spcAft>
              </a:pPr>
              <a:r>
                <a:rPr lang="en-US" sz="2100" kern="1200" dirty="0" smtClean="0"/>
                <a:t>Interaction</a:t>
              </a:r>
              <a:endParaRPr lang="en-US" sz="2100" kern="1200" dirty="0"/>
            </a:p>
          </p:txBody>
        </p:sp>
      </p:grpSp>
      <p:grpSp>
        <p:nvGrpSpPr>
          <p:cNvPr id="6" name="Group 10"/>
          <p:cNvGrpSpPr/>
          <p:nvPr/>
        </p:nvGrpSpPr>
        <p:grpSpPr>
          <a:xfrm>
            <a:off x="731520" y="3810000"/>
            <a:ext cx="2240280" cy="914400"/>
            <a:chOff x="2283451" y="633359"/>
            <a:chExt cx="2174575" cy="869830"/>
          </a:xfrm>
          <a:solidFill>
            <a:srgbClr val="00B0F0"/>
          </a:solidFill>
        </p:grpSpPr>
        <p:sp>
          <p:nvSpPr>
            <p:cNvPr id="12" name="Chevron 11"/>
            <p:cNvSpPr/>
            <p:nvPr/>
          </p:nvSpPr>
          <p:spPr>
            <a:xfrm>
              <a:off x="2283451" y="633359"/>
              <a:ext cx="2174575" cy="869830"/>
            </a:xfrm>
            <a:prstGeom prst="chevron">
              <a:avLst/>
            </a:prstGeom>
            <a:grp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3" name="Chevron 4"/>
            <p:cNvSpPr/>
            <p:nvPr/>
          </p:nvSpPr>
          <p:spPr>
            <a:xfrm>
              <a:off x="2718366" y="633359"/>
              <a:ext cx="1268502" cy="869830"/>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6670" tIns="13335" rIns="0" bIns="13335" numCol="1" spcCol="1270" anchor="ctr" anchorCtr="0">
              <a:noAutofit/>
            </a:bodyPr>
            <a:lstStyle/>
            <a:p>
              <a:pPr lvl="0" algn="ctr" defTabSz="933450">
                <a:lnSpc>
                  <a:spcPct val="90000"/>
                </a:lnSpc>
                <a:spcBef>
                  <a:spcPct val="0"/>
                </a:spcBef>
                <a:spcAft>
                  <a:spcPct val="35000"/>
                </a:spcAft>
              </a:pPr>
              <a:r>
                <a:rPr lang="en-US" sz="2100" kern="1200" dirty="0" smtClean="0"/>
                <a:t>Application</a:t>
              </a:r>
              <a:endParaRPr lang="en-US" sz="2100" kern="1200" dirty="0"/>
            </a:p>
          </p:txBody>
        </p:sp>
      </p:grpSp>
      <p:grpSp>
        <p:nvGrpSpPr>
          <p:cNvPr id="7" name="Group 13"/>
          <p:cNvGrpSpPr/>
          <p:nvPr/>
        </p:nvGrpSpPr>
        <p:grpSpPr>
          <a:xfrm>
            <a:off x="731520" y="5181600"/>
            <a:ext cx="2240280" cy="914400"/>
            <a:chOff x="2283451" y="633359"/>
            <a:chExt cx="2174575" cy="869830"/>
          </a:xfrm>
          <a:solidFill>
            <a:srgbClr val="00B0F0"/>
          </a:solidFill>
        </p:grpSpPr>
        <p:sp>
          <p:nvSpPr>
            <p:cNvPr id="15" name="Chevron 14"/>
            <p:cNvSpPr/>
            <p:nvPr/>
          </p:nvSpPr>
          <p:spPr>
            <a:xfrm>
              <a:off x="2283451" y="633359"/>
              <a:ext cx="2174575" cy="869830"/>
            </a:xfrm>
            <a:prstGeom prst="chevron">
              <a:avLst/>
            </a:prstGeom>
            <a:grp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6" name="Chevron 4"/>
            <p:cNvSpPr/>
            <p:nvPr/>
          </p:nvSpPr>
          <p:spPr>
            <a:xfrm>
              <a:off x="2718366" y="633359"/>
              <a:ext cx="1268502" cy="869830"/>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6670" tIns="13335" rIns="0" bIns="13335" numCol="1" spcCol="1270" anchor="ctr" anchorCtr="0">
              <a:noAutofit/>
            </a:bodyPr>
            <a:lstStyle/>
            <a:p>
              <a:pPr lvl="0" algn="ctr" defTabSz="933450">
                <a:lnSpc>
                  <a:spcPct val="90000"/>
                </a:lnSpc>
                <a:spcBef>
                  <a:spcPct val="0"/>
                </a:spcBef>
                <a:spcAft>
                  <a:spcPct val="35000"/>
                </a:spcAft>
              </a:pPr>
              <a:r>
                <a:rPr lang="en-US" sz="2100" kern="1200" dirty="0" smtClean="0"/>
                <a:t>Energy</a:t>
              </a:r>
              <a:endParaRPr lang="en-US" sz="2100" kern="1200" dirty="0"/>
            </a:p>
          </p:txBody>
        </p:sp>
      </p:grpSp>
      <p:grpSp>
        <p:nvGrpSpPr>
          <p:cNvPr id="8" name="Group 37"/>
          <p:cNvGrpSpPr/>
          <p:nvPr/>
        </p:nvGrpSpPr>
        <p:grpSpPr>
          <a:xfrm>
            <a:off x="2590800" y="2362200"/>
            <a:ext cx="5760720" cy="914400"/>
            <a:chOff x="2283451" y="633359"/>
            <a:chExt cx="2174575" cy="869830"/>
          </a:xfrm>
        </p:grpSpPr>
        <p:sp>
          <p:nvSpPr>
            <p:cNvPr id="33" name="Chevron 32"/>
            <p:cNvSpPr/>
            <p:nvPr/>
          </p:nvSpPr>
          <p:spPr>
            <a:xfrm>
              <a:off x="2283451" y="633359"/>
              <a:ext cx="2174575" cy="869830"/>
            </a:xfrm>
            <a:prstGeom prst="chevron">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34" name="Chevron 4"/>
            <p:cNvSpPr/>
            <p:nvPr/>
          </p:nvSpPr>
          <p:spPr>
            <a:xfrm>
              <a:off x="2718366" y="633359"/>
              <a:ext cx="1304745" cy="86983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6670" tIns="13335" rIns="0" bIns="13335" numCol="1" spcCol="1270" anchor="ctr" anchorCtr="0">
              <a:noAutofit/>
            </a:bodyPr>
            <a:lstStyle/>
            <a:p>
              <a:pPr lvl="0" defTabSz="933450">
                <a:lnSpc>
                  <a:spcPct val="90000"/>
                </a:lnSpc>
                <a:spcBef>
                  <a:spcPct val="0"/>
                </a:spcBef>
                <a:spcAft>
                  <a:spcPct val="35000"/>
                </a:spcAft>
                <a:buFont typeface="Wingdings" pitchFamily="2" charset="2"/>
                <a:buChar char="q"/>
              </a:pPr>
              <a:r>
                <a:rPr lang="en-US" sz="2100" kern="1200" dirty="0" smtClean="0"/>
                <a:t>Diversity in interaction</a:t>
              </a:r>
            </a:p>
            <a:p>
              <a:pPr lvl="0" defTabSz="933450">
                <a:lnSpc>
                  <a:spcPct val="90000"/>
                </a:lnSpc>
                <a:spcBef>
                  <a:spcPct val="0"/>
                </a:spcBef>
                <a:spcAft>
                  <a:spcPct val="35000"/>
                </a:spcAft>
                <a:buFont typeface="Wingdings" pitchFamily="2" charset="2"/>
                <a:buChar char="q"/>
              </a:pPr>
              <a:r>
                <a:rPr lang="en-US" sz="2100" dirty="0" smtClean="0"/>
                <a:t>Interaction model</a:t>
              </a:r>
              <a:endParaRPr lang="en-US" sz="2100" kern="1200" dirty="0" smtClean="0"/>
            </a:p>
          </p:txBody>
        </p:sp>
      </p:grpSp>
      <p:grpSp>
        <p:nvGrpSpPr>
          <p:cNvPr id="19" name="Group 37"/>
          <p:cNvGrpSpPr/>
          <p:nvPr/>
        </p:nvGrpSpPr>
        <p:grpSpPr>
          <a:xfrm>
            <a:off x="2621280" y="5181600"/>
            <a:ext cx="5760720" cy="914400"/>
            <a:chOff x="2283451" y="633359"/>
            <a:chExt cx="2174575" cy="869830"/>
          </a:xfrm>
        </p:grpSpPr>
        <p:sp>
          <p:nvSpPr>
            <p:cNvPr id="20" name="Chevron 19"/>
            <p:cNvSpPr/>
            <p:nvPr/>
          </p:nvSpPr>
          <p:spPr>
            <a:xfrm>
              <a:off x="2283451" y="633359"/>
              <a:ext cx="2174575" cy="869830"/>
            </a:xfrm>
            <a:prstGeom prst="chevron">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1" name="Chevron 4"/>
            <p:cNvSpPr/>
            <p:nvPr/>
          </p:nvSpPr>
          <p:spPr>
            <a:xfrm>
              <a:off x="2718366" y="633359"/>
              <a:ext cx="1304745" cy="86983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6670" tIns="13335" rIns="0" bIns="13335" numCol="1" spcCol="1270" anchor="ctr" anchorCtr="0">
              <a:noAutofit/>
            </a:bodyPr>
            <a:lstStyle/>
            <a:p>
              <a:pPr lvl="0" defTabSz="933450">
                <a:lnSpc>
                  <a:spcPct val="90000"/>
                </a:lnSpc>
                <a:spcBef>
                  <a:spcPct val="0"/>
                </a:spcBef>
                <a:spcAft>
                  <a:spcPct val="35000"/>
                </a:spcAft>
                <a:buFont typeface="Wingdings" pitchFamily="2" charset="2"/>
                <a:buChar char="q"/>
              </a:pPr>
              <a:r>
                <a:rPr lang="en-US" sz="2100" kern="1200" dirty="0" smtClean="0"/>
                <a:t>Diversity in energy drain</a:t>
              </a:r>
            </a:p>
            <a:p>
              <a:pPr lvl="0" defTabSz="933450">
                <a:lnSpc>
                  <a:spcPct val="90000"/>
                </a:lnSpc>
                <a:spcBef>
                  <a:spcPct val="0"/>
                </a:spcBef>
                <a:spcAft>
                  <a:spcPct val="35000"/>
                </a:spcAft>
                <a:buFont typeface="Wingdings" pitchFamily="2" charset="2"/>
                <a:buChar char="q"/>
              </a:pPr>
              <a:r>
                <a:rPr lang="en-US" sz="2100" dirty="0" smtClean="0"/>
                <a:t>Predicting energy drain</a:t>
              </a:r>
              <a:endParaRPr lang="en-US" sz="2100" kern="1200" dirty="0" smtClean="0"/>
            </a:p>
          </p:txBody>
        </p:sp>
      </p:grpSp>
    </p:spTree>
    <p:custDataLst>
      <p:tags r:id="rId1"/>
    </p:custDataLst>
  </p:cSld>
  <p:clrMapOvr>
    <a:masterClrMapping/>
  </p:clrMapOvr>
  <p:transition advTm="74313"/>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1000" fill="hold"/>
                                        <p:tgtEl>
                                          <p:spTgt spid="19"/>
                                        </p:tgtEl>
                                        <p:attrNameLst>
                                          <p:attrName>ppt_w</p:attrName>
                                        </p:attrNameLst>
                                      </p:cBhvr>
                                      <p:tavLst>
                                        <p:tav tm="0">
                                          <p:val>
                                            <p:strVal val="#ppt_w*0.70"/>
                                          </p:val>
                                        </p:tav>
                                        <p:tav tm="100000">
                                          <p:val>
                                            <p:strVal val="#ppt_w"/>
                                          </p:val>
                                        </p:tav>
                                      </p:tavLst>
                                    </p:anim>
                                    <p:anim calcmode="lin" valueType="num">
                                      <p:cBhvr>
                                        <p:cTn id="8" dur="1000" fill="hold"/>
                                        <p:tgtEl>
                                          <p:spTgt spid="19"/>
                                        </p:tgtEl>
                                        <p:attrNameLst>
                                          <p:attrName>ppt_h</p:attrName>
                                        </p:attrNameLst>
                                      </p:cBhvr>
                                      <p:tavLst>
                                        <p:tav tm="0">
                                          <p:val>
                                            <p:strVal val="#ppt_h"/>
                                          </p:val>
                                        </p:tav>
                                        <p:tav tm="100000">
                                          <p:val>
                                            <p:strVal val="#ppt_h"/>
                                          </p:val>
                                        </p:tav>
                                      </p:tavLst>
                                    </p:anim>
                                    <p:animEffect transition="in" filter="fade">
                                      <p:cBhvr>
                                        <p:cTn id="9" dur="1000"/>
                                        <p:tgtEl>
                                          <p:spTgt spid="19"/>
                                        </p:tgtEl>
                                      </p:cBhvr>
                                    </p:animEffect>
                                  </p:childTnLst>
                                </p:cTn>
                              </p:par>
                              <p:par>
                                <p:cTn id="10" presetID="63" presetClass="path" presetSubtype="0" accel="50000" decel="50000" fill="hold" nodeType="withEffect">
                                  <p:stCondLst>
                                    <p:cond delay="0"/>
                                  </p:stCondLst>
                                  <p:childTnLst>
                                    <p:animMotion origin="layout" path="M -0.36493 -2.22222E-6 L 2.77778E-6 -2.22222E-6 " pathEditMode="relative" rAng="0" ptsTypes="AA">
                                      <p:cBhvr>
                                        <p:cTn id="11" dur="2000" fill="hold"/>
                                        <p:tgtEl>
                                          <p:spTgt spid="19"/>
                                        </p:tgtEl>
                                        <p:attrNameLst>
                                          <p:attrName>ppt_x</p:attrName>
                                          <p:attrName>ppt_y</p:attrName>
                                        </p:attrNameLst>
                                      </p:cBhvr>
                                      <p:rCtr x="18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Users Are Diverse in Energy Drain</a:t>
            </a:r>
            <a:endParaRPr lang="en-US" dirty="0"/>
          </a:p>
        </p:txBody>
      </p:sp>
      <p:pic>
        <p:nvPicPr>
          <p:cNvPr id="10243" name="Picture 3" descr="C:\cygwin\home\Hossein Falaki\msr\papers\plots\meanEnergy.jpg"/>
          <p:cNvPicPr>
            <a:picLocks noChangeAspect="1" noChangeArrowheads="1"/>
          </p:cNvPicPr>
          <p:nvPr/>
        </p:nvPicPr>
        <p:blipFill>
          <a:blip r:embed="rId4" cstate="print"/>
          <a:srcRect/>
          <a:stretch>
            <a:fillRect/>
          </a:stretch>
        </p:blipFill>
        <p:spPr bwMode="auto">
          <a:xfrm>
            <a:off x="1905000" y="1379537"/>
            <a:ext cx="5334000" cy="5326063"/>
          </a:xfrm>
          <a:prstGeom prst="rect">
            <a:avLst/>
          </a:prstGeom>
          <a:noFill/>
        </p:spPr>
      </p:pic>
      <p:sp>
        <p:nvSpPr>
          <p:cNvPr id="6" name="Slide Number Placeholder 5"/>
          <p:cNvSpPr>
            <a:spLocks noGrp="1"/>
          </p:cNvSpPr>
          <p:nvPr>
            <p:ph type="sldNum" sz="quarter" idx="12"/>
          </p:nvPr>
        </p:nvSpPr>
        <p:spPr/>
        <p:txBody>
          <a:bodyPr/>
          <a:lstStyle/>
          <a:p>
            <a:fld id="{2BA4F7A2-5402-47F5-8227-9110AC7438EE}" type="slidenum">
              <a:rPr lang="en-US" smtClean="0"/>
              <a:pPr/>
              <a:t>24</a:t>
            </a:fld>
            <a:endParaRPr lang="en-US"/>
          </a:p>
        </p:txBody>
      </p:sp>
      <p:grpSp>
        <p:nvGrpSpPr>
          <p:cNvPr id="5" name="Group 4"/>
          <p:cNvGrpSpPr/>
          <p:nvPr/>
        </p:nvGrpSpPr>
        <p:grpSpPr>
          <a:xfrm>
            <a:off x="304798" y="2590800"/>
            <a:ext cx="6629402" cy="1809750"/>
            <a:chOff x="228600" y="2209799"/>
            <a:chExt cx="6629402" cy="2413000"/>
          </a:xfrm>
        </p:grpSpPr>
        <p:cxnSp>
          <p:nvCxnSpPr>
            <p:cNvPr id="7" name="Straight Arrow Connector 6"/>
            <p:cNvCxnSpPr/>
            <p:nvPr/>
          </p:nvCxnSpPr>
          <p:spPr>
            <a:xfrm rot="5400000">
              <a:off x="190897" y="3390503"/>
              <a:ext cx="2361406" cy="1588"/>
            </a:xfrm>
            <a:prstGeom prst="straightConnector1">
              <a:avLst/>
            </a:prstGeom>
            <a:ln w="57150" cap="flat" cmpd="sng" algn="ctr">
              <a:solidFill>
                <a:srgbClr val="FF0000"/>
              </a:solidFill>
              <a:prstDash val="solid"/>
              <a:round/>
              <a:headEnd type="arrow" w="med" len="med"/>
              <a:tailEnd type="arrow" w="med" len="med"/>
            </a:ln>
          </p:spPr>
          <p:style>
            <a:lnRef idx="2">
              <a:schemeClr val="accent1"/>
            </a:lnRef>
            <a:fillRef idx="0">
              <a:schemeClr val="accent1"/>
            </a:fillRef>
            <a:effectRef idx="1">
              <a:schemeClr val="accent1"/>
            </a:effectRef>
            <a:fontRef idx="minor">
              <a:schemeClr val="tx1"/>
            </a:fontRef>
          </p:style>
        </p:cxnSp>
        <p:sp>
          <p:nvSpPr>
            <p:cNvPr id="8" name="Rounded Rectangle 7"/>
            <p:cNvSpPr/>
            <p:nvPr/>
          </p:nvSpPr>
          <p:spPr>
            <a:xfrm>
              <a:off x="228600" y="3200400"/>
              <a:ext cx="990601" cy="685800"/>
            </a:xfrm>
            <a:prstGeom prst="roundRect">
              <a:avLst/>
            </a:prstGeom>
            <a:solidFill>
              <a:srgbClr val="2246B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Two orders</a:t>
              </a:r>
            </a:p>
          </p:txBody>
        </p:sp>
        <p:cxnSp>
          <p:nvCxnSpPr>
            <p:cNvPr id="9" name="Straight Arrow Connector 8"/>
            <p:cNvCxnSpPr/>
            <p:nvPr/>
          </p:nvCxnSpPr>
          <p:spPr>
            <a:xfrm rot="10800000">
              <a:off x="1371601" y="4546599"/>
              <a:ext cx="5486401" cy="76200"/>
            </a:xfrm>
            <a:prstGeom prst="straightConnector1">
              <a:avLst/>
            </a:prstGeom>
            <a:ln w="5715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rot="10800000">
              <a:off x="1371600" y="2209799"/>
              <a:ext cx="1676400" cy="1588"/>
            </a:xfrm>
            <a:prstGeom prst="straightConnector1">
              <a:avLst/>
            </a:prstGeom>
            <a:ln w="5715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Tree>
    <p:custDataLst>
      <p:tags r:id="rId1"/>
    </p:custDataLst>
  </p:cSld>
  <p:clrMapOvr>
    <a:masterClrMapping/>
  </p:clrMapOvr>
  <p:transition advTm="2529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5"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1000" fill="hold"/>
                                        <p:tgtEl>
                                          <p:spTgt spid="5"/>
                                        </p:tgtEl>
                                        <p:attrNameLst>
                                          <p:attrName>ppt_w</p:attrName>
                                        </p:attrNameLst>
                                      </p:cBhvr>
                                      <p:tavLst>
                                        <p:tav tm="0">
                                          <p:val>
                                            <p:strVal val="#ppt_w*0.70"/>
                                          </p:val>
                                        </p:tav>
                                        <p:tav tm="100000">
                                          <p:val>
                                            <p:strVal val="#ppt_w"/>
                                          </p:val>
                                        </p:tav>
                                      </p:tavLst>
                                    </p:anim>
                                    <p:anim calcmode="lin" valueType="num">
                                      <p:cBhvr>
                                        <p:cTn id="12" dur="1000" fill="hold"/>
                                        <p:tgtEl>
                                          <p:spTgt spid="5"/>
                                        </p:tgtEl>
                                        <p:attrNameLst>
                                          <p:attrName>ppt_h</p:attrName>
                                        </p:attrNameLst>
                                      </p:cBhvr>
                                      <p:tavLst>
                                        <p:tav tm="0">
                                          <p:val>
                                            <p:strVal val="#ppt_h"/>
                                          </p:val>
                                        </p:tav>
                                        <p:tav tm="100000">
                                          <p:val>
                                            <p:strVal val="#ppt_h"/>
                                          </p:val>
                                        </p:tav>
                                      </p:tavLst>
                                    </p:anim>
                                    <p:animEffect transition="in" filter="fade">
                                      <p:cBhvr>
                                        <p:cTn id="13"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Close Look at Energy Drain</a:t>
            </a:r>
            <a:endParaRPr lang="en-US" dirty="0"/>
          </a:p>
        </p:txBody>
      </p:sp>
      <p:sp>
        <p:nvSpPr>
          <p:cNvPr id="4" name="Slide Number Placeholder 3"/>
          <p:cNvSpPr>
            <a:spLocks noGrp="1"/>
          </p:cNvSpPr>
          <p:nvPr>
            <p:ph type="sldNum" sz="quarter" idx="12"/>
          </p:nvPr>
        </p:nvSpPr>
        <p:spPr/>
        <p:txBody>
          <a:bodyPr/>
          <a:lstStyle/>
          <a:p>
            <a:fld id="{2BA4F7A2-5402-47F5-8227-9110AC7438EE}" type="slidenum">
              <a:rPr lang="en-US" smtClean="0"/>
              <a:pPr/>
              <a:t>25</a:t>
            </a:fld>
            <a:endParaRPr lang="en-US" dirty="0"/>
          </a:p>
        </p:txBody>
      </p:sp>
      <p:pic>
        <p:nvPicPr>
          <p:cNvPr id="152578" name="Picture 2" descr="C:\cygwin\home\Hossein Falaki\msr\papers\plots\diurnalEnergy.jpg"/>
          <p:cNvPicPr>
            <a:picLocks noChangeAspect="1" noChangeArrowheads="1"/>
          </p:cNvPicPr>
          <p:nvPr/>
        </p:nvPicPr>
        <p:blipFill>
          <a:blip r:embed="rId4" cstate="print"/>
          <a:srcRect/>
          <a:stretch>
            <a:fillRect/>
          </a:stretch>
        </p:blipFill>
        <p:spPr bwMode="auto">
          <a:xfrm>
            <a:off x="1820624" y="1371600"/>
            <a:ext cx="5494576" cy="5486400"/>
          </a:xfrm>
          <a:prstGeom prst="rect">
            <a:avLst/>
          </a:prstGeom>
          <a:noFill/>
        </p:spPr>
      </p:pic>
      <p:grpSp>
        <p:nvGrpSpPr>
          <p:cNvPr id="18" name="Group 17"/>
          <p:cNvGrpSpPr/>
          <p:nvPr/>
        </p:nvGrpSpPr>
        <p:grpSpPr>
          <a:xfrm>
            <a:off x="0" y="2590800"/>
            <a:ext cx="4648200" cy="3048000"/>
            <a:chOff x="0" y="2590800"/>
            <a:chExt cx="4648200" cy="3048000"/>
          </a:xfrm>
        </p:grpSpPr>
        <p:sp>
          <p:nvSpPr>
            <p:cNvPr id="6" name="Rounded Rectangle 5"/>
            <p:cNvSpPr/>
            <p:nvPr/>
          </p:nvSpPr>
          <p:spPr>
            <a:xfrm>
              <a:off x="0" y="2667000"/>
              <a:ext cx="1981200" cy="1066800"/>
            </a:xfrm>
            <a:prstGeom prst="roundRect">
              <a:avLst/>
            </a:prstGeom>
            <a:solidFill>
              <a:srgbClr val="2246B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Significant variation across time</a:t>
              </a:r>
              <a:endParaRPr lang="en-US" sz="2000" dirty="0"/>
            </a:p>
          </p:txBody>
        </p:sp>
        <p:cxnSp>
          <p:nvCxnSpPr>
            <p:cNvPr id="7" name="Straight Arrow Connector 6"/>
            <p:cNvCxnSpPr>
              <a:stCxn id="6" idx="3"/>
              <a:endCxn id="13" idx="1"/>
            </p:cNvCxnSpPr>
            <p:nvPr/>
          </p:nvCxnSpPr>
          <p:spPr>
            <a:xfrm>
              <a:off x="1981200" y="3200400"/>
              <a:ext cx="1646752" cy="1722951"/>
            </a:xfrm>
            <a:prstGeom prst="straightConnector1">
              <a:avLst/>
            </a:prstGeom>
            <a:ln w="38100" cap="flat" cmpd="sng" algn="ctr">
              <a:solidFill>
                <a:srgbClr val="2246B0"/>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a:stCxn id="6" idx="3"/>
            </p:cNvCxnSpPr>
            <p:nvPr/>
          </p:nvCxnSpPr>
          <p:spPr>
            <a:xfrm flipV="1">
              <a:off x="1981200" y="3048000"/>
              <a:ext cx="1828800" cy="152400"/>
            </a:xfrm>
            <a:prstGeom prst="straightConnector1">
              <a:avLst/>
            </a:prstGeom>
            <a:ln w="38100" cap="flat" cmpd="sng" algn="ctr">
              <a:solidFill>
                <a:srgbClr val="2246B0"/>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11" name="Oval 10"/>
            <p:cNvSpPr/>
            <p:nvPr/>
          </p:nvSpPr>
          <p:spPr>
            <a:xfrm>
              <a:off x="3810000" y="2590800"/>
              <a:ext cx="838200" cy="838200"/>
            </a:xfrm>
            <a:prstGeom prst="ellipse">
              <a:avLst/>
            </a:prstGeom>
            <a:noFill/>
            <a:ln w="635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3505200" y="4800600"/>
              <a:ext cx="838200" cy="838200"/>
            </a:xfrm>
            <a:prstGeom prst="ellipse">
              <a:avLst/>
            </a:prstGeom>
            <a:noFill/>
            <a:ln w="635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p:nvGrpSpPr>
        <p:grpSpPr>
          <a:xfrm>
            <a:off x="3810000" y="1676400"/>
            <a:ext cx="5029200" cy="2743200"/>
            <a:chOff x="3810000" y="1676400"/>
            <a:chExt cx="5029200" cy="2743200"/>
          </a:xfrm>
        </p:grpSpPr>
        <p:sp>
          <p:nvSpPr>
            <p:cNvPr id="19" name="Oval 18"/>
            <p:cNvSpPr/>
            <p:nvPr/>
          </p:nvSpPr>
          <p:spPr>
            <a:xfrm>
              <a:off x="3810000" y="1676400"/>
              <a:ext cx="914400" cy="2743200"/>
            </a:xfrm>
            <a:prstGeom prst="ellipse">
              <a:avLst/>
            </a:prstGeom>
            <a:noFill/>
            <a:ln w="635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ounded Rectangle 19"/>
            <p:cNvSpPr/>
            <p:nvPr/>
          </p:nvSpPr>
          <p:spPr>
            <a:xfrm>
              <a:off x="6781800" y="2133600"/>
              <a:ext cx="2057400" cy="1066800"/>
            </a:xfrm>
            <a:prstGeom prst="roundRect">
              <a:avLst/>
            </a:prstGeom>
            <a:solidFill>
              <a:srgbClr val="2246B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High variation within each hour</a:t>
              </a:r>
              <a:endParaRPr lang="en-US" sz="2000" dirty="0"/>
            </a:p>
          </p:txBody>
        </p:sp>
        <p:cxnSp>
          <p:nvCxnSpPr>
            <p:cNvPr id="21" name="Straight Arrow Connector 20"/>
            <p:cNvCxnSpPr>
              <a:stCxn id="20" idx="1"/>
              <a:endCxn id="19" idx="6"/>
            </p:cNvCxnSpPr>
            <p:nvPr/>
          </p:nvCxnSpPr>
          <p:spPr>
            <a:xfrm rot="10800000" flipV="1">
              <a:off x="4724400" y="2667000"/>
              <a:ext cx="2057400" cy="381000"/>
            </a:xfrm>
            <a:prstGeom prst="straightConnector1">
              <a:avLst/>
            </a:prstGeom>
            <a:ln w="38100" cap="flat" cmpd="sng" algn="ctr">
              <a:solidFill>
                <a:srgbClr val="2246B0"/>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grpSp>
    </p:spTree>
    <p:custDataLst>
      <p:tags r:id="rId1"/>
    </p:custDataLst>
  </p:cSld>
  <p:clrMapOvr>
    <a:masterClrMapping/>
  </p:clrMapOvr>
  <p:transition advTm="44439"/>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8"/>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“Trend Table” Based Framework to Model Energy Drain</a:t>
            </a:r>
            <a:endParaRPr lang="en-US" dirty="0"/>
          </a:p>
        </p:txBody>
      </p:sp>
      <p:sp>
        <p:nvSpPr>
          <p:cNvPr id="4" name="Slide Number Placeholder 3"/>
          <p:cNvSpPr>
            <a:spLocks noGrp="1"/>
          </p:cNvSpPr>
          <p:nvPr>
            <p:ph type="sldNum" sz="quarter" idx="12"/>
          </p:nvPr>
        </p:nvSpPr>
        <p:spPr/>
        <p:txBody>
          <a:bodyPr/>
          <a:lstStyle/>
          <a:p>
            <a:fld id="{2BA4F7A2-5402-47F5-8227-9110AC7438EE}" type="slidenum">
              <a:rPr lang="en-US" smtClean="0"/>
              <a:pPr/>
              <a:t>26</a:t>
            </a:fld>
            <a:endParaRPr lang="en-US" dirty="0"/>
          </a:p>
        </p:txBody>
      </p:sp>
      <p:graphicFrame>
        <p:nvGraphicFramePr>
          <p:cNvPr id="209923" name="Object 3"/>
          <p:cNvGraphicFramePr>
            <a:graphicFrameLocks noChangeAspect="1"/>
          </p:cNvGraphicFramePr>
          <p:nvPr/>
        </p:nvGraphicFramePr>
        <p:xfrm>
          <a:off x="304800" y="2514600"/>
          <a:ext cx="8640552" cy="2971800"/>
        </p:xfrm>
        <a:graphic>
          <a:graphicData uri="http://schemas.openxmlformats.org/presentationml/2006/ole">
            <p:oleObj spid="_x0000_s209923" name="Acrobat Document" r:id="rId4" imgW="4790968" imgH="1647708" progId="AcroExch.Document.7">
              <p:embed/>
            </p:oleObj>
          </a:graphicData>
        </a:graphic>
      </p:graphicFrame>
    </p:spTree>
  </p:cSld>
  <p:clrMapOvr>
    <a:masterClrMapping/>
  </p:clrMapOvr>
  <p:transition advTm="20562"/>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Energy Drain</a:t>
            </a:r>
            <a:endParaRPr lang="en-US" dirty="0"/>
          </a:p>
        </p:txBody>
      </p:sp>
      <p:sp>
        <p:nvSpPr>
          <p:cNvPr id="4" name="Slide Number Placeholder 3"/>
          <p:cNvSpPr>
            <a:spLocks noGrp="1"/>
          </p:cNvSpPr>
          <p:nvPr>
            <p:ph type="sldNum" sz="quarter" idx="12"/>
          </p:nvPr>
        </p:nvSpPr>
        <p:spPr/>
        <p:txBody>
          <a:bodyPr/>
          <a:lstStyle/>
          <a:p>
            <a:fld id="{2BA4F7A2-5402-47F5-8227-9110AC7438EE}" type="slidenum">
              <a:rPr lang="en-US" smtClean="0"/>
              <a:pPr/>
              <a:t>27</a:t>
            </a:fld>
            <a:endParaRPr lang="en-US" dirty="0"/>
          </a:p>
        </p:txBody>
      </p:sp>
      <p:pic>
        <p:nvPicPr>
          <p:cNvPr id="288769" name="Picture 1" descr="C:\Users\falaki\Desktop\plots\batPredictErr_2hr-zoomed1-1.jpg"/>
          <p:cNvPicPr>
            <a:picLocks noChangeAspect="1" noChangeArrowheads="1"/>
          </p:cNvPicPr>
          <p:nvPr/>
        </p:nvPicPr>
        <p:blipFill>
          <a:blip r:embed="rId4" cstate="print"/>
          <a:srcRect/>
          <a:stretch>
            <a:fillRect/>
          </a:stretch>
        </p:blipFill>
        <p:spPr bwMode="auto">
          <a:xfrm>
            <a:off x="1820624" y="1371600"/>
            <a:ext cx="5494576" cy="5486400"/>
          </a:xfrm>
          <a:prstGeom prst="rect">
            <a:avLst/>
          </a:prstGeom>
          <a:noFill/>
        </p:spPr>
      </p:pic>
      <p:pic>
        <p:nvPicPr>
          <p:cNvPr id="288771" name="Picture 3" descr="C:\Users\falaki\Desktop\plots\batPredictErr_2hr-1.jpg"/>
          <p:cNvPicPr>
            <a:picLocks noChangeAspect="1" noChangeArrowheads="1"/>
          </p:cNvPicPr>
          <p:nvPr/>
        </p:nvPicPr>
        <p:blipFill>
          <a:blip r:embed="rId5" cstate="print"/>
          <a:srcRect/>
          <a:stretch>
            <a:fillRect/>
          </a:stretch>
        </p:blipFill>
        <p:spPr bwMode="auto">
          <a:xfrm>
            <a:off x="1828800" y="1371600"/>
            <a:ext cx="5494576" cy="5486400"/>
          </a:xfrm>
          <a:prstGeom prst="rect">
            <a:avLst/>
          </a:prstGeom>
          <a:noFill/>
        </p:spPr>
      </p:pic>
    </p:spTree>
    <p:custDataLst>
      <p:tags r:id="rId1"/>
    </p:custDataLst>
  </p:cSld>
  <p:clrMapOvr>
    <a:masterClrMapping/>
  </p:clrMapOvr>
  <p:transition advTm="73203"/>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87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4" name="TextBox 3"/>
          <p:cNvSpPr txBox="1"/>
          <p:nvPr/>
        </p:nvSpPr>
        <p:spPr>
          <a:xfrm>
            <a:off x="0" y="1905000"/>
            <a:ext cx="8839200" cy="584775"/>
          </a:xfrm>
          <a:prstGeom prst="rect">
            <a:avLst/>
          </a:prstGeom>
          <a:noFill/>
        </p:spPr>
        <p:txBody>
          <a:bodyPr wrap="square" rtlCol="0">
            <a:spAutoFit/>
          </a:bodyPr>
          <a:lstStyle/>
          <a:p>
            <a:pPr algn="ctr"/>
            <a:r>
              <a:rPr lang="en-US" sz="3200" b="1" dirty="0" smtClean="0"/>
              <a:t>Users are quantitatively diverse in their usage</a:t>
            </a:r>
            <a:endParaRPr lang="en-US" sz="3200" b="1" dirty="0"/>
          </a:p>
        </p:txBody>
      </p:sp>
      <p:sp>
        <p:nvSpPr>
          <p:cNvPr id="6" name="Slide Number Placeholder 5"/>
          <p:cNvSpPr>
            <a:spLocks noGrp="1"/>
          </p:cNvSpPr>
          <p:nvPr>
            <p:ph type="sldNum" sz="quarter" idx="12"/>
          </p:nvPr>
        </p:nvSpPr>
        <p:spPr/>
        <p:txBody>
          <a:bodyPr/>
          <a:lstStyle/>
          <a:p>
            <a:fld id="{2BA4F7A2-5402-47F5-8227-9110AC7438EE}" type="slidenum">
              <a:rPr lang="en-US" smtClean="0"/>
              <a:pPr/>
              <a:t>28</a:t>
            </a:fld>
            <a:endParaRPr lang="en-US"/>
          </a:p>
        </p:txBody>
      </p:sp>
      <p:sp>
        <p:nvSpPr>
          <p:cNvPr id="7" name="TextBox 6"/>
          <p:cNvSpPr txBox="1"/>
          <p:nvPr/>
        </p:nvSpPr>
        <p:spPr>
          <a:xfrm>
            <a:off x="76200" y="3733800"/>
            <a:ext cx="7391400" cy="584775"/>
          </a:xfrm>
          <a:prstGeom prst="rect">
            <a:avLst/>
          </a:prstGeom>
          <a:noFill/>
        </p:spPr>
        <p:txBody>
          <a:bodyPr wrap="square" rtlCol="0">
            <a:spAutoFit/>
          </a:bodyPr>
          <a:lstStyle/>
          <a:p>
            <a:pPr algn="ctr"/>
            <a:r>
              <a:rPr lang="en-US" sz="3200" b="1" dirty="0" smtClean="0"/>
              <a:t>Invariants exist and can be harnessed</a:t>
            </a:r>
            <a:endParaRPr lang="en-US" sz="3200" b="1" dirty="0"/>
          </a:p>
        </p:txBody>
      </p:sp>
      <p:sp>
        <p:nvSpPr>
          <p:cNvPr id="8" name="Content Placeholder 2"/>
          <p:cNvSpPr>
            <a:spLocks noGrp="1"/>
          </p:cNvSpPr>
          <p:nvPr>
            <p:ph idx="1"/>
          </p:nvPr>
        </p:nvSpPr>
        <p:spPr>
          <a:xfrm>
            <a:off x="457200" y="2590800"/>
            <a:ext cx="8382000" cy="1066800"/>
          </a:xfrm>
        </p:spPr>
        <p:txBody>
          <a:bodyPr>
            <a:normAutofit/>
          </a:bodyPr>
          <a:lstStyle/>
          <a:p>
            <a:r>
              <a:rPr lang="en-US" sz="2400" dirty="0" smtClean="0"/>
              <a:t>Building effective systems for all users is challenging</a:t>
            </a:r>
          </a:p>
          <a:p>
            <a:r>
              <a:rPr lang="en-US" sz="2400" dirty="0" smtClean="0"/>
              <a:t>Static policies cannot work well for all users</a:t>
            </a:r>
          </a:p>
        </p:txBody>
      </p:sp>
      <p:sp>
        <p:nvSpPr>
          <p:cNvPr id="10" name="Content Placeholder 2"/>
          <p:cNvSpPr txBox="1">
            <a:spLocks/>
          </p:cNvSpPr>
          <p:nvPr/>
        </p:nvSpPr>
        <p:spPr>
          <a:xfrm>
            <a:off x="457200" y="4495800"/>
            <a:ext cx="8382000" cy="1143000"/>
          </a:xfrm>
          <a:prstGeom prst="rect">
            <a:avLst/>
          </a:prstGeom>
        </p:spPr>
        <p:txBody>
          <a:bodyPr vert="horz" lIns="91440" tIns="45720" rIns="91440" bIns="45720" rtlCol="0">
            <a:noAutofit/>
          </a:bodyPr>
          <a:lstStyle/>
          <a:p>
            <a:pPr marL="342900" lvl="0" indent="-342900">
              <a:spcBef>
                <a:spcPct val="20000"/>
              </a:spcBef>
              <a:buFont typeface="Arial" pitchFamily="34" charset="0"/>
              <a:buChar char="•"/>
            </a:pPr>
            <a:r>
              <a:rPr lang="en-US" sz="2400" dirty="0" smtClean="0"/>
              <a:t>Users have similar distributions with different parameters.</a:t>
            </a:r>
          </a:p>
          <a:p>
            <a:pPr marL="342900" lvl="0" indent="-342900">
              <a:spcBef>
                <a:spcPct val="20000"/>
              </a:spcBef>
              <a:buFont typeface="Arial" pitchFamily="34" charset="0"/>
              <a:buChar cha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This significantly facilitates the adaptation</a:t>
            </a:r>
            <a:r>
              <a:rPr kumimoji="0" lang="en-US" sz="2400" b="0" i="0" u="none" strike="noStrike" kern="1200" cap="none" spc="0" normalizeH="0" noProof="0" dirty="0" smtClean="0">
                <a:ln>
                  <a:noFill/>
                </a:ln>
                <a:solidFill>
                  <a:schemeClr val="tx1"/>
                </a:solidFill>
                <a:effectLst/>
                <a:uLnTx/>
                <a:uFillTx/>
                <a:latin typeface="+mn-lt"/>
                <a:ea typeface="+mn-ea"/>
                <a:cs typeface="+mn-cs"/>
              </a:rPr>
              <a:t> task</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advTm="4475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smtClean="0"/>
              <a:t>Diversity in Smartphone Usage</a:t>
            </a:r>
            <a:endParaRPr lang="en-US" b="1" dirty="0"/>
          </a:p>
        </p:txBody>
      </p:sp>
      <p:sp>
        <p:nvSpPr>
          <p:cNvPr id="4" name="TextBox 3"/>
          <p:cNvSpPr txBox="1"/>
          <p:nvPr/>
        </p:nvSpPr>
        <p:spPr>
          <a:xfrm>
            <a:off x="2286000" y="4800600"/>
            <a:ext cx="4495800" cy="830997"/>
          </a:xfrm>
          <a:prstGeom prst="rect">
            <a:avLst/>
          </a:prstGeom>
          <a:noFill/>
        </p:spPr>
        <p:txBody>
          <a:bodyPr wrap="square" rtlCol="0">
            <a:spAutoFit/>
          </a:bodyPr>
          <a:lstStyle/>
          <a:p>
            <a:pPr algn="ctr"/>
            <a:r>
              <a:rPr lang="en-US" sz="2400" b="1" dirty="0" err="1" smtClean="0"/>
              <a:t>MobiSys</a:t>
            </a:r>
            <a:r>
              <a:rPr lang="en-US" sz="2400" b="1" dirty="0" smtClean="0"/>
              <a:t> ‘10</a:t>
            </a:r>
          </a:p>
          <a:p>
            <a:pPr algn="ctr"/>
            <a:r>
              <a:rPr lang="en-US" sz="2400" b="1" dirty="0" smtClean="0"/>
              <a:t>June 17, 2010</a:t>
            </a:r>
            <a:endParaRPr lang="en-US" sz="2400" b="1" dirty="0"/>
          </a:p>
        </p:txBody>
      </p:sp>
      <p:sp>
        <p:nvSpPr>
          <p:cNvPr id="6" name="Subtitle 2"/>
          <p:cNvSpPr txBox="1">
            <a:spLocks/>
          </p:cNvSpPr>
          <p:nvPr/>
        </p:nvSpPr>
        <p:spPr>
          <a:xfrm>
            <a:off x="609600" y="3657600"/>
            <a:ext cx="7848600" cy="1219200"/>
          </a:xfrm>
          <a:prstGeom prst="rect">
            <a:avLst/>
          </a:prstGeom>
        </p:spPr>
        <p:txBody>
          <a:bodyPr vert="horz" lIns="91440" tIns="45720" rIns="91440" bIns="45720" rtlCol="0">
            <a:normAutofit/>
          </a:bodyPr>
          <a:lstStyle/>
          <a:p>
            <a:pPr lvl="0" algn="ctr">
              <a:spcBef>
                <a:spcPct val="20000"/>
              </a:spcBef>
            </a:pPr>
            <a:r>
              <a:rPr lang="en-US" sz="2200" b="1" dirty="0" err="1" smtClean="0"/>
              <a:t>Hossein</a:t>
            </a:r>
            <a:r>
              <a:rPr lang="en-US" sz="2200" b="1" dirty="0" smtClean="0"/>
              <a:t> </a:t>
            </a:r>
            <a:r>
              <a:rPr lang="en-US" sz="2200" b="1" dirty="0" err="1" smtClean="0"/>
              <a:t>Falaki</a:t>
            </a:r>
            <a:endParaRPr lang="en-US" sz="2200" b="1" dirty="0" smtClean="0"/>
          </a:p>
          <a:p>
            <a:pPr lvl="0" algn="ctr">
              <a:spcBef>
                <a:spcPct val="20000"/>
              </a:spcBef>
            </a:pPr>
            <a:r>
              <a:rPr lang="en-US" sz="2200" b="1" dirty="0" smtClean="0"/>
              <a:t>falaki@cs.ucla.edu</a:t>
            </a:r>
            <a:endParaRPr kumimoji="0" lang="en-US" sz="2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advTm="5875"/>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cygwin\home\Hossein Falaki\phd\prospectus\presentation\pics\bat_icon2.JPG"/>
          <p:cNvPicPr>
            <a:picLocks noChangeAspect="1" noChangeArrowheads="1"/>
          </p:cNvPicPr>
          <p:nvPr/>
        </p:nvPicPr>
        <p:blipFill>
          <a:blip r:embed="rId4" cstate="print"/>
          <a:srcRect/>
          <a:stretch>
            <a:fillRect/>
          </a:stretch>
        </p:blipFill>
        <p:spPr bwMode="auto">
          <a:xfrm rot="16200000">
            <a:off x="7245559" y="6318041"/>
            <a:ext cx="1142999" cy="546516"/>
          </a:xfrm>
          <a:prstGeom prst="rect">
            <a:avLst/>
          </a:prstGeom>
          <a:noFill/>
          <a:scene3d>
            <a:camera prst="orthographicFront">
              <a:rot lat="0" lon="0" rev="16200000"/>
            </a:camera>
            <a:lightRig rig="threePt" dir="t"/>
          </a:scene3d>
        </p:spPr>
      </p:pic>
      <p:sp>
        <p:nvSpPr>
          <p:cNvPr id="17" name="Down Arrow 16"/>
          <p:cNvSpPr/>
          <p:nvPr/>
        </p:nvSpPr>
        <p:spPr>
          <a:xfrm>
            <a:off x="7620000" y="5333997"/>
            <a:ext cx="228600" cy="990603"/>
          </a:xfrm>
          <a:prstGeom prst="down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7880" name="Picture 8" descr="C:\cygwin\home\Hossein Falaki\phd\presentations\Diversity-MobiSys10\icons\tower-icon.gif"/>
          <p:cNvPicPr>
            <a:picLocks noChangeAspect="1" noChangeArrowheads="1"/>
          </p:cNvPicPr>
          <p:nvPr/>
        </p:nvPicPr>
        <p:blipFill>
          <a:blip r:embed="rId5" cstate="print"/>
          <a:srcRect/>
          <a:stretch>
            <a:fillRect/>
          </a:stretch>
        </p:blipFill>
        <p:spPr bwMode="auto">
          <a:xfrm>
            <a:off x="7204075" y="1143000"/>
            <a:ext cx="949325" cy="1298677"/>
          </a:xfrm>
          <a:prstGeom prst="rect">
            <a:avLst/>
          </a:prstGeom>
          <a:noFill/>
        </p:spPr>
      </p:pic>
      <p:sp>
        <p:nvSpPr>
          <p:cNvPr id="16" name="Down Arrow 15"/>
          <p:cNvSpPr/>
          <p:nvPr/>
        </p:nvSpPr>
        <p:spPr>
          <a:xfrm rot="10800000">
            <a:off x="7543800" y="2362200"/>
            <a:ext cx="228600" cy="914402"/>
          </a:xfrm>
          <a:prstGeom prst="down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smtClean="0"/>
              <a:t>Basic Facts about Smartphone Usage Are Unknown</a:t>
            </a:r>
            <a:endParaRPr lang="en-US" dirty="0"/>
          </a:p>
        </p:txBody>
      </p:sp>
      <p:sp>
        <p:nvSpPr>
          <p:cNvPr id="4" name="Slide Number Placeholder 3"/>
          <p:cNvSpPr>
            <a:spLocks noGrp="1"/>
          </p:cNvSpPr>
          <p:nvPr>
            <p:ph type="sldNum" sz="quarter" idx="12"/>
          </p:nvPr>
        </p:nvSpPr>
        <p:spPr/>
        <p:txBody>
          <a:bodyPr/>
          <a:lstStyle/>
          <a:p>
            <a:fld id="{2BA4F7A2-5402-47F5-8227-9110AC7438EE}" type="slidenum">
              <a:rPr lang="en-US" smtClean="0"/>
              <a:pPr/>
              <a:t>3</a:t>
            </a:fld>
            <a:endParaRPr lang="en-US" dirty="0"/>
          </a:p>
        </p:txBody>
      </p:sp>
      <p:pic>
        <p:nvPicPr>
          <p:cNvPr id="207874" name="Picture 2" descr="C:\cygwin\home\Hossein Falaki\phd\presentations\Diversity-MobiSys10\icons\User-icon4.png"/>
          <p:cNvPicPr>
            <a:picLocks noChangeAspect="1" noChangeArrowheads="1"/>
          </p:cNvPicPr>
          <p:nvPr/>
        </p:nvPicPr>
        <p:blipFill>
          <a:blip r:embed="rId6" cstate="print"/>
          <a:srcRect/>
          <a:stretch>
            <a:fillRect/>
          </a:stretch>
        </p:blipFill>
        <p:spPr bwMode="auto">
          <a:xfrm>
            <a:off x="-38100" y="3505200"/>
            <a:ext cx="1485900" cy="1485900"/>
          </a:xfrm>
          <a:prstGeom prst="rect">
            <a:avLst/>
          </a:prstGeom>
          <a:noFill/>
          <a:scene3d>
            <a:camera prst="orthographicFront">
              <a:rot lat="0" lon="10800000" rev="0"/>
            </a:camera>
            <a:lightRig rig="threePt" dir="t"/>
          </a:scene3d>
        </p:spPr>
      </p:pic>
      <p:pic>
        <p:nvPicPr>
          <p:cNvPr id="207876" name="Picture 4" descr="C:\cygwin\home\Hossein Falaki\phd\presentations\Diversity-MobiSys10\icons\smartphone-icon2.png"/>
          <p:cNvPicPr>
            <a:picLocks noChangeAspect="1" noChangeArrowheads="1"/>
          </p:cNvPicPr>
          <p:nvPr/>
        </p:nvPicPr>
        <p:blipFill>
          <a:blip r:embed="rId7" cstate="print"/>
          <a:srcRect/>
          <a:stretch>
            <a:fillRect/>
          </a:stretch>
        </p:blipFill>
        <p:spPr bwMode="auto">
          <a:xfrm>
            <a:off x="6477000" y="3122643"/>
            <a:ext cx="2438400" cy="2592357"/>
          </a:xfrm>
          <a:prstGeom prst="rect">
            <a:avLst/>
          </a:prstGeom>
          <a:noFill/>
        </p:spPr>
      </p:pic>
      <p:pic>
        <p:nvPicPr>
          <p:cNvPr id="207879" name="Picture 7" descr="C:\cygwin\home\Hossein Falaki\phd\presentations\Diversity-MobiSys10\icons\iphone-applications2.jpg"/>
          <p:cNvPicPr>
            <a:picLocks noChangeAspect="1" noChangeArrowheads="1"/>
          </p:cNvPicPr>
          <p:nvPr/>
        </p:nvPicPr>
        <p:blipFill>
          <a:blip r:embed="rId8" cstate="print"/>
          <a:srcRect/>
          <a:stretch>
            <a:fillRect/>
          </a:stretch>
        </p:blipFill>
        <p:spPr bwMode="auto">
          <a:xfrm>
            <a:off x="2659135" y="3124200"/>
            <a:ext cx="3132065" cy="2514600"/>
          </a:xfrm>
          <a:prstGeom prst="rect">
            <a:avLst/>
          </a:prstGeom>
          <a:noFill/>
        </p:spPr>
      </p:pic>
      <p:sp>
        <p:nvSpPr>
          <p:cNvPr id="13" name="Down Arrow 12"/>
          <p:cNvSpPr/>
          <p:nvPr/>
        </p:nvSpPr>
        <p:spPr>
          <a:xfrm rot="16200000">
            <a:off x="3848100" y="1638299"/>
            <a:ext cx="228599" cy="5486400"/>
          </a:xfrm>
          <a:prstGeom prst="down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p:cNvSpPr/>
          <p:nvPr/>
        </p:nvSpPr>
        <p:spPr>
          <a:xfrm rot="16200000">
            <a:off x="6134102" y="3924300"/>
            <a:ext cx="228600" cy="914399"/>
          </a:xfrm>
          <a:prstGeom prst="down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rot="16200000">
            <a:off x="1790703" y="3695700"/>
            <a:ext cx="228600" cy="1371600"/>
          </a:xfrm>
          <a:prstGeom prst="down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cSld>
  <p:clrMapOvr>
    <a:masterClrMapping/>
  </p:clrMapOvr>
  <p:transition advTm="6754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strVal val="#ppt_w*0.70"/>
                                          </p:val>
                                        </p:tav>
                                        <p:tav tm="100000">
                                          <p:val>
                                            <p:strVal val="#ppt_w"/>
                                          </p:val>
                                        </p:tav>
                                      </p:tavLst>
                                    </p:anim>
                                    <p:anim calcmode="lin" valueType="num">
                                      <p:cBhvr>
                                        <p:cTn id="8" dur="1000" fill="hold"/>
                                        <p:tgtEl>
                                          <p:spTgt spid="13"/>
                                        </p:tgtEl>
                                        <p:attrNameLst>
                                          <p:attrName>ppt_h</p:attrName>
                                        </p:attrNameLst>
                                      </p:cBhvr>
                                      <p:tavLst>
                                        <p:tav tm="0">
                                          <p:val>
                                            <p:strVal val="#ppt_h"/>
                                          </p:val>
                                        </p:tav>
                                        <p:tav tm="100000">
                                          <p:val>
                                            <p:strVal val="#ppt_h"/>
                                          </p:val>
                                        </p:tav>
                                      </p:tavLst>
                                    </p:anim>
                                    <p:animEffect transition="in" filter="fade">
                                      <p:cBhvr>
                                        <p:cTn id="9" dur="1000"/>
                                        <p:tgtEl>
                                          <p:spTgt spid="13"/>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grpId="1" nodeType="clickEffect">
                                  <p:stCondLst>
                                    <p:cond delay="0"/>
                                  </p:stCondLst>
                                  <p:childTnLst>
                                    <p:set>
                                      <p:cBhvr>
                                        <p:cTn id="13" dur="1" fill="hold">
                                          <p:stCondLst>
                                            <p:cond delay="0"/>
                                          </p:stCondLst>
                                        </p:cTn>
                                        <p:tgtEl>
                                          <p:spTgt spid="13"/>
                                        </p:tgtEl>
                                        <p:attrNameLst>
                                          <p:attrName>style.visibility</p:attrName>
                                        </p:attrNameLst>
                                      </p:cBhvr>
                                      <p:to>
                                        <p:strVal val="hidden"/>
                                      </p:to>
                                    </p:set>
                                  </p:childTnLst>
                                </p:cTn>
                              </p:par>
                              <p:par>
                                <p:cTn id="14" presetID="1"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207879"/>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07880"/>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P spid="13" grpId="0" animBg="1"/>
      <p:bldP spid="13" grpId="1" animBg="1"/>
      <p:bldP spid="15" grpId="0" animBg="1"/>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Do We Need to Know These Facts?</a:t>
            </a:r>
            <a:endParaRPr lang="en-US" dirty="0"/>
          </a:p>
        </p:txBody>
      </p:sp>
      <p:sp>
        <p:nvSpPr>
          <p:cNvPr id="4" name="Slide Number Placeholder 3"/>
          <p:cNvSpPr>
            <a:spLocks noGrp="1"/>
          </p:cNvSpPr>
          <p:nvPr>
            <p:ph type="sldNum" sz="quarter" idx="12"/>
          </p:nvPr>
        </p:nvSpPr>
        <p:spPr/>
        <p:txBody>
          <a:bodyPr/>
          <a:lstStyle/>
          <a:p>
            <a:fld id="{2BA4F7A2-5402-47F5-8227-9110AC7438EE}" type="slidenum">
              <a:rPr lang="en-US" smtClean="0"/>
              <a:pPr/>
              <a:t>4</a:t>
            </a:fld>
            <a:endParaRPr lang="en-US" dirty="0"/>
          </a:p>
        </p:txBody>
      </p:sp>
      <p:sp>
        <p:nvSpPr>
          <p:cNvPr id="5" name="Rounded Rectangle 4"/>
          <p:cNvSpPr/>
          <p:nvPr/>
        </p:nvSpPr>
        <p:spPr>
          <a:xfrm>
            <a:off x="457200" y="1676400"/>
            <a:ext cx="8229600" cy="1371600"/>
          </a:xfrm>
          <a:prstGeom prst="roundRect">
            <a:avLst/>
          </a:prstGeom>
          <a:solidFill>
            <a:srgbClr val="2246B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How can we improve </a:t>
            </a:r>
            <a:r>
              <a:rPr lang="en-US" sz="3200" dirty="0" err="1" smtClean="0"/>
              <a:t>smartphone</a:t>
            </a:r>
            <a:r>
              <a:rPr lang="en-US" sz="3200" dirty="0" smtClean="0"/>
              <a:t> performance and usability?</a:t>
            </a:r>
          </a:p>
        </p:txBody>
      </p:sp>
      <p:cxnSp>
        <p:nvCxnSpPr>
          <p:cNvPr id="9" name="Straight Arrow Connector 8"/>
          <p:cNvCxnSpPr/>
          <p:nvPr/>
        </p:nvCxnSpPr>
        <p:spPr>
          <a:xfrm rot="10800000" flipV="1">
            <a:off x="685800" y="4724400"/>
            <a:ext cx="7620000" cy="1"/>
          </a:xfrm>
          <a:prstGeom prst="straightConnector1">
            <a:avLst/>
          </a:prstGeom>
          <a:ln w="57150" cap="flat" cmpd="sng" algn="ctr">
            <a:solidFill>
              <a:srgbClr val="FFC000"/>
            </a:solidFill>
            <a:prstDash val="solid"/>
            <a:round/>
            <a:headEnd type="arrow" w="med" len="med"/>
            <a:tailEnd type="arrow" w="med" len="med"/>
          </a:ln>
        </p:spPr>
        <p:style>
          <a:lnRef idx="2">
            <a:schemeClr val="accent1"/>
          </a:lnRef>
          <a:fillRef idx="0">
            <a:schemeClr val="accent1"/>
          </a:fillRef>
          <a:effectRef idx="1">
            <a:schemeClr val="accent1"/>
          </a:effectRef>
          <a:fontRef idx="minor">
            <a:schemeClr val="tx1"/>
          </a:fontRef>
        </p:style>
      </p:cxnSp>
      <p:grpSp>
        <p:nvGrpSpPr>
          <p:cNvPr id="19" name="Group 18"/>
          <p:cNvGrpSpPr/>
          <p:nvPr/>
        </p:nvGrpSpPr>
        <p:grpSpPr>
          <a:xfrm>
            <a:off x="3505200" y="3429000"/>
            <a:ext cx="2133600" cy="1372394"/>
            <a:chOff x="76200" y="3733800"/>
            <a:chExt cx="2133600" cy="1372394"/>
          </a:xfrm>
        </p:grpSpPr>
        <p:sp>
          <p:nvSpPr>
            <p:cNvPr id="12" name="Rounded Rectangle 11"/>
            <p:cNvSpPr/>
            <p:nvPr/>
          </p:nvSpPr>
          <p:spPr>
            <a:xfrm>
              <a:off x="76200" y="3733800"/>
              <a:ext cx="2133600" cy="685800"/>
            </a:xfrm>
            <a:prstGeom prst="roundRect">
              <a:avLst/>
            </a:prstGeom>
            <a:solidFill>
              <a:srgbClr val="2246B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Identical users</a:t>
              </a:r>
              <a:endParaRPr lang="en-US" sz="2000" dirty="0"/>
            </a:p>
          </p:txBody>
        </p:sp>
        <p:cxnSp>
          <p:nvCxnSpPr>
            <p:cNvPr id="13" name="Straight Arrow Connector 12"/>
            <p:cNvCxnSpPr>
              <a:endCxn id="12" idx="2"/>
            </p:cNvCxnSpPr>
            <p:nvPr/>
          </p:nvCxnSpPr>
          <p:spPr>
            <a:xfrm rot="5400000" flipH="1" flipV="1">
              <a:off x="800100" y="4762500"/>
              <a:ext cx="685800" cy="1588"/>
            </a:xfrm>
            <a:prstGeom prst="straightConnector1">
              <a:avLst/>
            </a:prstGeom>
            <a:ln w="38100" cap="flat" cmpd="sng" algn="ctr">
              <a:solidFill>
                <a:srgbClr val="2246B0"/>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grpSp>
      <p:grpSp>
        <p:nvGrpSpPr>
          <p:cNvPr id="20" name="Group 19"/>
          <p:cNvGrpSpPr/>
          <p:nvPr/>
        </p:nvGrpSpPr>
        <p:grpSpPr>
          <a:xfrm>
            <a:off x="3505200" y="3428206"/>
            <a:ext cx="2133600" cy="1372394"/>
            <a:chOff x="76200" y="3733800"/>
            <a:chExt cx="2133600" cy="1372394"/>
          </a:xfrm>
        </p:grpSpPr>
        <p:sp>
          <p:nvSpPr>
            <p:cNvPr id="21" name="Rounded Rectangle 20"/>
            <p:cNvSpPr/>
            <p:nvPr/>
          </p:nvSpPr>
          <p:spPr>
            <a:xfrm>
              <a:off x="76200" y="3733800"/>
              <a:ext cx="2133600" cy="685800"/>
            </a:xfrm>
            <a:prstGeom prst="roundRect">
              <a:avLst/>
            </a:prstGeom>
            <a:solidFill>
              <a:srgbClr val="2246B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Everyone is different</a:t>
              </a:r>
              <a:endParaRPr lang="en-US" sz="2000" dirty="0"/>
            </a:p>
          </p:txBody>
        </p:sp>
        <p:cxnSp>
          <p:nvCxnSpPr>
            <p:cNvPr id="22" name="Straight Arrow Connector 21"/>
            <p:cNvCxnSpPr>
              <a:endCxn id="21" idx="2"/>
            </p:cNvCxnSpPr>
            <p:nvPr/>
          </p:nvCxnSpPr>
          <p:spPr>
            <a:xfrm rot="5400000" flipH="1" flipV="1">
              <a:off x="800100" y="4762500"/>
              <a:ext cx="685800" cy="1588"/>
            </a:xfrm>
            <a:prstGeom prst="straightConnector1">
              <a:avLst/>
            </a:prstGeom>
            <a:ln w="38100" cap="flat" cmpd="sng" algn="ctr">
              <a:solidFill>
                <a:srgbClr val="2246B0"/>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grpSp>
      <p:sp>
        <p:nvSpPr>
          <p:cNvPr id="23" name="Rectangle 22"/>
          <p:cNvSpPr/>
          <p:nvPr/>
        </p:nvSpPr>
        <p:spPr>
          <a:xfrm>
            <a:off x="4340836" y="3962400"/>
            <a:ext cx="510396" cy="923330"/>
          </a:xfrm>
          <a:prstGeom prst="rect">
            <a:avLst/>
          </a:prstGeom>
          <a:noFill/>
        </p:spPr>
        <p:txBody>
          <a:bodyPr wrap="none" lIns="91440" tIns="45720" rIns="91440" bIns="45720">
            <a:spAutoFit/>
          </a:bodyPr>
          <a:lstStyle/>
          <a:p>
            <a:pPr algn="ctr"/>
            <a:r>
              <a:rPr lang="en-US" sz="5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4" name="Rounded Rectangle 13"/>
          <p:cNvSpPr/>
          <p:nvPr/>
        </p:nvSpPr>
        <p:spPr>
          <a:xfrm>
            <a:off x="457200" y="5181600"/>
            <a:ext cx="8229600" cy="1371600"/>
          </a:xfrm>
          <a:prstGeom prst="roundRect">
            <a:avLst/>
          </a:prstGeom>
          <a:solidFill>
            <a:srgbClr val="2246B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Can we improve resource management on </a:t>
            </a:r>
            <a:r>
              <a:rPr lang="en-US" sz="3200" dirty="0" err="1" smtClean="0"/>
              <a:t>smartphones</a:t>
            </a:r>
            <a:r>
              <a:rPr lang="en-US" sz="3200" dirty="0" smtClean="0"/>
              <a:t> through personalization?</a:t>
            </a:r>
          </a:p>
        </p:txBody>
      </p:sp>
    </p:spTree>
    <p:custDataLst>
      <p:tags r:id="rId1"/>
    </p:custDataLst>
  </p:cSld>
  <p:clrMapOvr>
    <a:masterClrMapping/>
  </p:clrMapOvr>
  <p:transition advTm="37578"/>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5"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1000" fill="hold"/>
                                        <p:tgtEl>
                                          <p:spTgt spid="9"/>
                                        </p:tgtEl>
                                        <p:attrNameLst>
                                          <p:attrName>ppt_w</p:attrName>
                                        </p:attrNameLst>
                                      </p:cBhvr>
                                      <p:tavLst>
                                        <p:tav tm="0">
                                          <p:val>
                                            <p:strVal val="#ppt_w*0.70"/>
                                          </p:val>
                                        </p:tav>
                                        <p:tav tm="100000">
                                          <p:val>
                                            <p:strVal val="#ppt_w"/>
                                          </p:val>
                                        </p:tav>
                                      </p:tavLst>
                                    </p:anim>
                                    <p:anim calcmode="lin" valueType="num">
                                      <p:cBhvr>
                                        <p:cTn id="12" dur="1000" fill="hold"/>
                                        <p:tgtEl>
                                          <p:spTgt spid="9"/>
                                        </p:tgtEl>
                                        <p:attrNameLst>
                                          <p:attrName>ppt_h</p:attrName>
                                        </p:attrNameLst>
                                      </p:cBhvr>
                                      <p:tavLst>
                                        <p:tav tm="0">
                                          <p:val>
                                            <p:strVal val="#ppt_h"/>
                                          </p:val>
                                        </p:tav>
                                        <p:tav tm="100000">
                                          <p:val>
                                            <p:strVal val="#ppt_h"/>
                                          </p:val>
                                        </p:tav>
                                      </p:tavLst>
                                    </p:anim>
                                    <p:animEffect transition="in" filter="fade">
                                      <p:cBhvr>
                                        <p:cTn id="13" dur="10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9"/>
                                        </p:tgtEl>
                                        <p:attrNameLst>
                                          <p:attrName>style.visibility</p:attrName>
                                        </p:attrNameLst>
                                      </p:cBhvr>
                                      <p:to>
                                        <p:strVal val="visible"/>
                                      </p:to>
                                    </p:set>
                                  </p:childTnLst>
                                </p:cTn>
                              </p:par>
                              <p:par>
                                <p:cTn id="18" presetID="35" presetClass="path" presetSubtype="0" accel="50000" decel="50000" fill="hold" nodeType="withEffect">
                                  <p:stCondLst>
                                    <p:cond delay="0"/>
                                  </p:stCondLst>
                                  <p:childTnLst>
                                    <p:animMotion origin="layout" path="M -0.04167 -0.03333 L -0.36667 -0.03333 " pathEditMode="relative" rAng="0" ptsTypes="AA">
                                      <p:cBhvr>
                                        <p:cTn id="19" dur="2000" fill="hold"/>
                                        <p:tgtEl>
                                          <p:spTgt spid="19"/>
                                        </p:tgtEl>
                                        <p:attrNameLst>
                                          <p:attrName>ppt_x</p:attrName>
                                          <p:attrName>ppt_y</p:attrName>
                                        </p:attrNameLst>
                                      </p:cBhvr>
                                      <p:rCtr x="-162" y="0"/>
                                    </p:animMotion>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0"/>
                                        </p:tgtEl>
                                        <p:attrNameLst>
                                          <p:attrName>style.visibility</p:attrName>
                                        </p:attrNameLst>
                                      </p:cBhvr>
                                      <p:to>
                                        <p:strVal val="visible"/>
                                      </p:to>
                                    </p:set>
                                  </p:childTnLst>
                                </p:cTn>
                              </p:par>
                              <p:par>
                                <p:cTn id="24" presetID="63" presetClass="path" presetSubtype="0" accel="50000" decel="50000" fill="hold" nodeType="withEffect">
                                  <p:stCondLst>
                                    <p:cond delay="0"/>
                                  </p:stCondLst>
                                  <p:childTnLst>
                                    <p:animMotion origin="layout" path="M 0 -0.03333 L 0.35833 -0.0331 " pathEditMode="relative" rAng="0" ptsTypes="AA">
                                      <p:cBhvr>
                                        <p:cTn id="25" dur="2000" fill="hold"/>
                                        <p:tgtEl>
                                          <p:spTgt spid="20"/>
                                        </p:tgtEl>
                                        <p:attrNameLst>
                                          <p:attrName>ppt_x</p:attrName>
                                          <p:attrName>ppt_y</p:attrName>
                                        </p:attrNameLst>
                                      </p:cBhvr>
                                      <p:rCtr x="179" y="0"/>
                                    </p:animMotion>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3"/>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3" grpId="0"/>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Findings</a:t>
            </a:r>
            <a:endParaRPr lang="en-US" dirty="0"/>
          </a:p>
        </p:txBody>
      </p:sp>
      <p:sp>
        <p:nvSpPr>
          <p:cNvPr id="6" name="Slide Number Placeholder 5"/>
          <p:cNvSpPr>
            <a:spLocks noGrp="1"/>
          </p:cNvSpPr>
          <p:nvPr>
            <p:ph type="sldNum" sz="quarter" idx="12"/>
          </p:nvPr>
        </p:nvSpPr>
        <p:spPr/>
        <p:txBody>
          <a:bodyPr/>
          <a:lstStyle/>
          <a:p>
            <a:fld id="{2BA4F7A2-5402-47F5-8227-9110AC7438EE}" type="slidenum">
              <a:rPr lang="en-US" smtClean="0"/>
              <a:pPr/>
              <a:t>5</a:t>
            </a:fld>
            <a:endParaRPr lang="en-US"/>
          </a:p>
        </p:txBody>
      </p:sp>
      <p:sp>
        <p:nvSpPr>
          <p:cNvPr id="9" name="Rounded Rectangle 8"/>
          <p:cNvSpPr/>
          <p:nvPr/>
        </p:nvSpPr>
        <p:spPr>
          <a:xfrm>
            <a:off x="0" y="1447800"/>
            <a:ext cx="9144000" cy="990600"/>
          </a:xfrm>
          <a:prstGeom prst="roundRect">
            <a:avLst>
              <a:gd name="adj" fmla="val 0"/>
            </a:avLst>
          </a:prstGeom>
          <a:solidFill>
            <a:srgbClr val="2246B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t> 1. Users are quantitatively very diverse in their usage</a:t>
            </a:r>
            <a:endParaRPr lang="en-US" sz="2800" b="1" dirty="0"/>
          </a:p>
        </p:txBody>
      </p:sp>
      <p:sp>
        <p:nvSpPr>
          <p:cNvPr id="11" name="Rounded Rectangle 10"/>
          <p:cNvSpPr/>
          <p:nvPr/>
        </p:nvSpPr>
        <p:spPr>
          <a:xfrm>
            <a:off x="0" y="4800600"/>
            <a:ext cx="9144000" cy="990600"/>
          </a:xfrm>
          <a:prstGeom prst="roundRect">
            <a:avLst>
              <a:gd name="adj" fmla="val 0"/>
            </a:avLst>
          </a:prstGeom>
          <a:solidFill>
            <a:srgbClr val="2246B0"/>
          </a:solidFill>
        </p:spPr>
        <p:style>
          <a:lnRef idx="1">
            <a:schemeClr val="accent1"/>
          </a:lnRef>
          <a:fillRef idx="3">
            <a:schemeClr val="accent1"/>
          </a:fillRef>
          <a:effectRef idx="2">
            <a:schemeClr val="accent1"/>
          </a:effectRef>
          <a:fontRef idx="minor">
            <a:schemeClr val="lt1"/>
          </a:fontRef>
        </p:style>
        <p:txBody>
          <a:bodyPr rtlCol="0" anchor="ctr"/>
          <a:lstStyle/>
          <a:p>
            <a:r>
              <a:rPr lang="en-US" sz="2800" b="1" dirty="0" smtClean="0"/>
              <a:t>        2. But invariants exist and can be harnessed </a:t>
            </a:r>
            <a:endParaRPr lang="en-US" sz="2800" b="1" dirty="0"/>
          </a:p>
        </p:txBody>
      </p:sp>
      <p:grpSp>
        <p:nvGrpSpPr>
          <p:cNvPr id="34" name="Group 33"/>
          <p:cNvGrpSpPr/>
          <p:nvPr/>
        </p:nvGrpSpPr>
        <p:grpSpPr>
          <a:xfrm>
            <a:off x="609600" y="3200400"/>
            <a:ext cx="8001000" cy="1066800"/>
            <a:chOff x="457200" y="3352800"/>
            <a:chExt cx="8001000" cy="1066800"/>
          </a:xfrm>
        </p:grpSpPr>
        <p:pic>
          <p:nvPicPr>
            <p:cNvPr id="187397" name="Picture 5" descr="C:\cygwin\home\Hossein Falaki\phd\presentations\Diversity-MobiSys10\icons\user-icon.jpg"/>
            <p:cNvPicPr>
              <a:picLocks noChangeAspect="1" noChangeArrowheads="1"/>
            </p:cNvPicPr>
            <p:nvPr/>
          </p:nvPicPr>
          <p:blipFill>
            <a:blip r:embed="rId4" cstate="print"/>
            <a:srcRect/>
            <a:stretch>
              <a:fillRect/>
            </a:stretch>
          </p:blipFill>
          <p:spPr bwMode="auto">
            <a:xfrm>
              <a:off x="2495550" y="3352800"/>
              <a:ext cx="1238250" cy="990600"/>
            </a:xfrm>
            <a:prstGeom prst="rect">
              <a:avLst/>
            </a:prstGeom>
            <a:noFill/>
          </p:spPr>
        </p:pic>
        <p:pic>
          <p:nvPicPr>
            <p:cNvPr id="187393" name="Picture 1" descr="C:\cygwin\home\Hossein Falaki\phd\presentations\Diversity-MobiSys10\icons\user-icon2.png"/>
            <p:cNvPicPr>
              <a:picLocks noChangeAspect="1" noChangeArrowheads="1"/>
            </p:cNvPicPr>
            <p:nvPr/>
          </p:nvPicPr>
          <p:blipFill>
            <a:blip r:embed="rId5" cstate="print"/>
            <a:srcRect/>
            <a:stretch>
              <a:fillRect/>
            </a:stretch>
          </p:blipFill>
          <p:spPr bwMode="auto">
            <a:xfrm>
              <a:off x="1524000" y="3402332"/>
              <a:ext cx="990600" cy="941070"/>
            </a:xfrm>
            <a:prstGeom prst="rect">
              <a:avLst/>
            </a:prstGeom>
            <a:noFill/>
          </p:spPr>
        </p:pic>
        <p:pic>
          <p:nvPicPr>
            <p:cNvPr id="187394" name="Picture 2" descr="C:\cygwin\home\Hossein Falaki\phd\presentations\Diversity-MobiSys10\icons\user-icon3.png"/>
            <p:cNvPicPr>
              <a:picLocks noChangeAspect="1" noChangeArrowheads="1"/>
            </p:cNvPicPr>
            <p:nvPr/>
          </p:nvPicPr>
          <p:blipFill>
            <a:blip r:embed="rId6" cstate="print"/>
            <a:srcRect/>
            <a:stretch>
              <a:fillRect/>
            </a:stretch>
          </p:blipFill>
          <p:spPr bwMode="auto">
            <a:xfrm>
              <a:off x="4495800" y="3429000"/>
              <a:ext cx="990600" cy="990600"/>
            </a:xfrm>
            <a:prstGeom prst="rect">
              <a:avLst/>
            </a:prstGeom>
            <a:noFill/>
          </p:spPr>
        </p:pic>
        <p:pic>
          <p:nvPicPr>
            <p:cNvPr id="187395" name="Picture 3" descr="C:\cygwin\home\Hossein Falaki\phd\presentations\Diversity-MobiSys10\icons\User-icon4.png"/>
            <p:cNvPicPr>
              <a:picLocks noChangeAspect="1" noChangeArrowheads="1"/>
            </p:cNvPicPr>
            <p:nvPr/>
          </p:nvPicPr>
          <p:blipFill>
            <a:blip r:embed="rId7" cstate="print"/>
            <a:srcRect/>
            <a:stretch>
              <a:fillRect/>
            </a:stretch>
          </p:blipFill>
          <p:spPr bwMode="auto">
            <a:xfrm>
              <a:off x="5410200" y="3436620"/>
              <a:ext cx="982980" cy="982980"/>
            </a:xfrm>
            <a:prstGeom prst="rect">
              <a:avLst/>
            </a:prstGeom>
            <a:noFill/>
          </p:spPr>
        </p:pic>
        <p:pic>
          <p:nvPicPr>
            <p:cNvPr id="187396" name="Picture 4" descr="C:\cygwin\home\Hossein Falaki\phd\presentations\Diversity-MobiSys10\icons\user-icon6.png"/>
            <p:cNvPicPr>
              <a:picLocks noChangeAspect="1" noChangeArrowheads="1"/>
            </p:cNvPicPr>
            <p:nvPr/>
          </p:nvPicPr>
          <p:blipFill>
            <a:blip r:embed="rId8" cstate="print"/>
            <a:srcRect/>
            <a:stretch>
              <a:fillRect/>
            </a:stretch>
          </p:blipFill>
          <p:spPr bwMode="auto">
            <a:xfrm>
              <a:off x="3581400" y="3429000"/>
              <a:ext cx="914400" cy="914400"/>
            </a:xfrm>
            <a:prstGeom prst="rect">
              <a:avLst/>
            </a:prstGeom>
            <a:noFill/>
          </p:spPr>
        </p:pic>
        <p:pic>
          <p:nvPicPr>
            <p:cNvPr id="187398" name="Picture 6" descr="C:\cygwin\home\Hossein Falaki\phd\presentations\Diversity-MobiSys10\icons\user-icon8.png"/>
            <p:cNvPicPr>
              <a:picLocks noChangeAspect="1" noChangeArrowheads="1"/>
            </p:cNvPicPr>
            <p:nvPr/>
          </p:nvPicPr>
          <p:blipFill>
            <a:blip r:embed="rId9" cstate="print"/>
            <a:srcRect/>
            <a:stretch>
              <a:fillRect/>
            </a:stretch>
          </p:blipFill>
          <p:spPr bwMode="auto">
            <a:xfrm>
              <a:off x="6553200" y="3428610"/>
              <a:ext cx="858614" cy="860816"/>
            </a:xfrm>
            <a:prstGeom prst="rect">
              <a:avLst/>
            </a:prstGeom>
            <a:noFill/>
          </p:spPr>
        </p:pic>
        <p:pic>
          <p:nvPicPr>
            <p:cNvPr id="187399" name="Picture 7" descr="C:\cygwin\home\Hossein Falaki\phd\presentations\Diversity-MobiSys10\icons\user-icon9.png"/>
            <p:cNvPicPr>
              <a:picLocks noChangeAspect="1" noChangeArrowheads="1"/>
            </p:cNvPicPr>
            <p:nvPr/>
          </p:nvPicPr>
          <p:blipFill>
            <a:blip r:embed="rId10" cstate="print"/>
            <a:srcRect/>
            <a:stretch>
              <a:fillRect/>
            </a:stretch>
          </p:blipFill>
          <p:spPr bwMode="auto">
            <a:xfrm>
              <a:off x="7467600" y="3352800"/>
              <a:ext cx="990600" cy="990600"/>
            </a:xfrm>
            <a:prstGeom prst="rect">
              <a:avLst/>
            </a:prstGeom>
            <a:noFill/>
          </p:spPr>
        </p:pic>
        <p:pic>
          <p:nvPicPr>
            <p:cNvPr id="187400" name="Picture 8" descr="C:\cygwin\home\Hossein Falaki\phd\presentations\Diversity-MobiSys10\icons\user-icon10.png"/>
            <p:cNvPicPr>
              <a:picLocks noChangeAspect="1" noChangeArrowheads="1"/>
            </p:cNvPicPr>
            <p:nvPr/>
          </p:nvPicPr>
          <p:blipFill>
            <a:blip r:embed="rId11" cstate="print"/>
            <a:srcRect/>
            <a:stretch>
              <a:fillRect/>
            </a:stretch>
          </p:blipFill>
          <p:spPr bwMode="auto">
            <a:xfrm>
              <a:off x="457200" y="3429000"/>
              <a:ext cx="914400" cy="914400"/>
            </a:xfrm>
            <a:prstGeom prst="rect">
              <a:avLst/>
            </a:prstGeom>
            <a:noFill/>
          </p:spPr>
        </p:pic>
      </p:grpSp>
    </p:spTree>
    <p:custDataLst>
      <p:tags r:id="rId1"/>
    </p:custDataLst>
  </p:cSld>
  <p:clrMapOvr>
    <a:masterClrMapping/>
  </p:clrMapOvr>
  <p:transition advTm="3278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ontent Placeholder 4"/>
          <p:cNvGraphicFramePr>
            <a:graphicFrameLocks/>
          </p:cNvGraphicFramePr>
          <p:nvPr/>
        </p:nvGraphicFramePr>
        <p:xfrm>
          <a:off x="0" y="1371600"/>
          <a:ext cx="9144000" cy="4206240"/>
        </p:xfrm>
        <a:graphic>
          <a:graphicData uri="http://schemas.openxmlformats.org/drawingml/2006/table">
            <a:tbl>
              <a:tblPr firstRow="1" bandRow="1">
                <a:tableStyleId>{5C22544A-7EE6-4342-B048-85BDC9FD1C3A}</a:tableStyleId>
              </a:tblPr>
              <a:tblGrid>
                <a:gridCol w="4572000"/>
                <a:gridCol w="4572000"/>
              </a:tblGrid>
              <a:tr h="990600">
                <a:tc>
                  <a:txBody>
                    <a:bodyPr/>
                    <a:lstStyle/>
                    <a:p>
                      <a:r>
                        <a:rPr lang="en-US" sz="4000" dirty="0" smtClean="0"/>
                        <a:t>Platform</a:t>
                      </a:r>
                      <a:endParaRPr lang="en-US" sz="4000" dirty="0"/>
                    </a:p>
                  </a:txBody>
                  <a:tcPr/>
                </a:tc>
                <a:tc>
                  <a:txBody>
                    <a:bodyPr/>
                    <a:lstStyle/>
                    <a:p>
                      <a:r>
                        <a:rPr lang="en-US" sz="4000" dirty="0" smtClean="0"/>
                        <a:t>Demographics</a:t>
                      </a:r>
                      <a:endParaRPr lang="en-US" sz="4000" dirty="0"/>
                    </a:p>
                  </a:txBody>
                  <a:tcPr/>
                </a:tc>
              </a:tr>
              <a:tr h="990600">
                <a:tc>
                  <a:txBody>
                    <a:bodyPr/>
                    <a:lstStyle/>
                    <a:p>
                      <a:r>
                        <a:rPr lang="en-US" sz="2800" dirty="0" smtClean="0"/>
                        <a:t>Android</a:t>
                      </a:r>
                      <a:endParaRPr lang="en-US" sz="2800" dirty="0"/>
                    </a:p>
                  </a:txBody>
                  <a:tcPr/>
                </a:tc>
                <a:tc>
                  <a:txBody>
                    <a:bodyPr/>
                    <a:lstStyle/>
                    <a:p>
                      <a:pPr>
                        <a:buFont typeface="Wingdings" pitchFamily="2" charset="2"/>
                        <a:buChar char="q"/>
                      </a:pPr>
                      <a:r>
                        <a:rPr lang="en-US" sz="2800" dirty="0" smtClean="0"/>
                        <a:t>16 high</a:t>
                      </a:r>
                      <a:r>
                        <a:rPr lang="en-US" sz="2800" baseline="0" dirty="0" smtClean="0"/>
                        <a:t> school students</a:t>
                      </a:r>
                    </a:p>
                    <a:p>
                      <a:pPr>
                        <a:buFont typeface="Wingdings" pitchFamily="2" charset="2"/>
                        <a:buChar char="q"/>
                      </a:pPr>
                      <a:r>
                        <a:rPr lang="en-US" sz="2800" baseline="0" dirty="0" smtClean="0"/>
                        <a:t>17 knowledge workers</a:t>
                      </a:r>
                      <a:endParaRPr lang="en-US" sz="2800" dirty="0" smtClean="0"/>
                    </a:p>
                  </a:txBody>
                  <a:tcPr/>
                </a:tc>
              </a:tr>
              <a:tr h="990600">
                <a:tc>
                  <a:txBody>
                    <a:bodyPr/>
                    <a:lstStyle/>
                    <a:p>
                      <a:r>
                        <a:rPr lang="en-US" sz="2800" dirty="0" err="1" smtClean="0"/>
                        <a:t>WinMobile</a:t>
                      </a:r>
                      <a:endParaRPr lang="en-US" sz="2800"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Char char="q"/>
                        <a:tabLst/>
                        <a:defRPr/>
                      </a:pPr>
                      <a:r>
                        <a:rPr lang="en-US" sz="2800" dirty="0" smtClean="0"/>
                        <a:t>16 </a:t>
                      </a:r>
                      <a:r>
                        <a:rPr lang="en-US" sz="2800" kern="1200" baseline="0" dirty="0" smtClean="0">
                          <a:solidFill>
                            <a:schemeClr val="tx1"/>
                          </a:solidFill>
                          <a:latin typeface="+mn-lt"/>
                          <a:ea typeface="+mn-ea"/>
                          <a:cs typeface="+mn-cs"/>
                        </a:rPr>
                        <a:t>Social Communicators</a:t>
                      </a:r>
                      <a:endParaRPr lang="en-US" sz="2800" dirty="0" smtClean="0"/>
                    </a:p>
                    <a:p>
                      <a:pPr marL="0" marR="0" indent="0" algn="l" defTabSz="914400" rtl="0" eaLnBrk="1" fontAlgn="auto" latinLnBrk="0" hangingPunct="1">
                        <a:lnSpc>
                          <a:spcPct val="100000"/>
                        </a:lnSpc>
                        <a:spcBef>
                          <a:spcPts val="0"/>
                        </a:spcBef>
                        <a:spcAft>
                          <a:spcPts val="0"/>
                        </a:spcAft>
                        <a:buClrTx/>
                        <a:buSzTx/>
                        <a:buFont typeface="Wingdings" pitchFamily="2" charset="2"/>
                        <a:buChar char="q"/>
                        <a:tabLst/>
                        <a:defRPr/>
                      </a:pPr>
                      <a:r>
                        <a:rPr lang="en-US" sz="2800" dirty="0" smtClean="0"/>
                        <a:t>56 Life Power Users</a:t>
                      </a:r>
                    </a:p>
                    <a:p>
                      <a:pPr marL="0" marR="0" indent="0" algn="l" defTabSz="914400" rtl="0" eaLnBrk="1" fontAlgn="auto" latinLnBrk="0" hangingPunct="1">
                        <a:lnSpc>
                          <a:spcPct val="100000"/>
                        </a:lnSpc>
                        <a:spcBef>
                          <a:spcPts val="0"/>
                        </a:spcBef>
                        <a:spcAft>
                          <a:spcPts val="0"/>
                        </a:spcAft>
                        <a:buClrTx/>
                        <a:buSzTx/>
                        <a:buFont typeface="Wingdings" pitchFamily="2" charset="2"/>
                        <a:buChar char="q"/>
                        <a:tabLst/>
                        <a:defRPr/>
                      </a:pPr>
                      <a:r>
                        <a:rPr lang="en-US" sz="2800" dirty="0" smtClean="0"/>
                        <a:t>59 </a:t>
                      </a:r>
                      <a:r>
                        <a:rPr lang="en-US" sz="2800" kern="1200" baseline="0" dirty="0" smtClean="0">
                          <a:solidFill>
                            <a:schemeClr val="tx1"/>
                          </a:solidFill>
                          <a:latin typeface="+mn-lt"/>
                          <a:ea typeface="+mn-ea"/>
                          <a:cs typeface="+mn-cs"/>
                        </a:rPr>
                        <a:t>Business Power Users</a:t>
                      </a:r>
                    </a:p>
                    <a:p>
                      <a:pPr marL="0" marR="0" indent="0" algn="l" defTabSz="914400" rtl="0" eaLnBrk="1" fontAlgn="auto" latinLnBrk="0" hangingPunct="1">
                        <a:lnSpc>
                          <a:spcPct val="100000"/>
                        </a:lnSpc>
                        <a:spcBef>
                          <a:spcPts val="0"/>
                        </a:spcBef>
                        <a:spcAft>
                          <a:spcPts val="0"/>
                        </a:spcAft>
                        <a:buClrTx/>
                        <a:buSzTx/>
                        <a:buFont typeface="Wingdings" pitchFamily="2" charset="2"/>
                        <a:buChar char="q"/>
                        <a:tabLst/>
                        <a:defRPr/>
                      </a:pPr>
                      <a:r>
                        <a:rPr lang="en-US" sz="2800" dirty="0" smtClean="0"/>
                        <a:t>37 </a:t>
                      </a:r>
                      <a:r>
                        <a:rPr lang="en-US" sz="2800" kern="1200" baseline="0" dirty="0" smtClean="0">
                          <a:solidFill>
                            <a:schemeClr val="tx1"/>
                          </a:solidFill>
                          <a:latin typeface="+mn-lt"/>
                          <a:ea typeface="+mn-ea"/>
                          <a:cs typeface="+mn-cs"/>
                        </a:rPr>
                        <a:t>Organizer </a:t>
                      </a:r>
                      <a:r>
                        <a:rPr lang="en-US" sz="2800" kern="1200" baseline="0" dirty="0" err="1" smtClean="0">
                          <a:solidFill>
                            <a:schemeClr val="tx1"/>
                          </a:solidFill>
                          <a:latin typeface="+mn-lt"/>
                          <a:ea typeface="+mn-ea"/>
                          <a:cs typeface="+mn-cs"/>
                        </a:rPr>
                        <a:t>Practicals</a:t>
                      </a:r>
                      <a:r>
                        <a:rPr lang="en-US" sz="2800" kern="1200" baseline="0" dirty="0" smtClean="0">
                          <a:solidFill>
                            <a:schemeClr val="tx1"/>
                          </a:solidFill>
                          <a:latin typeface="+mn-lt"/>
                          <a:ea typeface="+mn-ea"/>
                          <a:cs typeface="+mn-cs"/>
                        </a:rPr>
                        <a:t> </a:t>
                      </a:r>
                      <a:endParaRPr lang="en-US" sz="2800" dirty="0" smtClean="0"/>
                    </a:p>
                    <a:p>
                      <a:endParaRPr lang="en-US" sz="2800" dirty="0"/>
                    </a:p>
                  </a:txBody>
                  <a:tcPr/>
                </a:tc>
              </a:tr>
            </a:tbl>
          </a:graphicData>
        </a:graphic>
      </p:graphicFrame>
      <p:graphicFrame>
        <p:nvGraphicFramePr>
          <p:cNvPr id="9" name="Content Placeholder 4"/>
          <p:cNvGraphicFramePr>
            <a:graphicFrameLocks/>
          </p:cNvGraphicFramePr>
          <p:nvPr/>
        </p:nvGraphicFramePr>
        <p:xfrm>
          <a:off x="0" y="1371600"/>
          <a:ext cx="9144000" cy="4556760"/>
        </p:xfrm>
        <a:graphic>
          <a:graphicData uri="http://schemas.openxmlformats.org/drawingml/2006/table">
            <a:tbl>
              <a:tblPr firstRow="1" bandRow="1">
                <a:tableStyleId>{5C22544A-7EE6-4342-B048-85BDC9FD1C3A}</a:tableStyleId>
              </a:tblPr>
              <a:tblGrid>
                <a:gridCol w="4572000"/>
                <a:gridCol w="4572000"/>
              </a:tblGrid>
              <a:tr h="1332930">
                <a:tc>
                  <a:txBody>
                    <a:bodyPr/>
                    <a:lstStyle/>
                    <a:p>
                      <a:r>
                        <a:rPr lang="en-US" sz="4000" dirty="0" smtClean="0"/>
                        <a:t>Platform</a:t>
                      </a:r>
                      <a:endParaRPr lang="en-US" sz="4000" dirty="0"/>
                    </a:p>
                  </a:txBody>
                  <a:tcPr/>
                </a:tc>
                <a:tc>
                  <a:txBody>
                    <a:bodyPr/>
                    <a:lstStyle/>
                    <a:p>
                      <a:r>
                        <a:rPr lang="en-US" sz="4000" dirty="0" smtClean="0"/>
                        <a:t>Information</a:t>
                      </a:r>
                      <a:r>
                        <a:rPr lang="en-US" sz="4000" baseline="0" dirty="0" smtClean="0"/>
                        <a:t> Logged</a:t>
                      </a:r>
                      <a:endParaRPr lang="en-US" sz="4000" dirty="0"/>
                    </a:p>
                  </a:txBody>
                  <a:tcPr/>
                </a:tc>
              </a:tr>
              <a:tr h="2262881">
                <a:tc>
                  <a:txBody>
                    <a:bodyPr/>
                    <a:lstStyle/>
                    <a:p>
                      <a:r>
                        <a:rPr lang="en-US" sz="2800" dirty="0" smtClean="0"/>
                        <a:t>Android</a:t>
                      </a:r>
                      <a:endParaRPr lang="en-US" sz="2800" dirty="0"/>
                    </a:p>
                  </a:txBody>
                  <a:tcPr/>
                </a:tc>
                <a:tc>
                  <a:txBody>
                    <a:bodyPr/>
                    <a:lstStyle/>
                    <a:p>
                      <a:pPr>
                        <a:buFont typeface="Wingdings" pitchFamily="2" charset="2"/>
                        <a:buChar char="q"/>
                      </a:pPr>
                      <a:r>
                        <a:rPr lang="en-US" sz="2800" dirty="0" smtClean="0"/>
                        <a:t>Screen state</a:t>
                      </a:r>
                      <a:endParaRPr lang="en-US" sz="2800" baseline="0" dirty="0" smtClean="0"/>
                    </a:p>
                    <a:p>
                      <a:pPr marL="0" marR="0" indent="0" algn="l" defTabSz="914400" rtl="0" eaLnBrk="1" fontAlgn="auto" latinLnBrk="0" hangingPunct="1">
                        <a:lnSpc>
                          <a:spcPct val="100000"/>
                        </a:lnSpc>
                        <a:spcBef>
                          <a:spcPts val="0"/>
                        </a:spcBef>
                        <a:spcAft>
                          <a:spcPts val="0"/>
                        </a:spcAft>
                        <a:buClrTx/>
                        <a:buSzTx/>
                        <a:buFont typeface="Wingdings" pitchFamily="2" charset="2"/>
                        <a:buChar char="q"/>
                        <a:tabLst/>
                        <a:defRPr/>
                      </a:pPr>
                      <a:r>
                        <a:rPr lang="en-US" sz="2800" baseline="0" dirty="0" smtClean="0"/>
                        <a:t>App usage</a:t>
                      </a:r>
                    </a:p>
                    <a:p>
                      <a:pPr>
                        <a:buFont typeface="Wingdings" pitchFamily="2" charset="2"/>
                        <a:buChar char="q"/>
                      </a:pPr>
                      <a:r>
                        <a:rPr lang="en-US" sz="2800" baseline="0" dirty="0" smtClean="0"/>
                        <a:t>Battery level</a:t>
                      </a:r>
                      <a:endParaRPr lang="en-US" sz="2800" dirty="0" smtClean="0"/>
                    </a:p>
                    <a:p>
                      <a:pPr>
                        <a:buFont typeface="Wingdings" pitchFamily="2" charset="2"/>
                        <a:buChar char="q"/>
                      </a:pPr>
                      <a:r>
                        <a:rPr lang="en-US" sz="2800" dirty="0" smtClean="0"/>
                        <a:t>Net</a:t>
                      </a:r>
                      <a:r>
                        <a:rPr lang="en-US" sz="2800" baseline="0" dirty="0" smtClean="0"/>
                        <a:t> traffic per app</a:t>
                      </a:r>
                    </a:p>
                    <a:p>
                      <a:pPr marL="0" marR="0" indent="0" algn="l" defTabSz="914400" rtl="0" eaLnBrk="1" fontAlgn="auto" latinLnBrk="0" hangingPunct="1">
                        <a:lnSpc>
                          <a:spcPct val="100000"/>
                        </a:lnSpc>
                        <a:spcBef>
                          <a:spcPts val="0"/>
                        </a:spcBef>
                        <a:spcAft>
                          <a:spcPts val="0"/>
                        </a:spcAft>
                        <a:buClrTx/>
                        <a:buSzTx/>
                        <a:buFont typeface="Wingdings" pitchFamily="2" charset="2"/>
                        <a:buChar char="q"/>
                        <a:tabLst/>
                        <a:defRPr/>
                      </a:pPr>
                      <a:r>
                        <a:rPr lang="en-US" sz="2800" baseline="0" dirty="0" smtClean="0"/>
                        <a:t>Call starts and ends</a:t>
                      </a:r>
                    </a:p>
                  </a:txBody>
                  <a:tcPr/>
                </a:tc>
              </a:tr>
              <a:tr h="960949">
                <a:tc>
                  <a:txBody>
                    <a:bodyPr/>
                    <a:lstStyle/>
                    <a:p>
                      <a:r>
                        <a:rPr lang="en-US" sz="2800" dirty="0" err="1" smtClean="0"/>
                        <a:t>WinMobile</a:t>
                      </a:r>
                      <a:endParaRPr lang="en-US" sz="2800" dirty="0"/>
                    </a:p>
                  </a:txBody>
                  <a:tcPr/>
                </a:tc>
                <a:tc>
                  <a:txBody>
                    <a:bodyPr/>
                    <a:lstStyle/>
                    <a:p>
                      <a:pPr>
                        <a:buFont typeface="Wingdings" pitchFamily="2" charset="2"/>
                        <a:buChar char="q"/>
                      </a:pPr>
                      <a:r>
                        <a:rPr lang="en-US" sz="2800" dirty="0" smtClean="0"/>
                        <a:t>Screen state</a:t>
                      </a:r>
                    </a:p>
                    <a:p>
                      <a:pPr>
                        <a:buFont typeface="Wingdings" pitchFamily="2" charset="2"/>
                        <a:buChar char="q"/>
                      </a:pPr>
                      <a:r>
                        <a:rPr lang="en-US" sz="2800" dirty="0" smtClean="0"/>
                        <a:t>Applications</a:t>
                      </a:r>
                      <a:r>
                        <a:rPr lang="en-US" sz="2800" baseline="0" dirty="0" smtClean="0"/>
                        <a:t> used</a:t>
                      </a:r>
                      <a:endParaRPr lang="en-US" sz="2800" dirty="0"/>
                    </a:p>
                  </a:txBody>
                  <a:tcPr/>
                </a:tc>
              </a:tr>
            </a:tbl>
          </a:graphicData>
        </a:graphic>
      </p:graphicFrame>
      <p:sp>
        <p:nvSpPr>
          <p:cNvPr id="2" name="Title 1"/>
          <p:cNvSpPr>
            <a:spLocks noGrp="1"/>
          </p:cNvSpPr>
          <p:nvPr>
            <p:ph type="title"/>
          </p:nvPr>
        </p:nvSpPr>
        <p:spPr/>
        <p:txBody>
          <a:bodyPr/>
          <a:lstStyle/>
          <a:p>
            <a:r>
              <a:rPr lang="en-US" dirty="0" smtClean="0"/>
              <a:t>Data Sets</a:t>
            </a:r>
            <a:endParaRPr lang="en-US" dirty="0"/>
          </a:p>
        </p:txBody>
      </p:sp>
      <p:sp>
        <p:nvSpPr>
          <p:cNvPr id="4" name="Slide Number Placeholder 3"/>
          <p:cNvSpPr>
            <a:spLocks noGrp="1"/>
          </p:cNvSpPr>
          <p:nvPr>
            <p:ph type="sldNum" sz="quarter" idx="12"/>
          </p:nvPr>
        </p:nvSpPr>
        <p:spPr/>
        <p:txBody>
          <a:bodyPr/>
          <a:lstStyle/>
          <a:p>
            <a:fld id="{2BA4F7A2-5402-47F5-8227-9110AC7438EE}" type="slidenum">
              <a:rPr lang="en-US" smtClean="0"/>
              <a:pPr/>
              <a:t>6</a:t>
            </a:fld>
            <a:endParaRPr lang="en-US" dirty="0"/>
          </a:p>
        </p:txBody>
      </p:sp>
      <p:graphicFrame>
        <p:nvGraphicFramePr>
          <p:cNvPr id="8" name="Content Placeholder 6"/>
          <p:cNvGraphicFramePr>
            <a:graphicFrameLocks noGrp="1"/>
          </p:cNvGraphicFramePr>
          <p:nvPr>
            <p:ph idx="1"/>
          </p:nvPr>
        </p:nvGraphicFramePr>
        <p:xfrm>
          <a:off x="0" y="1371600"/>
          <a:ext cx="9144000" cy="2819401"/>
        </p:xfrm>
        <a:graphic>
          <a:graphicData uri="http://schemas.openxmlformats.org/drawingml/2006/table">
            <a:tbl>
              <a:tblPr firstRow="1" bandRow="1">
                <a:tableStyleId>{5C22544A-7EE6-4342-B048-85BDC9FD1C3A}</a:tableStyleId>
              </a:tblPr>
              <a:tblGrid>
                <a:gridCol w="3048000"/>
                <a:gridCol w="3048000"/>
                <a:gridCol w="3048000"/>
              </a:tblGrid>
              <a:tr h="1137653">
                <a:tc>
                  <a:txBody>
                    <a:bodyPr/>
                    <a:lstStyle/>
                    <a:p>
                      <a:r>
                        <a:rPr lang="en-US" sz="4000" dirty="0" smtClean="0"/>
                        <a:t>Platform</a:t>
                      </a:r>
                      <a:endParaRPr lang="en-US" sz="4000" dirty="0"/>
                    </a:p>
                  </a:txBody>
                  <a:tcPr/>
                </a:tc>
                <a:tc>
                  <a:txBody>
                    <a:bodyPr/>
                    <a:lstStyle/>
                    <a:p>
                      <a:r>
                        <a:rPr lang="en-US" sz="4000" dirty="0" smtClean="0"/>
                        <a:t># Users</a:t>
                      </a:r>
                      <a:endParaRPr lang="en-US" sz="4000" dirty="0"/>
                    </a:p>
                  </a:txBody>
                  <a:tcPr/>
                </a:tc>
                <a:tc>
                  <a:txBody>
                    <a:bodyPr/>
                    <a:lstStyle/>
                    <a:p>
                      <a:r>
                        <a:rPr lang="en-US" sz="4000" dirty="0" smtClean="0"/>
                        <a:t>Duration</a:t>
                      </a:r>
                      <a:endParaRPr lang="en-US" sz="4000" dirty="0"/>
                    </a:p>
                  </a:txBody>
                  <a:tcPr/>
                </a:tc>
              </a:tr>
              <a:tr h="840874">
                <a:tc>
                  <a:txBody>
                    <a:bodyPr/>
                    <a:lstStyle/>
                    <a:p>
                      <a:r>
                        <a:rPr lang="en-US" sz="2800" dirty="0" smtClean="0"/>
                        <a:t>Android</a:t>
                      </a:r>
                      <a:endParaRPr lang="en-US" sz="2800" dirty="0"/>
                    </a:p>
                  </a:txBody>
                  <a:tcPr/>
                </a:tc>
                <a:tc>
                  <a:txBody>
                    <a:bodyPr/>
                    <a:lstStyle/>
                    <a:p>
                      <a:r>
                        <a:rPr lang="en-US" sz="2800" dirty="0" smtClean="0"/>
                        <a:t>33</a:t>
                      </a:r>
                      <a:endParaRPr lang="en-US" sz="2800" dirty="0"/>
                    </a:p>
                  </a:txBody>
                  <a:tcPr/>
                </a:tc>
                <a:tc>
                  <a:txBody>
                    <a:bodyPr/>
                    <a:lstStyle/>
                    <a:p>
                      <a:r>
                        <a:rPr lang="en-US" sz="2800" dirty="0" smtClean="0"/>
                        <a:t>7-21 Weeks/user</a:t>
                      </a:r>
                      <a:endParaRPr lang="en-US" sz="2800" dirty="0"/>
                    </a:p>
                  </a:txBody>
                  <a:tcPr/>
                </a:tc>
              </a:tr>
              <a:tr h="840874">
                <a:tc>
                  <a:txBody>
                    <a:bodyPr/>
                    <a:lstStyle/>
                    <a:p>
                      <a:r>
                        <a:rPr lang="en-US" sz="2800" dirty="0" err="1" smtClean="0"/>
                        <a:t>WinMobile</a:t>
                      </a:r>
                      <a:endParaRPr lang="en-US" sz="2800" dirty="0"/>
                    </a:p>
                  </a:txBody>
                  <a:tcPr/>
                </a:tc>
                <a:tc>
                  <a:txBody>
                    <a:bodyPr/>
                    <a:lstStyle/>
                    <a:p>
                      <a:r>
                        <a:rPr lang="en-US" sz="2800" dirty="0" smtClean="0"/>
                        <a:t>222</a:t>
                      </a:r>
                      <a:endParaRPr lang="en-US" sz="2800" dirty="0"/>
                    </a:p>
                  </a:txBody>
                  <a:tcPr/>
                </a:tc>
                <a:tc>
                  <a:txBody>
                    <a:bodyPr/>
                    <a:lstStyle/>
                    <a:p>
                      <a:r>
                        <a:rPr lang="en-US" sz="2800" dirty="0" smtClean="0"/>
                        <a:t>8-28 Weeks/user</a:t>
                      </a:r>
                      <a:endParaRPr lang="en-US" sz="2800" dirty="0"/>
                    </a:p>
                  </a:txBody>
                  <a:tcPr/>
                </a:tc>
              </a:tr>
            </a:tbl>
          </a:graphicData>
        </a:graphic>
      </p:graphicFrame>
    </p:spTree>
    <p:custDataLst>
      <p:tags r:id="rId1"/>
    </p:custDataLst>
  </p:cSld>
  <p:clrMapOvr>
    <a:masterClrMapping/>
  </p:clrMapOvr>
  <p:transition advTm="11503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55"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anim calcmode="lin" valueType="num">
                                      <p:cBhvr>
                                        <p:cTn id="9" dur="1000" fill="hold"/>
                                        <p:tgtEl>
                                          <p:spTgt spid="11"/>
                                        </p:tgtEl>
                                        <p:attrNameLst>
                                          <p:attrName>ppt_w</p:attrName>
                                        </p:attrNameLst>
                                      </p:cBhvr>
                                      <p:tavLst>
                                        <p:tav tm="0">
                                          <p:val>
                                            <p:strVal val="#ppt_w*0.70"/>
                                          </p:val>
                                        </p:tav>
                                        <p:tav tm="100000">
                                          <p:val>
                                            <p:strVal val="#ppt_w"/>
                                          </p:val>
                                        </p:tav>
                                      </p:tavLst>
                                    </p:anim>
                                    <p:anim calcmode="lin" valueType="num">
                                      <p:cBhvr>
                                        <p:cTn id="10" dur="1000" fill="hold"/>
                                        <p:tgtEl>
                                          <p:spTgt spid="11"/>
                                        </p:tgtEl>
                                        <p:attrNameLst>
                                          <p:attrName>ppt_h</p:attrName>
                                        </p:attrNameLst>
                                      </p:cBhvr>
                                      <p:tavLst>
                                        <p:tav tm="0">
                                          <p:val>
                                            <p:strVal val="#ppt_h"/>
                                          </p:val>
                                        </p:tav>
                                        <p:tav tm="100000">
                                          <p:val>
                                            <p:strVal val="#ppt_h"/>
                                          </p:val>
                                        </p:tav>
                                      </p:tavLst>
                                    </p:anim>
                                    <p:animEffect transition="in" filter="fade">
                                      <p:cBhvr>
                                        <p:cTn id="11" dur="10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nodeType="clickEffect">
                                  <p:stCondLst>
                                    <p:cond delay="0"/>
                                  </p:stCondLst>
                                  <p:childTnLst>
                                    <p:set>
                                      <p:cBhvr>
                                        <p:cTn id="15" dur="1" fill="hold">
                                          <p:stCondLst>
                                            <p:cond delay="0"/>
                                          </p:stCondLst>
                                        </p:cTn>
                                        <p:tgtEl>
                                          <p:spTgt spid="11"/>
                                        </p:tgtEl>
                                        <p:attrNameLst>
                                          <p:attrName>style.visibility</p:attrName>
                                        </p:attrNameLst>
                                      </p:cBhvr>
                                      <p:to>
                                        <p:strVal val="hidden"/>
                                      </p:to>
                                    </p:set>
                                  </p:childTnLst>
                                </p:cTn>
                              </p:par>
                              <p:par>
                                <p:cTn id="16" presetID="55"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1000" fill="hold"/>
                                        <p:tgtEl>
                                          <p:spTgt spid="9"/>
                                        </p:tgtEl>
                                        <p:attrNameLst>
                                          <p:attrName>ppt_w</p:attrName>
                                        </p:attrNameLst>
                                      </p:cBhvr>
                                      <p:tavLst>
                                        <p:tav tm="0">
                                          <p:val>
                                            <p:strVal val="#ppt_w*0.70"/>
                                          </p:val>
                                        </p:tav>
                                        <p:tav tm="100000">
                                          <p:val>
                                            <p:strVal val="#ppt_w"/>
                                          </p:val>
                                        </p:tav>
                                      </p:tavLst>
                                    </p:anim>
                                    <p:anim calcmode="lin" valueType="num">
                                      <p:cBhvr>
                                        <p:cTn id="19" dur="1000" fill="hold"/>
                                        <p:tgtEl>
                                          <p:spTgt spid="9"/>
                                        </p:tgtEl>
                                        <p:attrNameLst>
                                          <p:attrName>ppt_h</p:attrName>
                                        </p:attrNameLst>
                                      </p:cBhvr>
                                      <p:tavLst>
                                        <p:tav tm="0">
                                          <p:val>
                                            <p:strVal val="#ppt_h"/>
                                          </p:val>
                                        </p:tav>
                                        <p:tav tm="100000">
                                          <p:val>
                                            <p:strVal val="#ppt_h"/>
                                          </p:val>
                                        </p:tav>
                                      </p:tavLst>
                                    </p:anim>
                                    <p:animEffect transition="in" filter="fade">
                                      <p:cBhvr>
                                        <p:cTn id="2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p:nvPr/>
        </p:nvGrpSpPr>
        <p:grpSpPr>
          <a:xfrm>
            <a:off x="2743200" y="2362200"/>
            <a:ext cx="5760720" cy="914400"/>
            <a:chOff x="2283451" y="633359"/>
            <a:chExt cx="2174575" cy="869830"/>
          </a:xfrm>
        </p:grpSpPr>
        <p:sp>
          <p:nvSpPr>
            <p:cNvPr id="30" name="Chevron 29"/>
            <p:cNvSpPr/>
            <p:nvPr/>
          </p:nvSpPr>
          <p:spPr>
            <a:xfrm>
              <a:off x="2283451" y="633359"/>
              <a:ext cx="2174575" cy="869830"/>
            </a:xfrm>
            <a:prstGeom prst="chevron">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31" name="Chevron 4"/>
            <p:cNvSpPr/>
            <p:nvPr/>
          </p:nvSpPr>
          <p:spPr>
            <a:xfrm>
              <a:off x="2718366" y="633359"/>
              <a:ext cx="1304745" cy="86983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6670" tIns="13335" rIns="0" bIns="13335" numCol="1" spcCol="1270" anchor="ctr" anchorCtr="0">
              <a:noAutofit/>
            </a:bodyPr>
            <a:lstStyle/>
            <a:p>
              <a:pPr lvl="0" defTabSz="933450">
                <a:lnSpc>
                  <a:spcPct val="90000"/>
                </a:lnSpc>
                <a:spcBef>
                  <a:spcPct val="0"/>
                </a:spcBef>
                <a:spcAft>
                  <a:spcPct val="35000"/>
                </a:spcAft>
                <a:buFont typeface="Wingdings" pitchFamily="2" charset="2"/>
                <a:buChar char="q"/>
              </a:pPr>
              <a:r>
                <a:rPr lang="en-US" sz="2100" kern="1200" dirty="0" smtClean="0"/>
                <a:t>Diversity in interaction</a:t>
              </a:r>
            </a:p>
            <a:p>
              <a:pPr lvl="0" defTabSz="933450">
                <a:lnSpc>
                  <a:spcPct val="90000"/>
                </a:lnSpc>
                <a:spcBef>
                  <a:spcPct val="0"/>
                </a:spcBef>
                <a:spcAft>
                  <a:spcPct val="35000"/>
                </a:spcAft>
                <a:buFont typeface="Wingdings" pitchFamily="2" charset="2"/>
                <a:buChar char="q"/>
              </a:pPr>
              <a:r>
                <a:rPr lang="en-US" sz="2100" dirty="0" smtClean="0"/>
                <a:t>Interaction model</a:t>
              </a:r>
              <a:endParaRPr lang="en-US" sz="2100" kern="1200" dirty="0" smtClean="0"/>
            </a:p>
          </p:txBody>
        </p:sp>
      </p:grpSp>
      <p:grpSp>
        <p:nvGrpSpPr>
          <p:cNvPr id="38" name="Group 37"/>
          <p:cNvGrpSpPr/>
          <p:nvPr/>
        </p:nvGrpSpPr>
        <p:grpSpPr>
          <a:xfrm>
            <a:off x="2743200" y="3810000"/>
            <a:ext cx="5760720" cy="914400"/>
            <a:chOff x="2283451" y="633359"/>
            <a:chExt cx="2174575" cy="869830"/>
          </a:xfrm>
        </p:grpSpPr>
        <p:sp>
          <p:nvSpPr>
            <p:cNvPr id="39" name="Chevron 38"/>
            <p:cNvSpPr/>
            <p:nvPr/>
          </p:nvSpPr>
          <p:spPr>
            <a:xfrm>
              <a:off x="2283451" y="633359"/>
              <a:ext cx="2174575" cy="869830"/>
            </a:xfrm>
            <a:prstGeom prst="chevron">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40" name="Chevron 4"/>
            <p:cNvSpPr/>
            <p:nvPr/>
          </p:nvSpPr>
          <p:spPr>
            <a:xfrm>
              <a:off x="2718366" y="633359"/>
              <a:ext cx="1304745" cy="86983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6670" tIns="13335" rIns="0" bIns="13335" numCol="1" spcCol="1270" anchor="ctr" anchorCtr="0">
              <a:noAutofit/>
            </a:bodyPr>
            <a:lstStyle/>
            <a:p>
              <a:pPr lvl="0" defTabSz="933450">
                <a:lnSpc>
                  <a:spcPct val="90000"/>
                </a:lnSpc>
                <a:spcBef>
                  <a:spcPct val="0"/>
                </a:spcBef>
                <a:spcAft>
                  <a:spcPct val="35000"/>
                </a:spcAft>
                <a:buFont typeface="Wingdings" pitchFamily="2" charset="2"/>
                <a:buChar char="q"/>
              </a:pPr>
              <a:r>
                <a:rPr lang="en-US" sz="2100" kern="1200" dirty="0" smtClean="0"/>
                <a:t>Diversity in application usage</a:t>
              </a:r>
            </a:p>
            <a:p>
              <a:pPr lvl="0" defTabSz="933450">
                <a:lnSpc>
                  <a:spcPct val="90000"/>
                </a:lnSpc>
                <a:spcBef>
                  <a:spcPct val="0"/>
                </a:spcBef>
                <a:spcAft>
                  <a:spcPct val="35000"/>
                </a:spcAft>
                <a:buFont typeface="Wingdings" pitchFamily="2" charset="2"/>
                <a:buChar char="q"/>
              </a:pPr>
              <a:r>
                <a:rPr lang="en-US" sz="2100" dirty="0" smtClean="0"/>
                <a:t>Application usage model</a:t>
              </a:r>
              <a:endParaRPr lang="en-US" sz="2100" kern="1200" dirty="0" smtClean="0"/>
            </a:p>
          </p:txBody>
        </p:sp>
      </p:grpSp>
      <p:grpSp>
        <p:nvGrpSpPr>
          <p:cNvPr id="41" name="Group 40"/>
          <p:cNvGrpSpPr/>
          <p:nvPr/>
        </p:nvGrpSpPr>
        <p:grpSpPr>
          <a:xfrm>
            <a:off x="2743200" y="5181600"/>
            <a:ext cx="5760720" cy="914400"/>
            <a:chOff x="2283451" y="633359"/>
            <a:chExt cx="2174575" cy="869830"/>
          </a:xfrm>
        </p:grpSpPr>
        <p:sp>
          <p:nvSpPr>
            <p:cNvPr id="42" name="Chevron 41"/>
            <p:cNvSpPr/>
            <p:nvPr/>
          </p:nvSpPr>
          <p:spPr>
            <a:xfrm>
              <a:off x="2283451" y="633359"/>
              <a:ext cx="2174575" cy="869830"/>
            </a:xfrm>
            <a:prstGeom prst="chevron">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43" name="Chevron 4"/>
            <p:cNvSpPr/>
            <p:nvPr/>
          </p:nvSpPr>
          <p:spPr>
            <a:xfrm>
              <a:off x="2718366" y="633359"/>
              <a:ext cx="1304745" cy="86983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6670" tIns="13335" rIns="0" bIns="13335" numCol="1" spcCol="1270" anchor="ctr" anchorCtr="0">
              <a:noAutofit/>
            </a:bodyPr>
            <a:lstStyle/>
            <a:p>
              <a:pPr lvl="0" defTabSz="933450">
                <a:lnSpc>
                  <a:spcPct val="90000"/>
                </a:lnSpc>
                <a:spcBef>
                  <a:spcPct val="0"/>
                </a:spcBef>
                <a:spcAft>
                  <a:spcPct val="35000"/>
                </a:spcAft>
                <a:buFont typeface="Wingdings" pitchFamily="2" charset="2"/>
                <a:buChar char="q"/>
              </a:pPr>
              <a:r>
                <a:rPr lang="en-US" sz="2100" kern="1200" dirty="0" smtClean="0"/>
                <a:t>Diversity in battery usage</a:t>
              </a:r>
            </a:p>
            <a:p>
              <a:pPr lvl="0" defTabSz="933450">
                <a:lnSpc>
                  <a:spcPct val="90000"/>
                </a:lnSpc>
                <a:spcBef>
                  <a:spcPct val="0"/>
                </a:spcBef>
                <a:spcAft>
                  <a:spcPct val="35000"/>
                </a:spcAft>
                <a:buFont typeface="Wingdings" pitchFamily="2" charset="2"/>
                <a:buChar char="q"/>
              </a:pPr>
              <a:r>
                <a:rPr lang="en-US" sz="2100" dirty="0" smtClean="0"/>
                <a:t>Energy drain model</a:t>
              </a:r>
              <a:endParaRPr lang="en-US" sz="2100" kern="1200" dirty="0" smtClean="0"/>
            </a:p>
          </p:txBody>
        </p:sp>
      </p:grpSp>
      <p:sp>
        <p:nvSpPr>
          <p:cNvPr id="2" name="Title 1"/>
          <p:cNvSpPr>
            <a:spLocks noGrp="1"/>
          </p:cNvSpPr>
          <p:nvPr>
            <p:ph type="title"/>
          </p:nvPr>
        </p:nvSpPr>
        <p:spPr/>
        <p:txBody>
          <a:bodyPr/>
          <a:lstStyle/>
          <a:p>
            <a:r>
              <a:rPr lang="en-US" dirty="0" smtClean="0"/>
              <a:t>Outline</a:t>
            </a:r>
            <a:endParaRPr lang="en-US" dirty="0"/>
          </a:p>
        </p:txBody>
      </p:sp>
      <p:sp>
        <p:nvSpPr>
          <p:cNvPr id="4" name="Slide Number Placeholder 3"/>
          <p:cNvSpPr>
            <a:spLocks noGrp="1"/>
          </p:cNvSpPr>
          <p:nvPr>
            <p:ph type="sldNum" sz="quarter" idx="12"/>
          </p:nvPr>
        </p:nvSpPr>
        <p:spPr/>
        <p:txBody>
          <a:bodyPr/>
          <a:lstStyle/>
          <a:p>
            <a:fld id="{2BA4F7A2-5402-47F5-8227-9110AC7438EE}" type="slidenum">
              <a:rPr lang="en-US" smtClean="0"/>
              <a:pPr/>
              <a:t>7</a:t>
            </a:fld>
            <a:endParaRPr lang="en-US" dirty="0"/>
          </a:p>
        </p:txBody>
      </p:sp>
      <p:grpSp>
        <p:nvGrpSpPr>
          <p:cNvPr id="5" name="Group 4"/>
          <p:cNvGrpSpPr/>
          <p:nvPr/>
        </p:nvGrpSpPr>
        <p:grpSpPr>
          <a:xfrm>
            <a:off x="457200" y="2286000"/>
            <a:ext cx="2619970" cy="1047988"/>
            <a:chOff x="4077" y="544280"/>
            <a:chExt cx="2619970" cy="1047988"/>
          </a:xfrm>
        </p:grpSpPr>
        <p:sp>
          <p:nvSpPr>
            <p:cNvPr id="6" name="Chevron 5"/>
            <p:cNvSpPr/>
            <p:nvPr/>
          </p:nvSpPr>
          <p:spPr>
            <a:xfrm>
              <a:off x="4077" y="544280"/>
              <a:ext cx="2619970" cy="1047988"/>
            </a:xfrm>
            <a:prstGeom prst="chevr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Chevron 4"/>
            <p:cNvSpPr/>
            <p:nvPr/>
          </p:nvSpPr>
          <p:spPr>
            <a:xfrm>
              <a:off x="528071" y="544280"/>
              <a:ext cx="1571982" cy="10479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130" tIns="12065" rIns="0" bIns="12065" numCol="1" spcCol="1270" anchor="ctr" anchorCtr="0">
              <a:noAutofit/>
            </a:bodyPr>
            <a:lstStyle/>
            <a:p>
              <a:pPr lvl="0" algn="ctr" defTabSz="844550">
                <a:lnSpc>
                  <a:spcPct val="90000"/>
                </a:lnSpc>
                <a:spcBef>
                  <a:spcPct val="0"/>
                </a:spcBef>
                <a:spcAft>
                  <a:spcPct val="35000"/>
                </a:spcAft>
              </a:pPr>
              <a:r>
                <a:rPr lang="en-US" sz="1900" kern="1200" dirty="0" smtClean="0"/>
                <a:t>Comprehensive </a:t>
              </a:r>
            </a:p>
            <a:p>
              <a:pPr lvl="0" algn="ctr" defTabSz="844550">
                <a:lnSpc>
                  <a:spcPct val="90000"/>
                </a:lnSpc>
                <a:spcBef>
                  <a:spcPct val="0"/>
                </a:spcBef>
                <a:spcAft>
                  <a:spcPct val="35000"/>
                </a:spcAft>
              </a:pPr>
              <a:r>
                <a:rPr lang="en-US" sz="1900" kern="1200" dirty="0" smtClean="0"/>
                <a:t>system view</a:t>
              </a:r>
              <a:endParaRPr lang="en-US" sz="1900" kern="1200" dirty="0"/>
            </a:p>
          </p:txBody>
        </p:sp>
      </p:grpSp>
      <p:grpSp>
        <p:nvGrpSpPr>
          <p:cNvPr id="8" name="Group 7"/>
          <p:cNvGrpSpPr/>
          <p:nvPr/>
        </p:nvGrpSpPr>
        <p:grpSpPr>
          <a:xfrm>
            <a:off x="2702225" y="2359152"/>
            <a:ext cx="2240280" cy="914400"/>
            <a:chOff x="2283451" y="633359"/>
            <a:chExt cx="2174575" cy="869830"/>
          </a:xfrm>
          <a:solidFill>
            <a:srgbClr val="00B0F0"/>
          </a:solidFill>
        </p:grpSpPr>
        <p:sp>
          <p:nvSpPr>
            <p:cNvPr id="9" name="Chevron 8"/>
            <p:cNvSpPr/>
            <p:nvPr/>
          </p:nvSpPr>
          <p:spPr>
            <a:xfrm>
              <a:off x="2283451" y="633359"/>
              <a:ext cx="2174575" cy="869830"/>
            </a:xfrm>
            <a:prstGeom prst="chevron">
              <a:avLst/>
            </a:prstGeom>
            <a:grp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0" name="Chevron 4"/>
            <p:cNvSpPr/>
            <p:nvPr/>
          </p:nvSpPr>
          <p:spPr>
            <a:xfrm>
              <a:off x="2718366" y="633359"/>
              <a:ext cx="1304745" cy="869830"/>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6670" tIns="13335" rIns="0" bIns="13335" numCol="1" spcCol="1270" anchor="ctr" anchorCtr="0">
              <a:noAutofit/>
            </a:bodyPr>
            <a:lstStyle/>
            <a:p>
              <a:pPr lvl="0" algn="ctr" defTabSz="933450">
                <a:lnSpc>
                  <a:spcPct val="90000"/>
                </a:lnSpc>
                <a:spcBef>
                  <a:spcPct val="0"/>
                </a:spcBef>
                <a:spcAft>
                  <a:spcPct val="35000"/>
                </a:spcAft>
              </a:pPr>
              <a:r>
                <a:rPr lang="en-US" sz="2100" kern="1200" dirty="0" smtClean="0"/>
                <a:t>Interaction</a:t>
              </a:r>
              <a:endParaRPr lang="en-US" sz="2100" kern="1200" dirty="0"/>
            </a:p>
          </p:txBody>
        </p:sp>
      </p:grpSp>
      <p:grpSp>
        <p:nvGrpSpPr>
          <p:cNvPr id="11" name="Group 10"/>
          <p:cNvGrpSpPr/>
          <p:nvPr/>
        </p:nvGrpSpPr>
        <p:grpSpPr>
          <a:xfrm>
            <a:off x="4541520" y="2362200"/>
            <a:ext cx="2240280" cy="914400"/>
            <a:chOff x="2283451" y="633359"/>
            <a:chExt cx="2174575" cy="869830"/>
          </a:xfrm>
          <a:solidFill>
            <a:srgbClr val="00B0F0"/>
          </a:solidFill>
        </p:grpSpPr>
        <p:sp>
          <p:nvSpPr>
            <p:cNvPr id="12" name="Chevron 11"/>
            <p:cNvSpPr/>
            <p:nvPr/>
          </p:nvSpPr>
          <p:spPr>
            <a:xfrm>
              <a:off x="2283451" y="633359"/>
              <a:ext cx="2174575" cy="869830"/>
            </a:xfrm>
            <a:prstGeom prst="chevron">
              <a:avLst/>
            </a:prstGeom>
            <a:grp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3" name="Chevron 4"/>
            <p:cNvSpPr/>
            <p:nvPr/>
          </p:nvSpPr>
          <p:spPr>
            <a:xfrm>
              <a:off x="2718366" y="633359"/>
              <a:ext cx="1268502" cy="869830"/>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6670" tIns="13335" rIns="0" bIns="13335" numCol="1" spcCol="1270" anchor="ctr" anchorCtr="0">
              <a:noAutofit/>
            </a:bodyPr>
            <a:lstStyle/>
            <a:p>
              <a:pPr lvl="0" algn="ctr" defTabSz="933450">
                <a:lnSpc>
                  <a:spcPct val="90000"/>
                </a:lnSpc>
                <a:spcBef>
                  <a:spcPct val="0"/>
                </a:spcBef>
                <a:spcAft>
                  <a:spcPct val="35000"/>
                </a:spcAft>
              </a:pPr>
              <a:r>
                <a:rPr lang="en-US" sz="2100" kern="1200" dirty="0" smtClean="0"/>
                <a:t>Application</a:t>
              </a:r>
              <a:endParaRPr lang="en-US" sz="2100" kern="1200" dirty="0"/>
            </a:p>
          </p:txBody>
        </p:sp>
      </p:grpSp>
      <p:grpSp>
        <p:nvGrpSpPr>
          <p:cNvPr id="14" name="Group 13"/>
          <p:cNvGrpSpPr/>
          <p:nvPr/>
        </p:nvGrpSpPr>
        <p:grpSpPr>
          <a:xfrm>
            <a:off x="6370320" y="2362200"/>
            <a:ext cx="2240280" cy="914400"/>
            <a:chOff x="2283451" y="633359"/>
            <a:chExt cx="2174575" cy="869830"/>
          </a:xfrm>
          <a:solidFill>
            <a:srgbClr val="00B0F0"/>
          </a:solidFill>
        </p:grpSpPr>
        <p:sp>
          <p:nvSpPr>
            <p:cNvPr id="15" name="Chevron 14"/>
            <p:cNvSpPr/>
            <p:nvPr/>
          </p:nvSpPr>
          <p:spPr>
            <a:xfrm>
              <a:off x="2283451" y="633359"/>
              <a:ext cx="2174575" cy="869830"/>
            </a:xfrm>
            <a:prstGeom prst="chevron">
              <a:avLst/>
            </a:prstGeom>
            <a:grp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6" name="Chevron 4"/>
            <p:cNvSpPr/>
            <p:nvPr/>
          </p:nvSpPr>
          <p:spPr>
            <a:xfrm>
              <a:off x="2718366" y="633359"/>
              <a:ext cx="1268502" cy="869830"/>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6670" tIns="13335" rIns="0" bIns="13335" numCol="1" spcCol="1270" anchor="ctr" anchorCtr="0">
              <a:noAutofit/>
            </a:bodyPr>
            <a:lstStyle/>
            <a:p>
              <a:pPr lvl="0" algn="ctr" defTabSz="933450">
                <a:lnSpc>
                  <a:spcPct val="90000"/>
                </a:lnSpc>
                <a:spcBef>
                  <a:spcPct val="0"/>
                </a:spcBef>
                <a:spcAft>
                  <a:spcPct val="35000"/>
                </a:spcAft>
              </a:pPr>
              <a:r>
                <a:rPr lang="en-US" sz="2100" kern="1200" dirty="0" smtClean="0"/>
                <a:t>Energy</a:t>
              </a:r>
              <a:endParaRPr lang="en-US" sz="2100" kern="1200" dirty="0"/>
            </a:p>
          </p:txBody>
        </p:sp>
      </p:grpSp>
    </p:spTree>
    <p:custDataLst>
      <p:tags r:id="rId1"/>
    </p:custDataLst>
  </p:cSld>
  <p:clrMapOvr>
    <a:masterClrMapping/>
  </p:clrMapOvr>
  <p:transition advTm="74313"/>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5"/>
                                        </p:tgtEl>
                                        <p:attrNameLst>
                                          <p:attrName>style.visibility</p:attrName>
                                        </p:attrNameLst>
                                      </p:cBhvr>
                                      <p:to>
                                        <p:strVal val="hidden"/>
                                      </p:to>
                                    </p:set>
                                  </p:childTnLst>
                                </p:cTn>
                              </p:par>
                              <p:par>
                                <p:cTn id="15" presetID="49" presetClass="path" presetSubtype="0" accel="50000" decel="50000" fill="hold" nodeType="withEffect">
                                  <p:stCondLst>
                                    <p:cond delay="0"/>
                                  </p:stCondLst>
                                  <p:childTnLst>
                                    <p:animMotion origin="layout" path="M 2.77778E-7 -1.11111E-6 L -0.40608 0.21111 " pathEditMode="relative" rAng="0" ptsTypes="AA">
                                      <p:cBhvr>
                                        <p:cTn id="16" dur="2000" fill="hold"/>
                                        <p:tgtEl>
                                          <p:spTgt spid="11"/>
                                        </p:tgtEl>
                                        <p:attrNameLst>
                                          <p:attrName>ppt_x</p:attrName>
                                          <p:attrName>ppt_y</p:attrName>
                                        </p:attrNameLst>
                                      </p:cBhvr>
                                      <p:rCtr x="-203" y="106"/>
                                    </p:animMotion>
                                  </p:childTnLst>
                                </p:cTn>
                              </p:par>
                              <p:par>
                                <p:cTn id="17" presetID="49" presetClass="path" presetSubtype="0" accel="50000" decel="50000" fill="hold" nodeType="withEffect">
                                  <p:stCondLst>
                                    <p:cond delay="0"/>
                                  </p:stCondLst>
                                  <p:childTnLst>
                                    <p:animMotion origin="layout" path="M 2.77778E-7 -1.11111E-6 L -0.60608 0.41111 " pathEditMode="relative" rAng="0" ptsTypes="AA">
                                      <p:cBhvr>
                                        <p:cTn id="18" dur="2000" fill="hold"/>
                                        <p:tgtEl>
                                          <p:spTgt spid="14"/>
                                        </p:tgtEl>
                                        <p:attrNameLst>
                                          <p:attrName>ppt_x</p:attrName>
                                          <p:attrName>ppt_y</p:attrName>
                                        </p:attrNameLst>
                                      </p:cBhvr>
                                      <p:rCtr x="-303" y="206"/>
                                    </p:animMotion>
                                  </p:childTnLst>
                                </p:cTn>
                              </p:par>
                              <p:par>
                                <p:cTn id="19" presetID="35" presetClass="path" presetSubtype="0" accel="50000" decel="50000" fill="hold" nodeType="withEffect">
                                  <p:stCondLst>
                                    <p:cond delay="0"/>
                                  </p:stCondLst>
                                  <p:childTnLst>
                                    <p:animMotion origin="layout" path="M 2.77778E-7 1.85185E-6 L -0.20608 0.00046 " pathEditMode="relative" rAng="0" ptsTypes="AA">
                                      <p:cBhvr>
                                        <p:cTn id="20" dur="2000" fill="hold"/>
                                        <p:tgtEl>
                                          <p:spTgt spid="8"/>
                                        </p:tgtEl>
                                        <p:attrNameLst>
                                          <p:attrName>ppt_x</p:attrName>
                                          <p:attrName>ppt_y</p:attrName>
                                        </p:attrNameLst>
                                      </p:cBhvr>
                                      <p:rCtr x="-103" y="0"/>
                                    </p:animMotion>
                                  </p:childTnLst>
                                </p:cTn>
                              </p:par>
                            </p:childTnLst>
                          </p:cTn>
                        </p:par>
                      </p:childTnLst>
                    </p:cTn>
                  </p:par>
                  <p:par>
                    <p:cTn id="21" fill="hold">
                      <p:stCondLst>
                        <p:cond delay="indefinite"/>
                      </p:stCondLst>
                      <p:childTnLst>
                        <p:par>
                          <p:cTn id="22" fill="hold">
                            <p:stCondLst>
                              <p:cond delay="0"/>
                            </p:stCondLst>
                            <p:childTnLst>
                              <p:par>
                                <p:cTn id="23" presetID="55" presetClass="entr" presetSubtype="0" fill="hold" nodeType="clickEffect">
                                  <p:stCondLst>
                                    <p:cond delay="0"/>
                                  </p:stCondLst>
                                  <p:childTnLst>
                                    <p:set>
                                      <p:cBhvr>
                                        <p:cTn id="24" dur="1" fill="hold">
                                          <p:stCondLst>
                                            <p:cond delay="0"/>
                                          </p:stCondLst>
                                        </p:cTn>
                                        <p:tgtEl>
                                          <p:spTgt spid="29"/>
                                        </p:tgtEl>
                                        <p:attrNameLst>
                                          <p:attrName>style.visibility</p:attrName>
                                        </p:attrNameLst>
                                      </p:cBhvr>
                                      <p:to>
                                        <p:strVal val="visible"/>
                                      </p:to>
                                    </p:set>
                                    <p:anim calcmode="lin" valueType="num">
                                      <p:cBhvr>
                                        <p:cTn id="25" dur="1000" fill="hold"/>
                                        <p:tgtEl>
                                          <p:spTgt spid="29"/>
                                        </p:tgtEl>
                                        <p:attrNameLst>
                                          <p:attrName>ppt_w</p:attrName>
                                        </p:attrNameLst>
                                      </p:cBhvr>
                                      <p:tavLst>
                                        <p:tav tm="0">
                                          <p:val>
                                            <p:strVal val="#ppt_w*0.70"/>
                                          </p:val>
                                        </p:tav>
                                        <p:tav tm="100000">
                                          <p:val>
                                            <p:strVal val="#ppt_w"/>
                                          </p:val>
                                        </p:tav>
                                      </p:tavLst>
                                    </p:anim>
                                    <p:anim calcmode="lin" valueType="num">
                                      <p:cBhvr>
                                        <p:cTn id="26" dur="1000" fill="hold"/>
                                        <p:tgtEl>
                                          <p:spTgt spid="29"/>
                                        </p:tgtEl>
                                        <p:attrNameLst>
                                          <p:attrName>ppt_h</p:attrName>
                                        </p:attrNameLst>
                                      </p:cBhvr>
                                      <p:tavLst>
                                        <p:tav tm="0">
                                          <p:val>
                                            <p:strVal val="#ppt_h"/>
                                          </p:val>
                                        </p:tav>
                                        <p:tav tm="100000">
                                          <p:val>
                                            <p:strVal val="#ppt_h"/>
                                          </p:val>
                                        </p:tav>
                                      </p:tavLst>
                                    </p:anim>
                                    <p:animEffect transition="in" filter="fade">
                                      <p:cBhvr>
                                        <p:cTn id="27" dur="1000"/>
                                        <p:tgtEl>
                                          <p:spTgt spid="29"/>
                                        </p:tgtEl>
                                      </p:cBhvr>
                                    </p:animEffect>
                                  </p:childTnLst>
                                </p:cTn>
                              </p:par>
                              <p:par>
                                <p:cTn id="28" presetID="55" presetClass="entr" presetSubtype="0" fill="hold" nodeType="withEffect">
                                  <p:stCondLst>
                                    <p:cond delay="0"/>
                                  </p:stCondLst>
                                  <p:childTnLst>
                                    <p:set>
                                      <p:cBhvr>
                                        <p:cTn id="29" dur="1" fill="hold">
                                          <p:stCondLst>
                                            <p:cond delay="0"/>
                                          </p:stCondLst>
                                        </p:cTn>
                                        <p:tgtEl>
                                          <p:spTgt spid="38"/>
                                        </p:tgtEl>
                                        <p:attrNameLst>
                                          <p:attrName>style.visibility</p:attrName>
                                        </p:attrNameLst>
                                      </p:cBhvr>
                                      <p:to>
                                        <p:strVal val="visible"/>
                                      </p:to>
                                    </p:set>
                                    <p:anim calcmode="lin" valueType="num">
                                      <p:cBhvr>
                                        <p:cTn id="30" dur="1000" fill="hold"/>
                                        <p:tgtEl>
                                          <p:spTgt spid="38"/>
                                        </p:tgtEl>
                                        <p:attrNameLst>
                                          <p:attrName>ppt_w</p:attrName>
                                        </p:attrNameLst>
                                      </p:cBhvr>
                                      <p:tavLst>
                                        <p:tav tm="0">
                                          <p:val>
                                            <p:strVal val="#ppt_w*0.70"/>
                                          </p:val>
                                        </p:tav>
                                        <p:tav tm="100000">
                                          <p:val>
                                            <p:strVal val="#ppt_w"/>
                                          </p:val>
                                        </p:tav>
                                      </p:tavLst>
                                    </p:anim>
                                    <p:anim calcmode="lin" valueType="num">
                                      <p:cBhvr>
                                        <p:cTn id="31" dur="1000" fill="hold"/>
                                        <p:tgtEl>
                                          <p:spTgt spid="38"/>
                                        </p:tgtEl>
                                        <p:attrNameLst>
                                          <p:attrName>ppt_h</p:attrName>
                                        </p:attrNameLst>
                                      </p:cBhvr>
                                      <p:tavLst>
                                        <p:tav tm="0">
                                          <p:val>
                                            <p:strVal val="#ppt_h"/>
                                          </p:val>
                                        </p:tav>
                                        <p:tav tm="100000">
                                          <p:val>
                                            <p:strVal val="#ppt_h"/>
                                          </p:val>
                                        </p:tav>
                                      </p:tavLst>
                                    </p:anim>
                                    <p:animEffect transition="in" filter="fade">
                                      <p:cBhvr>
                                        <p:cTn id="32" dur="1000"/>
                                        <p:tgtEl>
                                          <p:spTgt spid="38"/>
                                        </p:tgtEl>
                                      </p:cBhvr>
                                    </p:animEffect>
                                  </p:childTnLst>
                                </p:cTn>
                              </p:par>
                              <p:par>
                                <p:cTn id="33" presetID="55" presetClass="entr" presetSubtype="0" fill="hold" nodeType="withEffect">
                                  <p:stCondLst>
                                    <p:cond delay="0"/>
                                  </p:stCondLst>
                                  <p:childTnLst>
                                    <p:set>
                                      <p:cBhvr>
                                        <p:cTn id="34" dur="1" fill="hold">
                                          <p:stCondLst>
                                            <p:cond delay="0"/>
                                          </p:stCondLst>
                                        </p:cTn>
                                        <p:tgtEl>
                                          <p:spTgt spid="41"/>
                                        </p:tgtEl>
                                        <p:attrNameLst>
                                          <p:attrName>style.visibility</p:attrName>
                                        </p:attrNameLst>
                                      </p:cBhvr>
                                      <p:to>
                                        <p:strVal val="visible"/>
                                      </p:to>
                                    </p:set>
                                    <p:anim calcmode="lin" valueType="num">
                                      <p:cBhvr>
                                        <p:cTn id="35" dur="1000" fill="hold"/>
                                        <p:tgtEl>
                                          <p:spTgt spid="41"/>
                                        </p:tgtEl>
                                        <p:attrNameLst>
                                          <p:attrName>ppt_w</p:attrName>
                                        </p:attrNameLst>
                                      </p:cBhvr>
                                      <p:tavLst>
                                        <p:tav tm="0">
                                          <p:val>
                                            <p:strVal val="#ppt_w*0.70"/>
                                          </p:val>
                                        </p:tav>
                                        <p:tav tm="100000">
                                          <p:val>
                                            <p:strVal val="#ppt_w"/>
                                          </p:val>
                                        </p:tav>
                                      </p:tavLst>
                                    </p:anim>
                                    <p:anim calcmode="lin" valueType="num">
                                      <p:cBhvr>
                                        <p:cTn id="36" dur="1000" fill="hold"/>
                                        <p:tgtEl>
                                          <p:spTgt spid="41"/>
                                        </p:tgtEl>
                                        <p:attrNameLst>
                                          <p:attrName>ppt_h</p:attrName>
                                        </p:attrNameLst>
                                      </p:cBhvr>
                                      <p:tavLst>
                                        <p:tav tm="0">
                                          <p:val>
                                            <p:strVal val="#ppt_h"/>
                                          </p:val>
                                        </p:tav>
                                        <p:tav tm="100000">
                                          <p:val>
                                            <p:strVal val="#ppt_h"/>
                                          </p:val>
                                        </p:tav>
                                      </p:tavLst>
                                    </p:anim>
                                    <p:animEffect transition="in" filter="fade">
                                      <p:cBhvr>
                                        <p:cTn id="37"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Users have disparate interaction levels</a:t>
            </a:r>
            <a:endParaRPr lang="en-US" dirty="0"/>
          </a:p>
        </p:txBody>
      </p:sp>
      <p:sp>
        <p:nvSpPr>
          <p:cNvPr id="7" name="Slide Number Placeholder 6"/>
          <p:cNvSpPr>
            <a:spLocks noGrp="1"/>
          </p:cNvSpPr>
          <p:nvPr>
            <p:ph type="sldNum" sz="quarter" idx="12"/>
          </p:nvPr>
        </p:nvSpPr>
        <p:spPr/>
        <p:txBody>
          <a:bodyPr/>
          <a:lstStyle/>
          <a:p>
            <a:fld id="{2BA4F7A2-5402-47F5-8227-9110AC7438EE}" type="slidenum">
              <a:rPr lang="en-US" smtClean="0"/>
              <a:pPr/>
              <a:t>8</a:t>
            </a:fld>
            <a:endParaRPr lang="en-US"/>
          </a:p>
        </p:txBody>
      </p:sp>
      <p:pic>
        <p:nvPicPr>
          <p:cNvPr id="105473" name="Picture 1" descr="C:\cygwin\home\Hossein Falaki\msr\papers\plots\activetime_ratio_wm_android.jpg"/>
          <p:cNvPicPr>
            <a:picLocks noChangeAspect="1" noChangeArrowheads="1"/>
          </p:cNvPicPr>
          <p:nvPr/>
        </p:nvPicPr>
        <p:blipFill>
          <a:blip r:embed="rId4" cstate="print"/>
          <a:srcRect/>
          <a:stretch>
            <a:fillRect/>
          </a:stretch>
        </p:blipFill>
        <p:spPr bwMode="auto">
          <a:xfrm>
            <a:off x="1820623" y="1371600"/>
            <a:ext cx="5494577" cy="5486400"/>
          </a:xfrm>
          <a:prstGeom prst="rect">
            <a:avLst/>
          </a:prstGeom>
          <a:noFill/>
        </p:spPr>
      </p:pic>
      <p:grpSp>
        <p:nvGrpSpPr>
          <p:cNvPr id="32" name="Group 31"/>
          <p:cNvGrpSpPr/>
          <p:nvPr/>
        </p:nvGrpSpPr>
        <p:grpSpPr>
          <a:xfrm>
            <a:off x="228600" y="2209800"/>
            <a:ext cx="6781800" cy="2438400"/>
            <a:chOff x="228600" y="2209800"/>
            <a:chExt cx="6781800" cy="2438400"/>
          </a:xfrm>
        </p:grpSpPr>
        <p:cxnSp>
          <p:nvCxnSpPr>
            <p:cNvPr id="8" name="Straight Arrow Connector 7"/>
            <p:cNvCxnSpPr/>
            <p:nvPr/>
          </p:nvCxnSpPr>
          <p:spPr>
            <a:xfrm rot="5400000">
              <a:off x="190897" y="3390503"/>
              <a:ext cx="2361406" cy="1588"/>
            </a:xfrm>
            <a:prstGeom prst="straightConnector1">
              <a:avLst/>
            </a:prstGeom>
            <a:ln w="57150" cap="flat" cmpd="sng" algn="ctr">
              <a:solidFill>
                <a:srgbClr val="FF0000"/>
              </a:solidFill>
              <a:prstDash val="solid"/>
              <a:round/>
              <a:headEnd type="arrow" w="med" len="med"/>
              <a:tailEnd type="arrow" w="med" len="med"/>
            </a:ln>
          </p:spPr>
          <p:style>
            <a:lnRef idx="2">
              <a:schemeClr val="accent1"/>
            </a:lnRef>
            <a:fillRef idx="0">
              <a:schemeClr val="accent1"/>
            </a:fillRef>
            <a:effectRef idx="1">
              <a:schemeClr val="accent1"/>
            </a:effectRef>
            <a:fontRef idx="minor">
              <a:schemeClr val="tx1"/>
            </a:fontRef>
          </p:style>
        </p:cxnSp>
        <p:sp>
          <p:nvSpPr>
            <p:cNvPr id="15" name="Rounded Rectangle 14"/>
            <p:cNvSpPr/>
            <p:nvPr/>
          </p:nvSpPr>
          <p:spPr>
            <a:xfrm>
              <a:off x="228600" y="3200400"/>
              <a:ext cx="990601" cy="685800"/>
            </a:xfrm>
            <a:prstGeom prst="roundRect">
              <a:avLst/>
            </a:prstGeom>
            <a:solidFill>
              <a:srgbClr val="2246B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Two orders</a:t>
              </a:r>
              <a:endParaRPr lang="en-US" sz="2000" dirty="0" smtClean="0"/>
            </a:p>
          </p:txBody>
        </p:sp>
        <p:cxnSp>
          <p:nvCxnSpPr>
            <p:cNvPr id="19" name="Straight Arrow Connector 18"/>
            <p:cNvCxnSpPr/>
            <p:nvPr/>
          </p:nvCxnSpPr>
          <p:spPr>
            <a:xfrm rot="10800000">
              <a:off x="1371600" y="4572000"/>
              <a:ext cx="5638800" cy="76200"/>
            </a:xfrm>
            <a:prstGeom prst="straightConnector1">
              <a:avLst/>
            </a:prstGeom>
            <a:ln w="5715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rot="10800000">
              <a:off x="1371600" y="2209800"/>
              <a:ext cx="1600200" cy="1588"/>
            </a:xfrm>
            <a:prstGeom prst="straightConnector1">
              <a:avLst/>
            </a:prstGeom>
            <a:ln w="5715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nvGrpSpPr>
          <p:cNvPr id="21" name="Group 20"/>
          <p:cNvGrpSpPr/>
          <p:nvPr/>
        </p:nvGrpSpPr>
        <p:grpSpPr>
          <a:xfrm>
            <a:off x="2895610" y="3579814"/>
            <a:ext cx="2058184" cy="2135980"/>
            <a:chOff x="2895610" y="3579814"/>
            <a:chExt cx="2058184" cy="2135980"/>
          </a:xfrm>
        </p:grpSpPr>
        <p:cxnSp>
          <p:nvCxnSpPr>
            <p:cNvPr id="12" name="Straight Arrow Connector 11"/>
            <p:cNvCxnSpPr/>
            <p:nvPr/>
          </p:nvCxnSpPr>
          <p:spPr>
            <a:xfrm rot="5400000" flipH="1" flipV="1">
              <a:off x="3886200" y="4648200"/>
              <a:ext cx="2134394" cy="794"/>
            </a:xfrm>
            <a:prstGeom prst="straightConnector1">
              <a:avLst/>
            </a:prstGeom>
            <a:ln w="5715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rot="10800000">
              <a:off x="2895610" y="3579814"/>
              <a:ext cx="2057391" cy="1587"/>
            </a:xfrm>
            <a:prstGeom prst="straightConnector1">
              <a:avLst/>
            </a:prstGeom>
            <a:ln w="5715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Tree>
    <p:custDataLst>
      <p:tags r:id="rId1"/>
    </p:custDataLst>
  </p:cSld>
  <p:clrMapOvr>
    <a:masterClrMapping/>
  </p:clrMapOvr>
  <p:transition advTm="7306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21"/>
                                        </p:tgtEl>
                                        <p:attrNameLst>
                                          <p:attrName>style.visibility</p:attrName>
                                        </p:attrNameLst>
                                      </p:cBhvr>
                                      <p:to>
                                        <p:strVal val="hidden"/>
                                      </p:to>
                                    </p:set>
                                  </p:childTnLst>
                                </p:cTn>
                              </p:par>
                              <p:par>
                                <p:cTn id="11" presetID="55" presetClass="entr" presetSubtype="0"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 calcmode="lin" valueType="num">
                                      <p:cBhvr>
                                        <p:cTn id="13" dur="1000" fill="hold"/>
                                        <p:tgtEl>
                                          <p:spTgt spid="32"/>
                                        </p:tgtEl>
                                        <p:attrNameLst>
                                          <p:attrName>ppt_w</p:attrName>
                                        </p:attrNameLst>
                                      </p:cBhvr>
                                      <p:tavLst>
                                        <p:tav tm="0">
                                          <p:val>
                                            <p:strVal val="#ppt_w*0.70"/>
                                          </p:val>
                                        </p:tav>
                                        <p:tav tm="100000">
                                          <p:val>
                                            <p:strVal val="#ppt_w"/>
                                          </p:val>
                                        </p:tav>
                                      </p:tavLst>
                                    </p:anim>
                                    <p:anim calcmode="lin" valueType="num">
                                      <p:cBhvr>
                                        <p:cTn id="14" dur="1000" fill="hold"/>
                                        <p:tgtEl>
                                          <p:spTgt spid="32"/>
                                        </p:tgtEl>
                                        <p:attrNameLst>
                                          <p:attrName>ppt_h</p:attrName>
                                        </p:attrNameLst>
                                      </p:cBhvr>
                                      <p:tavLst>
                                        <p:tav tm="0">
                                          <p:val>
                                            <p:strVal val="#ppt_h"/>
                                          </p:val>
                                        </p:tav>
                                        <p:tav tm="100000">
                                          <p:val>
                                            <p:strVal val="#ppt_h"/>
                                          </p:val>
                                        </p:tav>
                                      </p:tavLst>
                                    </p:anim>
                                    <p:animEffect transition="in" filter="fade">
                                      <p:cBhvr>
                                        <p:cTn id="15"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Sources of Interaction Diversity </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User demographics</a:t>
            </a:r>
          </a:p>
          <a:p>
            <a:pPr marL="514350" indent="-514350">
              <a:buFont typeface="+mj-lt"/>
              <a:buAutoNum type="arabicPeriod"/>
            </a:pPr>
            <a:r>
              <a:rPr lang="en-US" dirty="0" smtClean="0"/>
              <a:t>Session count</a:t>
            </a:r>
          </a:p>
          <a:p>
            <a:pPr marL="514350" indent="-514350">
              <a:buFont typeface="+mj-lt"/>
              <a:buAutoNum type="arabicPeriod"/>
            </a:pPr>
            <a:r>
              <a:rPr lang="en-US" dirty="0" smtClean="0"/>
              <a:t>Session length</a:t>
            </a:r>
          </a:p>
          <a:p>
            <a:pPr marL="514350" indent="-514350">
              <a:buFont typeface="+mj-lt"/>
              <a:buAutoNum type="arabicPeriod"/>
            </a:pPr>
            <a:r>
              <a:rPr lang="en-US" dirty="0" smtClean="0">
                <a:solidFill>
                  <a:srgbClr val="314F4F"/>
                </a:solidFill>
              </a:rPr>
              <a:t>Application use </a:t>
            </a:r>
          </a:p>
          <a:p>
            <a:pPr marL="514350" indent="-514350">
              <a:buFont typeface="+mj-lt"/>
              <a:buAutoNum type="arabicPeriod"/>
            </a:pPr>
            <a:r>
              <a:rPr lang="en-US" dirty="0" smtClean="0">
                <a:solidFill>
                  <a:srgbClr val="314F4F"/>
                </a:solidFill>
              </a:rPr>
              <a:t>Number of applications per session</a:t>
            </a:r>
          </a:p>
        </p:txBody>
      </p:sp>
      <p:sp>
        <p:nvSpPr>
          <p:cNvPr id="4" name="Slide Number Placeholder 3"/>
          <p:cNvSpPr>
            <a:spLocks noGrp="1"/>
          </p:cNvSpPr>
          <p:nvPr>
            <p:ph type="sldNum" sz="quarter" idx="12"/>
          </p:nvPr>
        </p:nvSpPr>
        <p:spPr/>
        <p:txBody>
          <a:bodyPr/>
          <a:lstStyle/>
          <a:p>
            <a:fld id="{2BA4F7A2-5402-47F5-8227-9110AC7438EE}" type="slidenum">
              <a:rPr lang="en-US" smtClean="0"/>
              <a:pPr/>
              <a:t>9</a:t>
            </a:fld>
            <a:endParaRPr lang="en-US" dirty="0"/>
          </a:p>
        </p:txBody>
      </p:sp>
      <p:pic>
        <p:nvPicPr>
          <p:cNvPr id="10" name="Picture 2" descr="C:\Users\falaki\AppData\Local\Microsoft\Windows\Temporary Internet Files\Content.IE5\L5CAAMFC\MC900434713[1].wmf"/>
          <p:cNvPicPr>
            <a:picLocks noChangeAspect="1" noChangeArrowheads="1"/>
          </p:cNvPicPr>
          <p:nvPr/>
        </p:nvPicPr>
        <p:blipFill>
          <a:blip r:embed="rId4" cstate="print"/>
          <a:srcRect/>
          <a:stretch>
            <a:fillRect/>
          </a:stretch>
        </p:blipFill>
        <p:spPr bwMode="auto">
          <a:xfrm>
            <a:off x="7239000" y="2133600"/>
            <a:ext cx="457200" cy="479234"/>
          </a:xfrm>
          <a:prstGeom prst="rect">
            <a:avLst/>
          </a:prstGeom>
          <a:noFill/>
        </p:spPr>
      </p:pic>
      <p:pic>
        <p:nvPicPr>
          <p:cNvPr id="14" name="Picture 3" descr="C:\Users\falaki\AppData\Local\Microsoft\Windows\Temporary Internet Files\Content.IE5\ID7VMO2E\MC900432537[1].png"/>
          <p:cNvPicPr>
            <a:picLocks noChangeAspect="1" noChangeArrowheads="1"/>
          </p:cNvPicPr>
          <p:nvPr/>
        </p:nvPicPr>
        <p:blipFill>
          <a:blip r:embed="rId5" cstate="print"/>
          <a:srcRect/>
          <a:stretch>
            <a:fillRect/>
          </a:stretch>
        </p:blipFill>
        <p:spPr bwMode="auto">
          <a:xfrm>
            <a:off x="7239000" y="1676400"/>
            <a:ext cx="404117" cy="404117"/>
          </a:xfrm>
          <a:prstGeom prst="rect">
            <a:avLst/>
          </a:prstGeom>
          <a:noFill/>
        </p:spPr>
      </p:pic>
      <p:pic>
        <p:nvPicPr>
          <p:cNvPr id="16" name="Picture 2" descr="C:\Users\falaki\AppData\Local\Microsoft\Windows\Temporary Internet Files\Content.IE5\L5CAAMFC\MC900434713[1].wmf"/>
          <p:cNvPicPr>
            <a:picLocks noChangeAspect="1" noChangeArrowheads="1"/>
          </p:cNvPicPr>
          <p:nvPr/>
        </p:nvPicPr>
        <p:blipFill>
          <a:blip r:embed="rId4" cstate="print"/>
          <a:srcRect/>
          <a:stretch>
            <a:fillRect/>
          </a:stretch>
        </p:blipFill>
        <p:spPr bwMode="auto">
          <a:xfrm>
            <a:off x="7239000" y="2644966"/>
            <a:ext cx="457200" cy="479234"/>
          </a:xfrm>
          <a:prstGeom prst="rect">
            <a:avLst/>
          </a:prstGeom>
          <a:noFill/>
        </p:spPr>
      </p:pic>
      <p:pic>
        <p:nvPicPr>
          <p:cNvPr id="17" name="Picture 3" descr="C:\Users\falaki\AppData\Local\Microsoft\Windows\Temporary Internet Files\Content.IE5\ID7VMO2E\MC900432537[1].png"/>
          <p:cNvPicPr>
            <a:picLocks noChangeAspect="1" noChangeArrowheads="1"/>
          </p:cNvPicPr>
          <p:nvPr/>
        </p:nvPicPr>
        <p:blipFill>
          <a:blip r:embed="rId5" cstate="print"/>
          <a:srcRect/>
          <a:stretch>
            <a:fillRect/>
          </a:stretch>
        </p:blipFill>
        <p:spPr bwMode="auto">
          <a:xfrm>
            <a:off x="7215883" y="3329683"/>
            <a:ext cx="404117" cy="404117"/>
          </a:xfrm>
          <a:prstGeom prst="rect">
            <a:avLst/>
          </a:prstGeom>
          <a:noFill/>
        </p:spPr>
      </p:pic>
      <p:pic>
        <p:nvPicPr>
          <p:cNvPr id="18" name="Picture 3" descr="C:\Users\falaki\AppData\Local\Microsoft\Windows\Temporary Internet Files\Content.IE5\ID7VMO2E\MC900432537[1].png"/>
          <p:cNvPicPr>
            <a:picLocks noChangeAspect="1" noChangeArrowheads="1"/>
          </p:cNvPicPr>
          <p:nvPr/>
        </p:nvPicPr>
        <p:blipFill>
          <a:blip r:embed="rId5" cstate="print"/>
          <a:srcRect/>
          <a:stretch>
            <a:fillRect/>
          </a:stretch>
        </p:blipFill>
        <p:spPr bwMode="auto">
          <a:xfrm>
            <a:off x="7215883" y="4015483"/>
            <a:ext cx="404117" cy="404117"/>
          </a:xfrm>
          <a:prstGeom prst="rect">
            <a:avLst/>
          </a:prstGeom>
          <a:noFill/>
        </p:spPr>
      </p:pic>
    </p:spTree>
    <p:custDataLst>
      <p:tags r:id="rId1"/>
    </p:custDataLst>
  </p:cSld>
  <p:clrMapOvr>
    <a:masterClrMapping/>
  </p:clrMapOvr>
  <p:transition advTm="6929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5"/>
</p:tagLst>
</file>

<file path=ppt/tags/tag10.xml><?xml version="1.0" encoding="utf-8"?>
<p:tagLst xmlns:a="http://schemas.openxmlformats.org/drawingml/2006/main" xmlns:r="http://schemas.openxmlformats.org/officeDocument/2006/relationships" xmlns:p="http://schemas.openxmlformats.org/presentationml/2006/main">
  <p:tag name="TIMING" val="|11|3.8"/>
</p:tagLst>
</file>

<file path=ppt/tags/tag11.xml><?xml version="1.0" encoding="utf-8"?>
<p:tagLst xmlns:a="http://schemas.openxmlformats.org/drawingml/2006/main" xmlns:r="http://schemas.openxmlformats.org/officeDocument/2006/relationships" xmlns:p="http://schemas.openxmlformats.org/presentationml/2006/main">
  <p:tag name="TIMING" val="|22.3"/>
</p:tagLst>
</file>

<file path=ppt/tags/tag12.xml><?xml version="1.0" encoding="utf-8"?>
<p:tagLst xmlns:a="http://schemas.openxmlformats.org/drawingml/2006/main" xmlns:r="http://schemas.openxmlformats.org/officeDocument/2006/relationships" xmlns:p="http://schemas.openxmlformats.org/presentationml/2006/main">
  <p:tag name="TIMING" val="|22.3|5.1|20.3"/>
</p:tagLst>
</file>

<file path=ppt/tags/tag13.xml><?xml version="1.0" encoding="utf-8"?>
<p:tagLst xmlns:a="http://schemas.openxmlformats.org/drawingml/2006/main" xmlns:r="http://schemas.openxmlformats.org/officeDocument/2006/relationships" xmlns:p="http://schemas.openxmlformats.org/presentationml/2006/main">
  <p:tag name="TIMING" val="|34.5"/>
</p:tagLst>
</file>

<file path=ppt/tags/tag14.xml><?xml version="1.0" encoding="utf-8"?>
<p:tagLst xmlns:a="http://schemas.openxmlformats.org/drawingml/2006/main" xmlns:r="http://schemas.openxmlformats.org/officeDocument/2006/relationships" xmlns:p="http://schemas.openxmlformats.org/presentationml/2006/main">
  <p:tag name="TIMING" val="|8|24.3|9.5|6|8.7"/>
</p:tagLst>
</file>

<file path=ppt/tags/tag15.xml><?xml version="1.0" encoding="utf-8"?>
<p:tagLst xmlns:a="http://schemas.openxmlformats.org/drawingml/2006/main" xmlns:r="http://schemas.openxmlformats.org/officeDocument/2006/relationships" xmlns:p="http://schemas.openxmlformats.org/presentationml/2006/main">
  <p:tag name="TIMING" val="|25"/>
</p:tagLst>
</file>

<file path=ppt/tags/tag16.xml><?xml version="1.0" encoding="utf-8"?>
<p:tagLst xmlns:a="http://schemas.openxmlformats.org/drawingml/2006/main" xmlns:r="http://schemas.openxmlformats.org/officeDocument/2006/relationships" xmlns:p="http://schemas.openxmlformats.org/presentationml/2006/main">
  <p:tag name="TIMING" val="|69.3"/>
</p:tagLst>
</file>

<file path=ppt/tags/tag17.xml><?xml version="1.0" encoding="utf-8"?>
<p:tagLst xmlns:a="http://schemas.openxmlformats.org/drawingml/2006/main" xmlns:r="http://schemas.openxmlformats.org/officeDocument/2006/relationships" xmlns:p="http://schemas.openxmlformats.org/presentationml/2006/main">
  <p:tag name="TIMING" val="|14.9|11.1"/>
</p:tagLst>
</file>

<file path=ppt/tags/tag18.xml><?xml version="1.0" encoding="utf-8"?>
<p:tagLst xmlns:a="http://schemas.openxmlformats.org/drawingml/2006/main" xmlns:r="http://schemas.openxmlformats.org/officeDocument/2006/relationships" xmlns:p="http://schemas.openxmlformats.org/presentationml/2006/main">
  <p:tag name="TIMING" val="|17.1"/>
</p:tagLst>
</file>

<file path=ppt/tags/tag19.xml><?xml version="1.0" encoding="utf-8"?>
<p:tagLst xmlns:a="http://schemas.openxmlformats.org/drawingml/2006/main" xmlns:r="http://schemas.openxmlformats.org/officeDocument/2006/relationships" xmlns:p="http://schemas.openxmlformats.org/presentationml/2006/main">
  <p:tag name="TIMING" val="|8|24.3|9.5|6|8.7"/>
</p:tagLst>
</file>

<file path=ppt/tags/tag2.xml><?xml version="1.0" encoding="utf-8"?>
<p:tagLst xmlns:a="http://schemas.openxmlformats.org/drawingml/2006/main" xmlns:r="http://schemas.openxmlformats.org/officeDocument/2006/relationships" xmlns:p="http://schemas.openxmlformats.org/presentationml/2006/main">
  <p:tag name="TIMING" val="|26.2|13.6|6.5|10.8"/>
</p:tagLst>
</file>

<file path=ppt/tags/tag20.xml><?xml version="1.0" encoding="utf-8"?>
<p:tagLst xmlns:a="http://schemas.openxmlformats.org/drawingml/2006/main" xmlns:r="http://schemas.openxmlformats.org/officeDocument/2006/relationships" xmlns:p="http://schemas.openxmlformats.org/presentationml/2006/main">
  <p:tag name="TIMING" val="|14.6"/>
</p:tagLst>
</file>

<file path=ppt/tags/tag21.xml><?xml version="1.0" encoding="utf-8"?>
<p:tagLst xmlns:a="http://schemas.openxmlformats.org/drawingml/2006/main" xmlns:r="http://schemas.openxmlformats.org/officeDocument/2006/relationships" xmlns:p="http://schemas.openxmlformats.org/presentationml/2006/main">
  <p:tag name="TIMING" val="|18.5|5.2"/>
</p:tagLst>
</file>

<file path=ppt/tags/tag22.xml><?xml version="1.0" encoding="utf-8"?>
<p:tagLst xmlns:a="http://schemas.openxmlformats.org/drawingml/2006/main" xmlns:r="http://schemas.openxmlformats.org/officeDocument/2006/relationships" xmlns:p="http://schemas.openxmlformats.org/presentationml/2006/main">
  <p:tag name="TIMING" val="|39.8"/>
</p:tagLst>
</file>

<file path=ppt/tags/tag3.xml><?xml version="1.0" encoding="utf-8"?>
<p:tagLst xmlns:a="http://schemas.openxmlformats.org/drawingml/2006/main" xmlns:r="http://schemas.openxmlformats.org/officeDocument/2006/relationships" xmlns:p="http://schemas.openxmlformats.org/presentationml/2006/main">
  <p:tag name="TIMING" val="|5.6|12.2|6.4"/>
</p:tagLst>
</file>

<file path=ppt/tags/tag4.xml><?xml version="1.0" encoding="utf-8"?>
<p:tagLst xmlns:a="http://schemas.openxmlformats.org/drawingml/2006/main" xmlns:r="http://schemas.openxmlformats.org/officeDocument/2006/relationships" xmlns:p="http://schemas.openxmlformats.org/presentationml/2006/main">
  <p:tag name="TIMING" val="|4.6|10.8"/>
</p:tagLst>
</file>

<file path=ppt/tags/tag5.xml><?xml version="1.0" encoding="utf-8"?>
<p:tagLst xmlns:a="http://schemas.openxmlformats.org/drawingml/2006/main" xmlns:r="http://schemas.openxmlformats.org/officeDocument/2006/relationships" xmlns:p="http://schemas.openxmlformats.org/presentationml/2006/main">
  <p:tag name="TIMING" val="|4.5|24.9|6|26.2|1.9|41.2"/>
</p:tagLst>
</file>

<file path=ppt/tags/tag6.xml><?xml version="1.0" encoding="utf-8"?>
<p:tagLst xmlns:a="http://schemas.openxmlformats.org/drawingml/2006/main" xmlns:r="http://schemas.openxmlformats.org/officeDocument/2006/relationships" xmlns:p="http://schemas.openxmlformats.org/presentationml/2006/main">
  <p:tag name="TIMING" val="|8|24.3|9.5|6|8.7"/>
</p:tagLst>
</file>

<file path=ppt/tags/tag7.xml><?xml version="1.0" encoding="utf-8"?>
<p:tagLst xmlns:a="http://schemas.openxmlformats.org/drawingml/2006/main" xmlns:r="http://schemas.openxmlformats.org/officeDocument/2006/relationships" xmlns:p="http://schemas.openxmlformats.org/presentationml/2006/main">
  <p:tag name="TIMING" val="|47.3|13.2"/>
</p:tagLst>
</file>

<file path=ppt/tags/tag8.xml><?xml version="1.0" encoding="utf-8"?>
<p:tagLst xmlns:a="http://schemas.openxmlformats.org/drawingml/2006/main" xmlns:r="http://schemas.openxmlformats.org/officeDocument/2006/relationships" xmlns:p="http://schemas.openxmlformats.org/presentationml/2006/main">
  <p:tag name="TIMING" val="|68.1"/>
</p:tagLst>
</file>

<file path=ppt/tags/tag9.xml><?xml version="1.0" encoding="utf-8"?>
<p:tagLst xmlns:a="http://schemas.openxmlformats.org/drawingml/2006/main" xmlns:r="http://schemas.openxmlformats.org/officeDocument/2006/relationships" xmlns:p="http://schemas.openxmlformats.org/presentationml/2006/main">
  <p:tag name="TIMING" val="|24.3|34.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9463</TotalTime>
  <Words>2371</Words>
  <Application>Microsoft Office PowerPoint</Application>
  <PresentationFormat>On-screen Show (4:3)</PresentationFormat>
  <Paragraphs>330</Paragraphs>
  <Slides>29</Slides>
  <Notes>29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1" baseType="lpstr">
      <vt:lpstr>Office Theme</vt:lpstr>
      <vt:lpstr>Acrobat Document</vt:lpstr>
      <vt:lpstr>Diversity in Smartphone Usage</vt:lpstr>
      <vt:lpstr>Smartphone Penetration Is on the Rise</vt:lpstr>
      <vt:lpstr>Basic Facts about Smartphone Usage Are Unknown</vt:lpstr>
      <vt:lpstr>Why Do We Need to Know These Facts?</vt:lpstr>
      <vt:lpstr>Main Findings</vt:lpstr>
      <vt:lpstr>Data Sets</vt:lpstr>
      <vt:lpstr>Outline</vt:lpstr>
      <vt:lpstr>Users have disparate interaction levels</vt:lpstr>
      <vt:lpstr>Sources of Interaction Diversity </vt:lpstr>
      <vt:lpstr>User Demographics Do Not Explain Diversity</vt:lpstr>
      <vt:lpstr>Session Lengths Contribute to Diversity</vt:lpstr>
      <vt:lpstr>Number of Sessions Contribute to Diversity</vt:lpstr>
      <vt:lpstr>Session Length and Count Are Uncorrelated</vt:lpstr>
      <vt:lpstr>Close Look at Interaction Sessions</vt:lpstr>
      <vt:lpstr>Modeling Interaction Sessions</vt:lpstr>
      <vt:lpstr>Implications of Interaction Diversity</vt:lpstr>
      <vt:lpstr>Outline</vt:lpstr>
      <vt:lpstr>Users Run Disparate Number of Applications</vt:lpstr>
      <vt:lpstr>Application Breakdown</vt:lpstr>
      <vt:lpstr>Close Look at Application Popularity</vt:lpstr>
      <vt:lpstr>Exponential Distribution Models App Popularity Well</vt:lpstr>
      <vt:lpstr>Implications of Application Diversity</vt:lpstr>
      <vt:lpstr>Outline</vt:lpstr>
      <vt:lpstr>Users Are Diverse in Energy Drain</vt:lpstr>
      <vt:lpstr>Close Look at Energy Drain</vt:lpstr>
      <vt:lpstr>“Trend Table” Based Framework to Model Energy Drain</vt:lpstr>
      <vt:lpstr>Modeling Energy Drain</vt:lpstr>
      <vt:lpstr>Conclusions</vt:lpstr>
      <vt:lpstr>Diversity in Smartphone Usage</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Hossein Falaki</dc:creator>
  <cp:lastModifiedBy>Hossein Falaki</cp:lastModifiedBy>
  <cp:revision>898</cp:revision>
  <dcterms:created xsi:type="dcterms:W3CDTF">2010-05-03T20:31:35Z</dcterms:created>
  <dcterms:modified xsi:type="dcterms:W3CDTF">2010-10-14T23:12:58Z</dcterms:modified>
</cp:coreProperties>
</file>